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9" r:id="rId6"/>
    <p:sldId id="260" r:id="rId7"/>
    <p:sldId id="269" r:id="rId8"/>
    <p:sldId id="262" r:id="rId9"/>
    <p:sldId id="271" r:id="rId10"/>
    <p:sldId id="272" r:id="rId11"/>
    <p:sldId id="280" r:id="rId12"/>
    <p:sldId id="274" r:id="rId13"/>
    <p:sldId id="277" r:id="rId14"/>
    <p:sldId id="275" r:id="rId15"/>
    <p:sldId id="278" r:id="rId16"/>
    <p:sldId id="281" r:id="rId17"/>
    <p:sldId id="279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78" d="100"/>
          <a:sy n="78" d="100"/>
        </p:scale>
        <p:origin x="222" y="8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6/19/2021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917280" y="247135"/>
            <a:ext cx="5485972" cy="6363730"/>
          </a:xfrm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123006" y="1639299"/>
            <a:ext cx="3074519" cy="3579401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393" y="1668162"/>
            <a:ext cx="3806380" cy="3188043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Quản lý </a:t>
            </a:r>
            <a:br>
              <a:rPr lang="en-US" sz="7200"/>
            </a:br>
            <a:r>
              <a:rPr lang="en-US" sz="7200"/>
              <a:t>tiến trình Linux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15BB8-99E8-4B46-AE9C-84C415BC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1808204"/>
            <a:ext cx="3241589" cy="324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41E2-33DE-4A9D-8D21-9A911280489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33481-979F-4E20-A733-7CA50549E908}"/>
              </a:ext>
            </a:extLst>
          </p:cNvPr>
          <p:cNvSpPr/>
          <p:nvPr/>
        </p:nvSpPr>
        <p:spPr>
          <a:xfrm>
            <a:off x="1019694" y="2046872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kill: Gửi tín hiệu tới một tiến trình theo PID (kill – 9 vs kill – 15)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3FDA7E62-1FB9-4070-B9DF-F14BACA3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3F29-D02C-4F76-9C94-E7BE8F7EC907}"/>
              </a:ext>
            </a:extLst>
          </p:cNvPr>
          <p:cNvSpPr/>
          <p:nvPr/>
        </p:nvSpPr>
        <p:spPr>
          <a:xfrm>
            <a:off x="1019694" y="4251602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pkill: Kết thúc một tiến trìn hoặc nhiều tiến trình theo tên hoặc thuộc tiến của tiến trình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81489-4B36-4D69-8B58-8BFDCE37F479}"/>
              </a:ext>
            </a:extLst>
          </p:cNvPr>
          <p:cNvSpPr/>
          <p:nvPr/>
        </p:nvSpPr>
        <p:spPr>
          <a:xfrm>
            <a:off x="1634837" y="2869475"/>
            <a:ext cx="6096000" cy="10452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 – 9: Kết thúc tiến trình ngay lập tức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 – 15: gửi tín hiệu kết thúc đến tiến trình, chờ tiến trình thực hiện cleanup và kết thúc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64C93-64BD-4C54-BF44-C5A47D092E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B4C44575-32EF-47C2-8507-86B8CCE5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61" y="627677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83717-81A9-4483-9A69-560BE8C652A6}"/>
              </a:ext>
            </a:extLst>
          </p:cNvPr>
          <p:cNvSpPr/>
          <p:nvPr/>
        </p:nvSpPr>
        <p:spPr>
          <a:xfrm>
            <a:off x="1305696" y="2240724"/>
            <a:ext cx="6096000" cy="15610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Mục đích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 lập lịch cho một tác vụ được thực hiện vào một thời điểm xác định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 tự động hóa các công việc mang tính lặp lại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Hỗ trợ cho việc vận hành, giám sát hệ thống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43DC2-AC45-431A-85BC-B2A219B55C28}"/>
              </a:ext>
            </a:extLst>
          </p:cNvPr>
          <p:cNvSpPr/>
          <p:nvPr/>
        </p:nvSpPr>
        <p:spPr>
          <a:xfrm>
            <a:off x="1305696" y="4275437"/>
            <a:ext cx="3337773" cy="1540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2 kiểu đặt để chạy tự động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6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5CB5-6557-4DA6-8DCD-C2C2C8AC2F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D488717D-0C0B-4A5C-8789-CAFEEFA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4" y="65490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10CD8-F2EB-4BE7-B496-473CE020CE19}"/>
              </a:ext>
            </a:extLst>
          </p:cNvPr>
          <p:cNvSpPr/>
          <p:nvPr/>
        </p:nvSpPr>
        <p:spPr>
          <a:xfrm>
            <a:off x="600129" y="1524066"/>
            <a:ext cx="8803021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 lịch cho 1 lệnh hoặc 1 tiến trình thực thi 1 lần duy nhất vào 1 thời điểm xác định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Cú pháp: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time [date]</a:t>
            </a:r>
          </a:p>
          <a:p>
            <a:pPr lvl="2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"/>
            </a:pP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F78E9-33CE-42D2-87A7-2481D5B6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51" y="2799024"/>
            <a:ext cx="7381875" cy="876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EB1BE4-C615-4517-9965-A6570ABF2087}"/>
              </a:ext>
            </a:extLst>
          </p:cNvPr>
          <p:cNvSpPr/>
          <p:nvPr/>
        </p:nvSpPr>
        <p:spPr>
          <a:xfrm>
            <a:off x="600129" y="377821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 kiểm tra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Atq</a:t>
            </a:r>
          </a:p>
          <a:p>
            <a:pPr lvl="2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DAF37-4B09-49E7-AEEC-D847C239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51" y="4521088"/>
            <a:ext cx="7991475" cy="466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47475-EAE3-4A7F-A3CE-82973AD7DADB}"/>
              </a:ext>
            </a:extLst>
          </p:cNvPr>
          <p:cNvSpPr/>
          <p:nvPr/>
        </p:nvSpPr>
        <p:spPr>
          <a:xfrm>
            <a:off x="600129" y="5260334"/>
            <a:ext cx="193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– 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2C5356-A64F-4F1D-B41D-588E499B9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151" y="5803041"/>
            <a:ext cx="7029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A5066-1BA9-472D-A8A8-3F3BFA1804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53E32-F1CF-46B3-A568-EEA11B5C3E1D}"/>
              </a:ext>
            </a:extLst>
          </p:cNvPr>
          <p:cNvSpPr/>
          <p:nvPr/>
        </p:nvSpPr>
        <p:spPr>
          <a:xfrm>
            <a:off x="600128" y="3889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 lập quyền sử dụng at trong file /etc/at.deny,/etc/at.allow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7165A9F6-ECDF-43FF-942E-6AE08836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4" y="65490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E5F6E9-EA68-4953-8B76-5AF62029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59" y="2429387"/>
            <a:ext cx="8543925" cy="1171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AC6364-75C6-4CAE-AC71-9421FE93DE62}"/>
              </a:ext>
            </a:extLst>
          </p:cNvPr>
          <p:cNvSpPr/>
          <p:nvPr/>
        </p:nvSpPr>
        <p:spPr>
          <a:xfrm>
            <a:off x="600128" y="1771433"/>
            <a:ext cx="3935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Hủy 1 job đã lập bằng lệnh at -r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9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3CDA-F27D-43D8-A5BB-D865245375E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E71C-68FA-4BE2-81CA-BDBE83D675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3EE6BF91-41FA-4FC6-A439-FDB46D2C9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61783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1BFB4-5E9E-4760-AEAB-F751D1A518D9}"/>
              </a:ext>
            </a:extLst>
          </p:cNvPr>
          <p:cNvSpPr/>
          <p:nvPr/>
        </p:nvSpPr>
        <p:spPr>
          <a:xfrm>
            <a:off x="1325692" y="1950069"/>
            <a:ext cx="8567352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 lịch cho 1 lệnh hoặc 1 tiến trình thực thi lặp lại nhiều lần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Nguyên lý hoạt động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 dụng daemon cron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Lịch thực thi được lưu trong file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Daemon cron đọc file trong crontab để thực thi theo lịch và câu lệnh cấu hình trong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2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750A7-6AFC-4A48-B81E-B337487DEC5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73FA53-DF2B-4055-BD00-A16D5CAE9F93}"/>
              </a:ext>
            </a:extLst>
          </p:cNvPr>
          <p:cNvSpPr/>
          <p:nvPr/>
        </p:nvSpPr>
        <p:spPr>
          <a:xfrm>
            <a:off x="624853" y="4796089"/>
            <a:ext cx="6096000" cy="968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 lệnh quản lý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 – I: Liệt kê các crontab của user chạy lệnh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Crontab – e: Sửa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E9A3E373-19E4-4279-89A6-9B6208ED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61783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7B6653-0332-42BC-9C46-0D6CD3CEB6E6}"/>
              </a:ext>
            </a:extLst>
          </p:cNvPr>
          <p:cNvSpPr/>
          <p:nvPr/>
        </p:nvSpPr>
        <p:spPr>
          <a:xfrm>
            <a:off x="577775" y="1574766"/>
            <a:ext cx="309507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 dạng file Crontab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BDF46D-54E4-4BED-B7CC-EDF5E60C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24" y="2079342"/>
            <a:ext cx="6843347" cy="2376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8211C3-B19E-4B89-8A5B-C082427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14" y="5744696"/>
            <a:ext cx="7800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E36A-FE6A-4C9F-A011-A400DCEB8DA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2CBF7-C55D-48BA-A088-A0C6A63C6911}"/>
              </a:ext>
            </a:extLst>
          </p:cNvPr>
          <p:cNvSpPr/>
          <p:nvPr/>
        </p:nvSpPr>
        <p:spPr>
          <a:xfrm>
            <a:off x="1185949" y="2082338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Thiết lập quyền sử dụng  Crontab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/etc/cron.allow: Khai báo các user được phép đặt allow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/etc/cron.deny: Khai báo các user không được phép đặt allow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Lưu ý: Trong Crontab cần đặt đường dẫn đầy đủ cho câu lệnh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4CC47411-ECE9-4CF8-BB15-82796F7B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617839"/>
            <a:ext cx="8803022" cy="827902"/>
          </a:xfrm>
        </p:spPr>
        <p:txBody>
          <a:bodyPr>
            <a:normAutofit/>
          </a:bodyPr>
          <a:lstStyle/>
          <a:p>
            <a:r>
              <a:rPr lang="en-US"/>
              <a:t>Đặt lịch tiến trình chạy tự động hóa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78" y="1285103"/>
            <a:ext cx="3466052" cy="951469"/>
          </a:xfrm>
        </p:spPr>
        <p:txBody>
          <a:bodyPr/>
          <a:lstStyle/>
          <a:p>
            <a:r>
              <a:rPr lang="en-US"/>
              <a:t>Giới thiệu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826212"/>
            <a:ext cx="6939430" cy="2647831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Là một chương trình chạy trên hệ thống</a:t>
            </a: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Được định danh bởi 1 PID (tiến trình ID) phục vụ cho việc điều khiển, giám sát hệ thống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30" y="1610707"/>
            <a:ext cx="7030957" cy="608896"/>
          </a:xfrm>
        </p:spPr>
        <p:txBody>
          <a:bodyPr>
            <a:normAutofit fontScale="90000"/>
          </a:bodyPr>
          <a:lstStyle/>
          <a:p>
            <a:r>
              <a:rPr lang="en-US"/>
              <a:t>Các loại tiến trình trong Linux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45" y="3059664"/>
            <a:ext cx="6776325" cy="29582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Tiến trình với đối thoại (Interactive processes)</a:t>
            </a: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Tiến trình batch (Batch processes)</a:t>
            </a:r>
          </a:p>
          <a:p>
            <a:pPr lvl="0">
              <a:lnSpc>
                <a:spcPct val="150000"/>
              </a:lnSpc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Tiến trình ẩn trên bộ nhớ (Daemon processes)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58" y="828187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Tiến trình cha và tiến trình con</a:t>
            </a: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EA016-6DEC-4169-A6CB-C2E64148581D}"/>
              </a:ext>
            </a:extLst>
          </p:cNvPr>
          <p:cNvSpPr/>
          <p:nvPr/>
        </p:nvSpPr>
        <p:spPr>
          <a:xfrm>
            <a:off x="2977146" y="2690790"/>
            <a:ext cx="2178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Tiến trình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FC24B9-C1CC-48CD-8702-ADCCACB1D966}"/>
              </a:ext>
            </a:extLst>
          </p:cNvPr>
          <p:cNvSpPr/>
          <p:nvPr/>
        </p:nvSpPr>
        <p:spPr>
          <a:xfrm>
            <a:off x="6597673" y="2690789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Tiến trình B</a:t>
            </a: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90DF4E17-3AC0-44F7-8D1F-7E9A2F601196}"/>
              </a:ext>
            </a:extLst>
          </p:cNvPr>
          <p:cNvSpPr/>
          <p:nvPr/>
        </p:nvSpPr>
        <p:spPr>
          <a:xfrm>
            <a:off x="5394913" y="2818593"/>
            <a:ext cx="963794" cy="329165"/>
          </a:xfrm>
          <a:prstGeom prst="stripedRightArrow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812390-8AA2-4F5D-A553-9FDB9178DE10}"/>
              </a:ext>
            </a:extLst>
          </p:cNvPr>
          <p:cNvSpPr/>
          <p:nvPr/>
        </p:nvSpPr>
        <p:spPr>
          <a:xfrm>
            <a:off x="3812547" y="3307688"/>
            <a:ext cx="254000" cy="4916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DB59B66-3C28-4AA3-A6B5-7A2B49E92F54}"/>
              </a:ext>
            </a:extLst>
          </p:cNvPr>
          <p:cNvSpPr/>
          <p:nvPr/>
        </p:nvSpPr>
        <p:spPr>
          <a:xfrm>
            <a:off x="7556226" y="3314522"/>
            <a:ext cx="254000" cy="49168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4923-43EC-46F7-A2E9-A427EB746DD9}"/>
              </a:ext>
            </a:extLst>
          </p:cNvPr>
          <p:cNvSpPr/>
          <p:nvPr/>
        </p:nvSpPr>
        <p:spPr>
          <a:xfrm>
            <a:off x="2863392" y="3785862"/>
            <a:ext cx="2425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Tiến trình cha</a:t>
            </a:r>
          </a:p>
          <a:p>
            <a:pPr algn="ctr"/>
            <a:r>
              <a:rPr lang="en-US" sz="2000" b="1"/>
              <a:t>(Định danh bởi PPID)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445F66-2182-43B1-A62B-48E5891F3EBE}"/>
              </a:ext>
            </a:extLst>
          </p:cNvPr>
          <p:cNvSpPr/>
          <p:nvPr/>
        </p:nvSpPr>
        <p:spPr>
          <a:xfrm>
            <a:off x="6849985" y="3864100"/>
            <a:ext cx="1656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Tiến trình con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8" grpId="0" animBg="1"/>
      <p:bldP spid="9" grpId="0" animBg="1"/>
      <p:bldP spid="25" grpId="0" animBg="1"/>
      <p:bldP spid="1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trạng thái của tiến trình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B96DAB-2CA8-42CF-8B52-CCE31BFAB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72946"/>
              </p:ext>
            </p:extLst>
          </p:nvPr>
        </p:nvGraphicFramePr>
        <p:xfrm>
          <a:off x="1736773" y="1581665"/>
          <a:ext cx="7320349" cy="184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973">
                  <a:extLst>
                    <a:ext uri="{9D8B030D-6E8A-4147-A177-3AD203B41FA5}">
                      <a16:colId xmlns:a16="http://schemas.microsoft.com/office/drawing/2014/main" val="1249081668"/>
                    </a:ext>
                  </a:extLst>
                </a:gridCol>
                <a:gridCol w="5778376">
                  <a:extLst>
                    <a:ext uri="{9D8B030D-6E8A-4147-A177-3AD203B41FA5}">
                      <a16:colId xmlns:a16="http://schemas.microsoft.com/office/drawing/2014/main" val="2536713101"/>
                    </a:ext>
                  </a:extLst>
                </a:gridCol>
              </a:tblGrid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Trạng thái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tả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89392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đang chạy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448677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đang ở trạng thái chờ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776079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Zombie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con vẫn chạy trong khi tiến trình cha đã kết thúc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10869"/>
                  </a:ext>
                </a:extLst>
              </a:tr>
              <a:tr h="36946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Tiến trình dừng hoạt động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2338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BF3C96B-AACE-436A-A295-8B330CC1BF57}"/>
              </a:ext>
            </a:extLst>
          </p:cNvPr>
          <p:cNvSpPr/>
          <p:nvPr/>
        </p:nvSpPr>
        <p:spPr>
          <a:xfrm>
            <a:off x="1257626" y="4647354"/>
            <a:ext cx="157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</a:t>
            </a:r>
            <a:endParaRPr lang="en-US" sz="28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86435-3158-46A4-9F00-9B83AD4C6684}"/>
              </a:ext>
            </a:extLst>
          </p:cNvPr>
          <p:cNvSpPr/>
          <p:nvPr/>
        </p:nvSpPr>
        <p:spPr>
          <a:xfrm>
            <a:off x="4548444" y="5496689"/>
            <a:ext cx="2034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Lựa chọn đồ</a:t>
            </a:r>
            <a:endParaRPr lang="en-US" sz="28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446677-5712-467B-971D-079A8A742144}"/>
              </a:ext>
            </a:extLst>
          </p:cNvPr>
          <p:cNvSpPr/>
          <p:nvPr/>
        </p:nvSpPr>
        <p:spPr>
          <a:xfrm>
            <a:off x="4164044" y="4272517"/>
            <a:ext cx="3233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 toán hóa đơn</a:t>
            </a:r>
            <a:endParaRPr lang="en-US" sz="28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6ED2F-10D0-4EA9-A71B-EC4A4D32B242}"/>
              </a:ext>
            </a:extLst>
          </p:cNvPr>
          <p:cNvSpPr/>
          <p:nvPr/>
        </p:nvSpPr>
        <p:spPr>
          <a:xfrm>
            <a:off x="8868170" y="4305328"/>
            <a:ext cx="931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Đi về</a:t>
            </a:r>
            <a:endParaRPr lang="en-US" sz="2800" b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1209AB-06D9-49B1-B924-079A359BC9BA}"/>
              </a:ext>
            </a:extLst>
          </p:cNvPr>
          <p:cNvCxnSpPr>
            <a:cxnSpLocks/>
          </p:cNvCxnSpPr>
          <p:nvPr/>
        </p:nvCxnSpPr>
        <p:spPr>
          <a:xfrm>
            <a:off x="2916301" y="5118525"/>
            <a:ext cx="1494172" cy="48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9F134D-CBDF-48CF-B2ED-466437FBF135}"/>
              </a:ext>
            </a:extLst>
          </p:cNvPr>
          <p:cNvCxnSpPr>
            <a:cxnSpLocks/>
          </p:cNvCxnSpPr>
          <p:nvPr/>
        </p:nvCxnSpPr>
        <p:spPr>
          <a:xfrm flipH="1" flipV="1">
            <a:off x="2823339" y="5235456"/>
            <a:ext cx="1587135" cy="52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AA7C23-1777-48C4-B42A-0A9C6D189AC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866196" y="4534127"/>
            <a:ext cx="1297848" cy="29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CF100E-803D-4D36-8BC9-1AB5B7EE2EC9}"/>
              </a:ext>
            </a:extLst>
          </p:cNvPr>
          <p:cNvCxnSpPr>
            <a:cxnSpLocks/>
          </p:cNvCxnSpPr>
          <p:nvPr/>
        </p:nvCxnSpPr>
        <p:spPr>
          <a:xfrm>
            <a:off x="7405436" y="4561355"/>
            <a:ext cx="145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822B774-52DE-4436-9FC8-D70E63E20CAD}"/>
              </a:ext>
            </a:extLst>
          </p:cNvPr>
          <p:cNvSpPr/>
          <p:nvPr/>
        </p:nvSpPr>
        <p:spPr>
          <a:xfrm>
            <a:off x="1562891" y="5045502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Run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32568D-5191-423E-ACBE-6BD12CD8075E}"/>
              </a:ext>
            </a:extLst>
          </p:cNvPr>
          <p:cNvSpPr/>
          <p:nvPr/>
        </p:nvSpPr>
        <p:spPr>
          <a:xfrm>
            <a:off x="5132737" y="5894685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Sleep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39A10-1372-4634-97A2-9D76018A9805}"/>
              </a:ext>
            </a:extLst>
          </p:cNvPr>
          <p:cNvSpPr/>
          <p:nvPr/>
        </p:nvSpPr>
        <p:spPr>
          <a:xfrm>
            <a:off x="5270887" y="3899119"/>
            <a:ext cx="111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Zombie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28AC66-5FDD-4CAF-A6E6-959963CBBBDD}"/>
              </a:ext>
            </a:extLst>
          </p:cNvPr>
          <p:cNvSpPr/>
          <p:nvPr/>
        </p:nvSpPr>
        <p:spPr>
          <a:xfrm>
            <a:off x="8929072" y="4666635"/>
            <a:ext cx="749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E80F5-24ED-4616-8D76-3F60D6C972F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31D03B2B-430D-4EA1-9EE7-2900BD65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164" y="715893"/>
            <a:ext cx="3074689" cy="781188"/>
          </a:xfrm>
        </p:spPr>
        <p:txBody>
          <a:bodyPr>
            <a:normAutofit/>
          </a:bodyPr>
          <a:lstStyle/>
          <a:p>
            <a:r>
              <a:rPr lang="en-US"/>
              <a:t>Mục đích</a:t>
            </a:r>
            <a:endParaRPr lang="en-US" b="0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78263329-30DB-45C9-8B9C-59388F3DA40C}"/>
              </a:ext>
            </a:extLst>
          </p:cNvPr>
          <p:cNvSpPr txBox="1">
            <a:spLocks/>
          </p:cNvSpPr>
          <p:nvPr/>
        </p:nvSpPr>
        <p:spPr>
          <a:xfrm>
            <a:off x="943207" y="1787993"/>
            <a:ext cx="6795465" cy="45683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dirty="0"/>
              <a:t>Xác định những tiến trình đang chạy trên hệ thống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Trạng thái của các tiến trình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Tài nguyên mà các tiến trình đang sử dụng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Kiểm soát tiến trình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Kết thúc các tiến trình không mong muốn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Thực thi các nghiệp vụ theo lịch</a:t>
            </a:r>
          </a:p>
        </p:txBody>
      </p:sp>
    </p:spTree>
    <p:extLst>
      <p:ext uri="{BB962C8B-B14F-4D97-AF65-F5344CB8AC3E}">
        <p14:creationId xmlns:p14="http://schemas.microsoft.com/office/powerpoint/2010/main" val="31764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6E74F-C8CB-4753-938D-B54571D91A8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7CD1E-71BE-46F5-9717-FF340BD3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41" y="2035979"/>
            <a:ext cx="5883233" cy="4320371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2D817F0D-9D5A-4B2C-BEB6-05741FCE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F8474-DF96-44F3-91E4-CA452093B32B}"/>
              </a:ext>
            </a:extLst>
          </p:cNvPr>
          <p:cNvSpPr/>
          <p:nvPr/>
        </p:nvSpPr>
        <p:spPr>
          <a:xfrm>
            <a:off x="732780" y="1589824"/>
            <a:ext cx="592373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 – ef: Liệt kê các tiến trình đang hoạt động trên hệ thống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01C0-234F-410E-870A-C113C4B8B1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696CB-9EA8-4E1C-91CC-F4B4FD41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17" y="2625725"/>
            <a:ext cx="4953000" cy="4095750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7EA56E93-CFCD-4FFF-B66A-DA0F79D3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A2737-09D0-4824-993A-039FBBE16D40}"/>
              </a:ext>
            </a:extLst>
          </p:cNvPr>
          <p:cNvSpPr/>
          <p:nvPr/>
        </p:nvSpPr>
        <p:spPr>
          <a:xfrm>
            <a:off x="1163368" y="1605640"/>
            <a:ext cx="493263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pgrep: Hiển thị các tiến trình một chương trình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25B9F-1BA0-400A-A0BC-19F1596A4937}"/>
              </a:ext>
            </a:extLst>
          </p:cNvPr>
          <p:cNvSpPr/>
          <p:nvPr/>
        </p:nvSpPr>
        <p:spPr>
          <a:xfrm>
            <a:off x="2112377" y="2104929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 dụ liệt kê các tiến trình java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92C7-A6BB-458F-9220-5E4AE2C6D1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9813F-6C1D-4711-BA67-3F276DF5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73" y="2233097"/>
            <a:ext cx="5600348" cy="4069431"/>
          </a:xfrm>
          <a:prstGeom prst="rect">
            <a:avLst/>
          </a:prstGeom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59476B0B-F2E3-402C-9553-CAB9718A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05" y="555472"/>
            <a:ext cx="7933344" cy="781188"/>
          </a:xfrm>
        </p:spPr>
        <p:txBody>
          <a:bodyPr>
            <a:normAutofit/>
          </a:bodyPr>
          <a:lstStyle/>
          <a:p>
            <a:r>
              <a:rPr lang="en-US"/>
              <a:t>Các lệnh quản lý tiến trình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EF89ED-E927-41C2-BF6C-F4C699E30B50}"/>
              </a:ext>
            </a:extLst>
          </p:cNvPr>
          <p:cNvSpPr/>
          <p:nvPr/>
        </p:nvSpPr>
        <p:spPr>
          <a:xfrm>
            <a:off x="1034627" y="1554177"/>
            <a:ext cx="6096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top: Hiển thị trạng thái các tiến trình đang hoạt động trên hệ thống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8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247</TotalTime>
  <Words>654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Gill Sans SemiBold</vt:lpstr>
      <vt:lpstr>Symbol</vt:lpstr>
      <vt:lpstr>Times New Roman</vt:lpstr>
      <vt:lpstr>Wingdings</vt:lpstr>
      <vt:lpstr>Office Theme</vt:lpstr>
      <vt:lpstr>Quản lý  tiến trình Linux</vt:lpstr>
      <vt:lpstr>Giới thiệu</vt:lpstr>
      <vt:lpstr>Các loại tiến trình trong Linux</vt:lpstr>
      <vt:lpstr>Tiến trình cha và tiến trình con</vt:lpstr>
      <vt:lpstr>Các trạng thái của tiến trình</vt:lpstr>
      <vt:lpstr>Mục đích</vt:lpstr>
      <vt:lpstr>Các lệnh quản lý tiến trình</vt:lpstr>
      <vt:lpstr>Các lệnh quản lý tiến trình</vt:lpstr>
      <vt:lpstr>Các lệnh quản lý tiến trình</vt:lpstr>
      <vt:lpstr>Các lệnh quản lý tiến trình</vt:lpstr>
      <vt:lpstr>Đặt lịch tiến trình chạy tự động hóa</vt:lpstr>
      <vt:lpstr>Đặt lịch tiến trình chạy tự động hóa</vt:lpstr>
      <vt:lpstr>Đặt lịch tiến trình chạy tự động hóa</vt:lpstr>
      <vt:lpstr>Đặt lịch tiến trình chạy tự động hóa</vt:lpstr>
      <vt:lpstr>Đặt lịch tiến trình chạy tự động hóa</vt:lpstr>
      <vt:lpstr>Đặt lịch tiến trình chạy tự động hóa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 tiến trình Linux</dc:title>
  <dc:creator>elll</dc:creator>
  <cp:lastModifiedBy>elll</cp:lastModifiedBy>
  <cp:revision>18</cp:revision>
  <dcterms:created xsi:type="dcterms:W3CDTF">2021-06-18T14:35:29Z</dcterms:created>
  <dcterms:modified xsi:type="dcterms:W3CDTF">2021-06-19T15:08:49Z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