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9144000" cy="5143500" type="screen16x9"/>
  <p:notesSz cx="6858000" cy="9144000"/>
  <p:embeddedFontLst>
    <p:embeddedFont>
      <p:font typeface="Fredoka One" panose="020B0604020202020204" charset="0"/>
      <p:regular r:id="rId17"/>
    </p:embeddedFont>
    <p:embeddedFont>
      <p:font typeface="Bubblegum Sans" panose="020B0604020202020204" charset="0"/>
      <p:regular r:id="rId18"/>
    </p:embeddedFont>
    <p:embeddedFont>
      <p:font typeface="Palanquin Dark" panose="020B0604020202020204" charset="0"/>
      <p:regular r:id="rId19"/>
      <p:bold r:id="rId20"/>
    </p:embeddedFont>
    <p:embeddedFont>
      <p:font typeface="Kanit Medium" panose="020B0604020202020204" charset="-34"/>
      <p:regular r:id="rId21"/>
      <p:bold r:id="rId22"/>
      <p:italic r:id="rId23"/>
      <p:boldItalic r:id="rId24"/>
    </p:embeddedFont>
    <p:embeddedFont>
      <p:font typeface="Mukta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5">
          <p15:clr>
            <a:srgbClr val="9AA0A6"/>
          </p15:clr>
        </p15:guide>
        <p15:guide id="2" orient="horz" pos="342">
          <p15:clr>
            <a:srgbClr val="9AA0A6"/>
          </p15:clr>
        </p15:guide>
        <p15:guide id="3" orient="horz" pos="2898">
          <p15:clr>
            <a:srgbClr val="9AA0A6"/>
          </p15:clr>
        </p15:guide>
        <p15:guide id="4" pos="5243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07BA4B-40AF-471C-AD25-C1AB542946A9}">
  <a:tblStyle styleId="{F107BA4B-40AF-471C-AD25-C1AB54294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2" y="78"/>
      </p:cViewPr>
      <p:guideLst>
        <p:guide pos="455"/>
        <p:guide orient="horz" pos="342"/>
        <p:guide orient="horz" pos="2898"/>
        <p:guide pos="524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683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0985b5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0985b5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25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41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4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1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225" y="788773"/>
            <a:ext cx="4294500" cy="25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225" y="3606367"/>
            <a:ext cx="32451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978525" y="-1958475"/>
            <a:ext cx="3443100" cy="7101975"/>
            <a:chOff x="4978525" y="-1958475"/>
            <a:chExt cx="3443100" cy="7101975"/>
          </a:xfrm>
        </p:grpSpPr>
        <p:sp>
          <p:nvSpPr>
            <p:cNvPr id="12" name="Google Shape;12;p2"/>
            <p:cNvSpPr/>
            <p:nvPr/>
          </p:nvSpPr>
          <p:spPr>
            <a:xfrm>
              <a:off x="4978525" y="1691400"/>
              <a:ext cx="3443100" cy="345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978525" y="-1958475"/>
              <a:ext cx="3443100" cy="345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7916" y="3245392"/>
            <a:ext cx="3957151" cy="231421"/>
            <a:chOff x="824535" y="3269150"/>
            <a:chExt cx="3561792" cy="2083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824535" y="3373300"/>
              <a:ext cx="3193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4170302" y="3269150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55650"/>
            <a:ext cx="71748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25085" y="1000473"/>
            <a:ext cx="7598904" cy="208306"/>
            <a:chOff x="825085" y="1000473"/>
            <a:chExt cx="7598904" cy="208306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25085" y="1104625"/>
              <a:ext cx="724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8205550" y="1000473"/>
              <a:ext cx="218439" cy="208306"/>
            </a:xfrm>
            <a:custGeom>
              <a:avLst/>
              <a:gdLst/>
              <a:ahLst/>
              <a:cxnLst/>
              <a:rect l="l" t="t" r="r" b="b"/>
              <a:pathLst>
                <a:path w="11576" h="11039" extrusionOk="0">
                  <a:moveTo>
                    <a:pt x="8440" y="1"/>
                  </a:moveTo>
                  <a:cubicBezTo>
                    <a:pt x="7327" y="1"/>
                    <a:pt x="6167" y="834"/>
                    <a:pt x="5649" y="3196"/>
                  </a:cubicBezTo>
                  <a:cubicBezTo>
                    <a:pt x="4671" y="1528"/>
                    <a:pt x="3606" y="918"/>
                    <a:pt x="2678" y="918"/>
                  </a:cubicBezTo>
                  <a:cubicBezTo>
                    <a:pt x="1154" y="918"/>
                    <a:pt x="0" y="2561"/>
                    <a:pt x="208" y="3865"/>
                  </a:cubicBezTo>
                  <a:cubicBezTo>
                    <a:pt x="755" y="7239"/>
                    <a:pt x="4099" y="9853"/>
                    <a:pt x="6925" y="11038"/>
                  </a:cubicBezTo>
                  <a:cubicBezTo>
                    <a:pt x="9236" y="9032"/>
                    <a:pt x="11576" y="5506"/>
                    <a:pt x="11029" y="2132"/>
                  </a:cubicBezTo>
                  <a:cubicBezTo>
                    <a:pt x="10853" y="1029"/>
                    <a:pt x="9675" y="1"/>
                    <a:pt x="8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25085" y="1000475"/>
            <a:ext cx="7599542" cy="208300"/>
            <a:chOff x="825085" y="1000475"/>
            <a:chExt cx="7599542" cy="208300"/>
          </a:xfrm>
        </p:grpSpPr>
        <p:sp>
          <p:nvSpPr>
            <p:cNvPr id="45" name="Google Shape;45;p6"/>
            <p:cNvSpPr/>
            <p:nvPr/>
          </p:nvSpPr>
          <p:spPr>
            <a:xfrm>
              <a:off x="8208602" y="1000475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6"/>
            <p:cNvCxnSpPr/>
            <p:nvPr/>
          </p:nvCxnSpPr>
          <p:spPr>
            <a:xfrm>
              <a:off x="825085" y="1104625"/>
              <a:ext cx="724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2375" y="2016939"/>
            <a:ext cx="28890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25085" y="1000475"/>
            <a:ext cx="7599542" cy="208300"/>
            <a:chOff x="825085" y="1000475"/>
            <a:chExt cx="7599542" cy="208300"/>
          </a:xfrm>
        </p:grpSpPr>
        <p:sp>
          <p:nvSpPr>
            <p:cNvPr id="52" name="Google Shape;52;p7"/>
            <p:cNvSpPr/>
            <p:nvPr/>
          </p:nvSpPr>
          <p:spPr>
            <a:xfrm>
              <a:off x="8208602" y="1000475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7"/>
            <p:cNvCxnSpPr/>
            <p:nvPr/>
          </p:nvCxnSpPr>
          <p:spPr>
            <a:xfrm>
              <a:off x="825085" y="1104625"/>
              <a:ext cx="724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hasCustomPrompt="1"/>
          </p:nvPr>
        </p:nvSpPr>
        <p:spPr>
          <a:xfrm>
            <a:off x="828911" y="182962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677525" y="161565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"/>
          </p:nvPr>
        </p:nvSpPr>
        <p:spPr>
          <a:xfrm>
            <a:off x="1677525" y="1965592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3" hasCustomPrompt="1"/>
          </p:nvPr>
        </p:nvSpPr>
        <p:spPr>
          <a:xfrm>
            <a:off x="828911" y="333072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4"/>
          </p:nvPr>
        </p:nvSpPr>
        <p:spPr>
          <a:xfrm>
            <a:off x="1677525" y="3124318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677525" y="346245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6" hasCustomPrompt="1"/>
          </p:nvPr>
        </p:nvSpPr>
        <p:spPr>
          <a:xfrm>
            <a:off x="4786272" y="18296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7"/>
          </p:nvPr>
        </p:nvSpPr>
        <p:spPr>
          <a:xfrm>
            <a:off x="5634885" y="1615657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634885" y="196558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9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6272" y="333071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634885" y="3124306"/>
            <a:ext cx="2685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5634885" y="3462456"/>
            <a:ext cx="2685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825085" y="1000475"/>
            <a:ext cx="7599542" cy="208300"/>
            <a:chOff x="825085" y="1000475"/>
            <a:chExt cx="7599542" cy="208300"/>
          </a:xfrm>
        </p:grpSpPr>
        <p:sp>
          <p:nvSpPr>
            <p:cNvPr id="91" name="Google Shape;91;p13"/>
            <p:cNvSpPr/>
            <p:nvPr/>
          </p:nvSpPr>
          <p:spPr>
            <a:xfrm>
              <a:off x="8208602" y="1000475"/>
              <a:ext cx="216025" cy="208300"/>
            </a:xfrm>
            <a:custGeom>
              <a:avLst/>
              <a:gdLst/>
              <a:ahLst/>
              <a:cxnLst/>
              <a:rect l="l" t="t" r="r" b="b"/>
              <a:pathLst>
                <a:path w="8641" h="8332" extrusionOk="0">
                  <a:moveTo>
                    <a:pt x="4337" y="1"/>
                  </a:moveTo>
                  <a:cubicBezTo>
                    <a:pt x="4104" y="1"/>
                    <a:pt x="3870" y="159"/>
                    <a:pt x="3837" y="476"/>
                  </a:cubicBezTo>
                  <a:lnTo>
                    <a:pt x="3837" y="2978"/>
                  </a:lnTo>
                  <a:lnTo>
                    <a:pt x="1902" y="1043"/>
                  </a:lnTo>
                  <a:cubicBezTo>
                    <a:pt x="1796" y="944"/>
                    <a:pt x="1681" y="903"/>
                    <a:pt x="1572" y="903"/>
                  </a:cubicBezTo>
                  <a:cubicBezTo>
                    <a:pt x="1200" y="903"/>
                    <a:pt x="893" y="1383"/>
                    <a:pt x="1202" y="1744"/>
                  </a:cubicBezTo>
                  <a:lnTo>
                    <a:pt x="3136" y="3645"/>
                  </a:lnTo>
                  <a:lnTo>
                    <a:pt x="635" y="3645"/>
                  </a:lnTo>
                  <a:cubicBezTo>
                    <a:pt x="1" y="3712"/>
                    <a:pt x="1" y="4579"/>
                    <a:pt x="635" y="4646"/>
                  </a:cubicBezTo>
                  <a:lnTo>
                    <a:pt x="3136" y="4646"/>
                  </a:lnTo>
                  <a:lnTo>
                    <a:pt x="1202" y="6580"/>
                  </a:lnTo>
                  <a:cubicBezTo>
                    <a:pt x="890" y="6944"/>
                    <a:pt x="1205" y="7408"/>
                    <a:pt x="1579" y="7408"/>
                  </a:cubicBezTo>
                  <a:cubicBezTo>
                    <a:pt x="1686" y="7408"/>
                    <a:pt x="1798" y="7370"/>
                    <a:pt x="1902" y="7281"/>
                  </a:cubicBezTo>
                  <a:lnTo>
                    <a:pt x="3837" y="5346"/>
                  </a:lnTo>
                  <a:lnTo>
                    <a:pt x="3837" y="7881"/>
                  </a:lnTo>
                  <a:cubicBezTo>
                    <a:pt x="3870" y="8182"/>
                    <a:pt x="4104" y="8332"/>
                    <a:pt x="4337" y="8332"/>
                  </a:cubicBezTo>
                  <a:cubicBezTo>
                    <a:pt x="4571" y="8332"/>
                    <a:pt x="4804" y="8182"/>
                    <a:pt x="4838" y="7881"/>
                  </a:cubicBezTo>
                  <a:lnTo>
                    <a:pt x="4838" y="5346"/>
                  </a:lnTo>
                  <a:lnTo>
                    <a:pt x="6772" y="7281"/>
                  </a:lnTo>
                  <a:cubicBezTo>
                    <a:pt x="6869" y="7370"/>
                    <a:pt x="6977" y="7408"/>
                    <a:pt x="7082" y="7408"/>
                  </a:cubicBezTo>
                  <a:cubicBezTo>
                    <a:pt x="7450" y="7408"/>
                    <a:pt x="7784" y="6944"/>
                    <a:pt x="7473" y="6580"/>
                  </a:cubicBezTo>
                  <a:lnTo>
                    <a:pt x="5538" y="4646"/>
                  </a:lnTo>
                  <a:lnTo>
                    <a:pt x="8040" y="4646"/>
                  </a:lnTo>
                  <a:cubicBezTo>
                    <a:pt x="8640" y="4612"/>
                    <a:pt x="8640" y="3712"/>
                    <a:pt x="8040" y="3678"/>
                  </a:cubicBezTo>
                  <a:lnTo>
                    <a:pt x="5538" y="3678"/>
                  </a:lnTo>
                  <a:lnTo>
                    <a:pt x="7473" y="1744"/>
                  </a:lnTo>
                  <a:cubicBezTo>
                    <a:pt x="7782" y="1383"/>
                    <a:pt x="7474" y="903"/>
                    <a:pt x="7103" y="903"/>
                  </a:cubicBezTo>
                  <a:cubicBezTo>
                    <a:pt x="6994" y="903"/>
                    <a:pt x="6879" y="944"/>
                    <a:pt x="6772" y="1043"/>
                  </a:cubicBezTo>
                  <a:lnTo>
                    <a:pt x="4838" y="2978"/>
                  </a:lnTo>
                  <a:lnTo>
                    <a:pt x="4838" y="476"/>
                  </a:lnTo>
                  <a:cubicBezTo>
                    <a:pt x="4804" y="159"/>
                    <a:pt x="4571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825085" y="1104625"/>
              <a:ext cx="7249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455425" y="365525"/>
            <a:ext cx="1538400" cy="402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367925"/>
            <a:ext cx="3633300" cy="30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720000" y="361400"/>
            <a:ext cx="3852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>
            <a:off x="825085" y="1000473"/>
            <a:ext cx="3530400" cy="208306"/>
            <a:chOff x="825085" y="1000473"/>
            <a:chExt cx="3530400" cy="208306"/>
          </a:xfrm>
        </p:grpSpPr>
        <p:cxnSp>
          <p:nvCxnSpPr>
            <p:cNvPr id="217" name="Google Shape;217;p23"/>
            <p:cNvCxnSpPr/>
            <p:nvPr/>
          </p:nvCxnSpPr>
          <p:spPr>
            <a:xfrm>
              <a:off x="825085" y="1104625"/>
              <a:ext cx="3192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" name="Google Shape;218;p23"/>
            <p:cNvSpPr/>
            <p:nvPr/>
          </p:nvSpPr>
          <p:spPr>
            <a:xfrm>
              <a:off x="4137046" y="1000473"/>
              <a:ext cx="218439" cy="208306"/>
            </a:xfrm>
            <a:custGeom>
              <a:avLst/>
              <a:gdLst/>
              <a:ahLst/>
              <a:cxnLst/>
              <a:rect l="l" t="t" r="r" b="b"/>
              <a:pathLst>
                <a:path w="11576" h="11039" extrusionOk="0">
                  <a:moveTo>
                    <a:pt x="8440" y="1"/>
                  </a:moveTo>
                  <a:cubicBezTo>
                    <a:pt x="7327" y="1"/>
                    <a:pt x="6167" y="834"/>
                    <a:pt x="5649" y="3196"/>
                  </a:cubicBezTo>
                  <a:cubicBezTo>
                    <a:pt x="4671" y="1528"/>
                    <a:pt x="3606" y="918"/>
                    <a:pt x="2678" y="918"/>
                  </a:cubicBezTo>
                  <a:cubicBezTo>
                    <a:pt x="1154" y="918"/>
                    <a:pt x="0" y="2561"/>
                    <a:pt x="208" y="3865"/>
                  </a:cubicBezTo>
                  <a:cubicBezTo>
                    <a:pt x="755" y="7239"/>
                    <a:pt x="4099" y="9853"/>
                    <a:pt x="6925" y="11038"/>
                  </a:cubicBezTo>
                  <a:cubicBezTo>
                    <a:pt x="9236" y="9032"/>
                    <a:pt x="11576" y="5506"/>
                    <a:pt x="11029" y="2132"/>
                  </a:cubicBezTo>
                  <a:cubicBezTo>
                    <a:pt x="10853" y="1029"/>
                    <a:pt x="9675" y="1"/>
                    <a:pt x="8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3"/>
          <p:cNvSpPr/>
          <p:nvPr/>
        </p:nvSpPr>
        <p:spPr>
          <a:xfrm>
            <a:off x="4978525" y="3901200"/>
            <a:ext cx="3443100" cy="345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subTitle" idx="1"/>
          </p:nvPr>
        </p:nvSpPr>
        <p:spPr>
          <a:xfrm>
            <a:off x="722375" y="2292802"/>
            <a:ext cx="3169200" cy="15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722376" y="1512200"/>
            <a:ext cx="3000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/>
          <p:nvPr/>
        </p:nvSpPr>
        <p:spPr>
          <a:xfrm rot="10800000">
            <a:off x="4978525" y="-2197125"/>
            <a:ext cx="3443100" cy="345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1411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Kanit Medium"/>
              <a:buNone/>
              <a:defRPr sz="3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Bubblegum Sans"/>
              <a:buNone/>
              <a:defRPr sz="3800">
                <a:solidFill>
                  <a:schemeClr val="dk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●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○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kta"/>
              <a:buChar char="■"/>
              <a:defRPr sz="1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475525" y="1311200"/>
            <a:ext cx="2210100" cy="765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ctrTitle"/>
          </p:nvPr>
        </p:nvSpPr>
        <p:spPr>
          <a:xfrm>
            <a:off x="673580" y="1693700"/>
            <a:ext cx="4294500" cy="1883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4000" dirty="0"/>
              <a:t>2.4 Interprocess Communication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Software Proposal 3: Peterson's Solution</a:t>
            </a:r>
            <a:endParaRPr lang="vi-VN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45" y="1698985"/>
            <a:ext cx="3955550" cy="25233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976" y="1698985"/>
            <a:ext cx="1970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 Pi sets interest[</a:t>
            </a:r>
            <a:r>
              <a:rPr lang="en-US" dirty="0" err="1" smtClean="0"/>
              <a:t>i</a:t>
            </a:r>
            <a:r>
              <a:rPr lang="en-US" dirty="0" smtClean="0"/>
              <a:t>] = TRUE, turn = j</a:t>
            </a:r>
          </a:p>
          <a:p>
            <a:endParaRPr lang="en-US" dirty="0" smtClean="0"/>
          </a:p>
          <a:p>
            <a:r>
              <a:rPr lang="en-US" dirty="0" smtClean="0"/>
              <a:t>+ If </a:t>
            </a:r>
            <a:r>
              <a:rPr lang="en-US" dirty="0" err="1" smtClean="0"/>
              <a:t>Pj</a:t>
            </a:r>
            <a:r>
              <a:rPr lang="en-US" dirty="0" smtClean="0"/>
              <a:t> does not enter the critical region (interest[j] = FALSE), then Pi can enter the critical region</a:t>
            </a:r>
          </a:p>
          <a:p>
            <a:endParaRPr lang="en-US" dirty="0" smtClean="0"/>
          </a:p>
          <a:p>
            <a:r>
              <a:rPr lang="en-US" dirty="0" smtClean="0"/>
              <a:t>+ When Pi leaves the critical region it resets to interest[</a:t>
            </a:r>
            <a:r>
              <a:rPr lang="en-US" dirty="0" err="1" smtClean="0"/>
              <a:t>i</a:t>
            </a:r>
            <a:r>
              <a:rPr lang="en-US" dirty="0" smtClean="0"/>
              <a:t>] = FALSE 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6074595" y="1268098"/>
            <a:ext cx="30694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○</a:t>
            </a:r>
            <a:r>
              <a:rPr lang="en-US" dirty="0" smtClean="0">
                <a:solidFill>
                  <a:srgbClr val="0070C0"/>
                </a:solidFill>
              </a:rPr>
              <a:t> Satisfy </a:t>
            </a:r>
            <a:r>
              <a:rPr lang="en-US" dirty="0">
                <a:solidFill>
                  <a:srgbClr val="0070C0"/>
                </a:solidFill>
              </a:rPr>
              <a:t>3 conditions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+ Mutual </a:t>
            </a:r>
            <a:r>
              <a:rPr lang="en-US" dirty="0"/>
              <a:t>Exclusion</a:t>
            </a:r>
          </a:p>
          <a:p>
            <a:r>
              <a:rPr lang="en-US" dirty="0" smtClean="0"/>
              <a:t>       Pi </a:t>
            </a:r>
            <a:r>
              <a:rPr lang="en-US" dirty="0"/>
              <a:t>can enter CS when </a:t>
            </a:r>
            <a:r>
              <a:rPr lang="en-US" dirty="0" err="1"/>
              <a:t>interes</a:t>
            </a:r>
            <a:r>
              <a:rPr lang="en-US" dirty="0"/>
              <a:t>[j] == F, or turn ==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smtClean="0"/>
              <a:t>       If </a:t>
            </a:r>
            <a:r>
              <a:rPr lang="en-US" dirty="0"/>
              <a:t>both want to come back, because turn can only receive value 0 or 1, so one process enter CS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+ Progress</a:t>
            </a:r>
            <a:endParaRPr lang="en-US" dirty="0"/>
          </a:p>
          <a:p>
            <a:r>
              <a:rPr lang="en-US" dirty="0"/>
              <a:t>Using 2 variables distinct interest[</a:t>
            </a:r>
            <a:r>
              <a:rPr lang="en-US" dirty="0" err="1"/>
              <a:t>i</a:t>
            </a:r>
            <a:r>
              <a:rPr lang="en-US" dirty="0"/>
              <a:t>] ==&gt; opposing cannot lock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+ Bounded </a:t>
            </a:r>
            <a:r>
              <a:rPr lang="en-US" dirty="0"/>
              <a:t>Wait: both interest[</a:t>
            </a:r>
            <a:r>
              <a:rPr lang="en-US" dirty="0" err="1"/>
              <a:t>i</a:t>
            </a:r>
            <a:r>
              <a:rPr lang="en-US" dirty="0"/>
              <a:t>] and turn change value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○ Not </a:t>
            </a:r>
            <a:r>
              <a:rPr lang="en-US" dirty="0">
                <a:solidFill>
                  <a:srgbClr val="0070C0"/>
                </a:solidFill>
              </a:rPr>
              <a:t>extend into N processes</a:t>
            </a:r>
          </a:p>
        </p:txBody>
      </p:sp>
    </p:spTree>
    <p:extLst>
      <p:ext uri="{BB962C8B-B14F-4D97-AF65-F5344CB8AC3E}">
        <p14:creationId xmlns:p14="http://schemas.microsoft.com/office/powerpoint/2010/main" val="32586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Hardware Proposal 1: Disabling Interrupt</a:t>
            </a:r>
            <a:endParaRPr lang="vi-VN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87" y="1714308"/>
            <a:ext cx="2414225" cy="3029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227" y="2331629"/>
            <a:ext cx="2732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 A process </a:t>
            </a:r>
            <a:r>
              <a:rPr lang="en-US" dirty="0"/>
              <a:t>is allowed to disable interrupts before entering its critical </a:t>
            </a:r>
            <a:r>
              <a:rPr lang="en-US" dirty="0" smtClean="0"/>
              <a:t>region</a:t>
            </a:r>
          </a:p>
          <a:p>
            <a:endParaRPr lang="en-US" dirty="0" smtClean="0"/>
          </a:p>
          <a:p>
            <a:r>
              <a:rPr lang="en-US" dirty="0" smtClean="0"/>
              <a:t>+ Then </a:t>
            </a:r>
            <a:r>
              <a:rPr lang="en-US" dirty="0"/>
              <a:t>enable interrupts when leaving the </a:t>
            </a:r>
            <a:r>
              <a:rPr lang="en-US" dirty="0" smtClean="0"/>
              <a:t>critical region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4293" y="2008463"/>
            <a:ext cx="27997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be careful</a:t>
            </a:r>
          </a:p>
          <a:p>
            <a:r>
              <a:rPr lang="en-US" dirty="0" smtClean="0"/>
              <a:t>+ If </a:t>
            </a:r>
            <a:r>
              <a:rPr lang="en-US" dirty="0"/>
              <a:t>process is locked in CS?</a:t>
            </a:r>
          </a:p>
          <a:p>
            <a:r>
              <a:rPr lang="en-US" dirty="0"/>
              <a:t> </a:t>
            </a:r>
            <a:r>
              <a:rPr lang="en-US" dirty="0" smtClean="0"/>
              <a:t>   System </a:t>
            </a:r>
            <a:r>
              <a:rPr lang="en-US" dirty="0"/>
              <a:t>Halt</a:t>
            </a:r>
          </a:p>
          <a:p>
            <a:r>
              <a:rPr lang="en-US" dirty="0" smtClean="0"/>
              <a:t>+ Permit </a:t>
            </a:r>
            <a:r>
              <a:rPr lang="en-US" dirty="0"/>
              <a:t>process use command privileges</a:t>
            </a:r>
          </a:p>
          <a:p>
            <a:r>
              <a:rPr lang="en-US" dirty="0"/>
              <a:t> </a:t>
            </a:r>
            <a:r>
              <a:rPr lang="en-US" dirty="0" smtClean="0"/>
              <a:t>   Danger</a:t>
            </a:r>
            <a:r>
              <a:rPr lang="en-US" dirty="0"/>
              <a:t>!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System </a:t>
            </a:r>
            <a:r>
              <a:rPr lang="en-US" dirty="0">
                <a:solidFill>
                  <a:srgbClr val="0070C0"/>
                </a:solidFill>
              </a:rPr>
              <a:t>with N CPUs?</a:t>
            </a:r>
          </a:p>
          <a:p>
            <a:r>
              <a:rPr lang="en-US" dirty="0" smtClean="0"/>
              <a:t>   Don't </a:t>
            </a:r>
            <a:r>
              <a:rPr lang="en-US" dirty="0"/>
              <a:t>ensure 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Hardware proposal </a:t>
            </a:r>
            <a:r>
              <a:rPr lang="en-US" sz="3200" dirty="0" smtClean="0">
                <a:solidFill>
                  <a:srgbClr val="FF0000"/>
                </a:solidFill>
              </a:rPr>
              <a:t>2: </a:t>
            </a:r>
            <a:r>
              <a:rPr lang="en-US" sz="3200" dirty="0">
                <a:solidFill>
                  <a:srgbClr val="FF0000"/>
                </a:solidFill>
              </a:rPr>
              <a:t>TSL Instruction</a:t>
            </a:r>
            <a:endParaRPr lang="vi-VN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166" y="1791766"/>
            <a:ext cx="315930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CPU support primitive Test and Set Lock</a:t>
            </a:r>
          </a:p>
          <a:p>
            <a:r>
              <a:rPr lang="en-US" sz="2000" dirty="0" smtClean="0"/>
              <a:t>+ Return </a:t>
            </a:r>
            <a:r>
              <a:rPr lang="en-US" sz="2000" dirty="0"/>
              <a:t>a variable's current value, set variable to true value</a:t>
            </a:r>
          </a:p>
          <a:p>
            <a:endParaRPr lang="en-US" sz="2000" dirty="0" smtClean="0"/>
          </a:p>
          <a:p>
            <a:r>
              <a:rPr lang="en-US" sz="2000" dirty="0" smtClean="0"/>
              <a:t>+ Cannot </a:t>
            </a:r>
            <a:r>
              <a:rPr lang="en-US" sz="2000" dirty="0"/>
              <a:t>divide up to perform (Atomic)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16" y="2204363"/>
            <a:ext cx="343844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884" y="578788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dirty="0">
                <a:solidFill>
                  <a:srgbClr val="FF0000"/>
                </a:solidFill>
              </a:rPr>
              <a:t>Applied TSL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1294544"/>
            <a:ext cx="3662258" cy="3747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6184" y="2352546"/>
            <a:ext cx="38990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 Lock </a:t>
            </a:r>
            <a:r>
              <a:rPr lang="en-US" sz="2000" dirty="0"/>
              <a:t>= 0, any process can set Lock to 1 using the TSL directive and then enter the critical area.</a:t>
            </a:r>
          </a:p>
          <a:p>
            <a:endParaRPr lang="en-US" sz="2000" dirty="0" smtClean="0"/>
          </a:p>
          <a:p>
            <a:r>
              <a:rPr lang="en-US" sz="2000" dirty="0" smtClean="0"/>
              <a:t>+ When </a:t>
            </a:r>
            <a:r>
              <a:rPr lang="en-US" sz="2000" dirty="0"/>
              <a:t>exit, reset set lock = 0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749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for hardware solutions in Busy-Waiting</a:t>
            </a:r>
            <a:endParaRPr lang="vi-VN" sz="2800" dirty="0"/>
          </a:p>
        </p:txBody>
      </p:sp>
      <p:sp>
        <p:nvSpPr>
          <p:cNvPr id="15" name="Rectangle 14"/>
          <p:cNvSpPr/>
          <p:nvPr/>
        </p:nvSpPr>
        <p:spPr>
          <a:xfrm>
            <a:off x="71919" y="1149475"/>
            <a:ext cx="90720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○ Necessary </a:t>
            </a:r>
            <a:r>
              <a:rPr lang="en-US" sz="2000" dirty="0">
                <a:solidFill>
                  <a:srgbClr val="0070C0"/>
                </a:solidFill>
              </a:rPr>
              <a:t>hardware mechanism's support</a:t>
            </a:r>
          </a:p>
          <a:p>
            <a:r>
              <a:rPr lang="en-US" sz="2000" dirty="0" smtClean="0"/>
              <a:t>	Not </a:t>
            </a:r>
            <a:r>
              <a:rPr lang="en-US" sz="2000" dirty="0"/>
              <a:t>easy with n-CPUs system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○ Easily </a:t>
            </a:r>
            <a:r>
              <a:rPr lang="en-US" sz="2000" dirty="0">
                <a:solidFill>
                  <a:srgbClr val="0070C0"/>
                </a:solidFill>
              </a:rPr>
              <a:t>extend to N </a:t>
            </a:r>
            <a:r>
              <a:rPr lang="en-US" sz="2000" dirty="0" smtClean="0">
                <a:solidFill>
                  <a:srgbClr val="0070C0"/>
                </a:solidFill>
              </a:rPr>
              <a:t>processes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○ Using </a:t>
            </a:r>
            <a:r>
              <a:rPr lang="en-US" sz="2000" dirty="0">
                <a:solidFill>
                  <a:srgbClr val="0070C0"/>
                </a:solidFill>
              </a:rPr>
              <a:t>CPU not effectively</a:t>
            </a:r>
          </a:p>
          <a:p>
            <a:r>
              <a:rPr lang="en-US" sz="2000" dirty="0" smtClean="0"/>
              <a:t>	Constantly </a:t>
            </a:r>
            <a:r>
              <a:rPr lang="en-US" sz="2000" dirty="0"/>
              <a:t>test condition when wait for coming in CS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○ Overcome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smtClean="0"/>
              <a:t>	Lock </a:t>
            </a:r>
            <a:r>
              <a:rPr lang="en-US" sz="2000" dirty="0"/>
              <a:t>processes that not enough condition to come in CS, concede CPU to other process</a:t>
            </a:r>
          </a:p>
          <a:p>
            <a:r>
              <a:rPr lang="en-US" sz="2000" dirty="0" smtClean="0"/>
              <a:t>	Using </a:t>
            </a:r>
            <a:r>
              <a:rPr lang="en-US" sz="2000" dirty="0"/>
              <a:t>Scheduler</a:t>
            </a:r>
          </a:p>
          <a:p>
            <a:r>
              <a:rPr lang="en-US" sz="2000" dirty="0" smtClean="0"/>
              <a:t>	Wait </a:t>
            </a:r>
            <a:r>
              <a:rPr lang="en-US" sz="2000" dirty="0"/>
              <a:t>and See...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51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720000" y="48470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solidFill>
                  <a:srgbClr val="FF0000"/>
                </a:solidFill>
              </a:rPr>
              <a:t>Cooperating Processes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5167" y="1167222"/>
            <a:ext cx="70736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Independent </a:t>
            </a:r>
            <a:r>
              <a:rPr lang="en-US" sz="2000" dirty="0">
                <a:solidFill>
                  <a:srgbClr val="0070C0"/>
                </a:solidFill>
              </a:rPr>
              <a:t>process </a:t>
            </a:r>
            <a:r>
              <a:rPr lang="en-US" sz="2000" dirty="0"/>
              <a:t>cannot affect or be affected by the execution of another </a:t>
            </a:r>
            <a:r>
              <a:rPr lang="en-US" sz="2000" dirty="0" smtClean="0"/>
              <a:t>process</a:t>
            </a:r>
          </a:p>
          <a:p>
            <a:endParaRPr lang="en-US" sz="2000" dirty="0"/>
          </a:p>
          <a:p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Cooperating </a:t>
            </a:r>
            <a:r>
              <a:rPr lang="en-US" sz="2000" dirty="0">
                <a:solidFill>
                  <a:srgbClr val="0070C0"/>
                </a:solidFill>
              </a:rPr>
              <a:t>process </a:t>
            </a:r>
            <a:r>
              <a:rPr lang="en-US" sz="2000" dirty="0"/>
              <a:t>can affect or be affected by the execution of another </a:t>
            </a:r>
            <a:r>
              <a:rPr lang="en-US" sz="2000" dirty="0" smtClean="0"/>
              <a:t>process</a:t>
            </a:r>
          </a:p>
          <a:p>
            <a:endParaRPr lang="en-US" sz="2000" dirty="0" smtClean="0"/>
          </a:p>
          <a:p>
            <a:r>
              <a:rPr lang="en-US" sz="2000" dirty="0" smtClean="0"/>
              <a:t>+ Advantages </a:t>
            </a:r>
            <a:r>
              <a:rPr lang="en-US" sz="2000" dirty="0"/>
              <a:t>of process </a:t>
            </a:r>
            <a:r>
              <a:rPr lang="en-US" sz="2000" dirty="0" smtClean="0"/>
              <a:t>cooperation :</a:t>
            </a:r>
            <a:endParaRPr lang="en-US" sz="2000" dirty="0"/>
          </a:p>
          <a:p>
            <a:r>
              <a:rPr lang="en-US" sz="2000" dirty="0" smtClean="0"/>
              <a:t>	Information </a:t>
            </a:r>
            <a:r>
              <a:rPr lang="en-US" sz="2000" dirty="0"/>
              <a:t>sharing </a:t>
            </a:r>
          </a:p>
          <a:p>
            <a:r>
              <a:rPr lang="en-US" sz="2000" dirty="0" smtClean="0"/>
              <a:t>	Computation </a:t>
            </a:r>
            <a:r>
              <a:rPr lang="en-US" sz="2000" dirty="0"/>
              <a:t>speed-up</a:t>
            </a:r>
          </a:p>
          <a:p>
            <a:r>
              <a:rPr lang="en-US" sz="2000" dirty="0" smtClean="0"/>
              <a:t>	Modularity </a:t>
            </a:r>
            <a:endParaRPr lang="en-US" sz="2000" dirty="0"/>
          </a:p>
          <a:p>
            <a:r>
              <a:rPr lang="en-US" sz="2000" dirty="0" smtClean="0"/>
              <a:t>	Convenience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 idx="9"/>
          </p:nvPr>
        </p:nvSpPr>
        <p:spPr>
          <a:xfrm>
            <a:off x="720000" y="36141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solidFill>
                  <a:srgbClr val="FF0000"/>
                </a:solidFill>
              </a:rPr>
              <a:t>Problem of shared data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00" y="1695707"/>
            <a:ext cx="6946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1. Concurrent </a:t>
            </a:r>
            <a:r>
              <a:rPr lang="en-US" sz="2000" dirty="0"/>
              <a:t>access to shared data may result in data inconsistency</a:t>
            </a:r>
          </a:p>
          <a:p>
            <a:endParaRPr lang="en-US" sz="2000" dirty="0"/>
          </a:p>
          <a:p>
            <a:r>
              <a:rPr lang="en-US" sz="2000" dirty="0" smtClean="0"/>
              <a:t>2. Maintaining </a:t>
            </a:r>
            <a:r>
              <a:rPr lang="en-US" sz="2000" dirty="0"/>
              <a:t>data consistency requires mechanisms to ensure the orderly execution of cooperating processes</a:t>
            </a:r>
          </a:p>
          <a:p>
            <a:endParaRPr lang="en-US" sz="2000" dirty="0"/>
          </a:p>
          <a:p>
            <a:r>
              <a:rPr lang="en-US" sz="2000" dirty="0" smtClean="0"/>
              <a:t>3. Need </a:t>
            </a:r>
            <a:r>
              <a:rPr lang="en-US" sz="2000" dirty="0"/>
              <a:t>of mechanism for processes to communicate and to synchronize their action</a:t>
            </a:r>
            <a:r>
              <a:rPr lang="en-US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>
            <a:spLocks noGrp="1"/>
          </p:cNvSpPr>
          <p:nvPr>
            <p:ph type="body" idx="1"/>
          </p:nvPr>
        </p:nvSpPr>
        <p:spPr>
          <a:xfrm>
            <a:off x="720000" y="1339702"/>
            <a:ext cx="3852000" cy="3402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+ Two </a:t>
            </a:r>
            <a:r>
              <a:rPr lang="en-US" sz="2000" dirty="0"/>
              <a:t>processes want to access shared memory at same time and the final result depends who runs precisely, are called </a:t>
            </a:r>
            <a:r>
              <a:rPr lang="en-US" sz="2000" dirty="0">
                <a:solidFill>
                  <a:srgbClr val="0070C0"/>
                </a:solidFill>
              </a:rPr>
              <a:t>race </a:t>
            </a:r>
            <a:r>
              <a:rPr lang="en-US" sz="2000" dirty="0" smtClean="0">
                <a:solidFill>
                  <a:srgbClr val="0070C0"/>
                </a:solidFill>
              </a:rPr>
              <a:t>condition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Mutual </a:t>
            </a:r>
            <a:r>
              <a:rPr lang="en-US" sz="2000" dirty="0">
                <a:solidFill>
                  <a:srgbClr val="0070C0"/>
                </a:solidFill>
              </a:rPr>
              <a:t>exclusion </a:t>
            </a:r>
            <a:r>
              <a:rPr lang="en-US" sz="2000" dirty="0">
                <a:solidFill>
                  <a:schemeClr val="tx1"/>
                </a:solidFill>
              </a:rPr>
              <a:t>is the way to prohibit more than one process from accessing to shared data at the same time </a:t>
            </a:r>
          </a:p>
          <a:p>
            <a:pPr marL="0" lv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720000" y="361400"/>
            <a:ext cx="385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solidFill>
                  <a:srgbClr val="FF0000"/>
                </a:solidFill>
              </a:rPr>
              <a:t>Race Conditions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30" y="1339702"/>
            <a:ext cx="4458870" cy="2573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Critical Regions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00" y="1340644"/>
            <a:ext cx="770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 The Part of the program where the shared memory is accessed is called </a:t>
            </a:r>
            <a:r>
              <a:rPr lang="en-US" sz="2000" dirty="0" smtClean="0">
                <a:solidFill>
                  <a:srgbClr val="0070C0"/>
                </a:solidFill>
              </a:rPr>
              <a:t>Critical </a:t>
            </a:r>
            <a:r>
              <a:rPr lang="en-US" sz="2000" dirty="0">
                <a:solidFill>
                  <a:srgbClr val="0070C0"/>
                </a:solidFill>
              </a:rPr>
              <a:t>Regions (Critical Section)</a:t>
            </a:r>
          </a:p>
          <a:p>
            <a:endParaRPr lang="en-US" sz="2000" dirty="0"/>
          </a:p>
          <a:p>
            <a:r>
              <a:rPr lang="en-US" sz="2000" dirty="0"/>
              <a:t>+ Four conditions to provide mutual exclusion :</a:t>
            </a:r>
          </a:p>
          <a:p>
            <a:r>
              <a:rPr lang="en-US" sz="2000" dirty="0" smtClean="0"/>
              <a:t>	1. No </a:t>
            </a:r>
            <a:r>
              <a:rPr lang="en-US" sz="2000" dirty="0"/>
              <a:t>two processes simultaneously in critical region</a:t>
            </a:r>
          </a:p>
          <a:p>
            <a:r>
              <a:rPr lang="en-US" sz="2000" dirty="0" smtClean="0"/>
              <a:t>	2. No </a:t>
            </a:r>
            <a:r>
              <a:rPr lang="en-US" sz="2000" dirty="0"/>
              <a:t>assumptions made about speeds or numbers of CPUs</a:t>
            </a:r>
          </a:p>
          <a:p>
            <a:r>
              <a:rPr lang="en-US" sz="2000" dirty="0" smtClean="0"/>
              <a:t>	3.No </a:t>
            </a:r>
            <a:r>
              <a:rPr lang="en-US" sz="2000" dirty="0"/>
              <a:t>process running outside its critical region may block another process</a:t>
            </a:r>
          </a:p>
          <a:p>
            <a:r>
              <a:rPr lang="en-US" sz="2000" dirty="0" smtClean="0"/>
              <a:t>	4.No </a:t>
            </a:r>
            <a:r>
              <a:rPr lang="en-US" sz="2000" dirty="0"/>
              <a:t>process must wait forever to enter its critical region</a:t>
            </a:r>
          </a:p>
        </p:txBody>
      </p:sp>
    </p:spTree>
    <p:extLst>
      <p:ext uri="{BB962C8B-B14F-4D97-AF65-F5344CB8AC3E}">
        <p14:creationId xmlns:p14="http://schemas.microsoft.com/office/powerpoint/2010/main" val="18483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5" y="2229491"/>
            <a:ext cx="6257938" cy="2756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990" y="887013"/>
            <a:ext cx="4644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Mutual exclusion using critical regions (Example)</a:t>
            </a:r>
          </a:p>
        </p:txBody>
      </p:sp>
      <p:sp>
        <p:nvSpPr>
          <p:cNvPr id="2" name="Rectangle 1"/>
          <p:cNvSpPr/>
          <p:nvPr/>
        </p:nvSpPr>
        <p:spPr>
          <a:xfrm>
            <a:off x="6688476" y="2484588"/>
            <a:ext cx="24555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 T1</a:t>
            </a:r>
            <a:r>
              <a:rPr lang="en-US" dirty="0"/>
              <a:t>, A enters the critical area</a:t>
            </a:r>
          </a:p>
          <a:p>
            <a:endParaRPr lang="en-US" dirty="0" smtClean="0"/>
          </a:p>
          <a:p>
            <a:r>
              <a:rPr lang="en-US" dirty="0" smtClean="0"/>
              <a:t>+ After </a:t>
            </a:r>
            <a:r>
              <a:rPr lang="en-US" dirty="0"/>
              <a:t>a while, T2 , B want to enter the critical area, but have to wait</a:t>
            </a:r>
          </a:p>
          <a:p>
            <a:endParaRPr lang="en-US" dirty="0" smtClean="0"/>
          </a:p>
          <a:p>
            <a:r>
              <a:rPr lang="en-US" dirty="0" smtClean="0"/>
              <a:t>+T3</a:t>
            </a:r>
            <a:r>
              <a:rPr lang="en-US" dirty="0"/>
              <a:t>, A goes out of critical region, B gets into critical region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03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Solution: Mutual exclusion with Busy waiting</a:t>
            </a:r>
            <a:endParaRPr lang="vi-VN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000" y="177153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◦ Software </a:t>
            </a:r>
            <a:r>
              <a:rPr lang="en-US" sz="2000" dirty="0">
                <a:solidFill>
                  <a:srgbClr val="0070C0"/>
                </a:solidFill>
              </a:rPr>
              <a:t>proposal</a:t>
            </a:r>
          </a:p>
          <a:p>
            <a:r>
              <a:rPr lang="en-US" sz="2000" dirty="0" smtClean="0"/>
              <a:t>+ Lock </a:t>
            </a:r>
            <a:r>
              <a:rPr lang="en-US" sz="2000" dirty="0"/>
              <a:t>Variables</a:t>
            </a:r>
          </a:p>
          <a:p>
            <a:r>
              <a:rPr lang="en-US" sz="2000" dirty="0" smtClean="0"/>
              <a:t>+ Strict </a:t>
            </a:r>
            <a:r>
              <a:rPr lang="en-US" sz="2000" dirty="0"/>
              <a:t>Alternation</a:t>
            </a:r>
          </a:p>
          <a:p>
            <a:r>
              <a:rPr lang="en-US" sz="2000" dirty="0" smtClean="0"/>
              <a:t>+ Peterson's </a:t>
            </a:r>
            <a:r>
              <a:rPr lang="en-US" sz="2000" dirty="0"/>
              <a:t>Solution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◦ Hardware </a:t>
            </a:r>
            <a:r>
              <a:rPr lang="en-US" sz="2000" dirty="0">
                <a:solidFill>
                  <a:srgbClr val="0070C0"/>
                </a:solidFill>
              </a:rPr>
              <a:t>proposal</a:t>
            </a:r>
          </a:p>
          <a:p>
            <a:r>
              <a:rPr lang="en-US" sz="2000" dirty="0" smtClean="0"/>
              <a:t>+ Disabling </a:t>
            </a:r>
            <a:r>
              <a:rPr lang="en-US" sz="2000" dirty="0"/>
              <a:t>Interrupts</a:t>
            </a:r>
          </a:p>
          <a:p>
            <a:r>
              <a:rPr lang="en-US" sz="2000" dirty="0" smtClean="0"/>
              <a:t>+ The </a:t>
            </a:r>
            <a:r>
              <a:rPr lang="en-US" sz="2000" dirty="0"/>
              <a:t>TSL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0" y="1608463"/>
            <a:ext cx="2362158" cy="28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Proposal 1: Lock Variables</a:t>
            </a:r>
            <a:endParaRPr lang="vi-V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1" y="1664413"/>
            <a:ext cx="5835721" cy="3027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325394"/>
            <a:ext cx="2917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 Lock </a:t>
            </a:r>
            <a:r>
              <a:rPr lang="en-US" dirty="0"/>
              <a:t>= 0, no process is in its critical region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0" y="3177924"/>
            <a:ext cx="2640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  Lock </a:t>
            </a:r>
            <a:r>
              <a:rPr lang="en-US" dirty="0"/>
              <a:t>= 1, some process is in its critical zone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22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Software Proposal 2: Strict Alternation</a:t>
            </a:r>
            <a:endParaRPr lang="vi-VN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" y="1777428"/>
            <a:ext cx="5332289" cy="2800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89833" y="2243516"/>
            <a:ext cx="30103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+Turn </a:t>
            </a:r>
            <a:r>
              <a:rPr lang="en-US" dirty="0"/>
              <a:t>= 0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+P0 </a:t>
            </a:r>
            <a:r>
              <a:rPr lang="en-US" dirty="0"/>
              <a:t>enters the critical </a:t>
            </a:r>
            <a:r>
              <a:rPr lang="en-US" dirty="0" smtClean="0"/>
              <a:t>region, </a:t>
            </a:r>
            <a:r>
              <a:rPr lang="en-US" dirty="0"/>
              <a:t>P1 enters a continuous loop</a:t>
            </a:r>
          </a:p>
          <a:p>
            <a:endParaRPr lang="en-US" dirty="0" smtClean="0"/>
          </a:p>
          <a:p>
            <a:r>
              <a:rPr lang="en-US" dirty="0" smtClean="0"/>
              <a:t>+P0 </a:t>
            </a:r>
            <a:r>
              <a:rPr lang="en-US" dirty="0"/>
              <a:t>leaves critical </a:t>
            </a:r>
            <a:r>
              <a:rPr lang="en-US" dirty="0" smtClean="0"/>
              <a:t>region, </a:t>
            </a:r>
            <a:r>
              <a:rPr lang="en-US" dirty="0"/>
              <a:t>Turn = </a:t>
            </a:r>
            <a:r>
              <a:rPr lang="en-US" dirty="0" smtClean="0"/>
              <a:t>1</a:t>
            </a:r>
            <a:r>
              <a:rPr lang="en-US" dirty="0"/>
              <a:t>, P1 enters critical </a:t>
            </a:r>
            <a:r>
              <a:rPr lang="en-US" dirty="0" smtClean="0"/>
              <a:t>region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72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ce Veterinary Center by Slidesgo">
  <a:themeElements>
    <a:clrScheme name="Simple Light">
      <a:dk1>
        <a:srgbClr val="191819"/>
      </a:dk1>
      <a:lt1>
        <a:srgbClr val="F3F3F3"/>
      </a:lt1>
      <a:dk2>
        <a:srgbClr val="EB537C"/>
      </a:dk2>
      <a:lt2>
        <a:srgbClr val="CE3F66"/>
      </a:lt2>
      <a:accent1>
        <a:srgbClr val="B9E7EC"/>
      </a:accent1>
      <a:accent2>
        <a:srgbClr val="96D2D9"/>
      </a:accent2>
      <a:accent3>
        <a:srgbClr val="5ABF90"/>
      </a:accent3>
      <a:accent4>
        <a:srgbClr val="77D6AA"/>
      </a:accent4>
      <a:accent5>
        <a:srgbClr val="F2D852"/>
      </a:accent5>
      <a:accent6>
        <a:srgbClr val="DBC13D"/>
      </a:accent6>
      <a:hlink>
        <a:srgbClr val="1918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581</Words>
  <Application>Microsoft Office PowerPoint</Application>
  <PresentationFormat>On-screen Show (16:9)</PresentationFormat>
  <Paragraphs>104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Fredoka One</vt:lpstr>
      <vt:lpstr>Bubblegum Sans</vt:lpstr>
      <vt:lpstr>Roboto Condensed Light</vt:lpstr>
      <vt:lpstr>Palanquin Dark</vt:lpstr>
      <vt:lpstr>Times New Roman</vt:lpstr>
      <vt:lpstr>Kanit Medium</vt:lpstr>
      <vt:lpstr>Arial</vt:lpstr>
      <vt:lpstr>Mukta</vt:lpstr>
      <vt:lpstr>Nice Veterinary Center by Slidesgo</vt:lpstr>
      <vt:lpstr>2.4 Interprocess Communication</vt:lpstr>
      <vt:lpstr>Cooperating Processes</vt:lpstr>
      <vt:lpstr>Problem of shared data </vt:lpstr>
      <vt:lpstr>Race Conditions</vt:lpstr>
      <vt:lpstr>Critical Regions </vt:lpstr>
      <vt:lpstr>PowerPoint Presentation</vt:lpstr>
      <vt:lpstr>Solution: Mutual exclusion with Busy waiting</vt:lpstr>
      <vt:lpstr>Software Proposal 1: Lock Variables</vt:lpstr>
      <vt:lpstr>Software Proposal 2: Strict Alternation</vt:lpstr>
      <vt:lpstr>Software Proposal 3: Peterson's Solution</vt:lpstr>
      <vt:lpstr>Hardware Proposal 1: Disabling Interrupt</vt:lpstr>
      <vt:lpstr>Hardware proposal 2: TSL Instruction</vt:lpstr>
      <vt:lpstr>PowerPoint Presentation</vt:lpstr>
      <vt:lpstr>Comment for hardware solutions in Busy-Waiting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Interprocess Communication</dc:title>
  <cp:lastModifiedBy>Đức Thịnh Nguyễn</cp:lastModifiedBy>
  <cp:revision>13</cp:revision>
  <dcterms:modified xsi:type="dcterms:W3CDTF">2021-05-18T12:48:39Z</dcterms:modified>
</cp:coreProperties>
</file>