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9d1fb63cb_0_1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9d1fb63cb_0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9d1fb63cb_0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9d1fb63cb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9d1fb63cb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9d1fb63cb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9d1fb63cb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9d1fb63cb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9d1fb63cb_0_1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9d1fb63cb_0_1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9d1fb63cb_0_1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9d1fb63cb_0_1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9d1fb63cb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9d1fb63cb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9d1fb63cb_0_1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9d1fb63cb_0_1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9d1fb63cb_0_1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9d1fb63cb_0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9d1fb63cb_0_1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9d1fb63cb_0_1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9d1fb63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9d1fb63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9d1fb63cb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9d1fb63cb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9d1fb63cb_0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9d1fb63cb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9d1fb63cb_0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9d1fb63cb_0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9d1fb63cb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9d1fb63cb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9d1fb63cb_0_1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9d1fb63cb_0_1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9d1fb63c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9d1fb63c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9d1fb63cb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9d1fb63cb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9d1fb63cb_0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9d1fb63cb_0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9d1fb63cb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9d1fb63cb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9d1fb63cb_0_1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9d1fb63cb_0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9d1fb63cb_0_1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9d1fb63cb_0_1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9d1fb63cb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9d1fb63cb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25" y="1034300"/>
            <a:ext cx="8721603" cy="389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>
            <p:ph type="ctrTitle"/>
          </p:nvPr>
        </p:nvSpPr>
        <p:spPr>
          <a:xfrm>
            <a:off x="223625" y="223625"/>
            <a:ext cx="9144000" cy="21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5400">
                <a:solidFill>
                  <a:srgbClr val="3333CC"/>
                </a:solidFill>
              </a:rPr>
              <a:t>           </a:t>
            </a:r>
            <a:r>
              <a:rPr b="1" lang="en-GB" sz="5100">
                <a:solidFill>
                  <a:srgbClr val="3333CC"/>
                </a:solidFill>
              </a:rPr>
              <a:t>2.3 </a:t>
            </a:r>
            <a:r>
              <a:rPr b="1" lang="en-GB" sz="5100">
                <a:solidFill>
                  <a:srgbClr val="3333CC"/>
                </a:solidFill>
              </a:rPr>
              <a:t>Scheduling</a:t>
            </a:r>
            <a:endParaRPr b="1" sz="5100">
              <a:solidFill>
                <a:srgbClr val="3333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84850" y="1411650"/>
            <a:ext cx="7374300" cy="3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5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GB" sz="353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First-Come, First-Served (FCFS) Scheduling</a:t>
            </a:r>
            <a:endParaRPr b="1" sz="353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2000" u="sng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2000" u="sng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Burst Time </a:t>
            </a:r>
            <a:endParaRPr sz="2000" u="sng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i="1"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GB" sz="33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	    24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i="1"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GB" sz="33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        3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i="1"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GB" sz="33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              </a:t>
            </a: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19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4999"/>
              <a:buFont typeface="Arial"/>
              <a:buChar char="●"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Suppose that the processes arrive in the order: </a:t>
            </a:r>
            <a:r>
              <a:rPr i="1"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GB" sz="33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i="1"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GB" sz="33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i="1"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GB" sz="33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endParaRPr baseline="-25000" i="1" sz="33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   The Gantt Chart for the schedule is: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19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4999"/>
              <a:buFont typeface="Arial"/>
              <a:buChar char="●"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Waiting time for </a:t>
            </a:r>
            <a:r>
              <a:rPr i="1"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GB" sz="33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= 0; </a:t>
            </a:r>
            <a:r>
              <a:rPr i="1"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GB" sz="33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= 24; </a:t>
            </a:r>
            <a:r>
              <a:rPr i="1"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GB" sz="33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= 27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/>
              <a:buChar char="●"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Average waiting time:  (0 + 24 + 27)/3 = 17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687" y="3401125"/>
            <a:ext cx="4194626" cy="6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1229975" y="230475"/>
            <a:ext cx="6957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0000"/>
                </a:solidFill>
              </a:rPr>
              <a:t>              </a:t>
            </a:r>
            <a:r>
              <a:rPr lang="en-GB" sz="4000">
                <a:solidFill>
                  <a:srgbClr val="FF0000"/>
                </a:solidFill>
              </a:rPr>
              <a:t>Scheduling</a:t>
            </a:r>
            <a:endParaRPr sz="4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F0000"/>
                </a:solidFill>
              </a:rPr>
              <a:t>Scheduling in Batch Systems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819150" y="293525"/>
            <a:ext cx="7505700" cy="4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64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   FCFS Scheduling (Cont.)</a:t>
            </a:r>
            <a:endParaRPr b="1" sz="3264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Suppose that the processes arrive in the order</a:t>
            </a:r>
            <a:endParaRPr sz="1783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i="1"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GB" sz="33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i="1"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GB" sz="33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i="1"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GB" sz="33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-25000" i="1" sz="3383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87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84"/>
              <a:buFont typeface="Arial"/>
              <a:buChar char="●"/>
            </a:pPr>
            <a:r>
              <a:rPr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The Gantt chart for the schedule is:</a:t>
            </a:r>
            <a:endParaRPr sz="1783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3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3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3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00"/>
              <a:buFont typeface="Arial"/>
              <a:buChar char="●"/>
            </a:pPr>
            <a:r>
              <a:rPr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Waiting time for </a:t>
            </a:r>
            <a:r>
              <a:rPr i="1"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GB" sz="33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i="1"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6</a:t>
            </a:r>
            <a:r>
              <a:rPr i="1"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aseline="-25000" i="1" lang="en-GB" sz="33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GB" sz="33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  <a:r>
              <a:rPr baseline="-25000" i="1" lang="en-GB" sz="33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i="1"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GB" sz="33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i="1"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783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87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84"/>
              <a:buFont typeface="Arial"/>
              <a:buChar char="●"/>
            </a:pPr>
            <a:r>
              <a:rPr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Average waiting time:   (6 + 0 + 3)/3 = 3</a:t>
            </a:r>
            <a:endParaRPr sz="1783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87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84"/>
              <a:buFont typeface="Arial"/>
              <a:buChar char="●"/>
            </a:pPr>
            <a:r>
              <a:rPr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Much better than previous case</a:t>
            </a:r>
            <a:endParaRPr sz="1783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87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84"/>
              <a:buFont typeface="Arial"/>
              <a:buChar char="●"/>
            </a:pPr>
            <a:r>
              <a:rPr b="1" i="1"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Convoy effect</a:t>
            </a:r>
            <a:r>
              <a:rPr b="1" lang="en-GB" sz="178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short process behind long process</a:t>
            </a:r>
            <a:endParaRPr b="1" sz="1783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175" y="2326813"/>
            <a:ext cx="4975375" cy="10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819150" y="461250"/>
            <a:ext cx="7505700" cy="43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Shortest-Job-First (SJF) Scheduling</a:t>
            </a:r>
            <a:endParaRPr b="1" sz="3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Associate with each process the length of its next CPU burst.  Use these lengths to schedule the process with the shortest time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Two schemes: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 –  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nonpreemptive – once CPU given to the process it cannot                  be preempted until completes its CPU burst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 –  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preemptive – if a new process arrives with CPU burst  length less than remaining time of current executing process, preempt.  This scheme is know as the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Shortest-Remaining-Time-First (SRTF)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SJF is optimal – gives minimum average waiting time for a given set of processes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487938" y="437825"/>
            <a:ext cx="81681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79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An example of shortest job first scheduling</a:t>
            </a:r>
            <a:endParaRPr sz="4879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13" y="1238250"/>
            <a:ext cx="76009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162" y="2673925"/>
            <a:ext cx="5045674" cy="22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819150" y="2907200"/>
            <a:ext cx="7505700" cy="20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000"/>
              <a:buFont typeface="Arial"/>
              <a:buChar char="●"/>
            </a:pPr>
            <a:r>
              <a:rPr lang="en-GB" sz="3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Round Robin Scheduling</a:t>
            </a:r>
            <a:endParaRPr sz="3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– 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 of runnable processes (a)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– 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runnable processes after B uses up its quantum (b)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1564100"/>
            <a:ext cx="74104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218250" y="167725"/>
            <a:ext cx="8707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0000"/>
                </a:solidFill>
              </a:rPr>
              <a:t>Scheduling</a:t>
            </a:r>
            <a:endParaRPr sz="4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F0000"/>
                </a:solidFill>
              </a:rPr>
              <a:t>Scheduling in Interactive Systems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335450" y="377375"/>
            <a:ext cx="8497800" cy="4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8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r>
              <a:rPr b="1" lang="en-GB" sz="3543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Round Robin (RR)`</a:t>
            </a:r>
            <a:endParaRPr b="1" sz="3543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19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/>
              <a:buChar char="●"/>
            </a:pP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Each process gets a small unit of CPU time (</a:t>
            </a:r>
            <a:r>
              <a:rPr i="1"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time quantum</a:t>
            </a: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), usually 10-100 milliseconds.  After this time has elapsed, the process is preempted and added to the end of the ready queue.</a:t>
            </a:r>
            <a:endParaRPr sz="24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/>
              <a:buChar char="●"/>
            </a:pP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If there are </a:t>
            </a:r>
            <a:r>
              <a:rPr i="1"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processes in the ready queue and the time quantum is </a:t>
            </a:r>
            <a:r>
              <a:rPr i="1"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then each process gets 1/</a:t>
            </a:r>
            <a:r>
              <a:rPr i="1"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of the CPU time in chunks of at most </a:t>
            </a:r>
            <a:r>
              <a:rPr i="1"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time units at once.  No process waits more than (</a:t>
            </a:r>
            <a:r>
              <a:rPr i="1"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-1)</a:t>
            </a:r>
            <a:r>
              <a:rPr i="1"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time units.</a:t>
            </a:r>
            <a:endParaRPr sz="24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/>
              <a:buChar char="●"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  –  </a:t>
            </a:r>
            <a:r>
              <a:rPr i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large ⇒ FIFO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  –  </a:t>
            </a:r>
            <a:r>
              <a:rPr i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⇒ </a:t>
            </a:r>
            <a:r>
              <a:rPr i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be large with respect to context switch, otherwise overhead is  too high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406800" y="286500"/>
            <a:ext cx="8330400" cy="4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19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Example of RR with Time Quantum = 20  </a:t>
            </a:r>
            <a:r>
              <a:rPr b="1"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Process</a:t>
            </a: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2000" u="sng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Burst Time</a:t>
            </a:r>
            <a:endParaRPr sz="2000" u="sng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P</a:t>
            </a:r>
            <a:r>
              <a:rPr baseline="-25000" i="1" lang="en-GB" sz="33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  </a:t>
            </a: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53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GB" sz="33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GB" sz="33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  </a:t>
            </a: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68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GB" sz="33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4  </a:t>
            </a: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The Gantt chart is: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Typically, higher average turnaround than SJF, but better </a:t>
            </a:r>
            <a:r>
              <a:rPr i="1"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88" y="3095838"/>
            <a:ext cx="61436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517150" y="405325"/>
            <a:ext cx="8120700" cy="43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Priority Scheduling:</a:t>
            </a: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A priority number (integer) is associated with each process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CPU is allocated to the process with the highest priority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Preemptive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Nonpreemptive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SJF is a priority scheduling where priority is the predicted next CPU burst time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Problem ≡ Starvation – low priority processes may never execute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Solution ≡ Aging – as time progresses increase the priority of the process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434850" y="621975"/>
            <a:ext cx="8274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429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 scheduling algorithm with four priority classes</a:t>
            </a:r>
            <a:endParaRPr sz="32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89" y="1478725"/>
            <a:ext cx="7838824" cy="33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225150" y="1558550"/>
            <a:ext cx="8693700" cy="32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000"/>
              <a:buFont typeface="Arial"/>
              <a:buChar char="●"/>
            </a:pPr>
            <a:r>
              <a:rPr i="1" lang="en-GB" sz="3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Hard real-time</a:t>
            </a:r>
            <a:r>
              <a:rPr lang="en-GB" sz="3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systems – required to complete a critical task within a guaranteed amount of time</a:t>
            </a:r>
            <a:endParaRPr sz="3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000"/>
              <a:buFont typeface="Arial"/>
              <a:buChar char="●"/>
            </a:pPr>
            <a:r>
              <a:rPr i="1" lang="en-GB" sz="3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Soft real-time</a:t>
            </a:r>
            <a:r>
              <a:rPr lang="en-GB" sz="3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computing – requires that critical processes receive priority over less fortunate ones</a:t>
            </a:r>
            <a:endParaRPr sz="3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36" name="Google Shape;236;p31"/>
          <p:cNvSpPr txBox="1"/>
          <p:nvPr/>
        </p:nvSpPr>
        <p:spPr>
          <a:xfrm>
            <a:off x="616500" y="265550"/>
            <a:ext cx="791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0000"/>
                </a:solidFill>
              </a:rPr>
              <a:t>Scheduling</a:t>
            </a:r>
            <a:endParaRPr sz="4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F0000"/>
                </a:solidFill>
              </a:rPr>
              <a:t>Scheduling in Real-Time Systems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11700" y="223625"/>
            <a:ext cx="85206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rgbClr val="FF0000"/>
                </a:solidFill>
              </a:rPr>
              <a:t>Scheduling</a:t>
            </a:r>
            <a:endParaRPr sz="4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FF0000"/>
                </a:solidFill>
              </a:rPr>
              <a:t> </a:t>
            </a:r>
            <a:r>
              <a:rPr lang="en-GB" sz="3200">
                <a:solidFill>
                  <a:srgbClr val="FF0000"/>
                </a:solidFill>
              </a:rPr>
              <a:t>Introduction to Scheduling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1523475"/>
            <a:ext cx="8520600" cy="3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Char char="●"/>
            </a:pPr>
            <a:r>
              <a:rPr lang="en-GB" sz="3200">
                <a:solidFill>
                  <a:srgbClr val="3333CC"/>
                </a:solidFill>
              </a:rPr>
              <a:t>Maximum CPU utilization obtained with multiprogramming</a:t>
            </a:r>
            <a:endParaRPr sz="3200">
              <a:solidFill>
                <a:srgbClr val="3333CC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Char char="●"/>
            </a:pPr>
            <a:r>
              <a:rPr lang="en-GB" sz="3200">
                <a:solidFill>
                  <a:srgbClr val="3333CC"/>
                </a:solidFill>
              </a:rPr>
              <a:t>CPU–I/O Burst Cycle – Process execution consists of a </a:t>
            </a:r>
            <a:r>
              <a:rPr i="1" lang="en-GB" sz="3200">
                <a:solidFill>
                  <a:srgbClr val="3333CC"/>
                </a:solidFill>
              </a:rPr>
              <a:t>cycle</a:t>
            </a:r>
            <a:r>
              <a:rPr lang="en-GB" sz="3200">
                <a:solidFill>
                  <a:srgbClr val="3333CC"/>
                </a:solidFill>
              </a:rPr>
              <a:t> of CPU execution and I/O wait</a:t>
            </a:r>
            <a:endParaRPr sz="3200">
              <a:solidFill>
                <a:srgbClr val="3333CC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Char char="●"/>
            </a:pPr>
            <a:r>
              <a:rPr lang="en-GB" sz="3200">
                <a:solidFill>
                  <a:srgbClr val="3333CC"/>
                </a:solidFill>
              </a:rPr>
              <a:t>CPU burst distribution</a:t>
            </a:r>
            <a:endParaRPr sz="3200">
              <a:solidFill>
                <a:srgbClr val="33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363400" y="537125"/>
            <a:ext cx="83721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16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 Schedulable real-time system</a:t>
            </a:r>
            <a:endParaRPr sz="3416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550"/>
              <a:buFont typeface="Arial"/>
              <a:buChar char="●"/>
            </a:pPr>
            <a:r>
              <a:rPr lang="en-GB" sz="255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endParaRPr sz="255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i="1" lang="en-GB" sz="2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 sz="2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periodic events</a:t>
            </a:r>
            <a:endParaRPr sz="2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GB" sz="2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</a:t>
            </a:r>
            <a:r>
              <a:rPr i="1" lang="en-GB" sz="2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2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occurs within period P</a:t>
            </a:r>
            <a:r>
              <a:rPr baseline="-25000" lang="en-GB" sz="2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2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requires C</a:t>
            </a:r>
            <a:r>
              <a:rPr baseline="-25000" lang="en-GB" sz="2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2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seconds</a:t>
            </a:r>
            <a:endParaRPr sz="2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550"/>
              <a:buFont typeface="Arial"/>
              <a:buChar char="●"/>
            </a:pPr>
            <a:r>
              <a:rPr lang="en-GB" sz="255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Then the load can only be handled if</a:t>
            </a:r>
            <a:endParaRPr sz="255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300" y="3084375"/>
            <a:ext cx="2306575" cy="17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819150" y="300500"/>
            <a:ext cx="7505700" cy="1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Scheduling</a:t>
            </a:r>
            <a:endParaRPr sz="33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Policy versus Mechanism</a:t>
            </a:r>
            <a:endParaRPr sz="3300"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819150" y="1551425"/>
            <a:ext cx="7505700" cy="3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8608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/>
              <a:buChar char="●"/>
            </a:pPr>
            <a:r>
              <a:rPr lang="en-GB" sz="32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Separate what is </a:t>
            </a:r>
            <a:r>
              <a:rPr lang="en-GB" sz="3200" u="sng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allowed</a:t>
            </a:r>
            <a:r>
              <a:rPr lang="en-GB" sz="32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to be done with </a:t>
            </a:r>
            <a:r>
              <a:rPr lang="en-GB" sz="3200" u="sng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lang="en-GB" sz="32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it is done</a:t>
            </a:r>
            <a:endParaRPr sz="32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process knows which of its children threads are  important and need priority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608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/>
              <a:buChar char="●"/>
            </a:pPr>
            <a:r>
              <a:rPr lang="en-GB" sz="32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Scheduling algorithm parameterized</a:t>
            </a:r>
            <a:endParaRPr sz="32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mechanism in the kernel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608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/>
              <a:buChar char="●"/>
            </a:pPr>
            <a:r>
              <a:rPr lang="en-GB" sz="32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Parameters filled in by user processes</a:t>
            </a:r>
            <a:endParaRPr sz="32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 set by user process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749275" y="440250"/>
            <a:ext cx="7505700" cy="12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Scheduling</a:t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Thread Scheduling </a:t>
            </a:r>
            <a:endParaRPr sz="3200"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819150" y="1775075"/>
            <a:ext cx="75057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1656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/>
              <a:buChar char="●"/>
            </a:pPr>
            <a:r>
              <a:rPr lang="en-GB" sz="32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Local Scheduling – How the threads library decides which thread to put onto an available</a:t>
            </a:r>
            <a:endParaRPr sz="32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656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/>
              <a:buChar char="●"/>
            </a:pPr>
            <a:r>
              <a:rPr lang="en-GB" sz="32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Global Scheduling – How the kernel decides which kernel thread to run next</a:t>
            </a:r>
            <a:endParaRPr sz="32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819150" y="3542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Possible scheduling of user-level threads</a:t>
            </a:r>
            <a:endParaRPr sz="24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50-msec process quantum</a:t>
            </a:r>
            <a:endParaRPr sz="24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hreads run 5 msec/CPU burst</a:t>
            </a:r>
            <a:endParaRPr sz="24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788" y="430600"/>
            <a:ext cx="4106424" cy="29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819150" y="3486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Possible scheduling of kernel-level threads</a:t>
            </a:r>
            <a:endParaRPr sz="24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50-msec process quantum</a:t>
            </a:r>
            <a:endParaRPr sz="24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Threads run 5 msec/CPU burst</a:t>
            </a:r>
            <a:endParaRPr sz="24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000" y="367200"/>
            <a:ext cx="3406000" cy="29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11725" y="3354450"/>
            <a:ext cx="8520600" cy="17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Char char="●"/>
            </a:pPr>
            <a:r>
              <a:rPr lang="en-GB">
                <a:solidFill>
                  <a:srgbClr val="3333CC"/>
                </a:solidFill>
              </a:rPr>
              <a:t>Bursts of CPU usage alternate with periods of I/O wait</a:t>
            </a:r>
            <a:endParaRPr>
              <a:solidFill>
                <a:srgbClr val="3333C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3333CC"/>
                </a:solidFill>
              </a:rPr>
              <a:t>             – </a:t>
            </a:r>
            <a:r>
              <a:rPr lang="en-GB" sz="2400"/>
              <a:t>a CPU-bound process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3333CC"/>
                </a:solidFill>
              </a:rPr>
              <a:t>             – </a:t>
            </a:r>
            <a:r>
              <a:rPr lang="en-GB" sz="2400"/>
              <a:t>an I/O bound process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11725" y="-3101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00" y="526363"/>
            <a:ext cx="74390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311700" y="45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rgbClr val="3333CC"/>
                </a:solidFill>
              </a:rPr>
              <a:t>                     Three level scheduling</a:t>
            </a:r>
            <a:endParaRPr sz="3200">
              <a:solidFill>
                <a:srgbClr val="33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52" y="1437125"/>
            <a:ext cx="8311499" cy="32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461250"/>
            <a:ext cx="7505700" cy="4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Selects from among the processes in memory that are ready to execute, and allocates the CPU to one of them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CPU scheduling decisions may take place when a process: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366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1.  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Switches from running to waiting state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366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Switches from running to ready state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366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Switches from waiting or new process is created to ready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366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Terminates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Char char="●"/>
            </a:pPr>
            <a:r>
              <a:rPr i="1"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Nonpreemptive </a:t>
            </a: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scheduling algorithm picks process and let it run until it blocks or until it voluntarily releases the CPU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Char char="●"/>
            </a:pPr>
            <a:r>
              <a:rPr i="1"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Preemptive </a:t>
            </a:r>
            <a:r>
              <a:rPr lang="en-GB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scheduling algorithm picks process and let it run for a maximum of fix time</a:t>
            </a:r>
            <a:endParaRPr sz="20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50" y="547926"/>
            <a:ext cx="7699876" cy="40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819150" y="349425"/>
            <a:ext cx="7505700" cy="4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32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1" lang="en-GB" sz="345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Scheduling Criteria</a:t>
            </a:r>
            <a:endParaRPr sz="345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/>
              <a:buChar char="●"/>
            </a:pP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CPU utilization – keep the CPU as busy as possible</a:t>
            </a:r>
            <a:endParaRPr sz="24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/>
              <a:buChar char="●"/>
            </a:pP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Throughput – # of processes that complete their execution per time unit</a:t>
            </a:r>
            <a:endParaRPr sz="24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/>
              <a:buChar char="●"/>
            </a:pP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Turnaround time – amount of time to execute a particular process</a:t>
            </a:r>
            <a:endParaRPr sz="24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/>
              <a:buChar char="●"/>
            </a:pP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Waiting time – amount of time a process has been waiting in the ready queue</a:t>
            </a:r>
            <a:endParaRPr sz="24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/>
              <a:buChar char="●"/>
            </a:pP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Response time – amount of time it takes from when a request was submitted until the first response is produced, </a:t>
            </a:r>
            <a:r>
              <a:rPr b="1"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GB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output  (for time-sharing environment)</a:t>
            </a:r>
            <a:endParaRPr sz="24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819150" y="642950"/>
            <a:ext cx="75057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          Optimization Criteria</a:t>
            </a:r>
            <a:endParaRPr b="1" sz="32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ax CPU utilization</a:t>
            </a:r>
            <a:endParaRPr sz="28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Max throughput</a:t>
            </a:r>
            <a:endParaRPr sz="28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Min turnaround time</a:t>
            </a:r>
            <a:endParaRPr sz="28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Min w</a:t>
            </a:r>
            <a:r>
              <a:rPr lang="en-GB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aiting time</a:t>
            </a:r>
            <a:endParaRPr sz="28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Min response time</a:t>
            </a:r>
            <a:endParaRPr sz="280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175" y="866800"/>
            <a:ext cx="38766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19150" y="188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2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322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Scheduling Algorithm Goals</a:t>
            </a:r>
            <a:endParaRPr b="1" sz="322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779863"/>
            <a:ext cx="78105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