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A4C30-0AE6-43A6-B991-B22FFAD94DC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42A3E-BE96-4329-9A1F-05C9D3B48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18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85806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6988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52735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7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42371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4673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9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12645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0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51440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1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5813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" name="Google Shape;15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0556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4785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6497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Sự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khác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nhau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giữa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luồng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đơn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đa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luồng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Một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luồng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đề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cập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đến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việc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thực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thi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toàn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bộ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quy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trình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từ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đầu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đến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cuối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mà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không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bị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gián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đoạn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bởi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một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luồng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khi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đa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luồng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đề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cập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đến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việc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cho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phép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nhiều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luồng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một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quy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trình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để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chúng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thực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thi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độc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lập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khi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chia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sẻ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tài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nguyên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của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chúng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 </a:t>
            </a:r>
            <a:endParaRPr dirty="0"/>
          </a:p>
        </p:txBody>
      </p:sp>
      <p:sp>
        <p:nvSpPr>
          <p:cNvPr id="174" name="Google Shape;17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5016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3781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6080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7858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809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62EE3-421E-4E86-BA24-9D0D1C8CA221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BFE7-6B31-4D51-8815-B9DCE66FC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0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62EE3-421E-4E86-BA24-9D0D1C8CA221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BFE7-6B31-4D51-8815-B9DCE66FC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06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62EE3-421E-4E86-BA24-9D0D1C8CA221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BFE7-6B31-4D51-8815-B9DCE66FC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78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 and 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028700" y="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11413067" y="6489700"/>
            <a:ext cx="6604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28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62EE3-421E-4E86-BA24-9D0D1C8CA221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BFE7-6B31-4D51-8815-B9DCE66FC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99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62EE3-421E-4E86-BA24-9D0D1C8CA221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BFE7-6B31-4D51-8815-B9DCE66FC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78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62EE3-421E-4E86-BA24-9D0D1C8CA221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BFE7-6B31-4D51-8815-B9DCE66FC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533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62EE3-421E-4E86-BA24-9D0D1C8CA221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BFE7-6B31-4D51-8815-B9DCE66FC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20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62EE3-421E-4E86-BA24-9D0D1C8CA221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BFE7-6B31-4D51-8815-B9DCE66FC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81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62EE3-421E-4E86-BA24-9D0D1C8CA221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BFE7-6B31-4D51-8815-B9DCE66FC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61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62EE3-421E-4E86-BA24-9D0D1C8CA221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BFE7-6B31-4D51-8815-B9DCE66FC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4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62EE3-421E-4E86-BA24-9D0D1C8CA221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BFE7-6B31-4D51-8815-B9DCE66FC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99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62EE3-421E-4E86-BA24-9D0D1C8CA221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2BFE7-6B31-4D51-8815-B9DCE66FC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74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8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>
            <a:spLocks noGrp="1"/>
          </p:cNvSpPr>
          <p:nvPr>
            <p:ph type="sldNum" idx="12"/>
          </p:nvPr>
        </p:nvSpPr>
        <p:spPr>
          <a:xfrm>
            <a:off x="10083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algn="l"/>
            <a:fld id="{00000000-1234-1234-1234-123412341234}" type="slidenum">
              <a:rPr lang="en-US" sz="2400"/>
              <a:pPr algn="l"/>
              <a:t>10</a:t>
            </a:fld>
            <a:endParaRPr/>
          </a:p>
        </p:txBody>
      </p:sp>
      <p:sp>
        <p:nvSpPr>
          <p:cNvPr id="218" name="Google Shape;218;p28"/>
          <p:cNvSpPr txBox="1">
            <a:spLocks noGrp="1"/>
          </p:cNvSpPr>
          <p:nvPr>
            <p:ph type="title"/>
          </p:nvPr>
        </p:nvSpPr>
        <p:spPr>
          <a:xfrm>
            <a:off x="2295525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FF0000"/>
              </a:buClr>
              <a:buSzPts val="4000"/>
            </a:pPr>
            <a:r>
              <a:rPr lang="en-US" sz="4000"/>
              <a:t>Threads</a:t>
            </a:r>
            <a:br>
              <a:rPr lang="en-US" sz="4000"/>
            </a:br>
            <a:r>
              <a:rPr lang="en-US" sz="3200"/>
              <a:t>Thread Usage (2)</a:t>
            </a:r>
            <a:endParaRPr/>
          </a:p>
        </p:txBody>
      </p:sp>
      <p:sp>
        <p:nvSpPr>
          <p:cNvPr id="219" name="Google Shape;219;p28"/>
          <p:cNvSpPr txBox="1">
            <a:spLocks noGrp="1"/>
          </p:cNvSpPr>
          <p:nvPr>
            <p:ph type="body" idx="1"/>
          </p:nvPr>
        </p:nvSpPr>
        <p:spPr>
          <a:xfrm>
            <a:off x="2027748" y="5718176"/>
            <a:ext cx="4621926" cy="7715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 algn="ctr">
              <a:spcBef>
                <a:spcPts val="0"/>
              </a:spcBef>
              <a:buNone/>
            </a:pPr>
            <a:r>
              <a:rPr lang="en-US" dirty="0"/>
              <a:t>A multithreaded Web server</a:t>
            </a:r>
            <a:endParaRPr dirty="0"/>
          </a:p>
        </p:txBody>
      </p:sp>
      <p:pic>
        <p:nvPicPr>
          <p:cNvPr id="220" name="Google Shape;22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3902" y="1851026"/>
            <a:ext cx="4135772" cy="381793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7136235" y="2055303"/>
            <a:ext cx="293169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worker's code consists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of: </a:t>
            </a:r>
          </a:p>
          <a:p>
            <a:pPr marL="285750" indent="-285750" algn="just">
              <a:lnSpc>
                <a:spcPct val="200000"/>
              </a:lnSpc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infinite loop consisting of accepting a request from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dispatcher</a:t>
            </a:r>
          </a:p>
          <a:p>
            <a:pPr marL="285750" indent="-285750" algn="just">
              <a:lnSpc>
                <a:spcPct val="200000"/>
              </a:lnSpc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 cache to see if the page is present.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returned to the client and the worker blocks waiting for a new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876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>
            <a:spLocks noGrp="1"/>
          </p:cNvSpPr>
          <p:nvPr>
            <p:ph type="sldNum" idx="12"/>
          </p:nvPr>
        </p:nvSpPr>
        <p:spPr>
          <a:xfrm>
            <a:off x="10083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algn="l"/>
            <a:fld id="{00000000-1234-1234-1234-123412341234}" type="slidenum">
              <a:rPr lang="en-US" sz="2400"/>
              <a:pPr algn="l"/>
              <a:t>11</a:t>
            </a:fld>
            <a:endParaRPr/>
          </a:p>
        </p:txBody>
      </p:sp>
      <p:sp>
        <p:nvSpPr>
          <p:cNvPr id="226" name="Google Shape;226;p29"/>
          <p:cNvSpPr txBox="1">
            <a:spLocks noGrp="1"/>
          </p:cNvSpPr>
          <p:nvPr>
            <p:ph type="title"/>
          </p:nvPr>
        </p:nvSpPr>
        <p:spPr>
          <a:xfrm>
            <a:off x="2295525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FF0000"/>
              </a:buClr>
              <a:buSzPts val="4000"/>
            </a:pPr>
            <a:r>
              <a:rPr lang="en-US" sz="4000"/>
              <a:t>Threads</a:t>
            </a:r>
            <a:br>
              <a:rPr lang="en-US" sz="4000"/>
            </a:br>
            <a:r>
              <a:rPr lang="en-US" sz="3200"/>
              <a:t>Thread Usage (3)</a:t>
            </a:r>
            <a:endParaRPr/>
          </a:p>
        </p:txBody>
      </p:sp>
      <p:sp>
        <p:nvSpPr>
          <p:cNvPr id="227" name="Google Shape;227;p29"/>
          <p:cNvSpPr txBox="1">
            <a:spLocks noGrp="1"/>
          </p:cNvSpPr>
          <p:nvPr>
            <p:ph type="body" idx="1"/>
          </p:nvPr>
        </p:nvSpPr>
        <p:spPr>
          <a:xfrm>
            <a:off x="2209800" y="4552950"/>
            <a:ext cx="7772400" cy="15430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Rough outline of code for previous slide</a:t>
            </a:r>
            <a:endParaRPr dirty="0"/>
          </a:p>
          <a:p>
            <a:pPr marL="742950" lvl="1" indent="-285750">
              <a:lnSpc>
                <a:spcPct val="90000"/>
              </a:lnSpc>
              <a:buNone/>
            </a:pPr>
            <a:r>
              <a:rPr lang="en-US" dirty="0"/>
              <a:t>(a) Dispatcher thread</a:t>
            </a:r>
            <a:endParaRPr dirty="0"/>
          </a:p>
          <a:p>
            <a:pPr marL="742950" lvl="1" indent="-285750">
              <a:lnSpc>
                <a:spcPct val="90000"/>
              </a:lnSpc>
              <a:buNone/>
            </a:pPr>
            <a:r>
              <a:rPr lang="en-US" dirty="0"/>
              <a:t>(b) Worker thread</a:t>
            </a:r>
            <a:endParaRPr dirty="0"/>
          </a:p>
        </p:txBody>
      </p:sp>
      <p:pic>
        <p:nvPicPr>
          <p:cNvPr id="228" name="Google Shape;228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76463" y="2090738"/>
            <a:ext cx="7439025" cy="1976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5666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>
            <a:spLocks noGrp="1"/>
          </p:cNvSpPr>
          <p:nvPr>
            <p:ph type="sldNum" idx="12"/>
          </p:nvPr>
        </p:nvSpPr>
        <p:spPr>
          <a:xfrm>
            <a:off x="10083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algn="l"/>
            <a:fld id="{00000000-1234-1234-1234-123412341234}" type="slidenum">
              <a:rPr lang="en-US" sz="2400"/>
              <a:pPr algn="l"/>
              <a:t>12</a:t>
            </a:fld>
            <a:endParaRPr/>
          </a:p>
        </p:txBody>
      </p:sp>
      <p:sp>
        <p:nvSpPr>
          <p:cNvPr id="234" name="Google Shape;234;p30"/>
          <p:cNvSpPr txBox="1"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FF0000"/>
              </a:buClr>
              <a:buSzPts val="4000"/>
            </a:pPr>
            <a:r>
              <a:rPr lang="en-US" sz="4000"/>
              <a:t>Threads</a:t>
            </a:r>
            <a:br>
              <a:rPr lang="en-US" sz="4000"/>
            </a:br>
            <a:r>
              <a:rPr lang="en-US" sz="3200"/>
              <a:t>Implementing Threads in User Space (1)</a:t>
            </a:r>
            <a:endParaRPr/>
          </a:p>
        </p:txBody>
      </p:sp>
      <p:sp>
        <p:nvSpPr>
          <p:cNvPr id="235" name="Google Shape;235;p30"/>
          <p:cNvSpPr txBox="1">
            <a:spLocks noGrp="1"/>
          </p:cNvSpPr>
          <p:nvPr>
            <p:ph type="body" idx="1"/>
          </p:nvPr>
        </p:nvSpPr>
        <p:spPr>
          <a:xfrm>
            <a:off x="2091496" y="5680979"/>
            <a:ext cx="4345119" cy="8858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 algn="ctr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A user-level threads package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36" name="Google Shape;236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9827" y="1143001"/>
            <a:ext cx="5153025" cy="43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7094290" y="1736522"/>
            <a:ext cx="306198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thread is loaded entirely in user space, the kernel knows nothing about them.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threads are managed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user space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each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needs its own thread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</a:p>
          <a:p>
            <a:pPr marL="285750" indent="-285750" algn="just">
              <a:lnSpc>
                <a:spcPct val="200000"/>
              </a:lnSpc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thread table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counter, stack pointer, registers, state, etc.</a:t>
            </a:r>
          </a:p>
        </p:txBody>
      </p:sp>
    </p:spTree>
    <p:extLst>
      <p:ext uri="{BB962C8B-B14F-4D97-AF65-F5344CB8AC3E}">
        <p14:creationId xmlns:p14="http://schemas.microsoft.com/office/powerpoint/2010/main" val="1532481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 txBox="1">
            <a:spLocks noGrp="1"/>
          </p:cNvSpPr>
          <p:nvPr>
            <p:ph type="sldNum" idx="12"/>
          </p:nvPr>
        </p:nvSpPr>
        <p:spPr>
          <a:xfrm>
            <a:off x="10083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algn="l"/>
            <a:fld id="{00000000-1234-1234-1234-123412341234}" type="slidenum">
              <a:rPr lang="en-US" sz="2400"/>
              <a:pPr algn="l"/>
              <a:t>13</a:t>
            </a:fld>
            <a:endParaRPr/>
          </a:p>
        </p:txBody>
      </p:sp>
      <p:sp>
        <p:nvSpPr>
          <p:cNvPr id="242" name="Google Shape;242;p31"/>
          <p:cNvSpPr txBox="1">
            <a:spLocks noGrp="1"/>
          </p:cNvSpPr>
          <p:nvPr>
            <p:ph type="title"/>
          </p:nvPr>
        </p:nvSpPr>
        <p:spPr>
          <a:xfrm>
            <a:off x="2308225" y="1651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FF0000"/>
              </a:buClr>
              <a:buSzPts val="4400"/>
            </a:pPr>
            <a:r>
              <a:rPr lang="en-US"/>
              <a:t>Threads</a:t>
            </a:r>
            <a:br>
              <a:rPr lang="en-US"/>
            </a:br>
            <a:r>
              <a:rPr lang="en-US" sz="3200"/>
              <a:t>Implementing Threads in User Space (2)</a:t>
            </a:r>
            <a:endParaRPr/>
          </a:p>
        </p:txBody>
      </p:sp>
      <p:sp>
        <p:nvSpPr>
          <p:cNvPr id="243" name="Google Shape;243;p31"/>
          <p:cNvSpPr txBox="1">
            <a:spLocks noGrp="1"/>
          </p:cNvSpPr>
          <p:nvPr>
            <p:ph type="body" idx="1"/>
          </p:nvPr>
        </p:nvSpPr>
        <p:spPr>
          <a:xfrm>
            <a:off x="2222500" y="1676400"/>
            <a:ext cx="7772400" cy="4686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Thread library, (run-time system) in user space </a:t>
            </a:r>
            <a:endParaRPr sz="2400" dirty="0"/>
          </a:p>
          <a:p>
            <a:pPr marL="1143000" lvl="2" indent="-228600">
              <a:lnSpc>
                <a:spcPct val="150000"/>
              </a:lnSpc>
            </a:pPr>
            <a:r>
              <a:rPr lang="en-US" b="0" i="0" u="none" strike="noStrike" cap="none" dirty="0" err="1">
                <a:solidFill>
                  <a:schemeClr val="dk1"/>
                </a:solidFill>
                <a:sym typeface="Times New Roman"/>
              </a:rPr>
              <a:t>thread_create</a:t>
            </a:r>
            <a:endParaRPr dirty="0"/>
          </a:p>
          <a:p>
            <a:pPr marL="1143000" lvl="2" indent="-228600">
              <a:lnSpc>
                <a:spcPct val="150000"/>
              </a:lnSpc>
            </a:pPr>
            <a:r>
              <a:rPr lang="en-US" b="0" i="0" u="none" strike="noStrike" cap="none" dirty="0" err="1">
                <a:solidFill>
                  <a:schemeClr val="dk1"/>
                </a:solidFill>
                <a:sym typeface="Times New Roman"/>
              </a:rPr>
              <a:t>thread_exit</a:t>
            </a:r>
            <a:endParaRPr dirty="0"/>
          </a:p>
          <a:p>
            <a:pPr marL="1143000" lvl="2" indent="-228600">
              <a:lnSpc>
                <a:spcPct val="150000"/>
              </a:lnSpc>
            </a:pPr>
            <a:r>
              <a:rPr lang="en-US" b="0" i="0" u="none" strike="noStrike" cap="none" dirty="0" err="1">
                <a:solidFill>
                  <a:schemeClr val="dk1"/>
                </a:solidFill>
                <a:sym typeface="Times New Roman"/>
              </a:rPr>
              <a:t>thread_wait</a:t>
            </a:r>
            <a:r>
              <a:rPr lang="en-US" b="0" i="0" u="none" strike="noStrike" cap="none" dirty="0">
                <a:solidFill>
                  <a:schemeClr val="dk1"/>
                </a:solidFill>
                <a:sym typeface="Times New Roman"/>
              </a:rPr>
              <a:t> </a:t>
            </a:r>
            <a:endParaRPr dirty="0"/>
          </a:p>
          <a:p>
            <a:pPr marL="1143000" lvl="2" indent="-228600">
              <a:lnSpc>
                <a:spcPct val="150000"/>
              </a:lnSpc>
            </a:pPr>
            <a:r>
              <a:rPr lang="en-US" b="0" i="0" u="none" strike="noStrike" cap="none" dirty="0" err="1">
                <a:solidFill>
                  <a:schemeClr val="dk1"/>
                </a:solidFill>
                <a:sym typeface="Times New Roman"/>
              </a:rPr>
              <a:t>thread_yield</a:t>
            </a:r>
            <a:r>
              <a:rPr lang="en-US" b="0" i="0" u="none" strike="noStrike" cap="none" dirty="0">
                <a:solidFill>
                  <a:schemeClr val="dk1"/>
                </a:solidFill>
                <a:sym typeface="Times New Roman"/>
              </a:rPr>
              <a:t> (to voluntarily give up the CPU)</a:t>
            </a:r>
            <a:endParaRPr dirty="0"/>
          </a:p>
          <a:p>
            <a:pPr marL="342900" indent="-342900">
              <a:lnSpc>
                <a:spcPct val="150000"/>
              </a:lnSpc>
              <a:spcBef>
                <a:spcPts val="560"/>
              </a:spcBef>
              <a:buSzPts val="2800"/>
            </a:pPr>
            <a:r>
              <a:rPr lang="en-US" sz="2400" dirty="0">
                <a:solidFill>
                  <a:srgbClr val="0000FF"/>
                </a:solidFill>
              </a:rPr>
              <a:t>Thread control block</a:t>
            </a:r>
            <a:r>
              <a:rPr lang="en-US" sz="2400" dirty="0"/>
              <a:t> (TCB) ( Thread Table) stores states of  user thread (program counter, registers, stack)</a:t>
            </a:r>
            <a:endParaRPr sz="2400" dirty="0"/>
          </a:p>
          <a:p>
            <a:pPr marL="342900" indent="-342900">
              <a:lnSpc>
                <a:spcPct val="150000"/>
              </a:lnSpc>
              <a:spcBef>
                <a:spcPts val="560"/>
              </a:spcBef>
              <a:buSzPts val="2800"/>
            </a:pPr>
            <a:r>
              <a:rPr lang="en-US" sz="2400" dirty="0"/>
              <a:t>Kernel does not know the present of user thread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671373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 txBox="1">
            <a:spLocks noGrp="1"/>
          </p:cNvSpPr>
          <p:nvPr>
            <p:ph type="sldNum" idx="12"/>
          </p:nvPr>
        </p:nvSpPr>
        <p:spPr>
          <a:xfrm>
            <a:off x="10083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algn="l"/>
            <a:fld id="{00000000-1234-1234-1234-123412341234}" type="slidenum">
              <a:rPr lang="en-US" sz="2400"/>
              <a:pPr algn="l"/>
              <a:t>14</a:t>
            </a:fld>
            <a:endParaRPr/>
          </a:p>
        </p:txBody>
      </p:sp>
      <p:sp>
        <p:nvSpPr>
          <p:cNvPr id="249" name="Google Shape;249;p32"/>
          <p:cNvSpPr txBox="1">
            <a:spLocks noGrp="1"/>
          </p:cNvSpPr>
          <p:nvPr>
            <p:ph type="title"/>
          </p:nvPr>
        </p:nvSpPr>
        <p:spPr>
          <a:xfrm>
            <a:off x="2295525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FF0000"/>
              </a:buClr>
              <a:buSzPts val="4000"/>
            </a:pPr>
            <a:r>
              <a:rPr lang="en-US" sz="4000"/>
              <a:t>Threads</a:t>
            </a:r>
            <a:br>
              <a:rPr lang="en-US" sz="4000"/>
            </a:br>
            <a:r>
              <a:rPr lang="en-US" sz="3200"/>
              <a:t>Implementing Threads in User Space (3)</a:t>
            </a:r>
            <a:endParaRPr/>
          </a:p>
        </p:txBody>
      </p:sp>
      <p:sp>
        <p:nvSpPr>
          <p:cNvPr id="250" name="Google Shape;250;p32"/>
          <p:cNvSpPr/>
          <p:nvPr/>
        </p:nvSpPr>
        <p:spPr>
          <a:xfrm>
            <a:off x="2160587" y="3670301"/>
            <a:ext cx="1676400" cy="1284287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32"/>
          <p:cNvSpPr/>
          <p:nvPr/>
        </p:nvSpPr>
        <p:spPr>
          <a:xfrm>
            <a:off x="2311401" y="4419600"/>
            <a:ext cx="1379537" cy="37306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600"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thread library</a:t>
            </a:r>
            <a:endParaRPr/>
          </a:p>
        </p:txBody>
      </p:sp>
      <p:grpSp>
        <p:nvGrpSpPr>
          <p:cNvPr id="252" name="Google Shape;252;p32"/>
          <p:cNvGrpSpPr/>
          <p:nvPr/>
        </p:nvGrpSpPr>
        <p:grpSpPr>
          <a:xfrm>
            <a:off x="2298701" y="3841750"/>
            <a:ext cx="388937" cy="336550"/>
            <a:chOff x="1027112" y="2046287"/>
            <a:chExt cx="388937" cy="336550"/>
          </a:xfrm>
        </p:grpSpPr>
        <p:sp>
          <p:nvSpPr>
            <p:cNvPr id="253" name="Google Shape;253;p32"/>
            <p:cNvSpPr/>
            <p:nvPr/>
          </p:nvSpPr>
          <p:spPr>
            <a:xfrm>
              <a:off x="1027112" y="2046287"/>
              <a:ext cx="388937" cy="33655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algn="r">
                <a:buClr>
                  <a:schemeClr val="dk1"/>
                </a:buClr>
                <a:buSzPts val="1800"/>
              </a:pPr>
              <a:r>
                <a:rPr lang="en-US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endParaRPr/>
            </a:p>
          </p:txBody>
        </p:sp>
        <p:sp>
          <p:nvSpPr>
            <p:cNvPr id="254" name="Google Shape;254;p32"/>
            <p:cNvSpPr/>
            <p:nvPr/>
          </p:nvSpPr>
          <p:spPr>
            <a:xfrm>
              <a:off x="1116012" y="2114550"/>
              <a:ext cx="46037" cy="196850"/>
            </a:xfrm>
            <a:custGeom>
              <a:avLst/>
              <a:gdLst/>
              <a:ahLst/>
              <a:cxnLst/>
              <a:rect l="l" t="t" r="r" b="b"/>
              <a:pathLst>
                <a:path w="186" h="724" extrusionOk="0">
                  <a:moveTo>
                    <a:pt x="149" y="0"/>
                  </a:moveTo>
                  <a:cubicBezTo>
                    <a:pt x="145" y="33"/>
                    <a:pt x="0" y="101"/>
                    <a:pt x="0" y="156"/>
                  </a:cubicBezTo>
                  <a:cubicBezTo>
                    <a:pt x="0" y="211"/>
                    <a:pt x="139" y="280"/>
                    <a:pt x="149" y="329"/>
                  </a:cubicBezTo>
                  <a:cubicBezTo>
                    <a:pt x="166" y="389"/>
                    <a:pt x="72" y="384"/>
                    <a:pt x="58" y="453"/>
                  </a:cubicBezTo>
                  <a:cubicBezTo>
                    <a:pt x="63" y="500"/>
                    <a:pt x="186" y="564"/>
                    <a:pt x="181" y="609"/>
                  </a:cubicBezTo>
                  <a:cubicBezTo>
                    <a:pt x="176" y="654"/>
                    <a:pt x="49" y="696"/>
                    <a:pt x="25" y="724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55" name="Google Shape;255;p32"/>
          <p:cNvGrpSpPr/>
          <p:nvPr/>
        </p:nvGrpSpPr>
        <p:grpSpPr>
          <a:xfrm>
            <a:off x="2795588" y="3848100"/>
            <a:ext cx="388937" cy="336550"/>
            <a:chOff x="1027112" y="2046287"/>
            <a:chExt cx="388937" cy="336550"/>
          </a:xfrm>
        </p:grpSpPr>
        <p:sp>
          <p:nvSpPr>
            <p:cNvPr id="256" name="Google Shape;256;p32"/>
            <p:cNvSpPr/>
            <p:nvPr/>
          </p:nvSpPr>
          <p:spPr>
            <a:xfrm>
              <a:off x="1027112" y="2046287"/>
              <a:ext cx="388937" cy="33655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algn="r">
                <a:buClr>
                  <a:schemeClr val="dk1"/>
                </a:buClr>
                <a:buSzPts val="1800"/>
              </a:pPr>
              <a:r>
                <a:rPr lang="en-US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endParaRPr/>
            </a:p>
          </p:txBody>
        </p:sp>
        <p:sp>
          <p:nvSpPr>
            <p:cNvPr id="257" name="Google Shape;257;p32"/>
            <p:cNvSpPr/>
            <p:nvPr/>
          </p:nvSpPr>
          <p:spPr>
            <a:xfrm>
              <a:off x="1116012" y="2114550"/>
              <a:ext cx="46037" cy="196850"/>
            </a:xfrm>
            <a:custGeom>
              <a:avLst/>
              <a:gdLst/>
              <a:ahLst/>
              <a:cxnLst/>
              <a:rect l="l" t="t" r="r" b="b"/>
              <a:pathLst>
                <a:path w="186" h="724" extrusionOk="0">
                  <a:moveTo>
                    <a:pt x="149" y="0"/>
                  </a:moveTo>
                  <a:cubicBezTo>
                    <a:pt x="145" y="33"/>
                    <a:pt x="0" y="101"/>
                    <a:pt x="0" y="156"/>
                  </a:cubicBezTo>
                  <a:cubicBezTo>
                    <a:pt x="0" y="211"/>
                    <a:pt x="139" y="280"/>
                    <a:pt x="149" y="329"/>
                  </a:cubicBezTo>
                  <a:cubicBezTo>
                    <a:pt x="166" y="389"/>
                    <a:pt x="72" y="384"/>
                    <a:pt x="58" y="453"/>
                  </a:cubicBezTo>
                  <a:cubicBezTo>
                    <a:pt x="63" y="500"/>
                    <a:pt x="186" y="564"/>
                    <a:pt x="181" y="609"/>
                  </a:cubicBezTo>
                  <a:cubicBezTo>
                    <a:pt x="176" y="654"/>
                    <a:pt x="49" y="696"/>
                    <a:pt x="25" y="724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58" name="Google Shape;258;p32"/>
          <p:cNvGrpSpPr/>
          <p:nvPr/>
        </p:nvGrpSpPr>
        <p:grpSpPr>
          <a:xfrm>
            <a:off x="3328988" y="3843337"/>
            <a:ext cx="388937" cy="336550"/>
            <a:chOff x="1027112" y="2046287"/>
            <a:chExt cx="388937" cy="336550"/>
          </a:xfrm>
        </p:grpSpPr>
        <p:sp>
          <p:nvSpPr>
            <p:cNvPr id="259" name="Google Shape;259;p32"/>
            <p:cNvSpPr/>
            <p:nvPr/>
          </p:nvSpPr>
          <p:spPr>
            <a:xfrm>
              <a:off x="1027112" y="2046287"/>
              <a:ext cx="388937" cy="33655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algn="r">
                <a:buClr>
                  <a:schemeClr val="dk1"/>
                </a:buClr>
                <a:buSzPts val="1800"/>
              </a:pPr>
              <a:r>
                <a:rPr lang="en-US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endParaRPr/>
            </a:p>
          </p:txBody>
        </p:sp>
        <p:sp>
          <p:nvSpPr>
            <p:cNvPr id="260" name="Google Shape;260;p32"/>
            <p:cNvSpPr/>
            <p:nvPr/>
          </p:nvSpPr>
          <p:spPr>
            <a:xfrm>
              <a:off x="1116012" y="2114550"/>
              <a:ext cx="46037" cy="196850"/>
            </a:xfrm>
            <a:custGeom>
              <a:avLst/>
              <a:gdLst/>
              <a:ahLst/>
              <a:cxnLst/>
              <a:rect l="l" t="t" r="r" b="b"/>
              <a:pathLst>
                <a:path w="186" h="724" extrusionOk="0">
                  <a:moveTo>
                    <a:pt x="149" y="0"/>
                  </a:moveTo>
                  <a:cubicBezTo>
                    <a:pt x="145" y="33"/>
                    <a:pt x="0" y="101"/>
                    <a:pt x="0" y="156"/>
                  </a:cubicBezTo>
                  <a:cubicBezTo>
                    <a:pt x="0" y="211"/>
                    <a:pt x="139" y="280"/>
                    <a:pt x="149" y="329"/>
                  </a:cubicBezTo>
                  <a:cubicBezTo>
                    <a:pt x="166" y="389"/>
                    <a:pt x="72" y="384"/>
                    <a:pt x="58" y="453"/>
                  </a:cubicBezTo>
                  <a:cubicBezTo>
                    <a:pt x="63" y="500"/>
                    <a:pt x="186" y="564"/>
                    <a:pt x="181" y="609"/>
                  </a:cubicBezTo>
                  <a:cubicBezTo>
                    <a:pt x="176" y="654"/>
                    <a:pt x="49" y="696"/>
                    <a:pt x="25" y="724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61" name="Google Shape;261;p32"/>
          <p:cNvSpPr/>
          <p:nvPr/>
        </p:nvSpPr>
        <p:spPr>
          <a:xfrm>
            <a:off x="4217987" y="3670301"/>
            <a:ext cx="1676400" cy="1284287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32"/>
          <p:cNvSpPr/>
          <p:nvPr/>
        </p:nvSpPr>
        <p:spPr>
          <a:xfrm>
            <a:off x="4360863" y="4419600"/>
            <a:ext cx="1379537" cy="37306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thread library</a:t>
            </a:r>
            <a:endParaRPr dirty="0"/>
          </a:p>
        </p:txBody>
      </p:sp>
      <p:grpSp>
        <p:nvGrpSpPr>
          <p:cNvPr id="263" name="Google Shape;263;p32"/>
          <p:cNvGrpSpPr/>
          <p:nvPr/>
        </p:nvGrpSpPr>
        <p:grpSpPr>
          <a:xfrm>
            <a:off x="4356101" y="3841750"/>
            <a:ext cx="388937" cy="336550"/>
            <a:chOff x="1027112" y="2046287"/>
            <a:chExt cx="388937" cy="336550"/>
          </a:xfrm>
        </p:grpSpPr>
        <p:sp>
          <p:nvSpPr>
            <p:cNvPr id="264" name="Google Shape;264;p32"/>
            <p:cNvSpPr/>
            <p:nvPr/>
          </p:nvSpPr>
          <p:spPr>
            <a:xfrm>
              <a:off x="1027112" y="2046287"/>
              <a:ext cx="388937" cy="33655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algn="r">
                <a:buClr>
                  <a:schemeClr val="dk1"/>
                </a:buClr>
                <a:buSzPts val="1800"/>
              </a:pPr>
              <a:r>
                <a:rPr lang="en-US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endParaRPr/>
            </a:p>
          </p:txBody>
        </p:sp>
        <p:sp>
          <p:nvSpPr>
            <p:cNvPr id="265" name="Google Shape;265;p32"/>
            <p:cNvSpPr/>
            <p:nvPr/>
          </p:nvSpPr>
          <p:spPr>
            <a:xfrm>
              <a:off x="1116012" y="2114550"/>
              <a:ext cx="46037" cy="196850"/>
            </a:xfrm>
            <a:custGeom>
              <a:avLst/>
              <a:gdLst/>
              <a:ahLst/>
              <a:cxnLst/>
              <a:rect l="l" t="t" r="r" b="b"/>
              <a:pathLst>
                <a:path w="186" h="724" extrusionOk="0">
                  <a:moveTo>
                    <a:pt x="149" y="0"/>
                  </a:moveTo>
                  <a:cubicBezTo>
                    <a:pt x="145" y="33"/>
                    <a:pt x="0" y="101"/>
                    <a:pt x="0" y="156"/>
                  </a:cubicBezTo>
                  <a:cubicBezTo>
                    <a:pt x="0" y="211"/>
                    <a:pt x="139" y="280"/>
                    <a:pt x="149" y="329"/>
                  </a:cubicBezTo>
                  <a:cubicBezTo>
                    <a:pt x="166" y="389"/>
                    <a:pt x="72" y="384"/>
                    <a:pt x="58" y="453"/>
                  </a:cubicBezTo>
                  <a:cubicBezTo>
                    <a:pt x="63" y="500"/>
                    <a:pt x="186" y="564"/>
                    <a:pt x="181" y="609"/>
                  </a:cubicBezTo>
                  <a:cubicBezTo>
                    <a:pt x="176" y="654"/>
                    <a:pt x="49" y="696"/>
                    <a:pt x="25" y="724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66" name="Google Shape;266;p32"/>
          <p:cNvGrpSpPr/>
          <p:nvPr/>
        </p:nvGrpSpPr>
        <p:grpSpPr>
          <a:xfrm>
            <a:off x="4852988" y="3848100"/>
            <a:ext cx="388937" cy="336550"/>
            <a:chOff x="1027112" y="2046287"/>
            <a:chExt cx="388937" cy="336550"/>
          </a:xfrm>
        </p:grpSpPr>
        <p:sp>
          <p:nvSpPr>
            <p:cNvPr id="267" name="Google Shape;267;p32"/>
            <p:cNvSpPr/>
            <p:nvPr/>
          </p:nvSpPr>
          <p:spPr>
            <a:xfrm>
              <a:off x="1027112" y="2046287"/>
              <a:ext cx="388937" cy="33655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algn="r">
                <a:buClr>
                  <a:schemeClr val="dk1"/>
                </a:buClr>
                <a:buSzPts val="1800"/>
              </a:pPr>
              <a:r>
                <a:rPr lang="en-US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endParaRPr/>
            </a:p>
          </p:txBody>
        </p:sp>
        <p:sp>
          <p:nvSpPr>
            <p:cNvPr id="268" name="Google Shape;268;p32"/>
            <p:cNvSpPr/>
            <p:nvPr/>
          </p:nvSpPr>
          <p:spPr>
            <a:xfrm>
              <a:off x="1116012" y="2114550"/>
              <a:ext cx="46037" cy="196850"/>
            </a:xfrm>
            <a:custGeom>
              <a:avLst/>
              <a:gdLst/>
              <a:ahLst/>
              <a:cxnLst/>
              <a:rect l="l" t="t" r="r" b="b"/>
              <a:pathLst>
                <a:path w="186" h="724" extrusionOk="0">
                  <a:moveTo>
                    <a:pt x="149" y="0"/>
                  </a:moveTo>
                  <a:cubicBezTo>
                    <a:pt x="145" y="33"/>
                    <a:pt x="0" y="101"/>
                    <a:pt x="0" y="156"/>
                  </a:cubicBezTo>
                  <a:cubicBezTo>
                    <a:pt x="0" y="211"/>
                    <a:pt x="139" y="280"/>
                    <a:pt x="149" y="329"/>
                  </a:cubicBezTo>
                  <a:cubicBezTo>
                    <a:pt x="166" y="389"/>
                    <a:pt x="72" y="384"/>
                    <a:pt x="58" y="453"/>
                  </a:cubicBezTo>
                  <a:cubicBezTo>
                    <a:pt x="63" y="500"/>
                    <a:pt x="186" y="564"/>
                    <a:pt x="181" y="609"/>
                  </a:cubicBezTo>
                  <a:cubicBezTo>
                    <a:pt x="176" y="654"/>
                    <a:pt x="49" y="696"/>
                    <a:pt x="25" y="724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69" name="Google Shape;269;p32"/>
          <p:cNvGrpSpPr/>
          <p:nvPr/>
        </p:nvGrpSpPr>
        <p:grpSpPr>
          <a:xfrm>
            <a:off x="5386388" y="3843337"/>
            <a:ext cx="388937" cy="336550"/>
            <a:chOff x="1027112" y="2046287"/>
            <a:chExt cx="388937" cy="336550"/>
          </a:xfrm>
        </p:grpSpPr>
        <p:sp>
          <p:nvSpPr>
            <p:cNvPr id="270" name="Google Shape;270;p32"/>
            <p:cNvSpPr/>
            <p:nvPr/>
          </p:nvSpPr>
          <p:spPr>
            <a:xfrm>
              <a:off x="1027112" y="2046287"/>
              <a:ext cx="388937" cy="33655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algn="r">
                <a:buClr>
                  <a:schemeClr val="dk1"/>
                </a:buClr>
                <a:buSzPts val="1800"/>
              </a:pPr>
              <a:r>
                <a:rPr lang="en-US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endParaRPr/>
            </a:p>
          </p:txBody>
        </p:sp>
        <p:sp>
          <p:nvSpPr>
            <p:cNvPr id="271" name="Google Shape;271;p32"/>
            <p:cNvSpPr/>
            <p:nvPr/>
          </p:nvSpPr>
          <p:spPr>
            <a:xfrm>
              <a:off x="1116012" y="2114550"/>
              <a:ext cx="46037" cy="196850"/>
            </a:xfrm>
            <a:custGeom>
              <a:avLst/>
              <a:gdLst/>
              <a:ahLst/>
              <a:cxnLst/>
              <a:rect l="l" t="t" r="r" b="b"/>
              <a:pathLst>
                <a:path w="186" h="724" extrusionOk="0">
                  <a:moveTo>
                    <a:pt x="149" y="0"/>
                  </a:moveTo>
                  <a:cubicBezTo>
                    <a:pt x="145" y="33"/>
                    <a:pt x="0" y="101"/>
                    <a:pt x="0" y="156"/>
                  </a:cubicBezTo>
                  <a:cubicBezTo>
                    <a:pt x="0" y="211"/>
                    <a:pt x="139" y="280"/>
                    <a:pt x="149" y="329"/>
                  </a:cubicBezTo>
                  <a:cubicBezTo>
                    <a:pt x="166" y="389"/>
                    <a:pt x="72" y="384"/>
                    <a:pt x="58" y="453"/>
                  </a:cubicBezTo>
                  <a:cubicBezTo>
                    <a:pt x="63" y="500"/>
                    <a:pt x="186" y="564"/>
                    <a:pt x="181" y="609"/>
                  </a:cubicBezTo>
                  <a:cubicBezTo>
                    <a:pt x="176" y="654"/>
                    <a:pt x="49" y="696"/>
                    <a:pt x="25" y="724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72" name="Google Shape;272;p32"/>
          <p:cNvSpPr/>
          <p:nvPr/>
        </p:nvSpPr>
        <p:spPr>
          <a:xfrm>
            <a:off x="6162675" y="3670301"/>
            <a:ext cx="1731962" cy="1284287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32"/>
          <p:cNvSpPr/>
          <p:nvPr/>
        </p:nvSpPr>
        <p:spPr>
          <a:xfrm>
            <a:off x="6346826" y="4419600"/>
            <a:ext cx="1379537" cy="37306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600"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thread library</a:t>
            </a:r>
            <a:endParaRPr/>
          </a:p>
        </p:txBody>
      </p:sp>
      <p:grpSp>
        <p:nvGrpSpPr>
          <p:cNvPr id="274" name="Google Shape;274;p32"/>
          <p:cNvGrpSpPr/>
          <p:nvPr/>
        </p:nvGrpSpPr>
        <p:grpSpPr>
          <a:xfrm>
            <a:off x="6516688" y="3841750"/>
            <a:ext cx="388937" cy="336550"/>
            <a:chOff x="1027112" y="2046287"/>
            <a:chExt cx="388937" cy="336550"/>
          </a:xfrm>
        </p:grpSpPr>
        <p:sp>
          <p:nvSpPr>
            <p:cNvPr id="275" name="Google Shape;275;p32"/>
            <p:cNvSpPr/>
            <p:nvPr/>
          </p:nvSpPr>
          <p:spPr>
            <a:xfrm>
              <a:off x="1027112" y="2046287"/>
              <a:ext cx="388937" cy="33655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algn="r">
                <a:buClr>
                  <a:schemeClr val="dk1"/>
                </a:buClr>
                <a:buSzPts val="1800"/>
              </a:pPr>
              <a:r>
                <a:rPr lang="en-US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endParaRPr/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1116012" y="2114550"/>
              <a:ext cx="46037" cy="196850"/>
            </a:xfrm>
            <a:custGeom>
              <a:avLst/>
              <a:gdLst/>
              <a:ahLst/>
              <a:cxnLst/>
              <a:rect l="l" t="t" r="r" b="b"/>
              <a:pathLst>
                <a:path w="186" h="724" extrusionOk="0">
                  <a:moveTo>
                    <a:pt x="149" y="0"/>
                  </a:moveTo>
                  <a:cubicBezTo>
                    <a:pt x="145" y="33"/>
                    <a:pt x="0" y="101"/>
                    <a:pt x="0" y="156"/>
                  </a:cubicBezTo>
                  <a:cubicBezTo>
                    <a:pt x="0" y="211"/>
                    <a:pt x="139" y="280"/>
                    <a:pt x="149" y="329"/>
                  </a:cubicBezTo>
                  <a:cubicBezTo>
                    <a:pt x="166" y="389"/>
                    <a:pt x="72" y="384"/>
                    <a:pt x="58" y="453"/>
                  </a:cubicBezTo>
                  <a:cubicBezTo>
                    <a:pt x="63" y="500"/>
                    <a:pt x="186" y="564"/>
                    <a:pt x="181" y="609"/>
                  </a:cubicBezTo>
                  <a:cubicBezTo>
                    <a:pt x="176" y="654"/>
                    <a:pt x="49" y="696"/>
                    <a:pt x="25" y="724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77" name="Google Shape;277;p32"/>
          <p:cNvGrpSpPr/>
          <p:nvPr/>
        </p:nvGrpSpPr>
        <p:grpSpPr>
          <a:xfrm>
            <a:off x="7126288" y="3843337"/>
            <a:ext cx="388937" cy="336550"/>
            <a:chOff x="1027112" y="2046287"/>
            <a:chExt cx="388937" cy="336550"/>
          </a:xfrm>
        </p:grpSpPr>
        <p:sp>
          <p:nvSpPr>
            <p:cNvPr id="278" name="Google Shape;278;p32"/>
            <p:cNvSpPr/>
            <p:nvPr/>
          </p:nvSpPr>
          <p:spPr>
            <a:xfrm>
              <a:off x="1027112" y="2046287"/>
              <a:ext cx="388937" cy="33655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algn="r">
                <a:buClr>
                  <a:schemeClr val="dk1"/>
                </a:buClr>
                <a:buSzPts val="1800"/>
              </a:pPr>
              <a:r>
                <a:rPr lang="en-US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endParaRPr/>
            </a:p>
          </p:txBody>
        </p:sp>
        <p:sp>
          <p:nvSpPr>
            <p:cNvPr id="279" name="Google Shape;279;p32"/>
            <p:cNvSpPr/>
            <p:nvPr/>
          </p:nvSpPr>
          <p:spPr>
            <a:xfrm>
              <a:off x="1116012" y="2114550"/>
              <a:ext cx="46037" cy="196850"/>
            </a:xfrm>
            <a:custGeom>
              <a:avLst/>
              <a:gdLst/>
              <a:ahLst/>
              <a:cxnLst/>
              <a:rect l="l" t="t" r="r" b="b"/>
              <a:pathLst>
                <a:path w="186" h="724" extrusionOk="0">
                  <a:moveTo>
                    <a:pt x="149" y="0"/>
                  </a:moveTo>
                  <a:cubicBezTo>
                    <a:pt x="145" y="33"/>
                    <a:pt x="0" y="101"/>
                    <a:pt x="0" y="156"/>
                  </a:cubicBezTo>
                  <a:cubicBezTo>
                    <a:pt x="0" y="211"/>
                    <a:pt x="139" y="280"/>
                    <a:pt x="149" y="329"/>
                  </a:cubicBezTo>
                  <a:cubicBezTo>
                    <a:pt x="166" y="389"/>
                    <a:pt x="72" y="384"/>
                    <a:pt x="58" y="453"/>
                  </a:cubicBezTo>
                  <a:cubicBezTo>
                    <a:pt x="63" y="500"/>
                    <a:pt x="186" y="564"/>
                    <a:pt x="181" y="609"/>
                  </a:cubicBezTo>
                  <a:cubicBezTo>
                    <a:pt x="176" y="654"/>
                    <a:pt x="49" y="696"/>
                    <a:pt x="25" y="724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80" name="Google Shape;280;p32"/>
          <p:cNvGrpSpPr/>
          <p:nvPr/>
        </p:nvGrpSpPr>
        <p:grpSpPr>
          <a:xfrm>
            <a:off x="8472488" y="3840162"/>
            <a:ext cx="388937" cy="336550"/>
            <a:chOff x="1027112" y="2046287"/>
            <a:chExt cx="388937" cy="336550"/>
          </a:xfrm>
        </p:grpSpPr>
        <p:sp>
          <p:nvSpPr>
            <p:cNvPr id="281" name="Google Shape;281;p32"/>
            <p:cNvSpPr/>
            <p:nvPr/>
          </p:nvSpPr>
          <p:spPr>
            <a:xfrm>
              <a:off x="1027112" y="2046287"/>
              <a:ext cx="388937" cy="33655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algn="r">
                <a:buClr>
                  <a:schemeClr val="dk1"/>
                </a:buClr>
                <a:buSzPts val="1800"/>
              </a:pPr>
              <a:r>
                <a:rPr lang="en-US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endParaRPr/>
            </a:p>
          </p:txBody>
        </p:sp>
        <p:sp>
          <p:nvSpPr>
            <p:cNvPr id="282" name="Google Shape;282;p32"/>
            <p:cNvSpPr/>
            <p:nvPr/>
          </p:nvSpPr>
          <p:spPr>
            <a:xfrm>
              <a:off x="1116012" y="2114550"/>
              <a:ext cx="46037" cy="196850"/>
            </a:xfrm>
            <a:custGeom>
              <a:avLst/>
              <a:gdLst/>
              <a:ahLst/>
              <a:cxnLst/>
              <a:rect l="l" t="t" r="r" b="b"/>
              <a:pathLst>
                <a:path w="186" h="724" extrusionOk="0">
                  <a:moveTo>
                    <a:pt x="149" y="0"/>
                  </a:moveTo>
                  <a:cubicBezTo>
                    <a:pt x="145" y="33"/>
                    <a:pt x="0" y="101"/>
                    <a:pt x="0" y="156"/>
                  </a:cubicBezTo>
                  <a:cubicBezTo>
                    <a:pt x="0" y="211"/>
                    <a:pt x="139" y="280"/>
                    <a:pt x="149" y="329"/>
                  </a:cubicBezTo>
                  <a:cubicBezTo>
                    <a:pt x="166" y="389"/>
                    <a:pt x="72" y="384"/>
                    <a:pt x="58" y="453"/>
                  </a:cubicBezTo>
                  <a:cubicBezTo>
                    <a:pt x="63" y="500"/>
                    <a:pt x="186" y="564"/>
                    <a:pt x="181" y="609"/>
                  </a:cubicBezTo>
                  <a:cubicBezTo>
                    <a:pt x="176" y="654"/>
                    <a:pt x="49" y="696"/>
                    <a:pt x="25" y="724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83" name="Google Shape;283;p32"/>
          <p:cNvSpPr txBox="1"/>
          <p:nvPr/>
        </p:nvSpPr>
        <p:spPr>
          <a:xfrm>
            <a:off x="8815387" y="3656012"/>
            <a:ext cx="10668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endParaRPr dirty="0"/>
          </a:p>
          <a:p>
            <a:pPr algn="ctr">
              <a:buClr>
                <a:schemeClr val="dk1"/>
              </a:buClr>
              <a:buSzPts val="1800"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thread</a:t>
            </a:r>
            <a:endParaRPr dirty="0"/>
          </a:p>
        </p:txBody>
      </p:sp>
      <p:sp>
        <p:nvSpPr>
          <p:cNvPr id="284" name="Google Shape;284;p32"/>
          <p:cNvSpPr/>
          <p:nvPr/>
        </p:nvSpPr>
        <p:spPr>
          <a:xfrm>
            <a:off x="2114550" y="4962526"/>
            <a:ext cx="5808662" cy="987425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5" name="Google Shape;285;p32"/>
          <p:cNvSpPr txBox="1"/>
          <p:nvPr/>
        </p:nvSpPr>
        <p:spPr>
          <a:xfrm>
            <a:off x="3579812" y="5381626"/>
            <a:ext cx="8763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2000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kernel</a:t>
            </a:r>
            <a:endParaRPr/>
          </a:p>
        </p:txBody>
      </p:sp>
      <p:sp>
        <p:nvSpPr>
          <p:cNvPr id="286" name="Google Shape;286;p32"/>
          <p:cNvSpPr txBox="1">
            <a:spLocks noGrp="1"/>
          </p:cNvSpPr>
          <p:nvPr>
            <p:ph type="body" idx="1"/>
          </p:nvPr>
        </p:nvSpPr>
        <p:spPr>
          <a:xfrm>
            <a:off x="2209800" y="13716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spcBef>
                <a:spcPts val="0"/>
              </a:spcBef>
              <a:buSzPts val="2400"/>
            </a:pPr>
            <a:r>
              <a:rPr lang="en-US" sz="2400" dirty="0"/>
              <a:t>Traditional OS provide only one “kernel thread” presented by PCB for each process.</a:t>
            </a:r>
            <a:endParaRPr sz="2400" dirty="0"/>
          </a:p>
          <a:p>
            <a:pPr marL="742950" lvl="1" indent="-285750">
              <a:spcBef>
                <a:spcPts val="480"/>
              </a:spcBef>
              <a:buSzPts val="2400"/>
            </a:pPr>
            <a:r>
              <a:rPr lang="en-US" sz="2400" i="1" dirty="0">
                <a:solidFill>
                  <a:srgbClr val="0000FF"/>
                </a:solidFill>
              </a:rPr>
              <a:t>Blocking problem</a:t>
            </a:r>
            <a:r>
              <a:rPr lang="en-US" sz="2400" i="1" dirty="0"/>
              <a:t>:</a:t>
            </a:r>
            <a:r>
              <a:rPr lang="en-US" sz="2400" dirty="0"/>
              <a:t> If one user thread is blocked -&gt;the kernel thread is  blocked, -&gt; all other threads in process are blocked.</a:t>
            </a:r>
            <a:endParaRPr sz="2400" dirty="0"/>
          </a:p>
        </p:txBody>
      </p:sp>
      <p:sp>
        <p:nvSpPr>
          <p:cNvPr id="287" name="Google Shape;287;p32"/>
          <p:cNvSpPr txBox="1"/>
          <p:nvPr/>
        </p:nvSpPr>
        <p:spPr>
          <a:xfrm>
            <a:off x="4776787" y="5119687"/>
            <a:ext cx="609600" cy="309562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600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PCB</a:t>
            </a:r>
            <a:endParaRPr/>
          </a:p>
        </p:txBody>
      </p:sp>
      <p:sp>
        <p:nvSpPr>
          <p:cNvPr id="288" name="Google Shape;288;p32"/>
          <p:cNvSpPr txBox="1"/>
          <p:nvPr/>
        </p:nvSpPr>
        <p:spPr>
          <a:xfrm>
            <a:off x="2700338" y="5118100"/>
            <a:ext cx="628649" cy="309562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600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PCB</a:t>
            </a:r>
            <a:endParaRPr/>
          </a:p>
        </p:txBody>
      </p:sp>
      <p:sp>
        <p:nvSpPr>
          <p:cNvPr id="289" name="Google Shape;289;p32"/>
          <p:cNvSpPr txBox="1"/>
          <p:nvPr/>
        </p:nvSpPr>
        <p:spPr>
          <a:xfrm>
            <a:off x="6772275" y="5116512"/>
            <a:ext cx="615630" cy="309562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600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PCB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23653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3"/>
          <p:cNvSpPr txBox="1">
            <a:spLocks noGrp="1"/>
          </p:cNvSpPr>
          <p:nvPr>
            <p:ph type="sldNum" idx="12"/>
          </p:nvPr>
        </p:nvSpPr>
        <p:spPr>
          <a:xfrm>
            <a:off x="10083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algn="l"/>
            <a:fld id="{00000000-1234-1234-1234-123412341234}" type="slidenum">
              <a:rPr lang="en-US" sz="2400"/>
              <a:pPr algn="l"/>
              <a:t>15</a:t>
            </a:fld>
            <a:endParaRPr/>
          </a:p>
        </p:txBody>
      </p:sp>
      <p:sp>
        <p:nvSpPr>
          <p:cNvPr id="295" name="Google Shape;295;p33"/>
          <p:cNvSpPr txBox="1"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FF0000"/>
              </a:buClr>
              <a:buSzPts val="4000"/>
            </a:pPr>
            <a:r>
              <a:rPr lang="en-US" sz="4000" dirty="0"/>
              <a:t>Threads</a:t>
            </a:r>
            <a:br>
              <a:rPr lang="en-US" sz="4000" dirty="0"/>
            </a:br>
            <a:r>
              <a:rPr lang="en-US" sz="3200" dirty="0"/>
              <a:t>Implementing Threads in the Kernel (1)</a:t>
            </a:r>
            <a:endParaRPr dirty="0"/>
          </a:p>
        </p:txBody>
      </p:sp>
      <p:sp>
        <p:nvSpPr>
          <p:cNvPr id="296" name="Google Shape;296;p33"/>
          <p:cNvSpPr txBox="1">
            <a:spLocks noGrp="1"/>
          </p:cNvSpPr>
          <p:nvPr>
            <p:ph type="body" idx="1"/>
          </p:nvPr>
        </p:nvSpPr>
        <p:spPr>
          <a:xfrm>
            <a:off x="2238375" y="5810250"/>
            <a:ext cx="7772400" cy="6286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 algn="ctr">
              <a:spcBef>
                <a:spcPts val="0"/>
              </a:spcBef>
              <a:buNone/>
            </a:pPr>
            <a:r>
              <a:rPr lang="en-US" dirty="0"/>
              <a:t>A threads package managed by the kernel</a:t>
            </a:r>
            <a:endParaRPr dirty="0"/>
          </a:p>
        </p:txBody>
      </p:sp>
      <p:pic>
        <p:nvPicPr>
          <p:cNvPr id="297" name="Google Shape;297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38375" y="1143001"/>
            <a:ext cx="4203700" cy="44418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7136235" y="1744910"/>
            <a:ext cx="332204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kernel-level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threads: </a:t>
            </a:r>
          </a:p>
          <a:p>
            <a:pPr marL="285750" indent="-285750" algn="just">
              <a:lnSpc>
                <a:spcPct val="200000"/>
              </a:lnSpc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does all the work of thread movement.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has a thread table that keeps track of all the threads in the system.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thread wants to create a new thread or destroy any existing thread, it makes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Kernel call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performs this action.</a:t>
            </a:r>
          </a:p>
        </p:txBody>
      </p:sp>
    </p:spTree>
    <p:extLst>
      <p:ext uri="{BB962C8B-B14F-4D97-AF65-F5344CB8AC3E}">
        <p14:creationId xmlns:p14="http://schemas.microsoft.com/office/powerpoint/2010/main" val="3539390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4"/>
          <p:cNvSpPr txBox="1">
            <a:spLocks noGrp="1"/>
          </p:cNvSpPr>
          <p:nvPr>
            <p:ph type="sldNum" idx="12"/>
          </p:nvPr>
        </p:nvSpPr>
        <p:spPr>
          <a:xfrm>
            <a:off x="10083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algn="l"/>
            <a:fld id="{00000000-1234-1234-1234-123412341234}" type="slidenum">
              <a:rPr lang="en-US" sz="2400"/>
              <a:pPr algn="l"/>
              <a:t>16</a:t>
            </a:fld>
            <a:endParaRPr/>
          </a:p>
        </p:txBody>
      </p:sp>
      <p:sp>
        <p:nvSpPr>
          <p:cNvPr id="303" name="Google Shape;303;p34"/>
          <p:cNvSpPr txBox="1">
            <a:spLocks noGrp="1"/>
          </p:cNvSpPr>
          <p:nvPr>
            <p:ph type="title"/>
          </p:nvPr>
        </p:nvSpPr>
        <p:spPr>
          <a:xfrm>
            <a:off x="2270125" y="431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FF0000"/>
              </a:buClr>
              <a:buSzPts val="4000"/>
            </a:pPr>
            <a:r>
              <a:rPr lang="en-US" sz="4000"/>
              <a:t>Threads</a:t>
            </a:r>
            <a:br>
              <a:rPr lang="en-US" sz="4000"/>
            </a:br>
            <a:r>
              <a:rPr lang="en-US" sz="3200"/>
              <a:t>Implementing Threads in the Kernel (2)</a:t>
            </a:r>
            <a:endParaRPr/>
          </a:p>
        </p:txBody>
      </p:sp>
      <p:sp>
        <p:nvSpPr>
          <p:cNvPr id="304" name="Google Shape;304;p34"/>
          <p:cNvSpPr txBox="1">
            <a:spLocks noGrp="1"/>
          </p:cNvSpPr>
          <p:nvPr>
            <p:ph type="body" idx="1"/>
          </p:nvPr>
        </p:nvSpPr>
        <p:spPr>
          <a:xfrm>
            <a:off x="2270125" y="1721141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US" sz="2000" dirty="0"/>
              <a:t>Multithreading is directly supported by OS:</a:t>
            </a:r>
            <a:endParaRPr sz="2000" dirty="0"/>
          </a:p>
          <a:p>
            <a:pPr marL="742950" lvl="1" indent="-285750">
              <a:lnSpc>
                <a:spcPct val="150000"/>
              </a:lnSpc>
              <a:spcBef>
                <a:spcPts val="240"/>
              </a:spcBef>
              <a:buSzPts val="2400"/>
            </a:pPr>
            <a:r>
              <a:rPr lang="en-US" sz="2000" dirty="0"/>
              <a:t>Kernel manages processes and threads</a:t>
            </a:r>
            <a:endParaRPr sz="2000" dirty="0"/>
          </a:p>
          <a:p>
            <a:pPr marL="742950" lvl="1" indent="-285750">
              <a:lnSpc>
                <a:spcPct val="150000"/>
              </a:lnSpc>
              <a:spcBef>
                <a:spcPts val="240"/>
              </a:spcBef>
              <a:buSzPts val="2400"/>
            </a:pPr>
            <a:r>
              <a:rPr lang="en-US" sz="2000" dirty="0"/>
              <a:t>CPU scheduling for thread is performed in kernel</a:t>
            </a:r>
            <a:endParaRPr sz="2000" dirty="0"/>
          </a:p>
          <a:p>
            <a:pPr marL="342900" indent="-342900">
              <a:lnSpc>
                <a:spcPct val="150000"/>
              </a:lnSpc>
              <a:spcBef>
                <a:spcPts val="240"/>
              </a:spcBef>
              <a:buSzPts val="2400"/>
            </a:pPr>
            <a:r>
              <a:rPr lang="en-US" sz="2000" dirty="0"/>
              <a:t>Advantage of multithreading in kernel</a:t>
            </a:r>
            <a:endParaRPr sz="2000" dirty="0"/>
          </a:p>
          <a:p>
            <a:pPr marL="742950" lvl="1" indent="-285750">
              <a:lnSpc>
                <a:spcPct val="150000"/>
              </a:lnSpc>
              <a:spcBef>
                <a:spcPts val="240"/>
              </a:spcBef>
              <a:buSzPts val="2400"/>
            </a:pPr>
            <a:r>
              <a:rPr lang="en-US" sz="2000" dirty="0"/>
              <a:t>Is good for multiprocessor architecture</a:t>
            </a:r>
            <a:endParaRPr sz="2000" dirty="0"/>
          </a:p>
          <a:p>
            <a:pPr marL="742950" lvl="1" indent="-285750">
              <a:lnSpc>
                <a:spcPct val="150000"/>
              </a:lnSpc>
              <a:spcBef>
                <a:spcPts val="240"/>
              </a:spcBef>
              <a:buSzPts val="2400"/>
            </a:pPr>
            <a:r>
              <a:rPr lang="en-US" sz="2000" dirty="0"/>
              <a:t>If one thread is blocked does not cause the other thread to be blocked.</a:t>
            </a:r>
          </a:p>
          <a:p>
            <a:pPr marL="742950" lvl="1" indent="-285750">
              <a:lnSpc>
                <a:spcPct val="150000"/>
              </a:lnSpc>
              <a:spcBef>
                <a:spcPts val="240"/>
              </a:spcBef>
              <a:buSzPts val="2400"/>
            </a:pPr>
            <a:r>
              <a:rPr lang="en-US" sz="2000" dirty="0"/>
              <a:t>Kernel can schedule multiple threads concurrently</a:t>
            </a:r>
            <a:endParaRPr sz="2000" dirty="0"/>
          </a:p>
          <a:p>
            <a:pPr marL="342900" indent="-342900">
              <a:lnSpc>
                <a:spcPct val="150000"/>
              </a:lnSpc>
              <a:spcBef>
                <a:spcPts val="240"/>
              </a:spcBef>
              <a:buSzPts val="2400"/>
            </a:pPr>
            <a:r>
              <a:rPr lang="en-US" sz="2000" dirty="0"/>
              <a:t>Disadvantage of Multithreading in kernel</a:t>
            </a:r>
            <a:endParaRPr sz="2000" dirty="0"/>
          </a:p>
          <a:p>
            <a:pPr marL="742950" lvl="1" indent="-285750">
              <a:lnSpc>
                <a:spcPct val="150000"/>
              </a:lnSpc>
              <a:spcBef>
                <a:spcPts val="200"/>
              </a:spcBef>
              <a:buSzPts val="2000"/>
            </a:pPr>
            <a:r>
              <a:rPr lang="en-US" sz="2000" dirty="0"/>
              <a:t>Creation </a:t>
            </a:r>
            <a:r>
              <a:rPr lang="en-US" sz="2000" dirty="0"/>
              <a:t>and management of thread is slower</a:t>
            </a:r>
            <a:endParaRPr sz="2000" dirty="0"/>
          </a:p>
          <a:p>
            <a:pPr marL="342900" indent="-215900">
              <a:spcBef>
                <a:spcPts val="400"/>
              </a:spcBef>
              <a:buSzPts val="2000"/>
              <a:buNone/>
            </a:pPr>
            <a:endParaRPr sz="2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1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5"/>
          <p:cNvSpPr txBox="1">
            <a:spLocks noGrp="1"/>
          </p:cNvSpPr>
          <p:nvPr>
            <p:ph type="sldNum" idx="12"/>
          </p:nvPr>
        </p:nvSpPr>
        <p:spPr>
          <a:xfrm>
            <a:off x="10083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algn="l"/>
            <a:fld id="{00000000-1234-1234-1234-123412341234}" type="slidenum">
              <a:rPr lang="en-US" sz="2400"/>
              <a:pPr algn="l"/>
              <a:t>17</a:t>
            </a:fld>
            <a:endParaRPr/>
          </a:p>
        </p:txBody>
      </p:sp>
      <p:sp>
        <p:nvSpPr>
          <p:cNvPr id="310" name="Google Shape;310;p35"/>
          <p:cNvSpPr txBox="1">
            <a:spLocks noGrp="1"/>
          </p:cNvSpPr>
          <p:nvPr>
            <p:ph type="title"/>
          </p:nvPr>
        </p:nvSpPr>
        <p:spPr>
          <a:xfrm>
            <a:off x="2346325" y="4191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FF0000"/>
              </a:buClr>
              <a:buSzPts val="4000"/>
            </a:pPr>
            <a:r>
              <a:rPr lang="en-US" sz="4000" dirty="0"/>
              <a:t>Threads</a:t>
            </a:r>
            <a:br>
              <a:rPr lang="en-US" sz="4000" dirty="0"/>
            </a:br>
            <a:r>
              <a:rPr lang="en-US" sz="3200" dirty="0"/>
              <a:t>Hybrid Implementations</a:t>
            </a:r>
            <a:endParaRPr dirty="0"/>
          </a:p>
        </p:txBody>
      </p:sp>
      <p:sp>
        <p:nvSpPr>
          <p:cNvPr id="311" name="Google Shape;311;p35"/>
          <p:cNvSpPr txBox="1">
            <a:spLocks noGrp="1"/>
          </p:cNvSpPr>
          <p:nvPr>
            <p:ph type="body" idx="1"/>
          </p:nvPr>
        </p:nvSpPr>
        <p:spPr>
          <a:xfrm>
            <a:off x="2102841" y="5699125"/>
            <a:ext cx="4053980" cy="9429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spcBef>
                <a:spcPts val="0"/>
              </a:spcBef>
              <a:buNone/>
            </a:pPr>
            <a:r>
              <a:rPr lang="en-US" sz="2000" dirty="0"/>
              <a:t>    Multiplexing user-level threads onto kernel- level threads</a:t>
            </a:r>
            <a:endParaRPr sz="2000" dirty="0"/>
          </a:p>
        </p:txBody>
      </p:sp>
      <p:pic>
        <p:nvPicPr>
          <p:cNvPr id="312" name="Google Shape;312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2841" y="1741487"/>
            <a:ext cx="4328720" cy="377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985233" y="2374085"/>
            <a:ext cx="313349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Various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ways have been studied to try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 the advantages of user-level threads with kernel-level threads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One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 is to use kernel-level threads and then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user-level threads into some or all of the kernel threads</a:t>
            </a:r>
          </a:p>
        </p:txBody>
      </p:sp>
    </p:spTree>
    <p:extLst>
      <p:ext uri="{BB962C8B-B14F-4D97-AF65-F5344CB8AC3E}">
        <p14:creationId xmlns:p14="http://schemas.microsoft.com/office/powerpoint/2010/main" val="1952416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sldNum" idx="12"/>
          </p:nvPr>
        </p:nvSpPr>
        <p:spPr>
          <a:xfrm>
            <a:off x="10083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algn="l"/>
            <a:fld id="{00000000-1234-1234-1234-123412341234}" type="slidenum">
              <a:rPr lang="en-US" sz="2400"/>
              <a:pPr algn="l"/>
              <a:t>2</a:t>
            </a:fld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title"/>
          </p:nvPr>
        </p:nvSpPr>
        <p:spPr>
          <a:xfrm>
            <a:off x="2257425" y="584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body" idx="1"/>
          </p:nvPr>
        </p:nvSpPr>
        <p:spPr>
          <a:xfrm>
            <a:off x="2184634" y="145269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 algn="ctr">
              <a:spcBef>
                <a:spcPts val="0"/>
              </a:spcBef>
              <a:buSzPts val="5400"/>
              <a:buNone/>
            </a:pPr>
            <a:r>
              <a:rPr lang="en-US" sz="5400" b="1" dirty="0"/>
              <a:t>2.2 Threads</a:t>
            </a:r>
            <a:br>
              <a:rPr lang="en-US" sz="5400" b="1" dirty="0"/>
            </a:b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875" y="2595693"/>
            <a:ext cx="666750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01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sldNum" idx="12"/>
          </p:nvPr>
        </p:nvSpPr>
        <p:spPr>
          <a:xfrm>
            <a:off x="10083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algn="l"/>
            <a:fld id="{00000000-1234-1234-1234-123412341234}" type="slidenum">
              <a:rPr lang="en-US" sz="2400"/>
              <a:pPr algn="l"/>
              <a:t>3</a:t>
            </a:fld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2193925" y="4699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FF0000"/>
              </a:buClr>
              <a:buSzPts val="4400"/>
            </a:pPr>
            <a:r>
              <a:rPr lang="en-US"/>
              <a:t>Threads</a:t>
            </a:r>
            <a:br>
              <a:rPr lang="en-US"/>
            </a:br>
            <a:r>
              <a:rPr lang="en-US" sz="3200"/>
              <a:t>The Thread Model</a:t>
            </a:r>
            <a:endParaRPr/>
          </a:p>
        </p:txBody>
      </p:sp>
      <p:sp>
        <p:nvSpPr>
          <p:cNvPr id="156" name="Google Shape;156;p21"/>
          <p:cNvSpPr txBox="1">
            <a:spLocks noGrp="1"/>
          </p:cNvSpPr>
          <p:nvPr>
            <p:ph type="body" idx="1"/>
          </p:nvPr>
        </p:nvSpPr>
        <p:spPr>
          <a:xfrm>
            <a:off x="2209800" y="5381626"/>
            <a:ext cx="7772400" cy="7143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ts val="0"/>
              </a:spcBef>
              <a:buNone/>
            </a:pPr>
            <a:r>
              <a:rPr lang="en-US"/>
              <a:t>(a) Three processes each with one thread</a:t>
            </a:r>
            <a:endParaRPr/>
          </a:p>
          <a:p>
            <a:pPr marL="342900" indent="-342900">
              <a:lnSpc>
                <a:spcPct val="90000"/>
              </a:lnSpc>
              <a:buNone/>
            </a:pPr>
            <a:r>
              <a:rPr lang="en-US"/>
              <a:t>(b) One process with three threads</a:t>
            </a:r>
            <a:endParaRPr/>
          </a:p>
        </p:txBody>
      </p:sp>
      <p:pic>
        <p:nvPicPr>
          <p:cNvPr id="157" name="Google Shape;15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2612" y="1851026"/>
            <a:ext cx="8228012" cy="33543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3162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>
            <a:spLocks noGrp="1"/>
          </p:cNvSpPr>
          <p:nvPr>
            <p:ph type="sldNum" idx="12"/>
          </p:nvPr>
        </p:nvSpPr>
        <p:spPr>
          <a:xfrm>
            <a:off x="10083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algn="l"/>
            <a:fld id="{00000000-1234-1234-1234-123412341234}" type="slidenum">
              <a:rPr lang="en-US" sz="2400"/>
              <a:pPr algn="l"/>
              <a:t>4</a:t>
            </a:fld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title"/>
          </p:nvPr>
        </p:nvSpPr>
        <p:spPr>
          <a:xfrm>
            <a:off x="2397125" y="4699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FF0000"/>
              </a:buClr>
              <a:buSzPts val="4000"/>
            </a:pPr>
            <a:r>
              <a:rPr lang="en-US" sz="4000"/>
              <a:t>Threads</a:t>
            </a:r>
            <a:br>
              <a:rPr lang="en-US" sz="4000"/>
            </a:br>
            <a:r>
              <a:rPr lang="en-US" sz="3200"/>
              <a:t>Process with single thread</a:t>
            </a:r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body" idx="1"/>
          </p:nvPr>
        </p:nvSpPr>
        <p:spPr>
          <a:xfrm>
            <a:off x="2209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dirty="0"/>
              <a:t>A process:</a:t>
            </a:r>
            <a:endParaRPr dirty="0"/>
          </a:p>
          <a:p>
            <a:pPr marL="742950" lvl="1" indent="-285750"/>
            <a:r>
              <a:rPr lang="en-US" dirty="0"/>
              <a:t>Address space (text section, data section)</a:t>
            </a:r>
            <a:endParaRPr dirty="0"/>
          </a:p>
          <a:p>
            <a:pPr marL="742950" lvl="1" indent="-285750"/>
            <a:r>
              <a:rPr lang="en-US" dirty="0"/>
              <a:t>Single thread of execution</a:t>
            </a:r>
            <a:endParaRPr dirty="0"/>
          </a:p>
          <a:p>
            <a:pPr marL="1143000" lvl="2" indent="-228600"/>
            <a:r>
              <a:rPr lang="en-US" dirty="0"/>
              <a:t>program counter</a:t>
            </a:r>
            <a:endParaRPr dirty="0"/>
          </a:p>
          <a:p>
            <a:pPr marL="1143000" lvl="2" indent="-228600"/>
            <a:r>
              <a:rPr lang="en-US" dirty="0"/>
              <a:t>registers</a:t>
            </a:r>
            <a:endParaRPr dirty="0"/>
          </a:p>
          <a:p>
            <a:pPr marL="1143000" lvl="2" indent="-228600"/>
            <a:r>
              <a:rPr lang="en-US" dirty="0"/>
              <a:t>Stack</a:t>
            </a:r>
            <a:endParaRPr dirty="0"/>
          </a:p>
          <a:p>
            <a:pPr marL="742950" lvl="1" indent="-285750"/>
            <a:r>
              <a:rPr lang="en-US" dirty="0"/>
              <a:t>Other resource (open files, child processes…)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3485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>
            <a:spLocks noGrp="1"/>
          </p:cNvSpPr>
          <p:nvPr>
            <p:ph type="sldNum" idx="12"/>
          </p:nvPr>
        </p:nvSpPr>
        <p:spPr>
          <a:xfrm>
            <a:off x="10083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algn="l"/>
            <a:fld id="{00000000-1234-1234-1234-123412341234}" type="slidenum">
              <a:rPr lang="en-US" sz="2400"/>
              <a:pPr algn="l"/>
              <a:t>5</a:t>
            </a:fld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title"/>
          </p:nvPr>
        </p:nvSpPr>
        <p:spPr>
          <a:xfrm>
            <a:off x="2295525" y="5461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FF0000"/>
              </a:buClr>
              <a:buSzPts val="4000"/>
            </a:pPr>
            <a:r>
              <a:rPr lang="en-US" sz="4000"/>
              <a:t>Threads</a:t>
            </a:r>
            <a:br>
              <a:rPr lang="en-US" sz="4000"/>
            </a:br>
            <a:r>
              <a:rPr lang="en-US" sz="3200"/>
              <a:t>Process with multiple threads</a:t>
            </a:r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body" idx="1"/>
          </p:nvPr>
        </p:nvSpPr>
        <p:spPr>
          <a:xfrm>
            <a:off x="2209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accent2"/>
                </a:solidFill>
              </a:rPr>
              <a:t>Multiple threads of execution in the same</a:t>
            </a:r>
            <a:endParaRPr dirty="0"/>
          </a:p>
          <a:p>
            <a:pPr marL="742950" lvl="1" indent="-285750">
              <a:lnSpc>
                <a:spcPct val="90000"/>
              </a:lnSpc>
              <a:buNone/>
            </a:pPr>
            <a:r>
              <a:rPr lang="en-US" b="1" dirty="0">
                <a:solidFill>
                  <a:schemeClr val="accent2"/>
                </a:solidFill>
              </a:rPr>
              <a:t>environment of  process</a:t>
            </a:r>
            <a:endParaRPr dirty="0"/>
          </a:p>
          <a:p>
            <a:pPr marL="742950" lvl="1" indent="-285750">
              <a:lnSpc>
                <a:spcPct val="90000"/>
              </a:lnSpc>
            </a:pPr>
            <a:r>
              <a:rPr lang="en-US" dirty="0"/>
              <a:t>Address space (text section, data section)</a:t>
            </a:r>
            <a:endParaRPr dirty="0"/>
          </a:p>
          <a:p>
            <a:pPr marL="742950" lvl="1" indent="-285750">
              <a:lnSpc>
                <a:spcPct val="90000"/>
              </a:lnSpc>
            </a:pPr>
            <a:r>
              <a:rPr lang="en-US" dirty="0"/>
              <a:t>Multiple threads of execution, each thread has private set: </a:t>
            </a:r>
            <a:endParaRPr dirty="0"/>
          </a:p>
          <a:p>
            <a:pPr marL="1143000" lvl="2" indent="-228600">
              <a:lnSpc>
                <a:spcPct val="90000"/>
              </a:lnSpc>
            </a:pPr>
            <a:r>
              <a:rPr lang="en-US" dirty="0"/>
              <a:t>program counter</a:t>
            </a:r>
            <a:endParaRPr dirty="0"/>
          </a:p>
          <a:p>
            <a:pPr marL="1143000" lvl="2" indent="-228600">
              <a:lnSpc>
                <a:spcPct val="90000"/>
              </a:lnSpc>
            </a:pPr>
            <a:r>
              <a:rPr lang="en-US" dirty="0"/>
              <a:t>registers</a:t>
            </a:r>
            <a:endParaRPr dirty="0"/>
          </a:p>
          <a:p>
            <a:pPr marL="1143000" lvl="2" indent="-228600">
              <a:lnSpc>
                <a:spcPct val="90000"/>
              </a:lnSpc>
            </a:pPr>
            <a:r>
              <a:rPr lang="en-US" dirty="0"/>
              <a:t>stack</a:t>
            </a:r>
            <a:endParaRPr dirty="0"/>
          </a:p>
          <a:p>
            <a:pPr marL="742950" lvl="1" indent="-285750">
              <a:lnSpc>
                <a:spcPct val="90000"/>
              </a:lnSpc>
            </a:pPr>
            <a:r>
              <a:rPr lang="en-US" dirty="0"/>
              <a:t>Other resource (open files, child processes…)</a:t>
            </a:r>
            <a:endParaRPr dirty="0"/>
          </a:p>
          <a:p>
            <a:pPr marL="342900" indent="-165100">
              <a:spcBef>
                <a:spcPts val="560"/>
              </a:spcBef>
              <a:buSzPts val="2800"/>
              <a:buNone/>
            </a:pPr>
            <a:endParaRPr sz="2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53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>
            <a:spLocks noGrp="1"/>
          </p:cNvSpPr>
          <p:nvPr>
            <p:ph type="sldNum" idx="12"/>
          </p:nvPr>
        </p:nvSpPr>
        <p:spPr>
          <a:xfrm>
            <a:off x="10083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algn="l"/>
            <a:fld id="{00000000-1234-1234-1234-123412341234}" type="slidenum"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l"/>
              <a:t>6</a:t>
            </a:fld>
            <a:endParaRPr/>
          </a:p>
        </p:txBody>
      </p:sp>
      <p:sp>
        <p:nvSpPr>
          <p:cNvPr id="177" name="Google Shape;177;p24"/>
          <p:cNvSpPr txBox="1">
            <a:spLocks noGrp="1"/>
          </p:cNvSpPr>
          <p:nvPr>
            <p:ph type="title"/>
          </p:nvPr>
        </p:nvSpPr>
        <p:spPr>
          <a:xfrm>
            <a:off x="2295525" y="4445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ts val="4000"/>
            </a:pPr>
            <a:r>
              <a:rPr lang="en-US" sz="4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Threads</a:t>
            </a:r>
            <a:br>
              <a:rPr lang="en-US" sz="4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 and Multithreaded Processes</a:t>
            </a:r>
            <a:endParaRPr/>
          </a:p>
        </p:txBody>
      </p:sp>
      <p:grpSp>
        <p:nvGrpSpPr>
          <p:cNvPr id="178" name="Google Shape;178;p24"/>
          <p:cNvGrpSpPr/>
          <p:nvPr/>
        </p:nvGrpSpPr>
        <p:grpSpPr>
          <a:xfrm>
            <a:off x="2203247" y="2053090"/>
            <a:ext cx="4966545" cy="3160669"/>
            <a:chOff x="496887" y="1182687"/>
            <a:chExt cx="8226425" cy="4867275"/>
          </a:xfrm>
        </p:grpSpPr>
        <p:pic>
          <p:nvPicPr>
            <p:cNvPr id="179" name="Google Shape;179;p24"/>
            <p:cNvPicPr preferRelativeResize="0"/>
            <p:nvPr/>
          </p:nvPicPr>
          <p:blipFill rotWithShape="1">
            <a:blip r:embed="rId3">
              <a:alphaModFix/>
            </a:blip>
            <a:srcRect l="1371" t="2275" r="1371" b="2274"/>
            <a:stretch/>
          </p:blipFill>
          <p:spPr>
            <a:xfrm>
              <a:off x="496887" y="1182687"/>
              <a:ext cx="8226425" cy="4867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0" name="Google Shape;180;p24"/>
            <p:cNvSpPr/>
            <p:nvPr/>
          </p:nvSpPr>
          <p:spPr>
            <a:xfrm>
              <a:off x="550862" y="1789112"/>
              <a:ext cx="3281362" cy="3886200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4464050" y="1801812"/>
              <a:ext cx="1089025" cy="3886200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5540375" y="1801812"/>
              <a:ext cx="1089025" cy="3886200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6642100" y="1803400"/>
              <a:ext cx="1089025" cy="3886200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4" name="Google Shape;184;p24"/>
            <p:cNvSpPr txBox="1"/>
            <p:nvPr/>
          </p:nvSpPr>
          <p:spPr>
            <a:xfrm>
              <a:off x="2027237" y="1906587"/>
              <a:ext cx="490537" cy="39846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buClr>
                  <a:schemeClr val="dk1"/>
                </a:buClr>
                <a:buSzPts val="1600"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PC</a:t>
              </a:r>
              <a:endParaRPr/>
            </a:p>
          </p:txBody>
        </p:sp>
        <p:sp>
          <p:nvSpPr>
            <p:cNvPr id="185" name="Google Shape;185;p24"/>
            <p:cNvSpPr txBox="1"/>
            <p:nvPr/>
          </p:nvSpPr>
          <p:spPr>
            <a:xfrm>
              <a:off x="4756150" y="3054350"/>
              <a:ext cx="490537" cy="39846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buClr>
                  <a:schemeClr val="dk1"/>
                </a:buClr>
                <a:buSzPts val="1600"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PC</a:t>
              </a:r>
              <a:endParaRPr/>
            </a:p>
          </p:txBody>
        </p:sp>
        <p:sp>
          <p:nvSpPr>
            <p:cNvPr id="186" name="Google Shape;186;p24"/>
            <p:cNvSpPr txBox="1"/>
            <p:nvPr/>
          </p:nvSpPr>
          <p:spPr>
            <a:xfrm>
              <a:off x="5830887" y="3067050"/>
              <a:ext cx="490537" cy="39846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buClr>
                  <a:schemeClr val="dk1"/>
                </a:buClr>
                <a:buSzPts val="1600"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PC</a:t>
              </a:r>
              <a:endParaRPr/>
            </a:p>
          </p:txBody>
        </p:sp>
        <p:sp>
          <p:nvSpPr>
            <p:cNvPr id="187" name="Google Shape;187;p24"/>
            <p:cNvSpPr txBox="1"/>
            <p:nvPr/>
          </p:nvSpPr>
          <p:spPr>
            <a:xfrm>
              <a:off x="6919912" y="3067050"/>
              <a:ext cx="490537" cy="39846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buClr>
                  <a:schemeClr val="dk1"/>
                </a:buClr>
                <a:buSzPts val="1600"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PC</a:t>
              </a:r>
              <a:endParaRPr/>
            </a:p>
          </p:txBody>
        </p:sp>
      </p:grpSp>
      <p:sp>
        <p:nvSpPr>
          <p:cNvPr id="2" name="Rectangle 1"/>
          <p:cNvSpPr/>
          <p:nvPr/>
        </p:nvSpPr>
        <p:spPr>
          <a:xfrm>
            <a:off x="7537632" y="2053089"/>
            <a:ext cx="2743200" cy="2988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thread refers to the execution of an entire process from start to finish without being interrupted by a thread while multithreading refers to allowing multiple threads in a process so that they are executed independently while splitting. share their resources</a:t>
            </a:r>
          </a:p>
        </p:txBody>
      </p:sp>
    </p:spTree>
    <p:extLst>
      <p:ext uri="{BB962C8B-B14F-4D97-AF65-F5344CB8AC3E}">
        <p14:creationId xmlns:p14="http://schemas.microsoft.com/office/powerpoint/2010/main" val="5078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>
            <a:spLocks noGrp="1"/>
          </p:cNvSpPr>
          <p:nvPr>
            <p:ph type="sldNum" idx="12"/>
          </p:nvPr>
        </p:nvSpPr>
        <p:spPr>
          <a:xfrm>
            <a:off x="10083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algn="l"/>
            <a:fld id="{00000000-1234-1234-1234-123412341234}" type="slidenum">
              <a:rPr lang="en-US" sz="2400"/>
              <a:pPr algn="l"/>
              <a:t>7</a:t>
            </a:fld>
            <a:endParaRPr/>
          </a:p>
        </p:txBody>
      </p:sp>
      <p:sp>
        <p:nvSpPr>
          <p:cNvPr id="193" name="Google Shape;193;p25"/>
          <p:cNvSpPr txBox="1">
            <a:spLocks noGrp="1"/>
          </p:cNvSpPr>
          <p:nvPr>
            <p:ph type="title"/>
          </p:nvPr>
        </p:nvSpPr>
        <p:spPr>
          <a:xfrm>
            <a:off x="2295525" y="4191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FF0000"/>
              </a:buClr>
              <a:buSzPts val="4000"/>
            </a:pPr>
            <a:r>
              <a:rPr lang="en-US" sz="4000" dirty="0"/>
              <a:t>Threads</a:t>
            </a:r>
            <a:br>
              <a:rPr lang="en-US" sz="4000" dirty="0"/>
            </a:br>
            <a:r>
              <a:rPr lang="en-US" dirty="0"/>
              <a:t> </a:t>
            </a:r>
            <a:r>
              <a:rPr lang="en-US" sz="3200" dirty="0"/>
              <a:t>Items shared and Items private</a:t>
            </a:r>
            <a:endParaRPr dirty="0"/>
          </a:p>
        </p:txBody>
      </p:sp>
      <p:sp>
        <p:nvSpPr>
          <p:cNvPr id="194" name="Google Shape;194;p25"/>
          <p:cNvSpPr txBox="1">
            <a:spLocks noGrp="1"/>
          </p:cNvSpPr>
          <p:nvPr>
            <p:ph type="body" idx="1"/>
          </p:nvPr>
        </p:nvSpPr>
        <p:spPr>
          <a:xfrm>
            <a:off x="2209800" y="5038726"/>
            <a:ext cx="7772400" cy="11715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/>
              <a:t>Items shared by all threads in a process</a:t>
            </a:r>
            <a:endParaRPr/>
          </a:p>
          <a:p>
            <a:pPr marL="342900" indent="-342900"/>
            <a:r>
              <a:rPr lang="en-US"/>
              <a:t>Items private to each thread</a:t>
            </a:r>
            <a:endParaRPr/>
          </a:p>
        </p:txBody>
      </p:sp>
      <p:pic>
        <p:nvPicPr>
          <p:cNvPr id="195" name="Google Shape;195;p25"/>
          <p:cNvPicPr preferRelativeResize="0"/>
          <p:nvPr/>
        </p:nvPicPr>
        <p:blipFill rotWithShape="1">
          <a:blip r:embed="rId3">
            <a:alphaModFix/>
          </a:blip>
          <a:srcRect r="24894"/>
          <a:stretch/>
        </p:blipFill>
        <p:spPr>
          <a:xfrm>
            <a:off x="1876425" y="1835150"/>
            <a:ext cx="8534400" cy="2984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6" name="Google Shape;196;p25"/>
          <p:cNvCxnSpPr/>
          <p:nvPr/>
        </p:nvCxnSpPr>
        <p:spPr>
          <a:xfrm>
            <a:off x="10401300" y="1752601"/>
            <a:ext cx="0" cy="2828925"/>
          </a:xfrm>
          <a:prstGeom prst="straightConnector1">
            <a:avLst/>
          </a:prstGeom>
          <a:noFill/>
          <a:ln w="12700" cap="flat" cmpd="sng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1899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>
            <a:spLocks noGrp="1"/>
          </p:cNvSpPr>
          <p:nvPr>
            <p:ph type="sldNum" idx="12"/>
          </p:nvPr>
        </p:nvSpPr>
        <p:spPr>
          <a:xfrm>
            <a:off x="10083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algn="l"/>
            <a:fld id="{00000000-1234-1234-1234-123412341234}" type="slidenum">
              <a:rPr lang="en-US" sz="2400"/>
              <a:pPr algn="l"/>
              <a:t>8</a:t>
            </a:fld>
            <a:endParaRPr/>
          </a:p>
        </p:txBody>
      </p:sp>
      <p:sp>
        <p:nvSpPr>
          <p:cNvPr id="202" name="Google Shape;202;p26"/>
          <p:cNvSpPr txBox="1">
            <a:spLocks noGrp="1"/>
          </p:cNvSpPr>
          <p:nvPr>
            <p:ph type="title"/>
          </p:nvPr>
        </p:nvSpPr>
        <p:spPr>
          <a:xfrm>
            <a:off x="2139951" y="576263"/>
            <a:ext cx="6886575" cy="9112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FF0000"/>
              </a:buClr>
              <a:buSzPts val="4000"/>
            </a:pPr>
            <a:r>
              <a:rPr lang="en-US" sz="4000"/>
              <a:t>Threads</a:t>
            </a:r>
            <a:br>
              <a:rPr lang="en-US" sz="4000"/>
            </a:br>
            <a:r>
              <a:rPr lang="en-US" sz="3200"/>
              <a:t>Benefits</a:t>
            </a:r>
            <a:endParaRPr/>
          </a:p>
        </p:txBody>
      </p:sp>
      <p:sp>
        <p:nvSpPr>
          <p:cNvPr id="203" name="Google Shape;203;p26"/>
          <p:cNvSpPr txBox="1">
            <a:spLocks noGrp="1"/>
          </p:cNvSpPr>
          <p:nvPr>
            <p:ph type="body" idx="1"/>
          </p:nvPr>
        </p:nvSpPr>
        <p:spPr>
          <a:xfrm>
            <a:off x="2243356" y="1963607"/>
            <a:ext cx="7772400" cy="382479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 algn="just">
              <a:spcBef>
                <a:spcPts val="0"/>
              </a:spcBef>
            </a:pPr>
            <a:r>
              <a:rPr lang="en-US" sz="2400" b="1" dirty="0">
                <a:solidFill>
                  <a:schemeClr val="tx1"/>
                </a:solidFill>
              </a:rPr>
              <a:t>Responsiveness</a:t>
            </a:r>
            <a:r>
              <a:rPr lang="en-US" sz="2000" dirty="0">
                <a:solidFill>
                  <a:schemeClr val="tx1"/>
                </a:solidFill>
              </a:rPr>
              <a:t>: </a:t>
            </a:r>
            <a:r>
              <a:rPr lang="en-US" sz="2000" dirty="0">
                <a:solidFill>
                  <a:schemeClr val="tx1"/>
                </a:solidFill>
              </a:rPr>
              <a:t>Multithread makes interactive applications work better because even if a part of the program is blocked or takes a long time to function, the program can generally run. </a:t>
            </a:r>
            <a:endParaRPr sz="2000" dirty="0">
              <a:solidFill>
                <a:schemeClr val="tx1"/>
              </a:solidFill>
            </a:endParaRPr>
          </a:p>
          <a:p>
            <a:pPr marL="342900" indent="-342900" algn="just"/>
            <a:r>
              <a:rPr lang="en-US" sz="2400" b="1" dirty="0">
                <a:solidFill>
                  <a:schemeClr val="tx1"/>
                </a:solidFill>
              </a:rPr>
              <a:t>Resource </a:t>
            </a:r>
            <a:r>
              <a:rPr lang="en-US" sz="2400" b="1" dirty="0">
                <a:solidFill>
                  <a:schemeClr val="tx1"/>
                </a:solidFill>
              </a:rPr>
              <a:t>Sharing</a:t>
            </a:r>
            <a:r>
              <a:rPr lang="en-US" sz="2000" dirty="0">
                <a:solidFill>
                  <a:schemeClr val="tx1"/>
                </a:solidFill>
              </a:rPr>
              <a:t>: </a:t>
            </a:r>
            <a:r>
              <a:rPr lang="en-US" sz="2000" dirty="0">
                <a:solidFill>
                  <a:schemeClr val="tx1"/>
                </a:solidFill>
              </a:rPr>
              <a:t>Processes can only share data through techniques such as shared memory and message sharing. </a:t>
            </a:r>
            <a:endParaRPr sz="2000" dirty="0">
              <a:solidFill>
                <a:schemeClr val="tx1"/>
              </a:solidFill>
            </a:endParaRPr>
          </a:p>
          <a:p>
            <a:pPr marL="342900" indent="-342900" algn="just"/>
            <a:r>
              <a:rPr lang="en-US" sz="2400" b="1" dirty="0">
                <a:solidFill>
                  <a:schemeClr val="tx1"/>
                </a:solidFill>
              </a:rPr>
              <a:t>Economy</a:t>
            </a:r>
            <a:r>
              <a:rPr lang="en-US" sz="2000" dirty="0">
                <a:solidFill>
                  <a:schemeClr val="tx1"/>
                </a:solidFill>
              </a:rPr>
              <a:t>: </a:t>
            </a:r>
            <a:r>
              <a:rPr lang="en-US" sz="2000" dirty="0">
                <a:solidFill>
                  <a:schemeClr val="tx1"/>
                </a:solidFill>
              </a:rPr>
              <a:t>It is very expensive to provide resources and data to the process. </a:t>
            </a:r>
            <a:endParaRPr sz="2000" dirty="0">
              <a:solidFill>
                <a:schemeClr val="tx1"/>
              </a:solidFill>
            </a:endParaRPr>
          </a:p>
          <a:p>
            <a:pPr marL="342900" indent="-342900" algn="just"/>
            <a:r>
              <a:rPr lang="en-US" sz="2400" b="1" dirty="0">
                <a:solidFill>
                  <a:schemeClr val="tx1"/>
                </a:solidFill>
              </a:rPr>
              <a:t>Utilization of Multiprocessor Architectures</a:t>
            </a:r>
            <a:r>
              <a:rPr lang="en-US" sz="2000" dirty="0">
                <a:solidFill>
                  <a:schemeClr val="tx1"/>
                </a:solidFill>
              </a:rPr>
              <a:t>: </a:t>
            </a:r>
            <a:r>
              <a:rPr lang="en-US" sz="2000" dirty="0">
                <a:solidFill>
                  <a:schemeClr val="tx1"/>
                </a:solidFill>
              </a:rPr>
              <a:t>multithread helps threads work in parallel in different processor cores, while for single-threaded process a thread can run on only one processor, no matter how many threads there are in the system. present. 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204" name="Google Shape;204;p26"/>
          <p:cNvSpPr txBox="1"/>
          <p:nvPr/>
        </p:nvSpPr>
        <p:spPr>
          <a:xfrm>
            <a:off x="2946401" y="165100"/>
            <a:ext cx="31003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64230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>
            <a:spLocks noGrp="1"/>
          </p:cNvSpPr>
          <p:nvPr>
            <p:ph type="sldNum" idx="12"/>
          </p:nvPr>
        </p:nvSpPr>
        <p:spPr>
          <a:xfrm>
            <a:off x="10083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algn="l"/>
            <a:fld id="{00000000-1234-1234-1234-123412341234}" type="slidenum">
              <a:rPr lang="en-US" sz="2400"/>
              <a:pPr algn="l"/>
              <a:t>9</a:t>
            </a:fld>
            <a:endParaRPr/>
          </a:p>
        </p:txBody>
      </p:sp>
      <p:sp>
        <p:nvSpPr>
          <p:cNvPr id="210" name="Google Shape;210;p27"/>
          <p:cNvSpPr txBox="1">
            <a:spLocks noGrp="1"/>
          </p:cNvSpPr>
          <p:nvPr>
            <p:ph type="title"/>
          </p:nvPr>
        </p:nvSpPr>
        <p:spPr>
          <a:xfrm>
            <a:off x="2270125" y="3937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FF0000"/>
              </a:buClr>
              <a:buSzPts val="4000"/>
            </a:pPr>
            <a:r>
              <a:rPr lang="en-US" sz="4000" dirty="0"/>
              <a:t>Threads</a:t>
            </a:r>
            <a:br>
              <a:rPr lang="en-US" sz="4000" dirty="0"/>
            </a:br>
            <a:r>
              <a:rPr lang="en-US" sz="3200" dirty="0"/>
              <a:t>Thread Usage (1)</a:t>
            </a:r>
            <a:endParaRPr dirty="0"/>
          </a:p>
        </p:txBody>
      </p:sp>
      <p:sp>
        <p:nvSpPr>
          <p:cNvPr id="211" name="Google Shape;211;p27"/>
          <p:cNvSpPr txBox="1">
            <a:spLocks noGrp="1"/>
          </p:cNvSpPr>
          <p:nvPr>
            <p:ph type="body" idx="1"/>
          </p:nvPr>
        </p:nvSpPr>
        <p:spPr>
          <a:xfrm>
            <a:off x="2209801" y="5610226"/>
            <a:ext cx="4322429" cy="4857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dirty="0"/>
              <a:t>A word processor with three threads</a:t>
            </a:r>
            <a:endParaRPr dirty="0"/>
          </a:p>
        </p:txBody>
      </p:sp>
      <p:pic>
        <p:nvPicPr>
          <p:cNvPr id="212" name="Google Shape;212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54251" y="1728788"/>
            <a:ext cx="4277978" cy="308649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7010400" y="2181447"/>
            <a:ext cx="31878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thread just interacts with the user.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thread reformats the document when told to.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lnSpc>
                <a:spcPct val="200000"/>
              </a:lnSpc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thread writes the contents of RAM to disk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periodically.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085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803</Words>
  <Application>Microsoft Office PowerPoint</Application>
  <PresentationFormat>Widescreen</PresentationFormat>
  <Paragraphs>121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Helvetica Neue</vt:lpstr>
      <vt:lpstr>Times New Roman</vt:lpstr>
      <vt:lpstr>Office Theme</vt:lpstr>
      <vt:lpstr>PowerPoint Presentation</vt:lpstr>
      <vt:lpstr>PowerPoint Presentation</vt:lpstr>
      <vt:lpstr>Threads The Thread Model</vt:lpstr>
      <vt:lpstr>Threads Process with single thread</vt:lpstr>
      <vt:lpstr>Threads Process with multiple threads</vt:lpstr>
      <vt:lpstr>Threads Single and Multithreaded Processes</vt:lpstr>
      <vt:lpstr>Threads  Items shared and Items private</vt:lpstr>
      <vt:lpstr>Threads Benefits</vt:lpstr>
      <vt:lpstr>Threads Thread Usage (1)</vt:lpstr>
      <vt:lpstr>Threads Thread Usage (2)</vt:lpstr>
      <vt:lpstr>Threads Thread Usage (3)</vt:lpstr>
      <vt:lpstr>Threads Implementing Threads in User Space (1)</vt:lpstr>
      <vt:lpstr>Threads Implementing Threads in User Space (2)</vt:lpstr>
      <vt:lpstr>Threads Implementing Threads in User Space (3)</vt:lpstr>
      <vt:lpstr>Threads Implementing Threads in the Kernel (1)</vt:lpstr>
      <vt:lpstr>Threads Implementing Threads in the Kernel (2)</vt:lpstr>
      <vt:lpstr>Threads Hybrid Implementations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 Dong</dc:creator>
  <cp:lastModifiedBy>Ho Dong</cp:lastModifiedBy>
  <cp:revision>1</cp:revision>
  <dcterms:created xsi:type="dcterms:W3CDTF">2021-05-18T07:13:26Z</dcterms:created>
  <dcterms:modified xsi:type="dcterms:W3CDTF">2021-05-18T07:15:04Z</dcterms:modified>
</cp:coreProperties>
</file>