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4"/>
  </p:sldMasterIdLst>
  <p:sldIdLst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21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5457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711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618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607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84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81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06-9B4B-4403-997F-029879F10343}"/>
              </a:ext>
            </a:extLst>
          </p:cNvPr>
          <p:cNvSpPr/>
          <p:nvPr/>
        </p:nvSpPr>
        <p:spPr>
          <a:xfrm>
            <a:off x="4057017" y="959643"/>
            <a:ext cx="4198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Synchronous solution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D9139-F236-4640-83DF-B205159C97E3}"/>
              </a:ext>
            </a:extLst>
          </p:cNvPr>
          <p:cNvSpPr/>
          <p:nvPr/>
        </p:nvSpPr>
        <p:spPr>
          <a:xfrm>
            <a:off x="2036857" y="1996302"/>
            <a:ext cx="2438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Sleep &amp; Wakeup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5CB0E-6720-493B-AAA8-D9EBE3A87867}"/>
              </a:ext>
            </a:extLst>
          </p:cNvPr>
          <p:cNvSpPr/>
          <p:nvPr/>
        </p:nvSpPr>
        <p:spPr>
          <a:xfrm>
            <a:off x="2907957" y="2820591"/>
            <a:ext cx="67550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Sleep is a call system that pauses the operation of the process of calling it and waits until it is processed by another protocol.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Wakeup system call takes a single parameter: the process to be reactivated.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Semaphore   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base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78D9A9-CC22-4578-BFA3-D530C8CCCABD}"/>
              </a:ext>
            </a:extLst>
          </p:cNvPr>
          <p:cNvSpPr/>
          <p:nvPr/>
        </p:nvSpPr>
        <p:spPr>
          <a:xfrm>
            <a:off x="5247049" y="486702"/>
            <a:ext cx="1697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Monitor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FCDF5-D03B-4090-8B7A-93A610740073}"/>
              </a:ext>
            </a:extLst>
          </p:cNvPr>
          <p:cNvSpPr/>
          <p:nvPr/>
        </p:nvSpPr>
        <p:spPr>
          <a:xfrm>
            <a:off x="3093309" y="1784253"/>
            <a:ext cx="6845643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Hoare (1974) &amp; Brinch (1975)</a:t>
            </a: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640"/>
              </a:spcBef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Synchronous mechanism is provided by programming language</a:t>
            </a:r>
            <a:endParaRPr lang="vi-VN" sz="2400">
              <a:solidFill>
                <a:srgbClr val="00B0F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lnSpc>
                <a:spcPct val="90000"/>
              </a:lnSpc>
              <a:spcBef>
                <a:spcPts val="640"/>
              </a:spcBef>
              <a:buClr>
                <a:schemeClr val="accent2"/>
              </a:buClr>
              <a:buSzPts val="3200"/>
              <a:buFont typeface="Times New Roman"/>
              <a:buChar char="•"/>
            </a:pP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Support with functions, such as Semaphore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Easier for using and detecting than Semaphore</a:t>
            </a:r>
            <a:endParaRPr lang="vi-VN" sz="24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accent2"/>
              </a:buClr>
              <a:buSzPts val="2800"/>
              <a:buFont typeface="Times New Roman"/>
              <a:buChar char="–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Ensure Mutual Exclusion automatically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condition variable to perform Synchronization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>
              <a:spcBef>
                <a:spcPts val="480"/>
              </a:spcBef>
              <a:buClr>
                <a:schemeClr val="accent2"/>
              </a:buClr>
              <a:buSzPts val="2400"/>
            </a:pPr>
            <a:endParaRPr lang="en-US" sz="24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666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66585C-3DB6-4100-9AAF-0FFE1C8A1988}"/>
              </a:ext>
            </a:extLst>
          </p:cNvPr>
          <p:cNvSpPr/>
          <p:nvPr/>
        </p:nvSpPr>
        <p:spPr>
          <a:xfrm>
            <a:off x="4421568" y="442567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Monitor: structure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9A7F5-0139-4594-BFB6-19B390ED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94" y="1605992"/>
            <a:ext cx="54483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C88F8-3935-4103-9888-67B0D7B87250}"/>
              </a:ext>
            </a:extLst>
          </p:cNvPr>
          <p:cNvSpPr/>
          <p:nvPr/>
        </p:nvSpPr>
        <p:spPr>
          <a:xfrm>
            <a:off x="4681060" y="612344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Monitor: structure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FFF21-FC61-49DA-9711-3476C9C738AA}"/>
              </a:ext>
            </a:extLst>
          </p:cNvPr>
          <p:cNvSpPr/>
          <p:nvPr/>
        </p:nvSpPr>
        <p:spPr>
          <a:xfrm>
            <a:off x="3105665" y="1750647"/>
            <a:ext cx="77353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monitor </a:t>
            </a:r>
            <a:r>
              <a:rPr lang="en-US" sz="2000" b="1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monitor-name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{</a:t>
            </a:r>
            <a:endParaRPr lang="en-US" sz="2000" i="1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shared variable declarations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procedure body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P1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(…) {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. . 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}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procedure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body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P2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(…) {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. . 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}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procedure body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Pn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(…) {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 . . 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} 			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{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initialization code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}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}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0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F48EDE-DB61-40BB-BDEA-F9CFE1B2ED8D}"/>
              </a:ext>
            </a:extLst>
          </p:cNvPr>
          <p:cNvSpPr/>
          <p:nvPr/>
        </p:nvSpPr>
        <p:spPr>
          <a:xfrm>
            <a:off x="4805389" y="264293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Monitor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21;p94">
            <a:extLst>
              <a:ext uri="{FF2B5EF4-FFF2-40B4-BE49-F238E27FC236}">
                <a16:creationId xmlns:a16="http://schemas.microsoft.com/office/drawing/2014/main" id="{E5011D6C-2A9A-4320-AD8E-2C4A9E760F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2363" y="1244600"/>
            <a:ext cx="7742237" cy="476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20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545CF-25D0-4BCE-B4A2-36898788F746}"/>
              </a:ext>
            </a:extLst>
          </p:cNvPr>
          <p:cNvSpPr/>
          <p:nvPr/>
        </p:nvSpPr>
        <p:spPr>
          <a:xfrm>
            <a:off x="4531579" y="476421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Message Passing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E1180-C7C9-4C62-B5AD-67A1FFDB319B}"/>
              </a:ext>
            </a:extLst>
          </p:cNvPr>
          <p:cNvSpPr/>
          <p:nvPr/>
        </p:nvSpPr>
        <p:spPr>
          <a:xfrm>
            <a:off x="2734963" y="1425835"/>
            <a:ext cx="6919784" cy="510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Processes must name each other explicitly:</a:t>
            </a:r>
            <a:endParaRPr lang="en-US" sz="20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send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</a:t>
            </a:r>
            <a:r>
              <a:rPr lang="en-US" sz="2000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P, message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– send a message to process P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receive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2000" i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Q, message</a:t>
            </a: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– receive a message from process Q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Properties of communication link</a:t>
            </a:r>
            <a:endParaRPr lang="en-US" sz="20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Links are established automatically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link is associated with exactly one pair of communicating processes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Between each pair there exists exactly one link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link may be unidirectional, but is usually bi-directional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0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12AD7C-F15C-41E0-94EF-A26734348745}"/>
              </a:ext>
            </a:extLst>
          </p:cNvPr>
          <p:cNvSpPr/>
          <p:nvPr/>
        </p:nvSpPr>
        <p:spPr>
          <a:xfrm>
            <a:off x="2737549" y="970691"/>
            <a:ext cx="7353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Classical Problems of Synchronization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6CE42-F039-4F8E-9A30-5F51128841A8}"/>
              </a:ext>
            </a:extLst>
          </p:cNvPr>
          <p:cNvSpPr/>
          <p:nvPr/>
        </p:nvSpPr>
        <p:spPr>
          <a:xfrm>
            <a:off x="3516024" y="2416858"/>
            <a:ext cx="5644452" cy="283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Bounded-Buffer Problem</a:t>
            </a:r>
            <a:endParaRPr lang="en-US" sz="28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(Producer-Consumer Problem)</a:t>
            </a:r>
            <a:endParaRPr lang="en-US" sz="28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Readers and Writers Problem</a:t>
            </a:r>
            <a:endParaRPr lang="en-US" sz="28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40"/>
              </a:spcBef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Dining-Philosophers Problem</a:t>
            </a:r>
            <a:endParaRPr lang="en-US" sz="28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6BDF89-9C74-4331-8F38-670ECA364E6E}"/>
              </a:ext>
            </a:extLst>
          </p:cNvPr>
          <p:cNvSpPr/>
          <p:nvPr/>
        </p:nvSpPr>
        <p:spPr>
          <a:xfrm>
            <a:off x="3549212" y="426994"/>
            <a:ext cx="5390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"Sleep &amp; Wake up" solution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738;p83">
            <a:extLst>
              <a:ext uri="{FF2B5EF4-FFF2-40B4-BE49-F238E27FC236}">
                <a16:creationId xmlns:a16="http://schemas.microsoft.com/office/drawing/2014/main" id="{74D8F385-FD65-492A-81DC-B2459462CF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68930" y="1630579"/>
            <a:ext cx="4351337" cy="21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977447-1061-4328-998D-9B5F33B14C37}"/>
              </a:ext>
            </a:extLst>
          </p:cNvPr>
          <p:cNvSpPr/>
          <p:nvPr/>
        </p:nvSpPr>
        <p:spPr>
          <a:xfrm>
            <a:off x="2667000" y="3941548"/>
            <a:ext cx="6462584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480"/>
              </a:spcBef>
              <a:buClr>
                <a:schemeClr val="accen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up CPU when not come in CS</a:t>
            </a:r>
            <a:endParaRPr lang="vi-VN" sz="24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buClr>
                <a:schemeClr val="accen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CS is empty, will be waken up to come in CS</a:t>
            </a:r>
            <a:endParaRPr lang="en-US">
              <a:solidFill>
                <a:srgbClr val="00B0F0"/>
              </a:solidFill>
            </a:endParaRPr>
          </a:p>
          <a:p>
            <a:pPr marL="342900" indent="-342900">
              <a:spcBef>
                <a:spcPts val="480"/>
              </a:spcBef>
              <a:buClr>
                <a:schemeClr val="accen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support of OS</a:t>
            </a:r>
            <a:endParaRPr lang="en-US">
              <a:solidFill>
                <a:srgbClr val="00B0F0"/>
              </a:solidFill>
            </a:endParaRPr>
          </a:p>
          <a:p>
            <a:pPr marL="742950" lvl="1" indent="-285750">
              <a:spcBef>
                <a:spcPts val="400"/>
              </a:spcBef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of changing status of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5D6065-D4D9-4B69-B635-F7842E331280}"/>
              </a:ext>
            </a:extLst>
          </p:cNvPr>
          <p:cNvSpPr/>
          <p:nvPr/>
        </p:nvSpPr>
        <p:spPr>
          <a:xfrm>
            <a:off x="2881241" y="550561"/>
            <a:ext cx="6429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"Sleep &amp; Wake up" solution: Idea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02519-D0DA-415D-B9CD-7FA89ACC4802}"/>
              </a:ext>
            </a:extLst>
          </p:cNvPr>
          <p:cNvSpPr/>
          <p:nvPr/>
        </p:nvSpPr>
        <p:spPr>
          <a:xfrm>
            <a:off x="2123303" y="2057064"/>
            <a:ext cx="81431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OS support 2 primitive:</a:t>
            </a: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CC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Sleep()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System call receives blocked status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CC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WakeUp(P)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P process receive ready status</a:t>
            </a:r>
            <a:endParaRPr lang="vi-VN" sz="24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42950" lvl="1" indent="-28575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560"/>
              </a:spcBef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</a:t>
            </a: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checking condition, coming in CS or calling Sleep() depend on result of checking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 that using CS before, will wake up processes blocked before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>
              <a:spcBef>
                <a:spcPts val="480"/>
              </a:spcBef>
              <a:buClr>
                <a:schemeClr val="accent2"/>
              </a:buClr>
              <a:buSzPts val="2400"/>
            </a:pPr>
            <a:endParaRPr lang="en-US" sz="24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240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D2B500-2831-4B92-84C0-756FB92BFCB0}"/>
              </a:ext>
            </a:extLst>
          </p:cNvPr>
          <p:cNvSpPr/>
          <p:nvPr/>
        </p:nvSpPr>
        <p:spPr>
          <a:xfrm>
            <a:off x="3442403" y="649416"/>
            <a:ext cx="5486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Apply Sleep() and Wakeup()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53;p85">
            <a:extLst>
              <a:ext uri="{FF2B5EF4-FFF2-40B4-BE49-F238E27FC236}">
                <a16:creationId xmlns:a16="http://schemas.microsoft.com/office/drawing/2014/main" id="{B195D6D9-861C-4071-841A-05C4E52828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35251" y="1914526"/>
            <a:ext cx="7367587" cy="378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9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3972FB-55D0-42E6-82B7-89186C9A7585}"/>
              </a:ext>
            </a:extLst>
          </p:cNvPr>
          <p:cNvSpPr/>
          <p:nvPr/>
        </p:nvSpPr>
        <p:spPr>
          <a:xfrm>
            <a:off x="3347226" y="774332"/>
            <a:ext cx="601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with Sleep &amp; WakeUp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E0853-0F59-479E-83C7-62D4258DFC6A}"/>
              </a:ext>
            </a:extLst>
          </p:cNvPr>
          <p:cNvSpPr/>
          <p:nvPr/>
        </p:nvSpPr>
        <p:spPr>
          <a:xfrm>
            <a:off x="2881345" y="2076352"/>
            <a:ext cx="6944497" cy="368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Reason:</a:t>
            </a:r>
            <a:endParaRPr lang="vi-VN" sz="3200">
              <a:solidFill>
                <a:srgbClr val="00B0F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–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Checking the gauntlet domain and calling SLEEP or WAKEUP</a:t>
            </a: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separate actions, which can be interrupted halfway through processing, so sometimes the WAKEUP signal sent to an unlocked process will be lost.</a:t>
            </a:r>
            <a:endParaRPr lang="vi-VN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–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Checking condition and giving up CPU can be broken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lnSpc>
                <a:spcPct val="150000"/>
              </a:lnSpc>
              <a:buFontTx/>
              <a:buChar char="–"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Lock variable is not protected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4886C7-67A7-4C6E-9051-878CDFA8B1DF}"/>
              </a:ext>
            </a:extLst>
          </p:cNvPr>
          <p:cNvSpPr/>
          <p:nvPr/>
        </p:nvSpPr>
        <p:spPr>
          <a:xfrm>
            <a:off x="4964921" y="511090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Semaphore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A99F-4DB4-446E-AC81-5415B916EE5C}"/>
              </a:ext>
            </a:extLst>
          </p:cNvPr>
          <p:cNvSpPr/>
          <p:nvPr/>
        </p:nvSpPr>
        <p:spPr>
          <a:xfrm>
            <a:off x="2713579" y="1909798"/>
            <a:ext cx="7604313" cy="443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Suggested by Dijkstra, 1965</a:t>
            </a:r>
            <a:endParaRPr lang="en-US" sz="28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0"/>
              </a:spcBef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Properties: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Semaphore s</a:t>
            </a:r>
            <a:r>
              <a:rPr lang="en-US" sz="280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vi-VN" sz="2800">
              <a:solidFill>
                <a:schemeClr val="accent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spcBef>
                <a:spcPts val="640"/>
              </a:spcBef>
              <a:buClr>
                <a:schemeClr val="accent2"/>
              </a:buClr>
              <a:buSzPts val="3200"/>
              <a:buFont typeface="Times New Roman"/>
              <a:buChar char="•"/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integer value e(s) or called a semaphore s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queue f(s) stores a list of processes that are locked (waiting) on the semaphore s 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with 2 primitives: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Down(s)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480"/>
              </a:spcBef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Up(s)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560"/>
              </a:spcBef>
              <a:buClr>
                <a:schemeClr val="tx1"/>
              </a:buClr>
              <a:buSzPts val="2800"/>
              <a:buFont typeface="Arial" panose="020B0604020202020204" pitchFamily="34" charset="0"/>
              <a:buChar char="‒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Down and Up primitives excuted cannot divide up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5100">
              <a:spcBef>
                <a:spcPts val="560"/>
              </a:spcBef>
              <a:buClr>
                <a:schemeClr val="accent2"/>
              </a:buClr>
              <a:buSzPts val="2800"/>
            </a:pPr>
            <a:endParaRPr lang="en-US" sz="28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570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1F0866-5F0F-4F47-82B1-44653B646367}"/>
              </a:ext>
            </a:extLst>
          </p:cNvPr>
          <p:cNvSpPr/>
          <p:nvPr/>
        </p:nvSpPr>
        <p:spPr>
          <a:xfrm>
            <a:off x="2782888" y="488777"/>
            <a:ext cx="7064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5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Install Semaphore (Sleep &amp; Wakeup)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75;p88">
            <a:extLst>
              <a:ext uri="{FF2B5EF4-FFF2-40B4-BE49-F238E27FC236}">
                <a16:creationId xmlns:a16="http://schemas.microsoft.com/office/drawing/2014/main" id="{EA9E0262-0761-4E70-AECC-7B88DCDF4F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7469" y="1999092"/>
            <a:ext cx="6689725" cy="369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3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BB9720-C497-400B-B793-1126E24C3117}"/>
              </a:ext>
            </a:extLst>
          </p:cNvPr>
          <p:cNvSpPr/>
          <p:nvPr/>
        </p:nvSpPr>
        <p:spPr>
          <a:xfrm>
            <a:off x="2796796" y="958334"/>
            <a:ext cx="7179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Install Semaphore (Sleep &amp; Wakeup) 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E1EE9-7D88-466D-852D-19502610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3" y="2390261"/>
            <a:ext cx="6767513" cy="3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01F26-CC2F-4B2F-B1F0-F1525E4FA27B}"/>
              </a:ext>
            </a:extLst>
          </p:cNvPr>
          <p:cNvSpPr/>
          <p:nvPr/>
        </p:nvSpPr>
        <p:spPr>
          <a:xfrm>
            <a:off x="4909751" y="388456"/>
            <a:ext cx="348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Using Semaphore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1729-25B1-483B-B0AD-E4766654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39" y="2422164"/>
            <a:ext cx="4730644" cy="232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251D3-0329-4281-8F04-D5B60A0E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72" y="4225937"/>
            <a:ext cx="2474252" cy="263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3349A-F670-4CA1-A1B2-A468CF0A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43" y="1844232"/>
            <a:ext cx="2641993" cy="2022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8B3B7D-1DCF-4067-8027-584A8DBFE38B}"/>
              </a:ext>
            </a:extLst>
          </p:cNvPr>
          <p:cNvCxnSpPr/>
          <p:nvPr/>
        </p:nvCxnSpPr>
        <p:spPr>
          <a:xfrm>
            <a:off x="2393804" y="3728259"/>
            <a:ext cx="30768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9157E5E-24F5-4092-ABA4-A7259211F992}"/>
              </a:ext>
            </a:extLst>
          </p:cNvPr>
          <p:cNvSpPr/>
          <p:nvPr/>
        </p:nvSpPr>
        <p:spPr>
          <a:xfrm>
            <a:off x="2684358" y="1296827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AD6BF-38E8-4AFC-8C0F-1BECED522F33}"/>
              </a:ext>
            </a:extLst>
          </p:cNvPr>
          <p:cNvSpPr/>
          <p:nvPr/>
        </p:nvSpPr>
        <p:spPr>
          <a:xfrm>
            <a:off x="2367224" y="3715902"/>
            <a:ext cx="3413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632251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283</TotalTime>
  <Words>542</Words>
  <Application>Microsoft Office PowerPoint</Application>
  <PresentationFormat>Widescreen</PresentationFormat>
  <Paragraphs>84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elll</dc:creator>
  <cp:lastModifiedBy>elll</cp:lastModifiedBy>
  <cp:revision>15</cp:revision>
  <dcterms:created xsi:type="dcterms:W3CDTF">2021-05-17T10:33:55Z</dcterms:created>
  <dcterms:modified xsi:type="dcterms:W3CDTF">2021-07-21T00:25:12Z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