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388" autoAdjust="0"/>
  </p:normalViewPr>
  <p:slideViewPr>
    <p:cSldViewPr snapToGrid="0">
      <p:cViewPr>
        <p:scale>
          <a:sx n="75" d="100"/>
          <a:sy n="75" d="100"/>
        </p:scale>
        <p:origin x="-974" y="-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A2C102-B8AE-4CC8-8DFD-907875E4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06CCF0-B4C9-4910-B71B-BC5228E9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BE8D5-EACC-475F-B772-4C6E30EC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7793E9-AE2F-44EA-9261-CDDE0A32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B453C0-1394-4470-9C6B-5680634C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5D5A0-D36B-42D3-8503-A08848E9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9DE344-B2E6-4D08-8EFD-71DBF314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4F3758-74C8-452E-83A6-2CC57BC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A3BFC-EC66-4779-8648-8C5557A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1D2088-CE38-4639-9C50-5E8FE341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56662CB-0803-47C7-B8F3-343BD6375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913163-7159-4A13-99D8-0BF55A00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937CC0-663F-45FD-AF01-CB276254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F24968-DE40-4BED-BFBB-FACFDD8C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1762EC-6177-4132-ACB5-5C73047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pPr lvl="0">
              <a:defRPr sz="1800" b="0"/>
            </a:pPr>
            <a:r>
              <a:rPr sz="2700" b="1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92566" indent="-597932"/>
            <a:lvl3pPr marL="1328548" indent="-567180"/>
            <a:lvl4pPr marL="1677132" indent="-583581"/>
            <a:lvl5pPr marL="2086118" indent="-667026"/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0295943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8593C6-3D1B-460E-B901-F4BB8F0E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4684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431235"/>
            <a:ext cx="11100021" cy="4866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87351A-05B1-4209-ABD5-8A3B58E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9372B3-9D16-415C-AFC6-5D4652E2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C96612-9E2F-40CF-99EB-6E186AFA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F184B0-B474-49DB-90DF-EA525157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6206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6464CF-570F-4361-9C22-BC3CA88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8B62D1-8837-45F2-8787-A2B9AB1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E02877-DE60-4015-8FCF-892ACE3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24"/>
          <p:cNvGrpSpPr/>
          <p:nvPr userDrawn="1"/>
        </p:nvGrpSpPr>
        <p:grpSpPr>
          <a:xfrm>
            <a:off x="790786" y="3023729"/>
            <a:ext cx="10588414" cy="139983"/>
            <a:chOff x="0" y="0"/>
            <a:chExt cx="11982027" cy="139982"/>
          </a:xfrm>
          <a:solidFill>
            <a:srgbClr val="FFC000"/>
          </a:solidFill>
        </p:grpSpPr>
        <p:sp>
          <p:nvSpPr>
            <p:cNvPr id="8" name="Shape 22"/>
            <p:cNvSpPr/>
            <p:nvPr/>
          </p:nvSpPr>
          <p:spPr>
            <a:xfrm>
              <a:off x="-1" y="0"/>
              <a:ext cx="7404894" cy="139983"/>
            </a:xfrm>
            <a:prstGeom prst="rect">
              <a:avLst/>
            </a:prstGeom>
            <a:grpFill/>
            <a:ln w="12700" cap="flat">
              <a:solidFill>
                <a:srgbClr val="FFC000"/>
              </a:solidFill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marL="0" marR="0" lvl="0">
                <a:defRPr sz="2400">
                  <a:uFillTx/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" name="Shape 23"/>
            <p:cNvSpPr/>
            <p:nvPr/>
          </p:nvSpPr>
          <p:spPr>
            <a:xfrm>
              <a:off x="0" y="0"/>
              <a:ext cx="11982027" cy="1"/>
            </a:xfrm>
            <a:prstGeom prst="line">
              <a:avLst/>
            </a:prstGeom>
            <a:grpFill/>
            <a:ln w="127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marL="0" marR="0" lvl="0" defTabSz="457200">
                <a:defRPr sz="16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B9BE0FE-78F6-411B-A5F1-2D9DD895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85" y="3492499"/>
            <a:ext cx="10588415" cy="280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6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8C28F-0E26-4450-B5E9-87FEB7B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839B7-197F-4E24-9034-3FAB490E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4A0A18-C706-495C-B58F-7AF0D336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573B90-884B-4A9F-A8FA-7F1E17F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8F9F5E-BDB1-45F3-BCE2-76B6520C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4A89C-CCFA-45DE-98FF-AD7815AB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7480A-21EF-4CFF-9025-CCD9FA4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8E34F7-5664-4D9D-945D-F455A3D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230B20-378D-4F09-8BF3-DEC4AF85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E6BB53C-6E2D-4274-9D7E-A670158CB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67D38A-88C4-4F01-BFB9-D94E541E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9B471D-3ADB-4293-9A4B-67CF34A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774760-CCCB-42BA-9A1B-D8E7D8A9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3038AC-F431-4B77-9D3B-926E6AB6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AF7B9-53C0-4585-9B89-2FBA7B70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201745-3FA6-4569-A489-EF0EA16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BFEA74-BC5E-4B0B-835D-E657A873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FD1EE18-4D1C-4701-8BBA-0169DC7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19FDDA1-6ACB-4F4D-B161-8B6F564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317F60-55C3-4BB3-BDEB-861CA825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E89CA0-249C-4A75-A3B7-DBDE446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54949C-EB4F-4ACF-8ADE-56A8C29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126C2B-8498-44CE-B005-71433DDB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0CAAFC-D17E-4850-87AB-4B0A70BF4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0FB378-A528-4D34-A3DA-9AAD403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E1E530-6145-4EB0-B9A0-4C5FC5E7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277388-E30C-4DA3-B6CF-2F67064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74CB1-3943-4F0E-9F85-C3E76CA8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93E7326-9859-4138-A3F6-5A4E1D60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1411D02-CB68-43D9-85FC-185924DA2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D51B13-BF22-4142-BD28-F2F7C614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197E58-C0D2-4770-BF0F-B8560F93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79F60B-0CBB-4728-801E-BBB606D2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D6C713-6B5B-4652-B919-0C9C326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484" y="365126"/>
            <a:ext cx="9310315" cy="93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03E2E6-5E74-4663-AD70-D00426D6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0789257" cy="4729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927BD6-A005-4E4E-8C32-0E1B6CC0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6D4B-7653-4E0B-8F57-D38CF83377BB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2D051F-F1D7-4D05-9D06-0B2E7BC10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91EC13-E05F-4BCF-8EC0-B2CDC6777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28987"/>
            <a:ext cx="2743200" cy="329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023F-0D85-424A-AD30-ACA22419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D286FF-B124-458F-B57B-2B1D24945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err="1" smtClean="0">
                <a:latin typeface="Arial" pitchFamily="34" charset="0"/>
                <a:cs typeface="Arial" pitchFamily="34" charset="0"/>
              </a:rPr>
              <a:t>thiết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err="1" smtClean="0">
                <a:latin typeface="Arial" pitchFamily="34" charset="0"/>
                <a:cs typeface="Arial" pitchFamily="34" charset="0"/>
              </a:rPr>
              <a:t>kế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7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B71ED79-E603-4351-A7EB-B158BDF0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3856038"/>
            <a:ext cx="104775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 Viet Truong</a:t>
            </a:r>
          </a:p>
          <a:p>
            <a:pPr lvl="0" algn="l"/>
            <a:r>
              <a:rPr lang="vi-VN" dirty="0"/>
              <a:t>Khoa Khoa học Máy </a:t>
            </a:r>
            <a:r>
              <a:rPr lang="vi-VN" dirty="0" smtClean="0"/>
              <a:t>tính</a:t>
            </a:r>
            <a:endParaRPr lang="en-US" dirty="0" smtClean="0"/>
          </a:p>
          <a:p>
            <a:pPr lvl="0" algn="l"/>
            <a:r>
              <a:rPr lang="vi-VN" dirty="0"/>
              <a:t>Trường Đại học Công nghệ Thông tin và Truyền thông Việt - Hàn </a:t>
            </a:r>
            <a:r>
              <a:rPr lang="en-US" dirty="0" smtClean="0"/>
              <a:t> (VKU)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10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err="1" smtClean="0"/>
              <a:t>Các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lớp</a:t>
            </a:r>
            <a:endParaRPr sz="2700" b="1" dirty="0"/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vi-VN" sz="2000" dirty="0"/>
              <a:t>Một lớp là một mô tả trừu tượng của một tập hợp các đối tượng có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tài sản tương tự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hành vi chung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mối quan hệ chung với các đối tượng khác</a:t>
            </a:r>
            <a:r>
              <a:rPr sz="2000" dirty="0" smtClean="0"/>
              <a:t>Class </a:t>
            </a:r>
            <a:r>
              <a:rPr sz="2000" dirty="0"/>
              <a:t>is an abstraction</a:t>
            </a:r>
          </a:p>
          <a:p>
            <a:pPr lvl="1">
              <a:defRPr sz="1800"/>
            </a:pPr>
            <a:r>
              <a:rPr lang="vi-VN" sz="2000" dirty="0"/>
              <a:t>Tóm tắt: tìm kiếm các khía cạnh chung và bỏ qua các điểm khác biệt</a:t>
            </a:r>
            <a:endParaRPr sz="2000" dirty="0"/>
          </a:p>
          <a:p>
            <a:pPr lvl="1">
              <a:defRPr sz="1800"/>
            </a:pPr>
            <a:endParaRPr sz="2000" dirty="0"/>
          </a:p>
          <a:p>
            <a:pPr lvl="1">
              <a:defRPr sz="1800"/>
            </a:pPr>
            <a:endParaRPr sz="2000" dirty="0"/>
          </a:p>
          <a:p>
            <a:pPr lvl="1">
              <a:defRPr sz="1800"/>
            </a:pPr>
            <a:endParaRPr sz="2000" dirty="0"/>
          </a:p>
          <a:p>
            <a:pPr lvl="1">
              <a:defRPr sz="1800"/>
            </a:pPr>
            <a:endParaRPr sz="2000" dirty="0"/>
          </a:p>
          <a:p>
            <a:pPr lvl="1">
              <a:defRPr sz="1800"/>
            </a:pPr>
            <a:endParaRPr sz="2000" dirty="0"/>
          </a:p>
          <a:p>
            <a:pPr lvl="1">
              <a:defRPr sz="1800"/>
            </a:pP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endParaRPr sz="2000" dirty="0"/>
          </a:p>
        </p:txBody>
      </p:sp>
      <p:grpSp>
        <p:nvGrpSpPr>
          <p:cNvPr id="155" name="Group 155"/>
          <p:cNvGrpSpPr/>
          <p:nvPr/>
        </p:nvGrpSpPr>
        <p:grpSpPr>
          <a:xfrm>
            <a:off x="3179155" y="3616016"/>
            <a:ext cx="5171324" cy="1736639"/>
            <a:chOff x="0" y="0"/>
            <a:chExt cx="5516077" cy="2469885"/>
          </a:xfrm>
        </p:grpSpPr>
        <p:pic>
          <p:nvPicPr>
            <p:cNvPr id="146" name="image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5516078" cy="12915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Shape 147"/>
            <p:cNvSpPr/>
            <p:nvPr/>
          </p:nvSpPr>
          <p:spPr>
            <a:xfrm>
              <a:off x="2264061" y="1811249"/>
              <a:ext cx="823297" cy="658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511050" y="2058237"/>
              <a:ext cx="82330" cy="8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758038" y="2058237"/>
              <a:ext cx="82331" cy="82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675709" y="1975908"/>
              <a:ext cx="1" cy="2469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562506" y="2305226"/>
              <a:ext cx="24698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46789" y="1317272"/>
              <a:ext cx="1234944" cy="5763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58038" y="1317272"/>
              <a:ext cx="1" cy="41164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flipH="1">
              <a:off x="3087357" y="1317272"/>
              <a:ext cx="1728920" cy="6586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87774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11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err="1" smtClean="0"/>
              <a:t>Lớp</a:t>
            </a:r>
            <a:endParaRPr sz="2700" b="1" dirty="0"/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Mối quan hệ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Có thể có mối quan hệ giữa các lớp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Mối quan hệ giữa các lớp là tập hợp các liên kết giữa các đối tượng của chúng</a:t>
            </a:r>
            <a:endParaRPr sz="2000" dirty="0"/>
          </a:p>
          <a:p>
            <a:pPr lvl="1">
              <a:defRPr sz="1800"/>
            </a:pPr>
            <a:endParaRPr sz="2000" dirty="0"/>
          </a:p>
          <a:p>
            <a:pPr lvl="1">
              <a:defRPr sz="1800"/>
            </a:pPr>
            <a:endParaRPr sz="2000" dirty="0"/>
          </a:p>
          <a:p>
            <a:pPr lvl="0">
              <a:defRPr sz="1800"/>
            </a:pPr>
            <a:r>
              <a:rPr lang="vi-VN" sz="2000" dirty="0"/>
              <a:t>Lớp / Đối tượng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Một đối tượng là một thể hiện của một lớp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Giá trị là một phiên bản của thuộc tính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Liên kết giữa các đối tượng là một thể hiện của mối quan hệ giữa các lớp</a:t>
            </a:r>
            <a:endParaRPr sz="2000" dirty="0"/>
          </a:p>
        </p:txBody>
      </p:sp>
      <p:grpSp>
        <p:nvGrpSpPr>
          <p:cNvPr id="164" name="Group 164"/>
          <p:cNvGrpSpPr/>
          <p:nvPr/>
        </p:nvGrpSpPr>
        <p:grpSpPr>
          <a:xfrm>
            <a:off x="3733990" y="2647504"/>
            <a:ext cx="4677327" cy="527757"/>
            <a:chOff x="88900" y="-95143"/>
            <a:chExt cx="4989148" cy="750586"/>
          </a:xfrm>
        </p:grpSpPr>
        <p:sp>
          <p:nvSpPr>
            <p:cNvPr id="160" name="Shape 160"/>
            <p:cNvSpPr/>
            <p:nvPr/>
          </p:nvSpPr>
          <p:spPr>
            <a:xfrm>
              <a:off x="88900" y="130174"/>
              <a:ext cx="1073112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Student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3743325" y="130174"/>
              <a:ext cx="1334723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University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50937" y="346075"/>
              <a:ext cx="25923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511299" y="-95143"/>
              <a:ext cx="1348402" cy="525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Studies 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296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12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2700" b="1"/>
              <a:t>Classes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Ví dụ: Lớp / Đối tượng</a:t>
            </a:r>
          </a:p>
          <a:p>
            <a:pPr marL="0" lvl="0" indent="0">
              <a:buNone/>
              <a:defRPr sz="1800"/>
            </a:pPr>
            <a:endParaRPr lang="vi-VN" sz="2000" dirty="0"/>
          </a:p>
        </p:txBody>
      </p:sp>
      <p:sp>
        <p:nvSpPr>
          <p:cNvPr id="169" name="Shape 169"/>
          <p:cNvSpPr/>
          <p:nvPr/>
        </p:nvSpPr>
        <p:spPr>
          <a:xfrm>
            <a:off x="6348760" y="5002200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348760" y="3202868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348760" y="3576798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837904" y="3827946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837904" y="4402795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837904" y="2477331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837904" y="2851261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347272" y="2021917"/>
            <a:ext cx="1957090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347272" y="2395847"/>
            <a:ext cx="1957090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239095" y="4908438"/>
            <a:ext cx="607001" cy="1"/>
          </a:xfrm>
          <a:prstGeom prst="line">
            <a:avLst/>
          </a:prstGeom>
          <a:ln>
            <a:solidFill/>
            <a:prstDash val="sysDot"/>
            <a:round/>
            <a:headEnd type="oval"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 flipV="1">
            <a:off x="8846096" y="3339046"/>
            <a:ext cx="1" cy="1569393"/>
          </a:xfrm>
          <a:prstGeom prst="line">
            <a:avLst/>
          </a:prstGeom>
          <a:ln>
            <a:solidFill/>
            <a:prstDash val="sysDot"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348760" y="4175088"/>
            <a:ext cx="1957091" cy="1462278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 u="sng">
                <a:latin typeface="Verdana"/>
                <a:ea typeface="Verdana"/>
                <a:cs typeface="Verdana"/>
                <a:sym typeface="Verdana"/>
              </a:rPr>
              <a:t>aRectangle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length = 2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width = 4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origin = point2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area()</a:t>
            </a:r>
          </a:p>
        </p:txBody>
      </p:sp>
      <p:sp>
        <p:nvSpPr>
          <p:cNvPr id="181" name="Shape 181"/>
          <p:cNvSpPr/>
          <p:nvPr/>
        </p:nvSpPr>
        <p:spPr>
          <a:xfrm>
            <a:off x="6348760" y="4427351"/>
            <a:ext cx="1957091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348760" y="2950604"/>
            <a:ext cx="1957091" cy="1185279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 u="sng">
                <a:latin typeface="Verdana"/>
                <a:ea typeface="Verdana"/>
                <a:cs typeface="Verdana"/>
                <a:sym typeface="Verdana"/>
              </a:rPr>
              <a:t>point2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x = 0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y = 0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move()</a:t>
            </a:r>
          </a:p>
        </p:txBody>
      </p:sp>
      <p:sp>
        <p:nvSpPr>
          <p:cNvPr id="183" name="Shape 183"/>
          <p:cNvSpPr/>
          <p:nvPr/>
        </p:nvSpPr>
        <p:spPr>
          <a:xfrm>
            <a:off x="2837904" y="3575683"/>
            <a:ext cx="1957091" cy="1462278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Rectangle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length : float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width : float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origin: Point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area()</a:t>
            </a:r>
          </a:p>
        </p:txBody>
      </p:sp>
      <p:sp>
        <p:nvSpPr>
          <p:cNvPr id="184" name="Shape 184"/>
          <p:cNvSpPr/>
          <p:nvPr/>
        </p:nvSpPr>
        <p:spPr>
          <a:xfrm>
            <a:off x="2837904" y="2225067"/>
            <a:ext cx="1957091" cy="1185279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Point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x : float 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y : float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move()</a:t>
            </a:r>
          </a:p>
        </p:txBody>
      </p:sp>
      <p:sp>
        <p:nvSpPr>
          <p:cNvPr id="185" name="Shape 185"/>
          <p:cNvSpPr/>
          <p:nvPr/>
        </p:nvSpPr>
        <p:spPr>
          <a:xfrm>
            <a:off x="6347272" y="1769653"/>
            <a:ext cx="1957090" cy="1185279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 u="sng">
                <a:latin typeface="Verdana"/>
                <a:ea typeface="Verdana"/>
                <a:cs typeface="Verdana"/>
                <a:sym typeface="Verdana"/>
              </a:rPr>
              <a:t>point1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x = 5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y = 5</a:t>
            </a:r>
          </a:p>
          <a:p>
            <a:pPr>
              <a:defRPr sz="1800">
                <a:uFillTx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move()</a:t>
            </a:r>
          </a:p>
        </p:txBody>
      </p:sp>
      <p:sp>
        <p:nvSpPr>
          <p:cNvPr id="186" name="Shape 186"/>
          <p:cNvSpPr/>
          <p:nvPr/>
        </p:nvSpPr>
        <p:spPr>
          <a:xfrm flipV="1">
            <a:off x="4794994" y="2123491"/>
            <a:ext cx="1552278" cy="405186"/>
          </a:xfrm>
          <a:prstGeom prst="line">
            <a:avLst/>
          </a:prstGeom>
          <a:ln>
            <a:solidFill/>
            <a:prstDash val="sysDot"/>
            <a:round/>
            <a:tailEnd type="triangle"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794994" y="2680481"/>
            <a:ext cx="1552278" cy="456531"/>
          </a:xfrm>
          <a:prstGeom prst="line">
            <a:avLst/>
          </a:prstGeom>
          <a:ln>
            <a:solidFill/>
            <a:prstDash val="sysDot"/>
            <a:round/>
            <a:tailEnd type="triangle"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794994" y="3996494"/>
            <a:ext cx="1552278" cy="456531"/>
          </a:xfrm>
          <a:prstGeom prst="line">
            <a:avLst/>
          </a:prstGeom>
          <a:ln>
            <a:solidFill/>
            <a:prstDash val="sysDot"/>
            <a:round/>
            <a:tailEnd type="triangle"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 flipH="1">
            <a:off x="8305850" y="3339046"/>
            <a:ext cx="540247" cy="1"/>
          </a:xfrm>
          <a:prstGeom prst="line">
            <a:avLst/>
          </a:prstGeom>
          <a:ln>
            <a:solidFill/>
            <a:prstDash val="sysDot"/>
            <a:round/>
            <a:tailEnd type="triangle"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061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13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err="1" smtClean="0"/>
              <a:t>Đóng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gói</a:t>
            </a:r>
            <a:endParaRPr sz="2700" b="1" dirty="0"/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Dữ liệu + Xử lý dữ liệu = Đối tượng</a:t>
            </a:r>
          </a:p>
          <a:p>
            <a:pPr lvl="0">
              <a:defRPr sz="1800"/>
            </a:pPr>
            <a:r>
              <a:rPr lang="vi-VN" sz="2000" dirty="0"/>
              <a:t>Thuộc tính + Phương thức = Lớp</a:t>
            </a: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r>
              <a:rPr lang="vi-VN" sz="2000" dirty="0"/>
              <a:t>Trạng thái của đối tượng được đóng gói bởi một tập hợp các thuộc tính</a:t>
            </a:r>
          </a:p>
          <a:p>
            <a:pPr lvl="0">
              <a:defRPr sz="1800"/>
            </a:pPr>
            <a:r>
              <a:rPr lang="vi-VN" sz="2000" dirty="0"/>
              <a:t>Hành vi được đóng gói bởi một tập hợp các phương thức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Người dùng của một đối tượng biết các thông báo mà đối tượng có thể nhận được (các phương thức công khai)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Việc triển khai các phương pháp bị ẩn khỏi người dùng bên ngoài</a:t>
            </a:r>
            <a:endParaRPr sz="2000" dirty="0"/>
          </a:p>
        </p:txBody>
      </p:sp>
      <p:grpSp>
        <p:nvGrpSpPr>
          <p:cNvPr id="197" name="Group 197"/>
          <p:cNvGrpSpPr/>
          <p:nvPr/>
        </p:nvGrpSpPr>
        <p:grpSpPr>
          <a:xfrm>
            <a:off x="5112244" y="2308324"/>
            <a:ext cx="1909467" cy="1477325"/>
            <a:chOff x="-10320" y="70061"/>
            <a:chExt cx="2036763" cy="2101082"/>
          </a:xfrm>
        </p:grpSpPr>
        <p:sp>
          <p:nvSpPr>
            <p:cNvPr id="194" name="Shape 194"/>
            <p:cNvSpPr/>
            <p:nvPr/>
          </p:nvSpPr>
          <p:spPr>
            <a:xfrm>
              <a:off x="-10320" y="70061"/>
              <a:ext cx="2036763" cy="210108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Class</a:t>
              </a:r>
            </a:p>
            <a:p>
              <a:pPr algn="ctr">
                <a:defRPr sz="1800">
                  <a:uFillTx/>
                </a:defRPr>
              </a:pP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algn="ctr"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attributes</a:t>
              </a:r>
            </a:p>
            <a:p>
              <a:pPr algn="ctr">
                <a:defRPr sz="1800">
                  <a:uFillTx/>
                </a:defRPr>
              </a:pPr>
              <a:endParaRPr>
                <a:latin typeface="Verdana"/>
                <a:ea typeface="Verdana"/>
                <a:cs typeface="Verdana"/>
                <a:sym typeface="Verdana"/>
              </a:endParaRPr>
            </a:p>
            <a:p>
              <a:pPr algn="ctr"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methods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-10320" y="648546"/>
              <a:ext cx="201612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0318" y="1531866"/>
              <a:ext cx="2016125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57929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14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err="1" smtClean="0"/>
              <a:t>Đóng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gói</a:t>
            </a:r>
            <a:endParaRPr sz="2700" b="1" dirty="0"/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Ưu điểm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Ẩn thông tin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Hạn chế truy cập thông tin từ bên ngoài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Tránh những thay đổi toàn cầu trong toàn bộ hệ thống: triển khai nội bộ có thể được sửa đổi mà không ảnh hưởng đến người dùng bên ngoài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Tạo điều kiện thuận lợi cho mô-đun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Dễ dàng sử dụng lại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Dễ bảo trì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948987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15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smtClean="0"/>
              <a:t>Di </a:t>
            </a:r>
            <a:r>
              <a:rPr lang="en-US" sz="2700" b="1" dirty="0" err="1" smtClean="0"/>
              <a:t>sản</a:t>
            </a:r>
            <a:endParaRPr sz="2700" b="1" dirty="0"/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Tính kế thừa cho phép các lớp khác sử dụng lại trạng thái và hành vi của một lớp</a:t>
            </a:r>
          </a:p>
          <a:p>
            <a:pPr lvl="0">
              <a:defRPr sz="1800"/>
            </a:pPr>
            <a:r>
              <a:rPr lang="vi-VN" sz="2000" dirty="0"/>
              <a:t>Một lớp được dẫn xuất từ một hoặc nhiều lớp bằng cách chia sẻ các thuộc tính và phương thức</a:t>
            </a:r>
          </a:p>
          <a:p>
            <a:pPr lvl="0">
              <a:defRPr sz="1800"/>
            </a:pPr>
            <a:r>
              <a:rPr lang="vi-VN" sz="2000" dirty="0"/>
              <a:t>Lớp con kế thừa các thuộc tính và phương thức của lớp cha</a:t>
            </a:r>
          </a:p>
          <a:p>
            <a:pPr lvl="0">
              <a:defRPr sz="1800"/>
            </a:pPr>
            <a:r>
              <a:rPr lang="vi-VN" sz="2000" dirty="0"/>
              <a:t>Tổng quát hóa / Chuyên môn hóa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Tổng quát hóa: các thuộc tính chung của các lớp con được sử dụng để xây dựng lớp cha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Chuyên môn hóa: các lớp con được xây dựng từ lớp cha bằng cách thêm các thuộc tính khác duy nhất cho chúng</a:t>
            </a:r>
            <a:endParaRPr sz="2000" dirty="0"/>
          </a:p>
        </p:txBody>
      </p:sp>
      <p:grpSp>
        <p:nvGrpSpPr>
          <p:cNvPr id="216" name="Group 216"/>
          <p:cNvGrpSpPr/>
          <p:nvPr/>
        </p:nvGrpSpPr>
        <p:grpSpPr>
          <a:xfrm>
            <a:off x="3850679" y="4232489"/>
            <a:ext cx="3982644" cy="1800063"/>
            <a:chOff x="0" y="-245264"/>
            <a:chExt cx="4248152" cy="2560087"/>
          </a:xfrm>
        </p:grpSpPr>
        <p:sp>
          <p:nvSpPr>
            <p:cNvPr id="206" name="Shape 206"/>
            <p:cNvSpPr/>
            <p:nvPr/>
          </p:nvSpPr>
          <p:spPr>
            <a:xfrm>
              <a:off x="1333500" y="215900"/>
              <a:ext cx="1599205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Parent-class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1520825" y="1350962"/>
              <a:ext cx="1286845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Sub-class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016125" y="603250"/>
              <a:ext cx="217488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grpSp>
          <p:nvGrpSpPr>
            <p:cNvPr id="211" name="Group 211"/>
            <p:cNvGrpSpPr/>
            <p:nvPr/>
          </p:nvGrpSpPr>
          <p:grpSpPr>
            <a:xfrm>
              <a:off x="0" y="-127049"/>
              <a:ext cx="719139" cy="2441872"/>
              <a:chOff x="0" y="-127049"/>
              <a:chExt cx="719138" cy="2441871"/>
            </a:xfrm>
          </p:grpSpPr>
          <p:sp>
            <p:nvSpPr>
              <p:cNvPr id="209" name="Shape 209"/>
              <p:cNvSpPr/>
              <p:nvPr/>
            </p:nvSpPr>
            <p:spPr>
              <a:xfrm rot="16200000">
                <a:off x="-612775" y="612775"/>
                <a:ext cx="1944688" cy="719138"/>
              </a:xfrm>
              <a:prstGeom prst="rightArrow">
                <a:avLst>
                  <a:gd name="adj1" fmla="val 50000"/>
                  <a:gd name="adj2" fmla="val 67605"/>
                </a:avLst>
              </a:prstGeom>
              <a:solidFill>
                <a:srgbClr val="A3B2C1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rot="16200000">
                <a:off x="-861368" y="896911"/>
                <a:ext cx="2441871" cy="39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 algn="ctr"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/>
                <a:r>
                  <a:t>generalisation</a:t>
                </a:r>
              </a:p>
            </p:txBody>
          </p:sp>
        </p:grpSp>
        <p:grpSp>
          <p:nvGrpSpPr>
            <p:cNvPr id="214" name="Group 214"/>
            <p:cNvGrpSpPr/>
            <p:nvPr/>
          </p:nvGrpSpPr>
          <p:grpSpPr>
            <a:xfrm>
              <a:off x="3529012" y="-245264"/>
              <a:ext cx="719140" cy="2338185"/>
              <a:chOff x="0" y="-318289"/>
              <a:chExt cx="719138" cy="2338184"/>
            </a:xfrm>
          </p:grpSpPr>
          <p:sp>
            <p:nvSpPr>
              <p:cNvPr id="212" name="Shape 212"/>
              <p:cNvSpPr/>
              <p:nvPr/>
            </p:nvSpPr>
            <p:spPr>
              <a:xfrm rot="5400000">
                <a:off x="-612775" y="612775"/>
                <a:ext cx="1944688" cy="719138"/>
              </a:xfrm>
              <a:prstGeom prst="rightArrow">
                <a:avLst>
                  <a:gd name="adj1" fmla="val 50000"/>
                  <a:gd name="adj2" fmla="val 67605"/>
                </a:avLst>
              </a:prstGeom>
              <a:solidFill>
                <a:srgbClr val="A3B2C1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rot="5400000">
                <a:off x="-809523" y="653827"/>
                <a:ext cx="2338184" cy="39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 algn="ctr"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/>
                <a:r>
                  <a:t>specialisation</a:t>
                </a:r>
              </a:p>
            </p:txBody>
          </p:sp>
        </p:grpSp>
        <p:sp>
          <p:nvSpPr>
            <p:cNvPr id="215" name="Shape 215"/>
            <p:cNvSpPr/>
            <p:nvPr/>
          </p:nvSpPr>
          <p:spPr>
            <a:xfrm>
              <a:off x="2132012" y="820737"/>
              <a:ext cx="1" cy="5032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1587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16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smtClean="0"/>
              <a:t>Di </a:t>
            </a:r>
            <a:r>
              <a:rPr lang="en-US" sz="2700" b="1" dirty="0" err="1" smtClean="0"/>
              <a:t>sản</a:t>
            </a:r>
            <a:endParaRPr sz="2700" b="1" dirty="0"/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>
              <a:defRPr sz="1800"/>
            </a:pPr>
            <a:r>
              <a:rPr lang="vi-VN" sz="3100" b="1" dirty="0"/>
              <a:t>Kế thừa đơn: một lớp con kế thừa chỉ từ một lớp cha</a:t>
            </a:r>
          </a:p>
          <a:p>
            <a:pPr lvl="0">
              <a:defRPr sz="1800"/>
            </a:pPr>
            <a:r>
              <a:rPr lang="vi-VN" sz="3100" b="1" dirty="0"/>
              <a:t>Đa kế thừa: một lớp con kế thừa từ nhiều lớp cha</a:t>
            </a:r>
            <a:endParaRPr sz="2000" dirty="0"/>
          </a:p>
          <a:p>
            <a:pPr lvl="0">
              <a:defRPr sz="1800"/>
            </a:pPr>
            <a:r>
              <a:rPr sz="2000" dirty="0"/>
              <a:t>Example : a tree of inheritance</a:t>
            </a:r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r>
              <a:rPr lang="vi-VN" sz="2000" dirty="0"/>
              <a:t>Khó khăn của đa thừa kế là gì?</a:t>
            </a:r>
            <a:endParaRPr sz="2000" dirty="0"/>
          </a:p>
        </p:txBody>
      </p:sp>
      <p:grpSp>
        <p:nvGrpSpPr>
          <p:cNvPr id="259" name="Group 259"/>
          <p:cNvGrpSpPr/>
          <p:nvPr/>
        </p:nvGrpSpPr>
        <p:grpSpPr>
          <a:xfrm>
            <a:off x="983663" y="2733306"/>
            <a:ext cx="8604224" cy="3118322"/>
            <a:chOff x="0" y="0"/>
            <a:chExt cx="9177837" cy="4434945"/>
          </a:xfrm>
        </p:grpSpPr>
        <p:sp>
          <p:nvSpPr>
            <p:cNvPr id="221" name="Shape 221"/>
            <p:cNvSpPr/>
            <p:nvPr/>
          </p:nvSpPr>
          <p:spPr>
            <a:xfrm>
              <a:off x="6266668" y="62135"/>
              <a:ext cx="1060733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Polygon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4609317" y="1343247"/>
              <a:ext cx="1776620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Parallelogram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6769904" y="451072"/>
              <a:ext cx="217489" cy="21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35092" y="1343247"/>
              <a:ext cx="1071266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Triangle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3633004" y="2465609"/>
              <a:ext cx="1308185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Rectangle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5938054" y="2481484"/>
              <a:ext cx="1116133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Lozenge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474504" y="898747"/>
              <a:ext cx="2735264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474504" y="898747"/>
              <a:ext cx="1" cy="431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209767" y="898747"/>
              <a:ext cx="1" cy="431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871504" y="681260"/>
              <a:ext cx="1" cy="2159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321979" y="2152872"/>
              <a:ext cx="216058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321979" y="2152872"/>
              <a:ext cx="1" cy="2873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474504" y="1935384"/>
              <a:ext cx="1" cy="2159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482567" y="2152872"/>
              <a:ext cx="1" cy="2873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357029" y="1717897"/>
              <a:ext cx="217489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993492" y="3909676"/>
              <a:ext cx="973939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Square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4217204" y="2856134"/>
              <a:ext cx="217489" cy="21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347380" y="3073622"/>
              <a:ext cx="1063248" cy="5183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 flipH="1">
              <a:off x="5414583" y="3075209"/>
              <a:ext cx="1063222" cy="51518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376204" y="2857722"/>
              <a:ext cx="217489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grpSp>
          <p:nvGrpSpPr>
            <p:cNvPr id="243" name="Group 243"/>
            <p:cNvGrpSpPr/>
            <p:nvPr/>
          </p:nvGrpSpPr>
          <p:grpSpPr>
            <a:xfrm>
              <a:off x="930766" y="1232026"/>
              <a:ext cx="2317055" cy="498574"/>
              <a:chOff x="0" y="0"/>
              <a:chExt cx="2317053" cy="498573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0" y="0"/>
                <a:ext cx="2317054" cy="498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18900" y="21600"/>
                    </a:lnTo>
                    <a:lnTo>
                      <a:pt x="21600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2089375" y="424512"/>
                <a:ext cx="227679" cy="74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592" y="736"/>
                    </a:lnTo>
                    <a:cubicBezTo>
                      <a:pt x="7752" y="4048"/>
                      <a:pt x="13504" y="4048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sp>
          <p:nvSpPr>
            <p:cNvPr id="244" name="Shape 244"/>
            <p:cNvSpPr/>
            <p:nvPr/>
          </p:nvSpPr>
          <p:spPr>
            <a:xfrm>
              <a:off x="990876" y="1302198"/>
              <a:ext cx="2281990" cy="525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solidFill>
                    <a:srgbClr val="6699FF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699FF"/>
                  </a:solidFill>
                </a:rPr>
                <a:t>single inheritance</a:t>
              </a:r>
            </a:p>
          </p:txBody>
        </p:sp>
        <p:sp>
          <p:nvSpPr>
            <p:cNvPr id="245" name="Shape 245"/>
            <p:cNvSpPr/>
            <p:nvPr/>
          </p:nvSpPr>
          <p:spPr>
            <a:xfrm flipH="1" flipV="1">
              <a:off x="3282167" y="1646459"/>
              <a:ext cx="2180961" cy="395554"/>
            </a:xfrm>
            <a:prstGeom prst="line">
              <a:avLst/>
            </a:prstGeom>
            <a:noFill/>
            <a:ln w="9525" cap="flat">
              <a:solidFill>
                <a:srgbClr val="6699FF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 flipH="1">
              <a:off x="3282167" y="565372"/>
              <a:ext cx="3527426" cy="720726"/>
            </a:xfrm>
            <a:prstGeom prst="line">
              <a:avLst/>
            </a:prstGeom>
            <a:noFill/>
            <a:ln w="9525" cap="flat">
              <a:solidFill>
                <a:srgbClr val="6699FF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7363655" y="0"/>
              <a:ext cx="662928" cy="51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10"/>
                  </a:moveTo>
                  <a:lnTo>
                    <a:pt x="5370" y="0"/>
                  </a:lnTo>
                  <a:lnTo>
                    <a:pt x="14630" y="1215"/>
                  </a:lnTo>
                  <a:lnTo>
                    <a:pt x="21600" y="10827"/>
                  </a:lnTo>
                  <a:lnTo>
                    <a:pt x="16614" y="19597"/>
                  </a:lnTo>
                  <a:lnTo>
                    <a:pt x="8561" y="21600"/>
                  </a:lnTo>
                  <a:lnTo>
                    <a:pt x="679" y="16285"/>
                  </a:lnTo>
                  <a:lnTo>
                    <a:pt x="0" y="8810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8762441" y="1172591"/>
              <a:ext cx="415396" cy="6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841"/>
                  </a:moveTo>
                  <a:lnTo>
                    <a:pt x="21600" y="0"/>
                  </a:lnTo>
                  <a:lnTo>
                    <a:pt x="19846" y="21600"/>
                  </a:lnTo>
                  <a:lnTo>
                    <a:pt x="0" y="13841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3593872" y="1363580"/>
              <a:ext cx="945840" cy="268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73" y="303"/>
                  </a:lnTo>
                  <a:lnTo>
                    <a:pt x="21600" y="21297"/>
                  </a:lnTo>
                  <a:lnTo>
                    <a:pt x="6725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483812" y="2467518"/>
              <a:ext cx="931335" cy="304159"/>
            </a:xfrm>
            <a:prstGeom prst="rect">
              <a:avLst/>
            </a:pr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098145" y="2464186"/>
              <a:ext cx="931335" cy="31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099079" y="3912322"/>
              <a:ext cx="381001" cy="381001"/>
            </a:xfrm>
            <a:prstGeom prst="rect">
              <a:avLst/>
            </a:pr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416070" y="3594682"/>
              <a:ext cx="1" cy="3168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256" name="Group 256"/>
            <p:cNvGrpSpPr/>
            <p:nvPr/>
          </p:nvGrpSpPr>
          <p:grpSpPr>
            <a:xfrm>
              <a:off x="7900" y="3501301"/>
              <a:ext cx="2317054" cy="498575"/>
              <a:chOff x="0" y="0"/>
              <a:chExt cx="2317053" cy="498573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0" y="0"/>
                <a:ext cx="2317054" cy="498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18900" y="21600"/>
                    </a:lnTo>
                    <a:lnTo>
                      <a:pt x="21600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2089375" y="424512"/>
                <a:ext cx="227679" cy="74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592" y="736"/>
                    </a:lnTo>
                    <a:cubicBezTo>
                      <a:pt x="7752" y="4048"/>
                      <a:pt x="13504" y="4048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sp>
          <p:nvSpPr>
            <p:cNvPr id="257" name="Shape 257"/>
            <p:cNvSpPr/>
            <p:nvPr/>
          </p:nvSpPr>
          <p:spPr>
            <a:xfrm>
              <a:off x="0" y="3565168"/>
              <a:ext cx="2558989" cy="525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solidFill>
                    <a:srgbClr val="6699FF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699FF"/>
                  </a:solidFill>
                </a:rPr>
                <a:t>multiple inheritance</a:t>
              </a:r>
            </a:p>
          </p:txBody>
        </p:sp>
        <p:sp>
          <p:nvSpPr>
            <p:cNvPr id="258" name="Shape 258"/>
            <p:cNvSpPr/>
            <p:nvPr/>
          </p:nvSpPr>
          <p:spPr>
            <a:xfrm flipH="1" flipV="1">
              <a:off x="2325434" y="3778396"/>
              <a:ext cx="2662816" cy="361406"/>
            </a:xfrm>
            <a:prstGeom prst="line">
              <a:avLst/>
            </a:prstGeom>
            <a:noFill/>
            <a:ln w="9525" cap="flat">
              <a:solidFill>
                <a:srgbClr val="6699FF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31660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17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smtClean="0"/>
              <a:t>Di </a:t>
            </a:r>
            <a:r>
              <a:rPr lang="en-US" sz="2700" b="1" dirty="0" err="1" smtClean="0"/>
              <a:t>sản</a:t>
            </a:r>
            <a:endParaRPr sz="2700" b="1" dirty="0"/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564543" y="1219200"/>
            <a:ext cx="10890857" cy="53507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Ưu điểm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Tổ chức lớp học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các lớp học được tổ chức theo thứ bậc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tạo thuận lợi cho việc quản lý các lớp học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Xây dựng các lớp học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các lớp con được xây dựng từ các lớp cha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Giảm chi phí phát triển bằng cách tránh viết lại mã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Cho phép áp dụng dễ dàng kỹ thuật đa hình</a:t>
            </a:r>
            <a:endParaRPr sz="2000" i="1" dirty="0"/>
          </a:p>
        </p:txBody>
      </p:sp>
      <p:grpSp>
        <p:nvGrpSpPr>
          <p:cNvPr id="302" name="Group 302"/>
          <p:cNvGrpSpPr/>
          <p:nvPr/>
        </p:nvGrpSpPr>
        <p:grpSpPr>
          <a:xfrm>
            <a:off x="1539889" y="3451618"/>
            <a:ext cx="8604224" cy="3118322"/>
            <a:chOff x="0" y="0"/>
            <a:chExt cx="9177837" cy="4434945"/>
          </a:xfrm>
        </p:grpSpPr>
        <p:sp>
          <p:nvSpPr>
            <p:cNvPr id="264" name="Shape 264"/>
            <p:cNvSpPr/>
            <p:nvPr/>
          </p:nvSpPr>
          <p:spPr>
            <a:xfrm>
              <a:off x="6266668" y="62135"/>
              <a:ext cx="1060733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Polygon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4609317" y="1343247"/>
              <a:ext cx="1776620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Parallelogram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6769904" y="451072"/>
              <a:ext cx="217489" cy="21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7635092" y="1343247"/>
              <a:ext cx="1071266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Triangle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3633004" y="2465609"/>
              <a:ext cx="1308185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Rectangle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5938054" y="2481484"/>
              <a:ext cx="1116133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Lozenge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474504" y="898747"/>
              <a:ext cx="2735264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74504" y="898747"/>
              <a:ext cx="1" cy="431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8209767" y="898747"/>
              <a:ext cx="1" cy="431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71504" y="681260"/>
              <a:ext cx="1" cy="2159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321979" y="2152872"/>
              <a:ext cx="216058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321979" y="2152872"/>
              <a:ext cx="1" cy="2873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474504" y="1935384"/>
              <a:ext cx="1" cy="2159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482567" y="2152872"/>
              <a:ext cx="1" cy="2873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357029" y="1717897"/>
              <a:ext cx="217489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4993492" y="3909676"/>
              <a:ext cx="973939" cy="52526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Square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4217204" y="2856134"/>
              <a:ext cx="217489" cy="21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4347380" y="3073622"/>
              <a:ext cx="1063248" cy="5183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 flipH="1">
              <a:off x="5414583" y="3075209"/>
              <a:ext cx="1063222" cy="51518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376204" y="2857722"/>
              <a:ext cx="217489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grpSp>
          <p:nvGrpSpPr>
            <p:cNvPr id="286" name="Group 286"/>
            <p:cNvGrpSpPr/>
            <p:nvPr/>
          </p:nvGrpSpPr>
          <p:grpSpPr>
            <a:xfrm>
              <a:off x="930766" y="1232026"/>
              <a:ext cx="2317055" cy="498574"/>
              <a:chOff x="0" y="0"/>
              <a:chExt cx="2317053" cy="498573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0" y="0"/>
                <a:ext cx="2317054" cy="498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18900" y="21600"/>
                    </a:lnTo>
                    <a:lnTo>
                      <a:pt x="21600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2089375" y="424512"/>
                <a:ext cx="227679" cy="74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592" y="736"/>
                    </a:lnTo>
                    <a:cubicBezTo>
                      <a:pt x="7752" y="4048"/>
                      <a:pt x="13504" y="4048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sp>
          <p:nvSpPr>
            <p:cNvPr id="287" name="Shape 287"/>
            <p:cNvSpPr/>
            <p:nvPr/>
          </p:nvSpPr>
          <p:spPr>
            <a:xfrm>
              <a:off x="990876" y="1302198"/>
              <a:ext cx="2281990" cy="525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solidFill>
                    <a:srgbClr val="6699FF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699FF"/>
                  </a:solidFill>
                </a:rPr>
                <a:t>single inheritance</a:t>
              </a:r>
            </a:p>
          </p:txBody>
        </p:sp>
        <p:sp>
          <p:nvSpPr>
            <p:cNvPr id="288" name="Shape 288"/>
            <p:cNvSpPr/>
            <p:nvPr/>
          </p:nvSpPr>
          <p:spPr>
            <a:xfrm flipH="1" flipV="1">
              <a:off x="3282167" y="1646459"/>
              <a:ext cx="2180961" cy="395554"/>
            </a:xfrm>
            <a:prstGeom prst="line">
              <a:avLst/>
            </a:prstGeom>
            <a:noFill/>
            <a:ln w="9525" cap="flat">
              <a:solidFill>
                <a:srgbClr val="6699FF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 flipH="1">
              <a:off x="3282167" y="565372"/>
              <a:ext cx="3527426" cy="720726"/>
            </a:xfrm>
            <a:prstGeom prst="line">
              <a:avLst/>
            </a:prstGeom>
            <a:noFill/>
            <a:ln w="9525" cap="flat">
              <a:solidFill>
                <a:srgbClr val="6699FF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7363655" y="0"/>
              <a:ext cx="662928" cy="51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10"/>
                  </a:moveTo>
                  <a:lnTo>
                    <a:pt x="5370" y="0"/>
                  </a:lnTo>
                  <a:lnTo>
                    <a:pt x="14630" y="1215"/>
                  </a:lnTo>
                  <a:lnTo>
                    <a:pt x="21600" y="10827"/>
                  </a:lnTo>
                  <a:lnTo>
                    <a:pt x="16614" y="19597"/>
                  </a:lnTo>
                  <a:lnTo>
                    <a:pt x="8561" y="21600"/>
                  </a:lnTo>
                  <a:lnTo>
                    <a:pt x="679" y="16285"/>
                  </a:lnTo>
                  <a:lnTo>
                    <a:pt x="0" y="8810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762441" y="1172591"/>
              <a:ext cx="415396" cy="65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841"/>
                  </a:moveTo>
                  <a:lnTo>
                    <a:pt x="21600" y="0"/>
                  </a:lnTo>
                  <a:lnTo>
                    <a:pt x="19846" y="21600"/>
                  </a:lnTo>
                  <a:lnTo>
                    <a:pt x="0" y="13841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3593872" y="1363580"/>
              <a:ext cx="945840" cy="268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73" y="303"/>
                  </a:lnTo>
                  <a:lnTo>
                    <a:pt x="21600" y="21297"/>
                  </a:lnTo>
                  <a:lnTo>
                    <a:pt x="6725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483812" y="2467518"/>
              <a:ext cx="931335" cy="304159"/>
            </a:xfrm>
            <a:prstGeom prst="rect">
              <a:avLst/>
            </a:pr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7098145" y="2464186"/>
              <a:ext cx="931335" cy="31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99079" y="3912322"/>
              <a:ext cx="381001" cy="381001"/>
            </a:xfrm>
            <a:prstGeom prst="rect">
              <a:avLst/>
            </a:prstGeom>
            <a:solidFill>
              <a:srgbClr val="70BF41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416070" y="3594682"/>
              <a:ext cx="1" cy="3168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299" name="Group 299"/>
            <p:cNvGrpSpPr/>
            <p:nvPr/>
          </p:nvGrpSpPr>
          <p:grpSpPr>
            <a:xfrm>
              <a:off x="7900" y="3501301"/>
              <a:ext cx="2317054" cy="498575"/>
              <a:chOff x="0" y="0"/>
              <a:chExt cx="2317053" cy="498573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0" y="0"/>
                <a:ext cx="2317054" cy="498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18900" y="21600"/>
                    </a:lnTo>
                    <a:lnTo>
                      <a:pt x="21600" y="189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2089375" y="424512"/>
                <a:ext cx="227679" cy="74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592" y="736"/>
                    </a:lnTo>
                    <a:cubicBezTo>
                      <a:pt x="7752" y="4048"/>
                      <a:pt x="13504" y="4048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6699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8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</p:grpSp>
        <p:sp>
          <p:nvSpPr>
            <p:cNvPr id="300" name="Shape 300"/>
            <p:cNvSpPr/>
            <p:nvPr/>
          </p:nvSpPr>
          <p:spPr>
            <a:xfrm>
              <a:off x="0" y="3565168"/>
              <a:ext cx="2558989" cy="525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solidFill>
                    <a:srgbClr val="6699FF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6699FF"/>
                  </a:solidFill>
                </a:rPr>
                <a:t>multiple inheritance</a:t>
              </a:r>
            </a:p>
          </p:txBody>
        </p:sp>
        <p:sp>
          <p:nvSpPr>
            <p:cNvPr id="301" name="Shape 301"/>
            <p:cNvSpPr/>
            <p:nvPr/>
          </p:nvSpPr>
          <p:spPr>
            <a:xfrm flipH="1" flipV="1">
              <a:off x="2325434" y="3778396"/>
              <a:ext cx="2662816" cy="361406"/>
            </a:xfrm>
            <a:prstGeom prst="line">
              <a:avLst/>
            </a:prstGeom>
            <a:noFill/>
            <a:ln w="9525" cap="flat">
              <a:solidFill>
                <a:srgbClr val="6699FF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75913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18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err="1" smtClean="0"/>
              <a:t>Đa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hình</a:t>
            </a:r>
            <a:endParaRPr sz="2700" b="1" dirty="0"/>
          </a:p>
        </p:txBody>
      </p:sp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xfrm>
            <a:off x="564543" y="1447136"/>
            <a:ext cx="10789257" cy="500911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Tính đa hình của các phương thức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Các phương pháp khác nhau có khả năng trả lời một yêu cầu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Các phương thức có cùng tên được định nghĩa khác nhau (các hành vi khác nhau) trong các lớp khác nhau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Các lớp con kế thừa đặc tả của các phương thức từ lớp cha và các phương thức này có thể được định nghĩa lại một cách thích hợp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Giảm việc sử dụng các câu lệnh điều kiện (ví dụ: if-else, switch)</a:t>
            </a:r>
          </a:p>
          <a:p>
            <a:pPr lvl="0">
              <a:defRPr sz="1800"/>
            </a:pPr>
            <a:r>
              <a:rPr lang="vi-VN" sz="2000" dirty="0"/>
              <a:t>Phương pháp tiếp cận theo thủ tục so với phương pháp tiếp cận hướng đối tượng</a:t>
            </a:r>
          </a:p>
          <a:p>
            <a:pPr lvl="0">
              <a:defRPr sz="1800"/>
            </a:pPr>
            <a:r>
              <a:rPr lang="vi-VN" sz="2000" dirty="0"/>
              <a:t> </a:t>
            </a:r>
            <a:endParaRPr lang="vi-VN" sz="2000" dirty="0"/>
          </a:p>
        </p:txBody>
      </p:sp>
      <p:grpSp>
        <p:nvGrpSpPr>
          <p:cNvPr id="318" name="Group 318"/>
          <p:cNvGrpSpPr/>
          <p:nvPr/>
        </p:nvGrpSpPr>
        <p:grpSpPr>
          <a:xfrm>
            <a:off x="6726025" y="3797349"/>
            <a:ext cx="3982642" cy="1739979"/>
            <a:chOff x="0" y="0"/>
            <a:chExt cx="4248150" cy="2474634"/>
          </a:xfrm>
        </p:grpSpPr>
        <p:sp>
          <p:nvSpPr>
            <p:cNvPr id="307" name="Shape 307"/>
            <p:cNvSpPr/>
            <p:nvPr/>
          </p:nvSpPr>
          <p:spPr>
            <a:xfrm>
              <a:off x="1584325" y="0"/>
              <a:ext cx="1008063" cy="94110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sz="1300">
                  <a:latin typeface="Verdana"/>
                  <a:ea typeface="Verdana"/>
                  <a:cs typeface="Verdana"/>
                  <a:sym typeface="Verdana"/>
                </a:rPr>
                <a:t>Account</a:t>
              </a:r>
            </a:p>
            <a:p>
              <a:pPr>
                <a:defRPr sz="1800">
                  <a:uFillTx/>
                </a:defRPr>
              </a:pPr>
              <a:r>
                <a:rPr sz="1200">
                  <a:latin typeface="Verdana"/>
                  <a:ea typeface="Verdana"/>
                  <a:cs typeface="Verdana"/>
                  <a:sym typeface="Verdana"/>
                </a:rPr>
                <a:t>credit</a:t>
              </a:r>
            </a:p>
            <a:p>
              <a:pPr>
                <a:defRPr sz="1800">
                  <a:uFillTx/>
                </a:defRPr>
              </a:pPr>
              <a:r>
                <a:rPr sz="1200">
                  <a:latin typeface="Verdana"/>
                  <a:ea typeface="Verdana"/>
                  <a:cs typeface="Verdana"/>
                  <a:sym typeface="Verdana"/>
                </a:rPr>
                <a:t>debit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1584325" y="288925"/>
              <a:ext cx="100806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76487" y="1512887"/>
              <a:ext cx="1871663" cy="94110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sz="1300">
                  <a:latin typeface="Verdana"/>
                  <a:ea typeface="Verdana"/>
                  <a:cs typeface="Verdana"/>
                  <a:sym typeface="Verdana"/>
                </a:rPr>
                <a:t>SavingAccount</a:t>
              </a:r>
            </a:p>
            <a:p>
              <a:pPr>
                <a:defRPr sz="1800">
                  <a:uFillTx/>
                </a:defRPr>
              </a:pPr>
              <a:r>
                <a:rPr sz="1200">
                  <a:latin typeface="Verdana"/>
                  <a:ea typeface="Verdana"/>
                  <a:cs typeface="Verdana"/>
                  <a:sym typeface="Verdana"/>
                </a:rPr>
                <a:t>Calculate costs</a:t>
              </a:r>
            </a:p>
            <a:p>
              <a:pPr>
                <a:defRPr sz="1800">
                  <a:uFillTx/>
                </a:defRPr>
              </a:pPr>
              <a:r>
                <a:rPr sz="1200">
                  <a:latin typeface="Verdana"/>
                  <a:ea typeface="Verdana"/>
                  <a:cs typeface="Verdana"/>
                  <a:sym typeface="Verdana"/>
                </a:rPr>
                <a:t>Calculate interests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76487" y="1800225"/>
              <a:ext cx="187166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0" y="1533525"/>
              <a:ext cx="1943100" cy="941109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sz="1300">
                  <a:latin typeface="Verdana"/>
                  <a:ea typeface="Verdana"/>
                  <a:cs typeface="Verdana"/>
                  <a:sym typeface="Verdana"/>
                </a:rPr>
                <a:t>CurrentAccount</a:t>
              </a:r>
            </a:p>
            <a:p>
              <a:pPr>
                <a:defRPr sz="1800">
                  <a:uFillTx/>
                </a:defRPr>
              </a:pPr>
              <a:r>
                <a:rPr sz="1200">
                  <a:latin typeface="Verdana"/>
                  <a:ea typeface="Verdana"/>
                  <a:cs typeface="Verdana"/>
                  <a:sym typeface="Verdana"/>
                </a:rPr>
                <a:t>Calculate costs</a:t>
              </a:r>
            </a:p>
            <a:p>
              <a:pPr>
                <a:defRPr sz="1800">
                  <a:uFillTx/>
                </a:defRPr>
              </a:pPr>
              <a:r>
                <a:rPr sz="1200">
                  <a:latin typeface="Verdana"/>
                  <a:ea typeface="Verdana"/>
                  <a:cs typeface="Verdana"/>
                  <a:sym typeface="Verdana"/>
                </a:rPr>
                <a:t>Calculate interests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0" y="1828800"/>
              <a:ext cx="19431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865187" y="1225550"/>
              <a:ext cx="1" cy="2873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384550" y="1225550"/>
              <a:ext cx="0" cy="2873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865187" y="1211262"/>
              <a:ext cx="251936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1944687" y="763587"/>
              <a:ext cx="287339" cy="217489"/>
            </a:xfrm>
            <a:prstGeom prst="triangl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flipV="1">
              <a:off x="2089150" y="981075"/>
              <a:ext cx="0" cy="215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599266" y="4334247"/>
            <a:ext cx="3985619" cy="2113158"/>
            <a:chOff x="0" y="-41548"/>
            <a:chExt cx="4251326" cy="3005379"/>
          </a:xfrm>
        </p:grpSpPr>
        <p:grpSp>
          <p:nvGrpSpPr>
            <p:cNvPr id="321" name="Group 321"/>
            <p:cNvGrpSpPr/>
            <p:nvPr/>
          </p:nvGrpSpPr>
          <p:grpSpPr>
            <a:xfrm>
              <a:off x="1441450" y="-41548"/>
              <a:ext cx="792164" cy="415838"/>
              <a:chOff x="0" y="-41547"/>
              <a:chExt cx="792163" cy="415836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0" y="21907"/>
                <a:ext cx="792163" cy="288926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26264" y="-41547"/>
                <a:ext cx="539632" cy="4158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 algn="ctr">
                  <a:defRPr sz="16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sz="1800"/>
                </a:pPr>
                <a:r>
                  <a:rPr sz="1300"/>
                  <a:t>main</a:t>
                </a:r>
              </a:p>
            </p:txBody>
          </p:sp>
        </p:grpSp>
        <p:grpSp>
          <p:nvGrpSpPr>
            <p:cNvPr id="324" name="Group 324"/>
            <p:cNvGrpSpPr/>
            <p:nvPr/>
          </p:nvGrpSpPr>
          <p:grpSpPr>
            <a:xfrm>
              <a:off x="649286" y="606152"/>
              <a:ext cx="2376490" cy="415838"/>
              <a:chOff x="0" y="-41547"/>
              <a:chExt cx="2376488" cy="415836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0" y="21907"/>
                <a:ext cx="2376488" cy="288926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86611" y="-41547"/>
                <a:ext cx="2203265" cy="4158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 algn="ctr">
                  <a:defRPr sz="16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sz="1800"/>
                </a:pPr>
                <a:r>
                  <a:rPr sz="1300"/>
                  <a:t>execute the transaction</a:t>
                </a:r>
              </a:p>
            </p:txBody>
          </p:sp>
        </p:grpSp>
        <p:grpSp>
          <p:nvGrpSpPr>
            <p:cNvPr id="327" name="Group 327"/>
            <p:cNvGrpSpPr/>
            <p:nvPr/>
          </p:nvGrpSpPr>
          <p:grpSpPr>
            <a:xfrm>
              <a:off x="0" y="1256700"/>
              <a:ext cx="2017714" cy="1707129"/>
              <a:chOff x="0" y="-133632"/>
              <a:chExt cx="2017713" cy="1707128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0" y="0"/>
                <a:ext cx="2017713" cy="1439863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4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70258" y="-133632"/>
                <a:ext cx="1557005" cy="17071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calculate costs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if current account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   …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if saving account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   …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else …</a:t>
                </a:r>
              </a:p>
            </p:txBody>
          </p:sp>
        </p:grpSp>
        <p:grpSp>
          <p:nvGrpSpPr>
            <p:cNvPr id="330" name="Group 330"/>
            <p:cNvGrpSpPr/>
            <p:nvPr/>
          </p:nvGrpSpPr>
          <p:grpSpPr>
            <a:xfrm>
              <a:off x="2233612" y="1256700"/>
              <a:ext cx="2017714" cy="1707131"/>
              <a:chOff x="0" y="-133632"/>
              <a:chExt cx="2017713" cy="1707130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0" y="0"/>
                <a:ext cx="2017713" cy="1439863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400"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70258" y="-133632"/>
                <a:ext cx="1596332" cy="1707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calculate interests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if current account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   …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if saving account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   …</a:t>
                </a:r>
              </a:p>
              <a:p>
                <a:pPr>
                  <a:defRPr sz="1800">
                    <a:uFillTx/>
                  </a:defRPr>
                </a:pPr>
                <a:r>
                  <a:rPr sz="1200">
                    <a:latin typeface="Verdana"/>
                    <a:ea typeface="Verdana"/>
                    <a:cs typeface="Verdana"/>
                    <a:sym typeface="Verdana"/>
                  </a:rPr>
                  <a:t>else …</a:t>
                </a:r>
              </a:p>
            </p:txBody>
          </p:sp>
        </p:grpSp>
        <p:sp>
          <p:nvSpPr>
            <p:cNvPr id="331" name="Shape 331"/>
            <p:cNvSpPr/>
            <p:nvPr/>
          </p:nvSpPr>
          <p:spPr>
            <a:xfrm>
              <a:off x="1801812" y="309244"/>
              <a:ext cx="1" cy="3603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 flipH="1">
              <a:off x="865187" y="958532"/>
              <a:ext cx="792164" cy="431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017712" y="958532"/>
              <a:ext cx="1008063" cy="431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335" name="pasted-image.png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9861" y="5561424"/>
            <a:ext cx="1305279" cy="894830"/>
          </a:xfrm>
          <a:prstGeom prst="rect">
            <a:avLst/>
          </a:prstGeom>
          <a:ln w="6350">
            <a:round/>
          </a:ln>
        </p:spPr>
      </p:pic>
      <p:pic>
        <p:nvPicPr>
          <p:cNvPr id="336" name="pasted-image.png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4627" y="5561424"/>
            <a:ext cx="1932441" cy="894830"/>
          </a:xfrm>
          <a:prstGeom prst="rect">
            <a:avLst/>
          </a:prstGeom>
          <a:ln w="6350">
            <a:round/>
          </a:ln>
        </p:spPr>
      </p:pic>
    </p:spTree>
    <p:extLst>
      <p:ext uri="{BB962C8B-B14F-4D97-AF65-F5344CB8AC3E}">
        <p14:creationId xmlns:p14="http://schemas.microsoft.com/office/powerpoint/2010/main" val="18864742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19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vi-VN" sz="2700" b="1" dirty="0"/>
              <a:t>Đa hình: liên kết động</a:t>
            </a:r>
            <a:br>
              <a:rPr lang="vi-VN" sz="2700" b="1" dirty="0"/>
            </a:br>
            <a:r>
              <a:rPr lang="vi-VN" sz="2700" b="1" dirty="0"/>
              <a:t> 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vi-VN" sz="1800" dirty="0"/>
              <a:t>Phương thức được thực thi bởi một đối tượng phụ thuộc vào lớp của đối tượng: liên kết động</a:t>
            </a:r>
          </a:p>
          <a:p>
            <a:pPr lvl="0">
              <a:defRPr sz="1800"/>
            </a:pPr>
            <a:r>
              <a:rPr lang="vi-VN" sz="1800" dirty="0"/>
              <a:t>Liên kết động là cần thiết khi</a:t>
            </a:r>
          </a:p>
          <a:p>
            <a:pPr lvl="0">
              <a:defRPr sz="1800"/>
            </a:pPr>
            <a:r>
              <a:rPr lang="vi-VN" sz="1800" dirty="0"/>
              <a:t>Một biến đề cập đến một đối tượng có lớp thành viên là một phần của cây kế thừa</a:t>
            </a:r>
          </a:p>
          <a:p>
            <a:pPr lvl="0">
              <a:defRPr sz="1800"/>
            </a:pPr>
            <a:r>
              <a:rPr lang="vi-VN" sz="1800" dirty="0"/>
              <a:t>Một số phương thức tồn tại cho cùng một thông báo (tên) trong cây kế thừa (đa hình)</a:t>
            </a:r>
            <a:endParaRPr sz="1800" dirty="0"/>
          </a:p>
        </p:txBody>
      </p:sp>
      <p:sp>
        <p:nvSpPr>
          <p:cNvPr id="341" name="Shape 341"/>
          <p:cNvSpPr/>
          <p:nvPr/>
        </p:nvSpPr>
        <p:spPr>
          <a:xfrm>
            <a:off x="2160985" y="3732610"/>
            <a:ext cx="1821656" cy="646670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 sz="1300">
                <a:latin typeface="Verdana"/>
                <a:ea typeface="Verdana"/>
                <a:cs typeface="Verdana"/>
                <a:sym typeface="Verdana"/>
              </a:rPr>
              <a:t>Account</a:t>
            </a:r>
          </a:p>
          <a:p>
            <a:pPr>
              <a:defRPr sz="1800">
                <a:uFillTx/>
              </a:defRPr>
            </a:pPr>
            <a:r>
              <a:rPr sz="1200">
                <a:latin typeface="Verdana"/>
                <a:ea typeface="Verdana"/>
                <a:cs typeface="Verdana"/>
                <a:sym typeface="Verdana"/>
              </a:rPr>
              <a:t>calculateCosts()</a:t>
            </a:r>
          </a:p>
          <a:p>
            <a:pPr>
              <a:defRPr sz="1800">
                <a:uFillTx/>
              </a:defRPr>
            </a:pPr>
            <a:r>
              <a:rPr sz="1200">
                <a:latin typeface="Verdana"/>
                <a:ea typeface="Verdana"/>
                <a:cs typeface="Verdana"/>
                <a:sym typeface="Verdana"/>
              </a:rPr>
              <a:t>calculateInterests()</a:t>
            </a:r>
          </a:p>
        </p:txBody>
      </p:sp>
      <p:sp>
        <p:nvSpPr>
          <p:cNvPr id="342" name="Shape 342"/>
          <p:cNvSpPr/>
          <p:nvPr/>
        </p:nvSpPr>
        <p:spPr>
          <a:xfrm>
            <a:off x="3174504" y="4796358"/>
            <a:ext cx="1754684" cy="677448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>
              <a:defRPr sz="1800">
                <a:uFillTx/>
              </a:defRPr>
            </a:pPr>
            <a:r>
              <a:rPr sz="1300">
                <a:latin typeface="Verdana"/>
                <a:ea typeface="Verdana"/>
                <a:cs typeface="Verdana"/>
                <a:sym typeface="Verdana"/>
              </a:rPr>
              <a:t>SavingAccount</a:t>
            </a:r>
          </a:p>
          <a:p>
            <a:pPr>
              <a:defRPr sz="1800">
                <a:uFillTx/>
              </a:defRPr>
            </a:pPr>
            <a:r>
              <a:rPr sz="1300">
                <a:latin typeface="Verdana"/>
                <a:ea typeface="Verdana"/>
                <a:cs typeface="Verdana"/>
                <a:sym typeface="Verdana"/>
              </a:rPr>
              <a:t>calculateCosts()</a:t>
            </a:r>
          </a:p>
          <a:p>
            <a:pPr>
              <a:defRPr sz="1800">
                <a:uFillTx/>
              </a:defRPr>
            </a:pPr>
            <a:r>
              <a:rPr sz="1300">
                <a:latin typeface="Verdana"/>
                <a:ea typeface="Verdana"/>
                <a:cs typeface="Verdana"/>
                <a:sym typeface="Verdana"/>
              </a:rPr>
              <a:t>calculateInterests()</a:t>
            </a:r>
          </a:p>
        </p:txBody>
      </p:sp>
      <p:sp>
        <p:nvSpPr>
          <p:cNvPr id="343" name="Shape 343"/>
          <p:cNvSpPr/>
          <p:nvPr/>
        </p:nvSpPr>
        <p:spPr>
          <a:xfrm>
            <a:off x="3174504" y="4998393"/>
            <a:ext cx="1754684" cy="0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46547" y="4810870"/>
            <a:ext cx="1821656" cy="646670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>
              <a:defRPr sz="1800">
                <a:uFillTx/>
              </a:defRPr>
            </a:pPr>
            <a:r>
              <a:rPr sz="1300">
                <a:latin typeface="Verdana"/>
                <a:ea typeface="Verdana"/>
                <a:cs typeface="Verdana"/>
                <a:sym typeface="Verdana"/>
              </a:rPr>
              <a:t>CurrentAccount</a:t>
            </a:r>
          </a:p>
          <a:p>
            <a:pPr>
              <a:defRPr sz="1800">
                <a:uFillTx/>
              </a:defRPr>
            </a:pPr>
            <a:r>
              <a:rPr sz="1200">
                <a:latin typeface="Verdana"/>
                <a:ea typeface="Verdana"/>
                <a:cs typeface="Verdana"/>
                <a:sym typeface="Verdana"/>
              </a:rPr>
              <a:t>calculateCosts()</a:t>
            </a:r>
          </a:p>
          <a:p>
            <a:pPr>
              <a:defRPr sz="1800">
                <a:uFillTx/>
              </a:defRPr>
            </a:pPr>
            <a:r>
              <a:rPr sz="1200">
                <a:latin typeface="Verdana"/>
                <a:ea typeface="Verdana"/>
                <a:cs typeface="Verdana"/>
                <a:sym typeface="Verdana"/>
              </a:rPr>
              <a:t>calculateInterests()</a:t>
            </a:r>
          </a:p>
        </p:txBody>
      </p:sp>
      <p:sp>
        <p:nvSpPr>
          <p:cNvPr id="345" name="Shape 345"/>
          <p:cNvSpPr/>
          <p:nvPr/>
        </p:nvSpPr>
        <p:spPr>
          <a:xfrm>
            <a:off x="946547" y="5018484"/>
            <a:ext cx="1821656" cy="0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757660" y="4594324"/>
            <a:ext cx="1" cy="202035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119563" y="4594324"/>
            <a:ext cx="0" cy="202035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757660" y="4584278"/>
            <a:ext cx="2361903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769691" y="4269507"/>
            <a:ext cx="269379" cy="152921"/>
          </a:xfrm>
          <a:prstGeom prst="triangle">
            <a:avLst/>
          </a:prstGeom>
          <a:ln>
            <a:solidFill/>
            <a:round/>
          </a:ln>
        </p:spPr>
        <p:txBody>
          <a:bodyPr lIns="38267" tIns="38268" rIns="38267" bIns="38268" anchor="ctr"/>
          <a:lstStyle/>
          <a:p>
            <a:pPr>
              <a:defRPr sz="1800">
                <a:uFillTx/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 flipV="1">
            <a:off x="2905125" y="4422428"/>
            <a:ext cx="0" cy="151805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7106542" y="3056261"/>
            <a:ext cx="4248295" cy="327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267" tIns="38268" rIns="38267" bIns="38268">
            <a:spAutoFit/>
          </a:bodyPr>
          <a:lstStyle/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calculateCost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(Account accounts)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int s = 0;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for (int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= 0;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&lt;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accounts.length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;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++)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	s = s + accounts[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]-&gt;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calculateCosts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return s;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>
              <a:defRPr sz="1800">
                <a:uFillTx/>
              </a:defRPr>
            </a:pPr>
            <a:endParaRPr sz="13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void main()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Account accounts = new Account[2];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accounts[0] = new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CurrentAccount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accounts[1] = new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SavingAccount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int s = </a:t>
            </a:r>
            <a:r>
              <a:rPr sz="1300" dirty="0" err="1">
                <a:latin typeface="Verdana"/>
                <a:ea typeface="Verdana"/>
                <a:cs typeface="Verdana"/>
                <a:sym typeface="Verdana"/>
              </a:rPr>
              <a:t>calculateCost</a:t>
            </a: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(accounts);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     …</a:t>
            </a:r>
          </a:p>
          <a:p>
            <a:pPr>
              <a:defRPr sz="1800">
                <a:uFillTx/>
              </a:defRPr>
            </a:pPr>
            <a:r>
              <a:rPr sz="1300" dirty="0"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352" name="Shape 352"/>
          <p:cNvSpPr/>
          <p:nvPr/>
        </p:nvSpPr>
        <p:spPr>
          <a:xfrm>
            <a:off x="2182316" y="3944689"/>
            <a:ext cx="1778993" cy="0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9120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5238"/>
            <a:ext cx="10515600" cy="1655761"/>
          </a:xfrm>
        </p:spPr>
        <p:txBody>
          <a:bodyPr>
            <a:normAutofit/>
          </a:bodyPr>
          <a:lstStyle/>
          <a:p>
            <a:r>
              <a:rPr lang="vi-VN" sz="4000" dirty="0"/>
              <a:t>Giới thiệu về các khái niệm hướng đối tượng</a:t>
            </a:r>
            <a:endParaRPr lang="en-US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31850" y="3327400"/>
            <a:ext cx="10515600" cy="3174999"/>
          </a:xfrm>
        </p:spPr>
        <p:txBody>
          <a:bodyPr>
            <a:normAutofit fontScale="77500" lnSpcReduction="20000"/>
          </a:bodyPr>
          <a:lstStyle/>
          <a:p>
            <a:pPr marL="342900" indent="-342900"/>
            <a:r>
              <a:rPr lang="vi-VN" sz="2600" dirty="0"/>
              <a:t>Cách tiếp cận chức năng</a:t>
            </a:r>
          </a:p>
          <a:p>
            <a:pPr marL="342900" indent="-342900"/>
            <a:r>
              <a:rPr lang="vi-VN" sz="2600" dirty="0"/>
              <a:t>Phương pháp hướng đối tượng</a:t>
            </a:r>
          </a:p>
          <a:p>
            <a:pPr marL="342900" indent="-342900"/>
            <a:r>
              <a:rPr lang="vi-VN" sz="2600" dirty="0"/>
              <a:t>Các khái niệm hướng đối tượng</a:t>
            </a:r>
          </a:p>
          <a:p>
            <a:pPr>
              <a:buFont typeface="Courier New" pitchFamily="49" charset="0"/>
              <a:buChar char="o"/>
            </a:pPr>
            <a:r>
              <a:rPr lang="vi-VN" sz="2600" dirty="0" smtClean="0"/>
              <a:t>Các </a:t>
            </a:r>
            <a:r>
              <a:rPr lang="vi-VN" sz="2600" dirty="0"/>
              <a:t>đối tượng</a:t>
            </a:r>
          </a:p>
          <a:p>
            <a:pPr>
              <a:buFont typeface="Courier New" pitchFamily="49" charset="0"/>
              <a:buChar char="o"/>
            </a:pPr>
            <a:r>
              <a:rPr lang="vi-VN" sz="2600" dirty="0"/>
              <a:t>Các lớp học</a:t>
            </a:r>
          </a:p>
          <a:p>
            <a:pPr>
              <a:buFont typeface="Courier New" pitchFamily="49" charset="0"/>
              <a:buChar char="o"/>
            </a:pPr>
            <a:r>
              <a:rPr lang="vi-VN" sz="2600" dirty="0"/>
              <a:t>Đóng gói</a:t>
            </a:r>
          </a:p>
          <a:p>
            <a:pPr>
              <a:buFont typeface="Courier New" pitchFamily="49" charset="0"/>
              <a:buChar char="o"/>
            </a:pPr>
            <a:r>
              <a:rPr lang="vi-VN" sz="2600" dirty="0"/>
              <a:t>Di sản</a:t>
            </a:r>
          </a:p>
          <a:p>
            <a:pPr>
              <a:buFont typeface="Courier New" pitchFamily="49" charset="0"/>
              <a:buChar char="o"/>
            </a:pPr>
            <a:r>
              <a:rPr lang="vi-VN" sz="2600" dirty="0"/>
              <a:t>Đa hình</a:t>
            </a:r>
          </a:p>
          <a:p>
            <a:pPr>
              <a:buFont typeface="Courier New" pitchFamily="49" charset="0"/>
              <a:buChar char="o"/>
            </a:pPr>
            <a:r>
              <a:rPr lang="vi-VN" sz="2600" dirty="0"/>
              <a:t>Trừu tượng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20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2700" b="1" dirty="0" smtClean="0"/>
              <a:t>Abstraction: abstract class</a:t>
            </a:r>
            <a:endParaRPr sz="2700" b="1" dirty="0"/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xfrm>
            <a:off x="526251" y="1349465"/>
            <a:ext cx="11106757" cy="47298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Một lớp trừu tượng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chỉ ra đặc điểm chung của các phân lớp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không thể có cá thể / đối tượng</a:t>
            </a:r>
          </a:p>
          <a:p>
            <a:pPr lvl="0">
              <a:defRPr sz="1800"/>
            </a:pPr>
            <a:r>
              <a:rPr lang="vi-VN" sz="2000" dirty="0"/>
              <a:t>Một lớp cụ thể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chứa một bản mô tả đầy đủ các đối tượng trong thế giới thực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dự kiến sẽ có các cá thể / đối tượng</a:t>
            </a:r>
            <a:endParaRPr sz="2000" dirty="0"/>
          </a:p>
        </p:txBody>
      </p:sp>
      <p:grpSp>
        <p:nvGrpSpPr>
          <p:cNvPr id="386" name="Group 386"/>
          <p:cNvGrpSpPr/>
          <p:nvPr/>
        </p:nvGrpSpPr>
        <p:grpSpPr>
          <a:xfrm>
            <a:off x="2257807" y="3064743"/>
            <a:ext cx="7635545" cy="3716089"/>
            <a:chOff x="-43566" y="0"/>
            <a:chExt cx="8144579" cy="5285102"/>
          </a:xfrm>
        </p:grpSpPr>
        <p:sp>
          <p:nvSpPr>
            <p:cNvPr id="357" name="Shape 357"/>
            <p:cNvSpPr/>
            <p:nvPr/>
          </p:nvSpPr>
          <p:spPr>
            <a:xfrm>
              <a:off x="4030015" y="2159001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 i="1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Polygon</a:t>
              </a:r>
            </a:p>
            <a:p>
              <a:pPr>
                <a:defRPr sz="1800">
                  <a:uFillTx/>
                </a:defRPr>
              </a:pPr>
              <a:r>
                <a:rPr i="1"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 i="1"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579687" y="3971925"/>
              <a:ext cx="2462214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Parallelogram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40275" y="3079750"/>
              <a:ext cx="217488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561896" y="3971925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Triangle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3444875" y="3527425"/>
              <a:ext cx="273526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444875" y="3527425"/>
              <a:ext cx="0" cy="431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180137" y="3527425"/>
              <a:ext cx="1" cy="431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841875" y="3309937"/>
              <a:ext cx="0" cy="2159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084637" y="2506662"/>
              <a:ext cx="15113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600700" y="4305300"/>
              <a:ext cx="15128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105964" y="576261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 i="1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Figure</a:t>
              </a:r>
            </a:p>
            <a:p>
              <a:pPr>
                <a:defRPr sz="1800">
                  <a:uFillTx/>
                </a:defRPr>
              </a:pPr>
              <a:r>
                <a:rPr i="1"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 i="1"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2160587" y="923925"/>
              <a:ext cx="15113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-43566" y="2159001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Ellipse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11112" y="2506662"/>
              <a:ext cx="15113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-43566" y="3825876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Circle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11112" y="4173537"/>
              <a:ext cx="15113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808287" y="1511300"/>
              <a:ext cx="217488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922587" y="1727200"/>
              <a:ext cx="1" cy="215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792162" y="1943100"/>
              <a:ext cx="41036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92162" y="1943100"/>
              <a:ext cx="1" cy="215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95850" y="1943100"/>
              <a:ext cx="0" cy="215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 flipH="1">
              <a:off x="719137" y="3311525"/>
              <a:ext cx="1" cy="504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88962" y="3095625"/>
              <a:ext cx="217488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592387" y="4319587"/>
              <a:ext cx="2449513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383" name="Group 383"/>
            <p:cNvGrpSpPr/>
            <p:nvPr/>
          </p:nvGrpSpPr>
          <p:grpSpPr>
            <a:xfrm>
              <a:off x="4392612" y="0"/>
              <a:ext cx="3708401" cy="1439864"/>
              <a:chOff x="0" y="0"/>
              <a:chExt cx="3708400" cy="1439863"/>
            </a:xfrm>
          </p:grpSpPr>
          <p:sp>
            <p:nvSpPr>
              <p:cNvPr id="381" name="Shape 381"/>
              <p:cNvSpPr/>
              <p:nvPr/>
            </p:nvSpPr>
            <p:spPr>
              <a:xfrm>
                <a:off x="0" y="0"/>
                <a:ext cx="3708400" cy="1439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62" y="4342"/>
                    </a:moveTo>
                    <a:lnTo>
                      <a:pt x="9722" y="1887"/>
                    </a:lnTo>
                    <a:lnTo>
                      <a:pt x="8550" y="6382"/>
                    </a:lnTo>
                    <a:lnTo>
                      <a:pt x="4502" y="3625"/>
                    </a:lnTo>
                    <a:lnTo>
                      <a:pt x="5372" y="7817"/>
                    </a:lnTo>
                    <a:lnTo>
                      <a:pt x="1172" y="8270"/>
                    </a:lnTo>
                    <a:lnTo>
                      <a:pt x="3935" y="11592"/>
                    </a:lnTo>
                    <a:lnTo>
                      <a:pt x="0" y="12877"/>
                    </a:lnTo>
                    <a:lnTo>
                      <a:pt x="3330" y="15370"/>
                    </a:lnTo>
                    <a:lnTo>
                      <a:pt x="1285" y="17825"/>
                    </a:lnTo>
                    <a:lnTo>
                      <a:pt x="4805" y="18240"/>
                    </a:lnTo>
                    <a:lnTo>
                      <a:pt x="4917" y="21600"/>
                    </a:lnTo>
                    <a:lnTo>
                      <a:pt x="7527" y="18125"/>
                    </a:lnTo>
                    <a:lnTo>
                      <a:pt x="8700" y="19712"/>
                    </a:lnTo>
                    <a:lnTo>
                      <a:pt x="9872" y="17370"/>
                    </a:lnTo>
                    <a:lnTo>
                      <a:pt x="11612" y="18842"/>
                    </a:lnTo>
                    <a:lnTo>
                      <a:pt x="12180" y="15935"/>
                    </a:lnTo>
                    <a:lnTo>
                      <a:pt x="14942" y="17370"/>
                    </a:lnTo>
                    <a:lnTo>
                      <a:pt x="14640" y="14350"/>
                    </a:lnTo>
                    <a:lnTo>
                      <a:pt x="18877" y="15632"/>
                    </a:lnTo>
                    <a:lnTo>
                      <a:pt x="16380" y="12310"/>
                    </a:lnTo>
                    <a:lnTo>
                      <a:pt x="18270" y="11290"/>
                    </a:lnTo>
                    <a:lnTo>
                      <a:pt x="16985" y="9402"/>
                    </a:lnTo>
                    <a:lnTo>
                      <a:pt x="21600" y="6645"/>
                    </a:lnTo>
                    <a:lnTo>
                      <a:pt x="16380" y="6532"/>
                    </a:lnTo>
                    <a:lnTo>
                      <a:pt x="18007" y="3172"/>
                    </a:lnTo>
                    <a:lnTo>
                      <a:pt x="14525" y="5777"/>
                    </a:lnTo>
                    <a:lnTo>
                      <a:pt x="14790" y="0"/>
                    </a:ln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 b="1">
                    <a:solidFill>
                      <a:srgbClr val="CC0000"/>
                    </a:solidFill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700853" y="481194"/>
                <a:ext cx="2034057" cy="5252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 algn="ctr">
                  <a:defRPr sz="1800" b="1">
                    <a:solidFill>
                      <a:srgbClr val="CC0000"/>
                    </a:solidFill>
                    <a:uFillTx/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r>
                  <a:rPr b="1">
                    <a:solidFill>
                      <a:srgbClr val="CC0000"/>
                    </a:solidFill>
                  </a:rPr>
                  <a:t>Abstract class</a:t>
                </a:r>
              </a:p>
            </p:txBody>
          </p:sp>
        </p:grpSp>
        <p:sp>
          <p:nvSpPr>
            <p:cNvPr id="384" name="Shape 384"/>
            <p:cNvSpPr/>
            <p:nvPr/>
          </p:nvSpPr>
          <p:spPr>
            <a:xfrm flipH="1">
              <a:off x="3384550" y="647700"/>
              <a:ext cx="1296988" cy="7302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5400674" y="1223962"/>
              <a:ext cx="504826" cy="115252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7713066" y="4611633"/>
            <a:ext cx="621495" cy="359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10"/>
                </a:moveTo>
                <a:lnTo>
                  <a:pt x="5370" y="0"/>
                </a:lnTo>
                <a:lnTo>
                  <a:pt x="14630" y="1215"/>
                </a:lnTo>
                <a:lnTo>
                  <a:pt x="21600" y="10827"/>
                </a:lnTo>
                <a:lnTo>
                  <a:pt x="16614" y="19597"/>
                </a:lnTo>
                <a:lnTo>
                  <a:pt x="8561" y="21600"/>
                </a:lnTo>
                <a:lnTo>
                  <a:pt x="679" y="16285"/>
                </a:lnTo>
                <a:lnTo>
                  <a:pt x="0" y="8810"/>
                </a:ln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4115394" y="5636729"/>
            <a:ext cx="886726" cy="188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073" y="303"/>
                </a:lnTo>
                <a:lnTo>
                  <a:pt x="21600" y="21297"/>
                </a:lnTo>
                <a:lnTo>
                  <a:pt x="6725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8691053" y="5502440"/>
            <a:ext cx="389435" cy="457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841"/>
                </a:moveTo>
                <a:lnTo>
                  <a:pt x="21600" y="0"/>
                </a:lnTo>
                <a:lnTo>
                  <a:pt x="19846" y="21600"/>
                </a:lnTo>
                <a:lnTo>
                  <a:pt x="0" y="13841"/>
                </a:ln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1468437" y="4392752"/>
            <a:ext cx="892703" cy="328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1785937" y="5498970"/>
            <a:ext cx="621495" cy="464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278224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21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vi-VN" sz="2700" b="1" dirty="0"/>
              <a:t>Abstraction: phương pháp trừu tượng</a:t>
            </a:r>
            <a:endParaRPr sz="2700" b="1" dirty="0"/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1157557" cy="47298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Một phương pháp nên được xác định ở mức trừu tượng cao nhất có thể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Ở cấp độ này, phương thức có thể là trừu tượng (tức là không có triển khai)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Trong trường hợp này, lớp cũng trừu tượng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Nếu một lớp có một phương thức trừu tượng, thì ít nhất một trong các lớp con của nó phải triển khai phương thức này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Tất cả các phương thức </a:t>
            </a:r>
            <a:r>
              <a:rPr lang="vi-VN" sz="2000" dirty="0" smtClean="0"/>
              <a:t>củ</a:t>
            </a:r>
            <a:r>
              <a:rPr lang="en-US" sz="2000" dirty="0" err="1" smtClean="0"/>
              <a:t>ss</a:t>
            </a:r>
            <a:r>
              <a:rPr lang="vi-VN" sz="2000" dirty="0" smtClean="0"/>
              <a:t>a </a:t>
            </a:r>
            <a:r>
              <a:rPr lang="vi-VN" sz="2000" dirty="0"/>
              <a:t>một lớp ở cuối cây kế thừa phải là cụ thể</a:t>
            </a:r>
            <a:endParaRPr dirty="0"/>
          </a:p>
        </p:txBody>
      </p:sp>
      <p:grpSp>
        <p:nvGrpSpPr>
          <p:cNvPr id="425" name="Group 425"/>
          <p:cNvGrpSpPr/>
          <p:nvPr/>
        </p:nvGrpSpPr>
        <p:grpSpPr>
          <a:xfrm>
            <a:off x="2156604" y="3022600"/>
            <a:ext cx="7837952" cy="3716089"/>
            <a:chOff x="-43566" y="0"/>
            <a:chExt cx="8360480" cy="5285102"/>
          </a:xfrm>
        </p:grpSpPr>
        <p:sp>
          <p:nvSpPr>
            <p:cNvPr id="396" name="Shape 396"/>
            <p:cNvSpPr/>
            <p:nvPr/>
          </p:nvSpPr>
          <p:spPr>
            <a:xfrm>
              <a:off x="4030573" y="2159001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 i="1">
                  <a:latin typeface="Verdana"/>
                  <a:ea typeface="Verdana"/>
                  <a:cs typeface="Verdana"/>
                  <a:sym typeface="Verdana"/>
                </a:rPr>
                <a:t>Polygon</a:t>
              </a:r>
            </a:p>
            <a:p>
              <a:pPr>
                <a:defRPr sz="1800">
                  <a:uFillTx/>
                </a:defRPr>
              </a:pPr>
              <a:r>
                <a:rPr i="1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 i="1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parimeter()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2579687" y="3971925"/>
              <a:ext cx="2460625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Parallelogram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40275" y="3079750"/>
              <a:ext cx="217488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561896" y="3971925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Triangle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3444875" y="3527425"/>
              <a:ext cx="2735263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444875" y="3527425"/>
              <a:ext cx="0" cy="431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180137" y="3527425"/>
              <a:ext cx="1" cy="4318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841875" y="3309937"/>
              <a:ext cx="0" cy="2159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084637" y="2506662"/>
              <a:ext cx="15113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5600700" y="4305300"/>
              <a:ext cx="15128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105964" y="576261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 i="1">
                  <a:latin typeface="Verdana"/>
                  <a:ea typeface="Verdana"/>
                  <a:cs typeface="Verdana"/>
                  <a:sym typeface="Verdana"/>
                </a:rPr>
                <a:t>Figure</a:t>
              </a:r>
            </a:p>
            <a:p>
              <a:pPr>
                <a:defRPr sz="1800">
                  <a:uFillTx/>
                </a:defRPr>
              </a:pPr>
              <a:r>
                <a:rPr i="1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 i="1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2160587" y="923925"/>
              <a:ext cx="15113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-43566" y="2159001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Ellipse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11112" y="2506662"/>
              <a:ext cx="15113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-43566" y="3825876"/>
              <a:ext cx="1529648" cy="131317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1800">
                  <a:uFillTx/>
                </a:defRPr>
              </a:pPr>
              <a:r>
                <a:rPr b="1">
                  <a:latin typeface="Verdana"/>
                  <a:ea typeface="Verdana"/>
                  <a:cs typeface="Verdana"/>
                  <a:sym typeface="Verdana"/>
                </a:rPr>
                <a:t>Circle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area()</a:t>
              </a:r>
            </a:p>
            <a:p>
              <a:pPr>
                <a:defRPr sz="1800">
                  <a:uFillTx/>
                </a:defRPr>
              </a:pPr>
              <a:r>
                <a:rPr>
                  <a:latin typeface="Verdana"/>
                  <a:ea typeface="Verdana"/>
                  <a:cs typeface="Verdana"/>
                  <a:sym typeface="Verdana"/>
                </a:rPr>
                <a:t>perimeter()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1112" y="4173537"/>
              <a:ext cx="1511301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808287" y="1511300"/>
              <a:ext cx="217488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922587" y="1727200"/>
              <a:ext cx="1" cy="215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2162" y="1943100"/>
              <a:ext cx="41036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92162" y="1943100"/>
              <a:ext cx="1" cy="215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895850" y="1943100"/>
              <a:ext cx="0" cy="2159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 flipH="1">
              <a:off x="719137" y="3311525"/>
              <a:ext cx="1" cy="50482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88962" y="3095625"/>
              <a:ext cx="217488" cy="2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92387" y="4319587"/>
              <a:ext cx="2447926" cy="158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422" name="Group 422"/>
            <p:cNvGrpSpPr/>
            <p:nvPr/>
          </p:nvGrpSpPr>
          <p:grpSpPr>
            <a:xfrm>
              <a:off x="4032250" y="0"/>
              <a:ext cx="4284664" cy="1439864"/>
              <a:chOff x="0" y="0"/>
              <a:chExt cx="4284663" cy="1439863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0" y="0"/>
                <a:ext cx="4284663" cy="14398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62" y="4342"/>
                    </a:moveTo>
                    <a:lnTo>
                      <a:pt x="9722" y="1887"/>
                    </a:lnTo>
                    <a:lnTo>
                      <a:pt x="8550" y="6382"/>
                    </a:lnTo>
                    <a:lnTo>
                      <a:pt x="4502" y="3625"/>
                    </a:lnTo>
                    <a:lnTo>
                      <a:pt x="5372" y="7817"/>
                    </a:lnTo>
                    <a:lnTo>
                      <a:pt x="1172" y="8270"/>
                    </a:lnTo>
                    <a:lnTo>
                      <a:pt x="3935" y="11592"/>
                    </a:lnTo>
                    <a:lnTo>
                      <a:pt x="0" y="12877"/>
                    </a:lnTo>
                    <a:lnTo>
                      <a:pt x="3330" y="15370"/>
                    </a:lnTo>
                    <a:lnTo>
                      <a:pt x="1285" y="17825"/>
                    </a:lnTo>
                    <a:lnTo>
                      <a:pt x="4805" y="18240"/>
                    </a:lnTo>
                    <a:lnTo>
                      <a:pt x="4917" y="21600"/>
                    </a:lnTo>
                    <a:lnTo>
                      <a:pt x="7527" y="18125"/>
                    </a:lnTo>
                    <a:lnTo>
                      <a:pt x="8700" y="19712"/>
                    </a:lnTo>
                    <a:lnTo>
                      <a:pt x="9872" y="17370"/>
                    </a:lnTo>
                    <a:lnTo>
                      <a:pt x="11612" y="18842"/>
                    </a:lnTo>
                    <a:lnTo>
                      <a:pt x="12180" y="15935"/>
                    </a:lnTo>
                    <a:lnTo>
                      <a:pt x="14942" y="17370"/>
                    </a:lnTo>
                    <a:lnTo>
                      <a:pt x="14640" y="14350"/>
                    </a:lnTo>
                    <a:lnTo>
                      <a:pt x="18877" y="15632"/>
                    </a:lnTo>
                    <a:lnTo>
                      <a:pt x="16380" y="12310"/>
                    </a:lnTo>
                    <a:lnTo>
                      <a:pt x="18270" y="11290"/>
                    </a:lnTo>
                    <a:lnTo>
                      <a:pt x="16985" y="9402"/>
                    </a:lnTo>
                    <a:lnTo>
                      <a:pt x="21600" y="6645"/>
                    </a:lnTo>
                    <a:lnTo>
                      <a:pt x="16380" y="6532"/>
                    </a:lnTo>
                    <a:lnTo>
                      <a:pt x="18007" y="3172"/>
                    </a:lnTo>
                    <a:lnTo>
                      <a:pt x="14525" y="5777"/>
                    </a:lnTo>
                    <a:lnTo>
                      <a:pt x="14790" y="0"/>
                    </a:lnTo>
                    <a:close/>
                  </a:path>
                </a:pathLst>
              </a:custGeom>
              <a:solidFill>
                <a:srgbClr val="CC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 b="1">
                    <a:solidFill>
                      <a:srgbClr val="CC0000"/>
                    </a:solidFill>
                    <a:uFillTx/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723290" y="481194"/>
                <a:ext cx="2523081" cy="5252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 algn="ctr">
                  <a:defRPr sz="1800" b="1">
                    <a:solidFill>
                      <a:srgbClr val="CC0000"/>
                    </a:solidFill>
                    <a:uFillTx/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 lvl="0">
                  <a:defRPr b="0">
                    <a:solidFill>
                      <a:srgbClr val="000000"/>
                    </a:solidFill>
                  </a:defRPr>
                </a:pPr>
                <a:r>
                  <a:rPr b="1">
                    <a:solidFill>
                      <a:srgbClr val="CC0000"/>
                    </a:solidFill>
                  </a:rPr>
                  <a:t>Abstract Methods</a:t>
                </a:r>
              </a:p>
            </p:txBody>
          </p:sp>
        </p:grpSp>
        <p:sp>
          <p:nvSpPr>
            <p:cNvPr id="423" name="Shape 423"/>
            <p:cNvSpPr/>
            <p:nvPr/>
          </p:nvSpPr>
          <p:spPr>
            <a:xfrm flipH="1">
              <a:off x="3313112" y="1008062"/>
              <a:ext cx="1296989" cy="7302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 flipH="1">
              <a:off x="5473700" y="1225549"/>
              <a:ext cx="503238" cy="143986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26" name="Shape 426"/>
          <p:cNvSpPr/>
          <p:nvPr/>
        </p:nvSpPr>
        <p:spPr>
          <a:xfrm>
            <a:off x="7713066" y="4611633"/>
            <a:ext cx="621495" cy="359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10"/>
                </a:moveTo>
                <a:lnTo>
                  <a:pt x="5370" y="0"/>
                </a:lnTo>
                <a:lnTo>
                  <a:pt x="14630" y="1215"/>
                </a:lnTo>
                <a:lnTo>
                  <a:pt x="21600" y="10827"/>
                </a:lnTo>
                <a:lnTo>
                  <a:pt x="16614" y="19597"/>
                </a:lnTo>
                <a:lnTo>
                  <a:pt x="8561" y="21600"/>
                </a:lnTo>
                <a:lnTo>
                  <a:pt x="679" y="16285"/>
                </a:lnTo>
                <a:lnTo>
                  <a:pt x="0" y="8810"/>
                </a:ln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115394" y="5636729"/>
            <a:ext cx="886726" cy="188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073" y="303"/>
                </a:lnTo>
                <a:lnTo>
                  <a:pt x="21600" y="21297"/>
                </a:lnTo>
                <a:lnTo>
                  <a:pt x="6725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8691053" y="5502440"/>
            <a:ext cx="389435" cy="457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841"/>
                </a:moveTo>
                <a:lnTo>
                  <a:pt x="21600" y="0"/>
                </a:lnTo>
                <a:lnTo>
                  <a:pt x="19846" y="21600"/>
                </a:lnTo>
                <a:lnTo>
                  <a:pt x="0" y="13841"/>
                </a:ln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1468437" y="4392752"/>
            <a:ext cx="892703" cy="328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1583531" y="5498970"/>
            <a:ext cx="621495" cy="464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BF41"/>
          </a:solidFill>
          <a:ln w="12700">
            <a:solidFill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206111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Cách tiếp cận chức năng / thủ tục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 sz="1800"/>
            </a:pPr>
            <a:r>
              <a:rPr lang="vi-VN" sz="1600" dirty="0"/>
              <a:t>Dựa trên các chức năng cụ thể của hệ thống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1600" dirty="0"/>
              <a:t>Một hệ thống bao gồm một số chức năng</a:t>
            </a:r>
          </a:p>
          <a:p>
            <a:pPr lvl="0">
              <a:defRPr sz="1800"/>
            </a:pPr>
            <a:r>
              <a:rPr lang="vi-VN" sz="1600" dirty="0"/>
              <a:t>Phân rã các chức năng thành các chức năng con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1600" dirty="0"/>
              <a:t>Một hệ thống bao gồm các hệ thống con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1600" dirty="0"/>
              <a:t>Một hệ thống con được chia thành các hệ thống con nhỏ hơn</a:t>
            </a:r>
            <a:endParaRPr lang="en-US" sz="1600" dirty="0" smtClean="0"/>
          </a:p>
          <a:p>
            <a:pPr lvl="1">
              <a:defRPr sz="1800"/>
            </a:pPr>
            <a:endParaRPr lang="en-US" dirty="0"/>
          </a:p>
          <a:p>
            <a:pPr lvl="1">
              <a:defRPr sz="1800"/>
            </a:pPr>
            <a:endParaRPr lang="en-US" dirty="0"/>
          </a:p>
          <a:p>
            <a:pPr lvl="1">
              <a:defRPr sz="1800"/>
            </a:pPr>
            <a:endParaRPr lang="en-US" dirty="0"/>
          </a:p>
          <a:p>
            <a:pPr lvl="1">
              <a:defRPr sz="1800"/>
            </a:pPr>
            <a:endParaRPr lang="en-US" dirty="0"/>
          </a:p>
          <a:p>
            <a:pPr lvl="1">
              <a:defRPr sz="1800"/>
            </a:pPr>
            <a:endParaRPr lang="en-US" dirty="0"/>
          </a:p>
          <a:p>
            <a:pPr lvl="1">
              <a:defRPr sz="1800"/>
            </a:pPr>
            <a:endParaRPr lang="en-US" dirty="0"/>
          </a:p>
          <a:p>
            <a:pPr lvl="1">
              <a:defRPr sz="1800"/>
            </a:pPr>
            <a:endParaRPr lang="en-US" dirty="0"/>
          </a:p>
          <a:p>
            <a:pPr lvl="0">
              <a:defRPr sz="1800"/>
            </a:pPr>
            <a:endParaRPr lang="en-US" sz="2400" dirty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endParaRPr lang="en-US" sz="2400" dirty="0" smtClean="0"/>
          </a:p>
          <a:p>
            <a:pPr lvl="0">
              <a:defRPr sz="1800"/>
            </a:pPr>
            <a:r>
              <a:rPr lang="vi-VN" sz="1900" dirty="0"/>
              <a:t>Các chức năng giao tiếp bằng cách sử dụng dữ liệu được chia sẻ hoặc chuyển các tham số</a:t>
            </a:r>
            <a:endParaRPr lang="vi-VN" sz="1900" dirty="0"/>
          </a:p>
        </p:txBody>
      </p:sp>
      <p:grpSp>
        <p:nvGrpSpPr>
          <p:cNvPr id="4" name="Group 78"/>
          <p:cNvGrpSpPr/>
          <p:nvPr/>
        </p:nvGrpSpPr>
        <p:grpSpPr>
          <a:xfrm>
            <a:off x="1257608" y="2713731"/>
            <a:ext cx="9401261" cy="2827868"/>
            <a:chOff x="0" y="0"/>
            <a:chExt cx="9401259" cy="3081867"/>
          </a:xfrm>
        </p:grpSpPr>
        <p:sp>
          <p:nvSpPr>
            <p:cNvPr id="5" name="Shape 65"/>
            <p:cNvSpPr/>
            <p:nvPr/>
          </p:nvSpPr>
          <p:spPr>
            <a:xfrm>
              <a:off x="4368800" y="0"/>
              <a:ext cx="1270000" cy="508000"/>
            </a:xfrm>
            <a:prstGeom prst="rect">
              <a:avLst/>
            </a:prstGeom>
            <a:solidFill>
              <a:srgbClr val="EBEBE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lang="en-US" sz="2000" dirty="0" err="1" smtClean="0">
                  <a:uFill>
                    <a:solidFill/>
                  </a:uFill>
                </a:rPr>
                <a:t>Hệ</a:t>
              </a:r>
              <a:r>
                <a:rPr lang="en-US" sz="2000" dirty="0" smtClean="0">
                  <a:uFill>
                    <a:solidFill/>
                  </a:uFill>
                </a:rPr>
                <a:t> </a:t>
              </a:r>
              <a:r>
                <a:rPr lang="en-US" sz="2000" dirty="0" err="1" smtClean="0">
                  <a:uFill>
                    <a:solidFill/>
                  </a:uFill>
                </a:rPr>
                <a:t>thống</a:t>
              </a:r>
              <a:endParaRPr sz="2000" dirty="0">
                <a:uFill>
                  <a:solidFill/>
                </a:uFill>
              </a:endParaRPr>
            </a:p>
          </p:txBody>
        </p:sp>
        <p:sp>
          <p:nvSpPr>
            <p:cNvPr id="6" name="Shape 66"/>
            <p:cNvSpPr/>
            <p:nvPr/>
          </p:nvSpPr>
          <p:spPr>
            <a:xfrm>
              <a:off x="1549399" y="1176866"/>
              <a:ext cx="1555355" cy="508001"/>
            </a:xfrm>
            <a:prstGeom prst="rect">
              <a:avLst/>
            </a:prstGeom>
            <a:solidFill>
              <a:srgbClr val="EBEBE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lang="vi-VN" dirty="0">
                  <a:uFill>
                    <a:solidFill/>
                  </a:uFill>
                </a:rPr>
                <a:t>Chức năng</a:t>
              </a:r>
              <a:r>
                <a:rPr sz="2000" dirty="0" smtClean="0">
                  <a:uFill>
                    <a:solidFill/>
                  </a:uFill>
                </a:rPr>
                <a:t> </a:t>
              </a:r>
              <a:r>
                <a:rPr sz="2000" dirty="0">
                  <a:uFill>
                    <a:solidFill/>
                  </a:uFill>
                </a:rPr>
                <a:t>1</a:t>
              </a:r>
            </a:p>
          </p:txBody>
        </p:sp>
        <p:sp>
          <p:nvSpPr>
            <p:cNvPr id="7" name="Shape 67"/>
            <p:cNvSpPr/>
            <p:nvPr/>
          </p:nvSpPr>
          <p:spPr>
            <a:xfrm>
              <a:off x="6570133" y="1176866"/>
              <a:ext cx="1555354" cy="508001"/>
            </a:xfrm>
            <a:prstGeom prst="rect">
              <a:avLst/>
            </a:prstGeom>
            <a:solidFill>
              <a:srgbClr val="EBEBE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lang="vi-VN" dirty="0">
                  <a:uFill>
                    <a:solidFill/>
                  </a:uFill>
                </a:rPr>
                <a:t>Chức năng</a:t>
              </a:r>
              <a:r>
                <a:rPr sz="2000" dirty="0" smtClean="0">
                  <a:uFill>
                    <a:solidFill/>
                  </a:uFill>
                </a:rPr>
                <a:t> </a:t>
              </a:r>
              <a:r>
                <a:rPr sz="2000" dirty="0">
                  <a:uFill>
                    <a:solidFill/>
                  </a:uFill>
                </a:rPr>
                <a:t>2</a:t>
              </a:r>
            </a:p>
          </p:txBody>
        </p:sp>
        <p:sp>
          <p:nvSpPr>
            <p:cNvPr id="8" name="Shape 68"/>
            <p:cNvSpPr/>
            <p:nvPr/>
          </p:nvSpPr>
          <p:spPr>
            <a:xfrm>
              <a:off x="0" y="2573866"/>
              <a:ext cx="1555354" cy="508001"/>
            </a:xfrm>
            <a:prstGeom prst="rect">
              <a:avLst/>
            </a:prstGeom>
            <a:solidFill>
              <a:srgbClr val="EBEBE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lang="vi-VN" dirty="0">
                  <a:uFill>
                    <a:solidFill/>
                  </a:uFill>
                </a:rPr>
                <a:t>Chức năng </a:t>
              </a:r>
              <a:r>
                <a:rPr sz="2000" dirty="0" smtClean="0">
                  <a:uFill>
                    <a:solidFill/>
                  </a:uFill>
                </a:rPr>
                <a:t>1.1</a:t>
              </a:r>
              <a:endParaRPr sz="2000" dirty="0">
                <a:uFill>
                  <a:solidFill/>
                </a:uFill>
              </a:endParaRPr>
            </a:p>
          </p:txBody>
        </p:sp>
        <p:sp>
          <p:nvSpPr>
            <p:cNvPr id="9" name="Shape 69"/>
            <p:cNvSpPr/>
            <p:nvPr/>
          </p:nvSpPr>
          <p:spPr>
            <a:xfrm>
              <a:off x="2921000" y="2573866"/>
              <a:ext cx="1555354" cy="508001"/>
            </a:xfrm>
            <a:prstGeom prst="rect">
              <a:avLst/>
            </a:prstGeom>
            <a:solidFill>
              <a:srgbClr val="EBEBE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lang="vi-VN" dirty="0">
                  <a:uFill>
                    <a:solidFill/>
                  </a:uFill>
                </a:rPr>
                <a:t>Chức năng</a:t>
              </a:r>
              <a:r>
                <a:rPr sz="2000" dirty="0" smtClean="0">
                  <a:uFill>
                    <a:solidFill/>
                  </a:uFill>
                </a:rPr>
                <a:t> </a:t>
              </a:r>
              <a:r>
                <a:rPr sz="2000" dirty="0">
                  <a:uFill>
                    <a:solidFill/>
                  </a:uFill>
                </a:rPr>
                <a:t>1.2</a:t>
              </a:r>
            </a:p>
          </p:txBody>
        </p:sp>
        <p:sp>
          <p:nvSpPr>
            <p:cNvPr id="10" name="Shape 70"/>
            <p:cNvSpPr/>
            <p:nvPr/>
          </p:nvSpPr>
          <p:spPr>
            <a:xfrm>
              <a:off x="5145039" y="2573866"/>
              <a:ext cx="1555354" cy="508001"/>
            </a:xfrm>
            <a:prstGeom prst="rect">
              <a:avLst/>
            </a:prstGeom>
            <a:solidFill>
              <a:srgbClr val="EBEBE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lang="vi-VN" dirty="0">
                  <a:uFill>
                    <a:solidFill/>
                  </a:uFill>
                </a:rPr>
                <a:t>Chức năng</a:t>
              </a:r>
              <a:r>
                <a:rPr sz="2000" dirty="0" smtClean="0">
                  <a:uFill>
                    <a:solidFill/>
                  </a:uFill>
                </a:rPr>
                <a:t> </a:t>
              </a:r>
              <a:r>
                <a:rPr sz="2000" dirty="0">
                  <a:uFill>
                    <a:solidFill/>
                  </a:uFill>
                </a:rPr>
                <a:t>2.1</a:t>
              </a:r>
            </a:p>
          </p:txBody>
        </p:sp>
        <p:sp>
          <p:nvSpPr>
            <p:cNvPr id="11" name="Shape 71"/>
            <p:cNvSpPr/>
            <p:nvPr/>
          </p:nvSpPr>
          <p:spPr>
            <a:xfrm>
              <a:off x="7845905" y="2573866"/>
              <a:ext cx="1555354" cy="508001"/>
            </a:xfrm>
            <a:prstGeom prst="rect">
              <a:avLst/>
            </a:prstGeom>
            <a:solidFill>
              <a:srgbClr val="EBEBE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lang="vi-VN" dirty="0">
                  <a:uFill>
                    <a:solidFill/>
                  </a:uFill>
                </a:rPr>
                <a:t>Chức năng</a:t>
              </a:r>
              <a:r>
                <a:rPr sz="2000" dirty="0" smtClean="0">
                  <a:uFill>
                    <a:solidFill/>
                  </a:uFill>
                </a:rPr>
                <a:t> </a:t>
              </a:r>
              <a:r>
                <a:rPr sz="2000" dirty="0">
                  <a:uFill>
                    <a:solidFill/>
                  </a:uFill>
                </a:rPr>
                <a:t>2.2</a:t>
              </a:r>
            </a:p>
          </p:txBody>
        </p:sp>
        <p:sp>
          <p:nvSpPr>
            <p:cNvPr id="12" name="Shape 72"/>
            <p:cNvSpPr/>
            <p:nvPr/>
          </p:nvSpPr>
          <p:spPr>
            <a:xfrm flipH="1">
              <a:off x="3109862" y="506981"/>
              <a:ext cx="1569908" cy="80136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" name="Shape 73"/>
            <p:cNvSpPr/>
            <p:nvPr/>
          </p:nvSpPr>
          <p:spPr>
            <a:xfrm>
              <a:off x="5280984" y="501753"/>
              <a:ext cx="1288734" cy="80183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" name="Shape 74"/>
            <p:cNvSpPr/>
            <p:nvPr/>
          </p:nvSpPr>
          <p:spPr>
            <a:xfrm flipH="1">
              <a:off x="1186672" y="1681937"/>
              <a:ext cx="639496" cy="93652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" name="Shape 75"/>
            <p:cNvSpPr/>
            <p:nvPr/>
          </p:nvSpPr>
          <p:spPr>
            <a:xfrm>
              <a:off x="2688569" y="1681937"/>
              <a:ext cx="554570" cy="93628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" name="Shape 76"/>
            <p:cNvSpPr/>
            <p:nvPr/>
          </p:nvSpPr>
          <p:spPr>
            <a:xfrm>
              <a:off x="7895568" y="1681797"/>
              <a:ext cx="554571" cy="93628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" name="Shape 77"/>
            <p:cNvSpPr/>
            <p:nvPr/>
          </p:nvSpPr>
          <p:spPr>
            <a:xfrm flipH="1">
              <a:off x="6359665" y="1681797"/>
              <a:ext cx="477572" cy="89983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61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11692682" y="6548438"/>
            <a:ext cx="300352" cy="3325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4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vi-VN" sz="2700" b="1" dirty="0"/>
              <a:t>Cách tiếp cận chức năng</a:t>
            </a:r>
            <a:endParaRPr sz="2700" b="1" dirty="0"/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564543" y="1447137"/>
            <a:ext cx="11094057" cy="47298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Ưu điểm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Dễ áp dụng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Hoạt động tốt khi dữ liệu đơn giản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Giúp giảm bớt sự phức tạp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Đạt được kết quả mong đợi</a:t>
            </a:r>
          </a:p>
          <a:p>
            <a:pPr lvl="0">
              <a:defRPr sz="1800"/>
            </a:pPr>
            <a:r>
              <a:rPr lang="vi-VN" sz="2000" dirty="0"/>
              <a:t>Nhược điểm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Các chức năng được tách biệt khỏi dữ liệu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Cấu trúc của hệ thống được xác định dựa trên các chức năng, do đó việc thay đổi chức năng sẽ gây khó khăn cho việc thay đổi cấu trúc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Hệ thống mở yếu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Khó sử dụng lại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Một chi phí bảo trì đáng kể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04482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000" dirty="0" smtClean="0"/>
              <a:t>G</a:t>
            </a:r>
            <a:r>
              <a:rPr lang="vi-VN" sz="2000" dirty="0" smtClean="0"/>
              <a:t>iải </a:t>
            </a:r>
            <a:r>
              <a:rPr lang="vi-VN" sz="2000" dirty="0"/>
              <a:t>pháp của một vấn đề được tổ chức xung quanh khái niệm về các đối tượng</a:t>
            </a:r>
          </a:p>
          <a:p>
            <a:pPr lvl="0">
              <a:defRPr sz="1800"/>
            </a:pPr>
            <a:r>
              <a:rPr lang="vi-VN" sz="2000" dirty="0"/>
              <a:t>Đối tượng là một dữ liệu trừu tượng cũng chứa các hàm</a:t>
            </a:r>
          </a:p>
          <a:p>
            <a:pPr lvl="0">
              <a:defRPr sz="1800"/>
            </a:pPr>
            <a:r>
              <a:rPr lang="vi-VN" sz="2000" dirty="0"/>
              <a:t>Một hệ thống bao gồm các đối tượng và mối quan hệ giữa chúng</a:t>
            </a:r>
          </a:p>
          <a:p>
            <a:pPr lvl="0">
              <a:defRPr sz="1800"/>
            </a:pPr>
            <a:r>
              <a:rPr lang="vi-VN" sz="2000" dirty="0"/>
              <a:t>Các đối tượng được giao tiếp bằng cách trao đổi thông điệp để thực hiện một nhiệm vụ</a:t>
            </a:r>
          </a:p>
          <a:p>
            <a:pPr lvl="0">
              <a:defRPr sz="1800"/>
            </a:pPr>
            <a:r>
              <a:rPr lang="vi-VN" sz="2000" dirty="0"/>
              <a:t>Không có biến toàn cục</a:t>
            </a:r>
          </a:p>
          <a:p>
            <a:pPr lvl="0">
              <a:defRPr sz="1800"/>
            </a:pPr>
            <a:r>
              <a:rPr lang="vi-VN" sz="2000" dirty="0"/>
              <a:t>Đóng gói</a:t>
            </a:r>
          </a:p>
          <a:p>
            <a:pPr lvl="0">
              <a:defRPr sz="1800"/>
            </a:pPr>
            <a:r>
              <a:rPr lang="vi-VN" sz="2000" dirty="0"/>
              <a:t>Di sản</a:t>
            </a:r>
            <a:endParaRPr sz="2000" dirty="0"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1692682" y="6548438"/>
            <a:ext cx="300352" cy="3325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5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vi-VN" sz="2700" b="1" dirty="0"/>
              <a:t>Phương pháp tiếp cận hướng đối tượng</a:t>
            </a:r>
            <a:endParaRPr sz="2700" b="1" dirty="0"/>
          </a:p>
        </p:txBody>
      </p:sp>
      <p:grpSp>
        <p:nvGrpSpPr>
          <p:cNvPr id="100" name="Group 100"/>
          <p:cNvGrpSpPr/>
          <p:nvPr/>
        </p:nvGrpSpPr>
        <p:grpSpPr>
          <a:xfrm>
            <a:off x="5546761" y="3577828"/>
            <a:ext cx="6078686" cy="2557219"/>
            <a:chOff x="0" y="0"/>
            <a:chExt cx="6483930" cy="3636933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6483931" cy="3636934"/>
            </a:xfrm>
            <a:prstGeom prst="rect">
              <a:avLst/>
            </a:prstGeom>
            <a:solidFill>
              <a:srgbClr val="EBEBEB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8" name="Group 98"/>
            <p:cNvGrpSpPr/>
            <p:nvPr/>
          </p:nvGrpSpPr>
          <p:grpSpPr>
            <a:xfrm>
              <a:off x="529218" y="129366"/>
              <a:ext cx="5543037" cy="3378201"/>
              <a:chOff x="0" y="0"/>
              <a:chExt cx="5543035" cy="3378200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1809236" y="0"/>
                <a:ext cx="1270001" cy="508000"/>
              </a:xfrm>
              <a:prstGeom prst="rect">
                <a:avLst/>
              </a:prstGeom>
              <a:solidFill>
                <a:srgbClr val="EBEBE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700" dirty="0">
                    <a:uFill>
                      <a:solidFill/>
                    </a:uFill>
                  </a:rPr>
                  <a:t>Object 2</a:t>
                </a: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2596635" y="2870200"/>
                <a:ext cx="1270001" cy="508000"/>
              </a:xfrm>
              <a:prstGeom prst="rect">
                <a:avLst/>
              </a:prstGeom>
              <a:solidFill>
                <a:srgbClr val="EBEBE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700">
                    <a:uFill>
                      <a:solidFill/>
                    </a:uFill>
                  </a:rPr>
                  <a:t>Object 4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0" y="1388533"/>
                <a:ext cx="1270000" cy="508001"/>
              </a:xfrm>
              <a:prstGeom prst="rect">
                <a:avLst/>
              </a:prstGeom>
              <a:solidFill>
                <a:srgbClr val="EBEBE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700">
                    <a:uFill>
                      <a:solidFill/>
                    </a:uFill>
                  </a:rPr>
                  <a:t>Object 1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4273035" y="1143000"/>
                <a:ext cx="1270001" cy="508000"/>
              </a:xfrm>
              <a:prstGeom prst="rect">
                <a:avLst/>
              </a:prstGeom>
              <a:solidFill>
                <a:srgbClr val="EBEBE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pPr lvl="0">
                  <a:defRPr sz="1800">
                    <a:uFillTx/>
                  </a:defRPr>
                </a:pPr>
                <a:r>
                  <a:rPr sz="1700">
                    <a:uFill>
                      <a:solidFill/>
                    </a:uFill>
                  </a:rPr>
                  <a:t>Object 3</a:t>
                </a: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3063975" y="336399"/>
                <a:ext cx="1443155" cy="799426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 flipV="1">
                <a:off x="1267851" y="1387347"/>
                <a:ext cx="2999367" cy="25609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676374" y="1897259"/>
                <a:ext cx="1904192" cy="1310335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5" name="Shape 95"/>
              <p:cNvSpPr/>
              <p:nvPr/>
            </p:nvSpPr>
            <p:spPr>
              <a:xfrm flipV="1">
                <a:off x="910188" y="555595"/>
                <a:ext cx="1085189" cy="80235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2512366" y="536428"/>
                <a:ext cx="751402" cy="229126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 flipH="1">
                <a:off x="3873542" y="1644499"/>
                <a:ext cx="711027" cy="155514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99" name="Shape 99"/>
            <p:cNvSpPr/>
            <p:nvPr/>
          </p:nvSpPr>
          <p:spPr>
            <a:xfrm>
              <a:off x="8518" y="53166"/>
              <a:ext cx="976512" cy="50800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defRPr sz="2000"/>
              </a:lvl1pPr>
            </a:lstStyle>
            <a:p>
              <a:pPr lvl="0">
                <a:defRPr sz="1800">
                  <a:uFillTx/>
                </a:defRPr>
              </a:pPr>
              <a:r>
                <a:rPr sz="1700" dirty="0" smtClean="0">
                  <a:uFill>
                    <a:solidFill/>
                  </a:uFill>
                </a:rPr>
                <a:t>System</a:t>
              </a:r>
              <a:endParaRPr sz="1700" dirty="0">
                <a:uFill>
                  <a:solidFill/>
                </a:u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780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692682" y="6548438"/>
            <a:ext cx="300352" cy="3325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6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vi-VN" sz="2700" b="1" dirty="0"/>
              <a:t>Phương pháp tiếp cận hướng đối tượng</a:t>
            </a:r>
            <a:endParaRPr sz="2700" b="1" dirty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/>
            </a:pPr>
            <a:r>
              <a:rPr lang="vi-VN" sz="2000" dirty="0"/>
              <a:t>Ưu điểm</a:t>
            </a:r>
          </a:p>
          <a:p>
            <a:pPr lvl="0">
              <a:defRPr sz="1800"/>
            </a:pPr>
            <a:r>
              <a:rPr lang="vi-VN" sz="2000" dirty="0"/>
              <a:t>Rất gần với thế giới thực</a:t>
            </a:r>
          </a:p>
          <a:p>
            <a:pPr lvl="0">
              <a:defRPr sz="1800"/>
            </a:pPr>
            <a:r>
              <a:rPr lang="vi-VN" sz="2000" dirty="0"/>
              <a:t>Dễ dàng sử dụng lại</a:t>
            </a:r>
          </a:p>
          <a:p>
            <a:pPr lvl="0">
              <a:defRPr sz="1800"/>
            </a:pPr>
            <a:r>
              <a:rPr lang="vi-VN" sz="2000" dirty="0"/>
              <a:t>Ẩn thông tin (đóng gói)</a:t>
            </a:r>
          </a:p>
          <a:p>
            <a:pPr lvl="0">
              <a:defRPr sz="1800"/>
            </a:pPr>
            <a:r>
              <a:rPr lang="vi-VN" sz="2000" dirty="0"/>
              <a:t>Chi phí phát triển thấp hơn (kế thừa)</a:t>
            </a:r>
          </a:p>
          <a:p>
            <a:pPr lvl="0">
              <a:defRPr sz="1800"/>
            </a:pPr>
            <a:r>
              <a:rPr lang="vi-VN" sz="2000" dirty="0"/>
              <a:t>Thích hợp cho các hệ thống phức tạp</a:t>
            </a:r>
          </a:p>
          <a:p>
            <a:pPr lvl="0">
              <a:defRPr sz="1800"/>
            </a:pPr>
            <a:endParaRPr lang="vi-VN" sz="2000" dirty="0"/>
          </a:p>
          <a:p>
            <a:pPr lvl="0">
              <a:defRPr sz="1800"/>
            </a:pPr>
            <a:r>
              <a:rPr lang="vi-VN" sz="2000" dirty="0"/>
              <a:t>Phương pháp tiếp cận chức năng v.s. cách tiếp cận hướng đối tượng</a:t>
            </a:r>
          </a:p>
          <a:p>
            <a:pPr lvl="0">
              <a:defRPr sz="1800"/>
            </a:pPr>
            <a:r>
              <a:rPr lang="vi-VN" sz="2000" dirty="0"/>
              <a:t>Cách tiếp cận chức năng</a:t>
            </a:r>
          </a:p>
          <a:p>
            <a:pPr lvl="0">
              <a:defRPr sz="1800"/>
            </a:pPr>
            <a:r>
              <a:rPr lang="vi-VN" sz="2000" dirty="0"/>
              <a:t>Hệ thống = thuật toán + cấu trúc dữ liệu</a:t>
            </a:r>
          </a:p>
          <a:p>
            <a:pPr lvl="0">
              <a:defRPr sz="1800"/>
            </a:pPr>
            <a:r>
              <a:rPr lang="vi-VN" sz="2000" dirty="0"/>
              <a:t>Phương pháp tiếp cận hướng đối tượng</a:t>
            </a:r>
          </a:p>
          <a:p>
            <a:pPr lvl="0">
              <a:defRPr sz="1800"/>
            </a:pPr>
            <a:r>
              <a:rPr lang="vi-VN" sz="2000" dirty="0"/>
              <a:t>Hệ thống = Σ đối tượng</a:t>
            </a:r>
          </a:p>
          <a:p>
            <a:pPr lvl="0">
              <a:defRPr sz="1800"/>
            </a:pPr>
            <a:r>
              <a:rPr lang="vi-VN" sz="2000" dirty="0"/>
              <a:t>Đối tượng = thuật toán + cấu trúc dữ liệu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2953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Đối tượng là khái niệm mô tả một thực thể trong thế giới thực</a:t>
            </a:r>
          </a:p>
          <a:p>
            <a:pPr lvl="0">
              <a:defRPr sz="1800"/>
            </a:pPr>
            <a:r>
              <a:rPr lang="vi-VN" sz="2000" dirty="0"/>
              <a:t>Có mối quan hệ giữa các đối tượng</a:t>
            </a:r>
          </a:p>
          <a:p>
            <a:pPr lvl="0">
              <a:defRPr sz="1800"/>
            </a:pPr>
            <a:r>
              <a:rPr lang="vi-VN" sz="2000" dirty="0"/>
              <a:t>Thí dụ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Student “Micheal” là một đối tượng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Sinh viên không thể là một đối tượng!</a:t>
            </a:r>
          </a:p>
          <a:p>
            <a:pPr lvl="0">
              <a:defRPr sz="1800"/>
            </a:pPr>
            <a:r>
              <a:rPr lang="vi-VN" sz="2000" dirty="0"/>
              <a:t>Đối tượng = trạng thái + hành vi + danh tính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Trạng thái (dữ liệu) mô tả các đặc điểm của một đối tượng tại một thời điểm nhất định và được lưu trong các biến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Hành vi được thể hiện bằng các chức năng của đối tượng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Mỗi đối tượng có một bản sắc riêng</a:t>
            </a:r>
          </a:p>
          <a:p>
            <a:pPr lvl="0">
              <a:defRPr sz="1800"/>
            </a:pPr>
            <a:r>
              <a:rPr lang="vi-VN" sz="2000" dirty="0"/>
              <a:t>Thí dụ</a:t>
            </a:r>
            <a:endParaRPr sz="2000" dirty="0"/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7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vi-VN" sz="2700" b="1" dirty="0"/>
              <a:t>Các đối tượng</a:t>
            </a:r>
            <a:endParaRPr sz="2700" b="1" dirty="0"/>
          </a:p>
        </p:txBody>
      </p:sp>
      <p:sp>
        <p:nvSpPr>
          <p:cNvPr id="109" name="Shape 109"/>
          <p:cNvSpPr/>
          <p:nvPr/>
        </p:nvSpPr>
        <p:spPr>
          <a:xfrm>
            <a:off x="5127129" y="4922899"/>
            <a:ext cx="2092524" cy="1677722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 lang="en-US" sz="1400" u="sng" dirty="0" err="1">
                <a:latin typeface="Verdana"/>
                <a:ea typeface="Verdana"/>
                <a:cs typeface="Verdana"/>
                <a:sym typeface="Verdana"/>
              </a:rPr>
              <a:t>Hình</a:t>
            </a:r>
            <a:r>
              <a:rPr lang="en-US" sz="1400" u="sng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400" u="sng" dirty="0" err="1" smtClean="0">
                <a:latin typeface="Verdana"/>
                <a:ea typeface="Verdana"/>
                <a:cs typeface="Verdana"/>
                <a:sym typeface="Verdana"/>
              </a:rPr>
              <a:t>chữ</a:t>
            </a:r>
            <a:r>
              <a:rPr lang="en-US" sz="1400" u="sng" dirty="0" smtClean="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400" u="sng" dirty="0" err="1" smtClean="0">
                <a:latin typeface="Verdana"/>
                <a:ea typeface="Verdana"/>
                <a:cs typeface="Verdana"/>
                <a:sym typeface="Verdana"/>
              </a:rPr>
              <a:t>nhậ</a:t>
            </a:r>
            <a:r>
              <a:rPr lang="en-US" sz="1700" u="sng" dirty="0" err="1" smtClean="0">
                <a:latin typeface="Verdana"/>
                <a:ea typeface="Verdana"/>
                <a:cs typeface="Verdana"/>
                <a:sym typeface="Verdana"/>
              </a:rPr>
              <a:t>t</a:t>
            </a:r>
            <a:endParaRPr lang="en-US" sz="1700" u="sng" dirty="0" smtClean="0">
              <a:latin typeface="Verdana"/>
              <a:ea typeface="Verdana"/>
              <a:cs typeface="Verdana"/>
              <a:sym typeface="Verdana"/>
            </a:endParaRPr>
          </a:p>
          <a:p>
            <a:pPr algn="ctr">
              <a:defRPr sz="1800">
                <a:uFillTx/>
              </a:defRPr>
            </a:pPr>
            <a:r>
              <a:rPr lang="en-US" sz="1700" dirty="0" err="1" smtClean="0">
                <a:latin typeface="Verdana"/>
                <a:ea typeface="Verdana"/>
                <a:cs typeface="Verdana"/>
                <a:sym typeface="Verdana"/>
              </a:rPr>
              <a:t>dài</a:t>
            </a:r>
            <a:r>
              <a:rPr sz="1700" dirty="0" smtClean="0">
                <a:latin typeface="Verdana"/>
                <a:ea typeface="Verdana"/>
                <a:cs typeface="Verdana"/>
                <a:sym typeface="Verdana"/>
              </a:rPr>
              <a:t> = 2</a:t>
            </a:r>
          </a:p>
          <a:p>
            <a:pPr>
              <a:defRPr sz="1800">
                <a:uFillTx/>
              </a:defRPr>
            </a:pPr>
            <a:r>
              <a:rPr lang="en-US" sz="1700" dirty="0" err="1" smtClean="0">
                <a:latin typeface="Verdana"/>
                <a:ea typeface="Verdana"/>
                <a:cs typeface="Verdana"/>
                <a:sym typeface="Verdana"/>
              </a:rPr>
              <a:t>Rộng</a:t>
            </a:r>
            <a:r>
              <a:rPr sz="17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700" dirty="0">
                <a:latin typeface="Verdana"/>
                <a:ea typeface="Verdana"/>
                <a:cs typeface="Verdana"/>
                <a:sym typeface="Verdana"/>
              </a:rPr>
              <a:t>= 4</a:t>
            </a:r>
          </a:p>
          <a:p>
            <a:pPr>
              <a:defRPr sz="1800">
                <a:uFillTx/>
              </a:defRPr>
            </a:pPr>
            <a:r>
              <a:rPr sz="1700" dirty="0">
                <a:latin typeface="Verdana"/>
                <a:ea typeface="Verdana"/>
                <a:cs typeface="Verdana"/>
                <a:sym typeface="Verdana"/>
              </a:rPr>
              <a:t>origin = </a:t>
            </a:r>
            <a:r>
              <a:rPr sz="1700" dirty="0" err="1">
                <a:latin typeface="Verdana"/>
                <a:ea typeface="Verdana"/>
                <a:cs typeface="Verdana"/>
                <a:sym typeface="Verdana"/>
              </a:rPr>
              <a:t>aPoint</a:t>
            </a:r>
            <a:endParaRPr sz="17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800">
                <a:uFillTx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1800">
                <a:uFillTx/>
              </a:defRPr>
            </a:pPr>
            <a:r>
              <a:rPr dirty="0">
                <a:latin typeface="Verdana"/>
                <a:ea typeface="Verdana"/>
                <a:cs typeface="Verdana"/>
                <a:sym typeface="Verdana"/>
              </a:rPr>
              <a:t>area()</a:t>
            </a:r>
          </a:p>
        </p:txBody>
      </p:sp>
      <p:sp>
        <p:nvSpPr>
          <p:cNvPr id="110" name="Shape 110"/>
          <p:cNvSpPr/>
          <p:nvPr/>
        </p:nvSpPr>
        <p:spPr>
          <a:xfrm>
            <a:off x="5127129" y="5196706"/>
            <a:ext cx="2092524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7557493" y="4860726"/>
            <a:ext cx="1957090" cy="908280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267" tIns="38268" rIns="38267" bIns="38268">
            <a:spAutoFit/>
          </a:bodyPr>
          <a:lstStyle/>
          <a:p>
            <a:pPr algn="ctr">
              <a:defRPr sz="1800">
                <a:uFillTx/>
              </a:defRPr>
            </a:pPr>
            <a:r>
              <a:rPr lang="en-US" u="sng" dirty="0" err="1" smtClean="0">
                <a:latin typeface="Verdana"/>
                <a:ea typeface="Verdana"/>
                <a:cs typeface="Verdana"/>
                <a:sym typeface="Verdana"/>
              </a:rPr>
              <a:t>Điểm</a:t>
            </a:r>
            <a:r>
              <a:rPr lang="en-US" u="sng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mtClean="0"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= 0</a:t>
            </a:r>
          </a:p>
          <a:p>
            <a:pPr>
              <a:defRPr sz="1800">
                <a:uFillTx/>
              </a:defRPr>
            </a:pPr>
            <a:r>
              <a:rPr dirty="0">
                <a:latin typeface="Verdana"/>
                <a:ea typeface="Verdana"/>
                <a:cs typeface="Verdana"/>
                <a:sym typeface="Verdana"/>
              </a:rPr>
              <a:t>y = 0</a:t>
            </a:r>
          </a:p>
          <a:p>
            <a:pPr>
              <a:defRPr sz="1800">
                <a:uFillTx/>
              </a:defRPr>
            </a:pPr>
            <a:r>
              <a:rPr dirty="0">
                <a:latin typeface="Verdana"/>
                <a:ea typeface="Verdana"/>
                <a:cs typeface="Verdana"/>
                <a:sym typeface="Verdana"/>
              </a:rPr>
              <a:t>move()</a:t>
            </a:r>
          </a:p>
        </p:txBody>
      </p:sp>
      <p:sp>
        <p:nvSpPr>
          <p:cNvPr id="112" name="Shape 112"/>
          <p:cNvSpPr/>
          <p:nvPr/>
        </p:nvSpPr>
        <p:spPr>
          <a:xfrm>
            <a:off x="7557493" y="5112990"/>
            <a:ext cx="1957090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557493" y="5486921"/>
            <a:ext cx="1957090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16" name="Group 116"/>
          <p:cNvGrpSpPr/>
          <p:nvPr/>
        </p:nvGrpSpPr>
        <p:grpSpPr>
          <a:xfrm>
            <a:off x="9716988" y="5115223"/>
            <a:ext cx="1485306" cy="353840"/>
            <a:chOff x="0" y="0"/>
            <a:chExt cx="1584325" cy="503238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1584325" cy="503238"/>
            </a:xfrm>
            <a:prstGeom prst="leftArrow">
              <a:avLst>
                <a:gd name="adj1" fmla="val 50000"/>
                <a:gd name="adj2" fmla="val 78707"/>
              </a:avLst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CC0000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19657" y="43701"/>
              <a:ext cx="543052" cy="41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1600">
                  <a:solidFill>
                    <a:srgbClr val="CC0000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/>
                <a:t>state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9716988" y="5501432"/>
            <a:ext cx="1485306" cy="353840"/>
            <a:chOff x="0" y="0"/>
            <a:chExt cx="1584325" cy="503238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584325" cy="503238"/>
            </a:xfrm>
            <a:prstGeom prst="leftArrow">
              <a:avLst>
                <a:gd name="adj1" fmla="val 50000"/>
                <a:gd name="adj2" fmla="val 78707"/>
              </a:avLst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CC0000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98913" y="43701"/>
              <a:ext cx="984540" cy="41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1600">
                  <a:solidFill>
                    <a:srgbClr val="CC0000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/>
                <a:t>behaviour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5127129" y="5943577"/>
            <a:ext cx="2092524" cy="1"/>
          </a:xfrm>
          <a:prstGeom prst="line">
            <a:avLst/>
          </a:prstGeom>
          <a:ln>
            <a:solidFill/>
            <a:round/>
          </a:ln>
        </p:spPr>
        <p:txBody>
          <a:bodyPr lIns="38267" tIns="38268" rIns="38267" bIns="38268"/>
          <a:lstStyle/>
          <a:p>
            <a:pPr defTabSz="382676">
              <a:defRPr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23" name="Group 123"/>
          <p:cNvGrpSpPr/>
          <p:nvPr/>
        </p:nvGrpSpPr>
        <p:grpSpPr>
          <a:xfrm>
            <a:off x="9716988" y="4729014"/>
            <a:ext cx="1485306" cy="353840"/>
            <a:chOff x="0" y="0"/>
            <a:chExt cx="1584325" cy="503238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1584325" cy="503238"/>
            </a:xfrm>
            <a:prstGeom prst="leftArrow">
              <a:avLst>
                <a:gd name="adj1" fmla="val 50000"/>
                <a:gd name="adj2" fmla="val 78707"/>
              </a:avLst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CC0000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23761" y="43701"/>
              <a:ext cx="772996" cy="41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 algn="ctr">
                <a:defRPr sz="1600">
                  <a:solidFill>
                    <a:srgbClr val="CC0000"/>
                  </a:solidFill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 dirty="0" smtClean="0"/>
                <a:t>identity</a:t>
              </a:r>
              <a:endParaRPr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4893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8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err="1" smtClean="0"/>
              <a:t>Các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đối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tượng</a:t>
            </a:r>
            <a:endParaRPr sz="2700" b="1"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vi-VN" sz="2000" dirty="0"/>
              <a:t>State = Tập hợp các thuộc tính</a:t>
            </a:r>
          </a:p>
          <a:p>
            <a:pPr lvl="0">
              <a:defRPr sz="1800"/>
            </a:pPr>
            <a:r>
              <a:rPr lang="vi-VN" sz="2000" dirty="0"/>
              <a:t>Thuộc tính mô tả một thuộc tính của đối tượng</a:t>
            </a:r>
          </a:p>
          <a:p>
            <a:pPr lvl="0">
              <a:defRPr sz="1800"/>
            </a:pPr>
            <a:r>
              <a:rPr lang="vi-VN" sz="2000" dirty="0"/>
              <a:t>Tại mọi thời điểm, một thuộc tính có một giá trị trong một nhóm thuộc tính cụ thể</a:t>
            </a:r>
          </a:p>
          <a:p>
            <a:pPr lvl="0">
              <a:defRPr sz="1800"/>
            </a:pPr>
            <a:r>
              <a:rPr lang="vi-VN" sz="2000" dirty="0"/>
              <a:t>Thí dụ</a:t>
            </a:r>
          </a:p>
          <a:p>
            <a:pPr lvl="0">
              <a:defRPr sz="1800"/>
            </a:pPr>
            <a:r>
              <a:rPr lang="vi-VN" sz="2000" dirty="0"/>
              <a:t>Xe có các đặc tính: màu sắc, chiều dài, chiều rộng, trọng lượng, số km,…</a:t>
            </a:r>
          </a:p>
          <a:p>
            <a:pPr lvl="0">
              <a:defRPr sz="1800"/>
            </a:pPr>
            <a:r>
              <a:rPr lang="vi-VN" sz="2000" dirty="0"/>
              <a:t>Một chiếc Renault 207 nặng 1300 pound, màu đỏ,…</a:t>
            </a:r>
          </a:p>
          <a:p>
            <a:pPr lvl="0">
              <a:defRPr sz="1800"/>
            </a:pPr>
            <a:r>
              <a:rPr lang="vi-VN" sz="2000" dirty="0"/>
              <a:t>Behavior = Tập hợp các chức năng</a:t>
            </a:r>
          </a:p>
          <a:p>
            <a:pPr lvl="0">
              <a:defRPr sz="1800"/>
            </a:pPr>
            <a:r>
              <a:rPr lang="vi-VN" sz="2000" dirty="0"/>
              <a:t>Một chức năng / phương thức là khả năng của đối tượng để thực hiện một tác vụ</a:t>
            </a:r>
          </a:p>
          <a:p>
            <a:pPr lvl="0">
              <a:defRPr sz="1800"/>
            </a:pPr>
            <a:r>
              <a:rPr lang="vi-VN" sz="2000" dirty="0"/>
              <a:t>Hành vi phụ thuộc vào trạng thái</a:t>
            </a:r>
          </a:p>
          <a:p>
            <a:pPr lvl="0">
              <a:defRPr sz="1800"/>
            </a:pPr>
            <a:r>
              <a:rPr lang="vi-VN" sz="2000" dirty="0"/>
              <a:t>Ví dụ: Một chiếc ô tô có thể nổ máy rồi chạy,…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95530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800">
                <a:solidFill>
                  <a:srgbClr val="CC0000"/>
                </a:solidFill>
              </a:rPr>
              <a:t>9</a:t>
            </a:fld>
            <a:endParaRPr sz="1800">
              <a:solidFill>
                <a:srgbClr val="CC0000"/>
              </a:solidFill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lang="en-US" sz="2700" b="1" dirty="0" err="1" smtClean="0"/>
              <a:t>Các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đối</a:t>
            </a:r>
            <a:r>
              <a:rPr lang="en-US" sz="2700" b="1" dirty="0" smtClean="0"/>
              <a:t> </a:t>
            </a:r>
            <a:r>
              <a:rPr lang="en-US" sz="2700" b="1" dirty="0" err="1" smtClean="0"/>
              <a:t>tượng</a:t>
            </a:r>
            <a:endParaRPr sz="2700" b="1" dirty="0"/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vi-VN" sz="2000" dirty="0"/>
              <a:t>Liên kết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Giữa các đối tượng có thể có các liên kết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Thí dụ</a:t>
            </a:r>
            <a:endParaRPr sz="2000" dirty="0"/>
          </a:p>
          <a:p>
            <a:pPr lvl="1">
              <a:defRPr sz="1800"/>
            </a:pPr>
            <a:endParaRPr sz="2000" dirty="0"/>
          </a:p>
          <a:p>
            <a:pPr lvl="0">
              <a:defRPr sz="1800"/>
            </a:pPr>
            <a:r>
              <a:rPr lang="vi-VN" sz="2000" dirty="0"/>
              <a:t>Giao tiếp giữa các đối tượng</a:t>
            </a:r>
          </a:p>
          <a:p>
            <a:pPr lvl="0">
              <a:buFont typeface="Wingdings" pitchFamily="2" charset="2"/>
              <a:buChar char="ü"/>
              <a:defRPr sz="1800"/>
            </a:pPr>
            <a:r>
              <a:rPr lang="vi-VN" sz="2000" dirty="0"/>
              <a:t>Gửi tin nhắn</a:t>
            </a:r>
            <a:endParaRPr sz="2000" dirty="0"/>
          </a:p>
          <a:p>
            <a:pPr lvl="1">
              <a:defRPr sz="1800"/>
            </a:pPr>
            <a:endParaRPr sz="2000" dirty="0"/>
          </a:p>
          <a:p>
            <a:pPr lvl="1">
              <a:defRPr sz="1800"/>
            </a:pPr>
            <a:r>
              <a:rPr lang="vi-VN" sz="2000" dirty="0"/>
              <a:t>Các loại tin nhắn</a:t>
            </a:r>
          </a:p>
          <a:p>
            <a:pPr lvl="1">
              <a:buFont typeface="Wingdings" pitchFamily="2" charset="2"/>
              <a:buChar char="ü"/>
              <a:defRPr sz="1800"/>
            </a:pPr>
            <a:r>
              <a:rPr lang="vi-VN" sz="2000" dirty="0"/>
              <a:t>constructor</a:t>
            </a:r>
          </a:p>
          <a:p>
            <a:pPr lvl="1">
              <a:buFont typeface="Wingdings" pitchFamily="2" charset="2"/>
              <a:buChar char="ü"/>
              <a:defRPr sz="1800"/>
            </a:pPr>
            <a:r>
              <a:rPr lang="vi-VN" sz="2000" dirty="0"/>
              <a:t>người phá hủy</a:t>
            </a:r>
          </a:p>
          <a:p>
            <a:pPr lvl="1">
              <a:buFont typeface="Wingdings" pitchFamily="2" charset="2"/>
              <a:buChar char="ü"/>
              <a:defRPr sz="1800"/>
            </a:pPr>
            <a:r>
              <a:rPr lang="vi-VN" sz="2000" dirty="0"/>
              <a:t>getter</a:t>
            </a:r>
          </a:p>
          <a:p>
            <a:pPr lvl="1">
              <a:buFont typeface="Wingdings" pitchFamily="2" charset="2"/>
              <a:buChar char="ü"/>
              <a:defRPr sz="1800"/>
            </a:pPr>
            <a:r>
              <a:rPr lang="vi-VN" sz="2000" dirty="0"/>
              <a:t>người định cư</a:t>
            </a:r>
          </a:p>
          <a:p>
            <a:pPr lvl="1">
              <a:buFont typeface="Wingdings" pitchFamily="2" charset="2"/>
              <a:buChar char="ü"/>
              <a:defRPr sz="1800"/>
            </a:pPr>
            <a:r>
              <a:rPr lang="vi-VN" sz="2000" dirty="0"/>
              <a:t>khác</a:t>
            </a:r>
            <a:endParaRPr dirty="0"/>
          </a:p>
        </p:txBody>
      </p:sp>
      <p:grpSp>
        <p:nvGrpSpPr>
          <p:cNvPr id="136" name="Group 136"/>
          <p:cNvGrpSpPr/>
          <p:nvPr/>
        </p:nvGrpSpPr>
        <p:grpSpPr>
          <a:xfrm>
            <a:off x="2975920" y="2292357"/>
            <a:ext cx="6268554" cy="497899"/>
            <a:chOff x="0" y="-52677"/>
            <a:chExt cx="6686455" cy="708119"/>
          </a:xfrm>
        </p:grpSpPr>
        <p:sp>
          <p:nvSpPr>
            <p:cNvPr id="132" name="Shape 132"/>
            <p:cNvSpPr/>
            <p:nvPr/>
          </p:nvSpPr>
          <p:spPr>
            <a:xfrm>
              <a:off x="0" y="130175"/>
              <a:ext cx="1020106" cy="52526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 u="sng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u="none"/>
              </a:pPr>
              <a:r>
                <a:rPr u="sng"/>
                <a:t>Michael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3529012" y="130175"/>
              <a:ext cx="3157443" cy="52526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 u="sng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u="none"/>
              </a:pPr>
              <a:r>
                <a:rPr u="sng"/>
                <a:t>the university of Danang</a:t>
              </a:r>
            </a:p>
          </p:txBody>
        </p:sp>
        <p:sp>
          <p:nvSpPr>
            <p:cNvPr id="134" name="Shape 134"/>
            <p:cNvSpPr/>
            <p:nvPr/>
          </p:nvSpPr>
          <p:spPr>
            <a:xfrm flipV="1">
              <a:off x="982899" y="346074"/>
              <a:ext cx="2546114" cy="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517119" y="-52677"/>
              <a:ext cx="1309074" cy="525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studies at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2975920" y="3665269"/>
            <a:ext cx="6268554" cy="535343"/>
            <a:chOff x="0" y="-105931"/>
            <a:chExt cx="6686455" cy="761373"/>
          </a:xfrm>
        </p:grpSpPr>
        <p:sp>
          <p:nvSpPr>
            <p:cNvPr id="137" name="Shape 137"/>
            <p:cNvSpPr/>
            <p:nvPr/>
          </p:nvSpPr>
          <p:spPr>
            <a:xfrm>
              <a:off x="0" y="130175"/>
              <a:ext cx="1020106" cy="52526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 u="sng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u="none"/>
              </a:pPr>
              <a:r>
                <a:rPr u="sng"/>
                <a:t>Michael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3529012" y="130175"/>
              <a:ext cx="3157443" cy="52526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 u="sng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>
                <a:defRPr u="none"/>
              </a:pPr>
              <a:r>
                <a:rPr u="sng"/>
                <a:t>the university of Danang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936625" y="346075"/>
              <a:ext cx="2592388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82676">
                <a:defRPr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30350" y="-105931"/>
              <a:ext cx="1399698" cy="525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1800">
                  <a:uFillTx/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registers()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6384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1809</Words>
  <Application>Microsoft Office PowerPoint</Application>
  <PresentationFormat>Custom</PresentationFormat>
  <Paragraphs>386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Phân tích và thiết kế hệ thống</vt:lpstr>
      <vt:lpstr>Giới thiệu về các khái niệm hướng đối tượng</vt:lpstr>
      <vt:lpstr>Cách tiếp cận chức năng / thủ tục</vt:lpstr>
      <vt:lpstr>Cách tiếp cận chức năng</vt:lpstr>
      <vt:lpstr>Phương pháp tiếp cận hướng đối tượng</vt:lpstr>
      <vt:lpstr>Phương pháp tiếp cận hướng đối tượng</vt:lpstr>
      <vt:lpstr>Các đối tượng</vt:lpstr>
      <vt:lpstr>Các đối tượng</vt:lpstr>
      <vt:lpstr>Các đối tượng</vt:lpstr>
      <vt:lpstr>Các lớp</vt:lpstr>
      <vt:lpstr>Lớp</vt:lpstr>
      <vt:lpstr>Classes</vt:lpstr>
      <vt:lpstr>Đóng gói</vt:lpstr>
      <vt:lpstr>Đóng gói</vt:lpstr>
      <vt:lpstr>Di sản</vt:lpstr>
      <vt:lpstr>Di sản</vt:lpstr>
      <vt:lpstr>Di sản</vt:lpstr>
      <vt:lpstr>Đa hình</vt:lpstr>
      <vt:lpstr>Đa hình: liên kết động  </vt:lpstr>
      <vt:lpstr>Abstraction: abstract class</vt:lpstr>
      <vt:lpstr>Abstraction: phương pháp trừu tượng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AND DESIGN</dc:title>
  <dc:creator>Toan Le</dc:creator>
  <cp:lastModifiedBy>ADMIN</cp:lastModifiedBy>
  <cp:revision>51</cp:revision>
  <dcterms:created xsi:type="dcterms:W3CDTF">2020-05-27T05:21:30Z</dcterms:created>
  <dcterms:modified xsi:type="dcterms:W3CDTF">2020-10-11T15:44:36Z</dcterms:modified>
</cp:coreProperties>
</file>