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Lst>
  <p:sldIdLst>
    <p:sldId id="256" r:id="rId3"/>
    <p:sldId id="314"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O Duc An" initials="VD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5-05-26T13:37:55.549" idx="1">
    <p:pos x="3925" y="257"/>
    <p:text>TODO: rework (inspired by “model &amp; modelling” section of ABMS course
http://www.maxpellizzaro.com/tutorials/uml/modeling.pdf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5-06-17T09:53:20.520" idx="2">
    <p:pos x="4096" y="3134"/>
    <p:text>“package” diagram?</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A2C102-B8AE-4CC8-8DFD-907875E47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D06CCF0-B4C9-4910-B71B-BC5228E90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87BE8D5-EACC-475F-B772-4C6E30ECC271}"/>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5" name="Footer Placeholder 4">
            <a:extLst>
              <a:ext uri="{FF2B5EF4-FFF2-40B4-BE49-F238E27FC236}">
                <a16:creationId xmlns="" xmlns:a16="http://schemas.microsoft.com/office/drawing/2014/main" id="{217793E9-AE2F-44EA-9261-CDDE0A320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EB453C0-1394-4470-9C6B-5680634C4EC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3146689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85D5A0-D36B-42D3-8503-A08848E9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B9DE344-B2E6-4D08-8EFD-71DBF314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94F3758-74C8-452E-83A6-2CC57BC5F423}"/>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5" name="Footer Placeholder 4">
            <a:extLst>
              <a:ext uri="{FF2B5EF4-FFF2-40B4-BE49-F238E27FC236}">
                <a16:creationId xmlns="" xmlns:a16="http://schemas.microsoft.com/office/drawing/2014/main" id="{4A0A3BFC-EC66-4779-8648-8C5557A2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11D2088-CE38-4639-9C50-5E8FE341BD1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4681873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56662CB-0803-47C7-B8F3-343BD6375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C913163-7159-4A13-99D8-0BF55A008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8937CC0-663F-45FD-AF01-CB2762545C84}"/>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5" name="Footer Placeholder 4">
            <a:extLst>
              <a:ext uri="{FF2B5EF4-FFF2-40B4-BE49-F238E27FC236}">
                <a16:creationId xmlns="" xmlns:a16="http://schemas.microsoft.com/office/drawing/2014/main" id="{36F24968-DE40-4BED-BFBB-FACFDD8C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C1762EC-6177-4132-ACB5-5C730475D94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1170246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ontent pag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12" name="Shape 12"/>
          <p:cNvSpPr>
            <a:spLocks noGrp="1"/>
          </p:cNvSpPr>
          <p:nvPr>
            <p:ph type="title"/>
          </p:nvPr>
        </p:nvSpPr>
        <p:spPr>
          <a:prstGeom prst="rect">
            <a:avLst/>
          </a:prstGeom>
        </p:spPr>
        <p:txBody>
          <a:bodyPr>
            <a:normAutofit/>
          </a:bodyPr>
          <a:lstStyle>
            <a:lvl1pPr algn="ctr">
              <a:defRPr sz="3200"/>
            </a:lvl1pPr>
          </a:lstStyle>
          <a:p>
            <a:pPr lvl="0">
              <a:defRPr sz="1800" b="0"/>
            </a:pPr>
            <a:r>
              <a:rPr sz="2700" b="1"/>
              <a:t>Title Text</a:t>
            </a:r>
          </a:p>
        </p:txBody>
      </p:sp>
      <p:sp>
        <p:nvSpPr>
          <p:cNvPr id="13" name="Shape 13"/>
          <p:cNvSpPr>
            <a:spLocks noGrp="1"/>
          </p:cNvSpPr>
          <p:nvPr>
            <p:ph type="body" idx="1"/>
          </p:nvPr>
        </p:nvSpPr>
        <p:spPr>
          <a:prstGeom prst="rect">
            <a:avLst/>
          </a:prstGeom>
        </p:spPr>
        <p:txBody>
          <a:bodyPr/>
          <a:lstStyle>
            <a:lvl2pPr marL="992566" indent="-597932"/>
            <a:lvl3pPr marL="1328548" indent="-567180"/>
            <a:lvl4pPr marL="1677132" indent="-583581"/>
            <a:lvl5pPr marL="2086118" indent="-667026"/>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extLst>
      <p:ext uri="{BB962C8B-B14F-4D97-AF65-F5344CB8AC3E}">
        <p14:creationId xmlns:p14="http://schemas.microsoft.com/office/powerpoint/2010/main" val="402959436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Image page">
    <p:spTree>
      <p:nvGrpSpPr>
        <p:cNvPr id="1" name=""/>
        <p:cNvGrpSpPr/>
        <p:nvPr/>
      </p:nvGrpSpPr>
      <p:grpSpPr>
        <a:xfrm>
          <a:off x="0" y="0"/>
          <a:ext cx="0" cy="0"/>
          <a:chOff x="0" y="0"/>
          <a:chExt cx="0" cy="0"/>
        </a:xfrm>
      </p:grpSpPr>
      <p:sp>
        <p:nvSpPr>
          <p:cNvPr id="19" name="Shape 19"/>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20" name="Shape 20"/>
          <p:cNvSpPr>
            <a:spLocks noGrp="1"/>
          </p:cNvSpPr>
          <p:nvPr>
            <p:ph type="title"/>
          </p:nvPr>
        </p:nvSpPr>
        <p:spPr>
          <a:prstGeom prst="rect">
            <a:avLst/>
          </a:prstGeom>
        </p:spPr>
        <p:txBody>
          <a:bodyPr/>
          <a:lstStyle/>
          <a:p>
            <a:pPr lvl="0">
              <a:defRPr sz="1800" b="0"/>
            </a:pPr>
            <a:r>
              <a:rPr sz="2700" b="1"/>
              <a:t>Title Text</a:t>
            </a:r>
          </a:p>
        </p:txBody>
      </p:sp>
    </p:spTree>
    <p:extLst>
      <p:ext uri="{BB962C8B-B14F-4D97-AF65-F5344CB8AC3E}">
        <p14:creationId xmlns:p14="http://schemas.microsoft.com/office/powerpoint/2010/main" val="362769099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A2C102-B8AE-4CC8-8DFD-907875E47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D06CCF0-B4C9-4910-B71B-BC5228E90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87BE8D5-EACC-475F-B772-4C6E30ECC271}"/>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217793E9-AE2F-44EA-9261-CDDE0A32022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EB453C0-1394-4470-9C6B-5680634C4EC3}"/>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140162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8593C6-3D1B-460E-B901-F4BB8F0EFEF2}"/>
              </a:ext>
            </a:extLst>
          </p:cNvPr>
          <p:cNvSpPr>
            <a:spLocks noGrp="1"/>
          </p:cNvSpPr>
          <p:nvPr>
            <p:ph type="title"/>
          </p:nvPr>
        </p:nvSpPr>
        <p:spPr>
          <a:xfrm>
            <a:off x="2043484" y="365126"/>
            <a:ext cx="9310315" cy="946840"/>
          </a:xfrm>
        </p:spPr>
        <p:txBody>
          <a:bodyPr/>
          <a:lstStyle>
            <a:lvl1pPr algn="ctr">
              <a:defRPr b="1"/>
            </a:lvl1pPr>
          </a:lstStyle>
          <a:p>
            <a:r>
              <a:rPr lang="en-US"/>
              <a:t>Click to edit Master title style</a:t>
            </a:r>
          </a:p>
        </p:txBody>
      </p:sp>
      <p:sp>
        <p:nvSpPr>
          <p:cNvPr id="3" name="Content Placeholder 2">
            <a:extLst>
              <a:ext uri="{FF2B5EF4-FFF2-40B4-BE49-F238E27FC236}">
                <a16:creationId xmlns="" xmlns:a16="http://schemas.microsoft.com/office/drawing/2014/main" id="{AB9BE0FE-78F6-411B-A5F1-2D9DD895E4E1}"/>
              </a:ext>
            </a:extLst>
          </p:cNvPr>
          <p:cNvSpPr>
            <a:spLocks noGrp="1"/>
          </p:cNvSpPr>
          <p:nvPr>
            <p:ph idx="1"/>
          </p:nvPr>
        </p:nvSpPr>
        <p:spPr>
          <a:xfrm>
            <a:off x="572493" y="1431235"/>
            <a:ext cx="11100021" cy="48661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687351A-05B1-4209-ABD5-8A3B58E66BEF}"/>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D29372B3-9D16-415C-AFC6-5D4652E2A43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4FC96612-9E2F-40CF-99EB-6E186AFA1352}"/>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572755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184B0-B474-49DB-90DF-EA5251578B97}"/>
              </a:ext>
            </a:extLst>
          </p:cNvPr>
          <p:cNvSpPr>
            <a:spLocks noGrp="1"/>
          </p:cNvSpPr>
          <p:nvPr>
            <p:ph type="title"/>
          </p:nvPr>
        </p:nvSpPr>
        <p:spPr>
          <a:xfrm>
            <a:off x="831850" y="1709739"/>
            <a:ext cx="10515600" cy="1262062"/>
          </a:xfrm>
        </p:spPr>
        <p:txBody>
          <a:bodyPr anchor="b">
            <a:normAutofit/>
          </a:bodyPr>
          <a:lstStyle>
            <a:lvl1pPr>
              <a:defRPr sz="4800" b="1"/>
            </a:lvl1pPr>
          </a:lstStyle>
          <a:p>
            <a:r>
              <a:rPr lang="en-US"/>
              <a:t>Click to edit Master title style</a:t>
            </a:r>
          </a:p>
        </p:txBody>
      </p:sp>
      <p:sp>
        <p:nvSpPr>
          <p:cNvPr id="4" name="Date Placeholder 3">
            <a:extLst>
              <a:ext uri="{FF2B5EF4-FFF2-40B4-BE49-F238E27FC236}">
                <a16:creationId xmlns="" xmlns:a16="http://schemas.microsoft.com/office/drawing/2014/main" id="{0E6464CF-570F-4361-9C22-BC3CA88D148C}"/>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58B62D1-8837-45F2-8787-A2B9AB185F8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68E02877-DE60-4015-8FCF-892ACE36AA54}"/>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grpSp>
        <p:nvGrpSpPr>
          <p:cNvPr id="7" name="Group 24"/>
          <p:cNvGrpSpPr/>
          <p:nvPr userDrawn="1"/>
        </p:nvGrpSpPr>
        <p:grpSpPr>
          <a:xfrm>
            <a:off x="790786" y="3023729"/>
            <a:ext cx="10588414" cy="139983"/>
            <a:chOff x="0" y="0"/>
            <a:chExt cx="11982027" cy="139982"/>
          </a:xfrm>
          <a:solidFill>
            <a:srgbClr val="FFC000"/>
          </a:solidFill>
        </p:grpSpPr>
        <p:sp>
          <p:nvSpPr>
            <p:cNvPr id="8" name="Shape 22"/>
            <p:cNvSpPr/>
            <p:nvPr/>
          </p:nvSpPr>
          <p:spPr>
            <a:xfrm>
              <a:off x="-1" y="0"/>
              <a:ext cx="7404894" cy="139983"/>
            </a:xfrm>
            <a:prstGeom prst="rect">
              <a:avLst/>
            </a:prstGeom>
            <a:grpFill/>
            <a:ln w="12700" cap="flat">
              <a:solidFill>
                <a:srgbClr val="FFC000"/>
              </a:solidFill>
              <a:miter lim="400000"/>
            </a:ln>
            <a:effectLst/>
          </p:spPr>
          <p:txBody>
            <a:bodyPr wrap="square" lIns="65023" tIns="65023" rIns="65023" bIns="65023" numCol="1" anchor="t">
              <a:noAutofit/>
            </a:bodyPr>
            <a:lstStyle/>
            <a:p>
              <a:pPr>
                <a:defRPr sz="2400">
                  <a:uFillTx/>
                  <a:latin typeface="Times New Roman"/>
                  <a:ea typeface="Times New Roman"/>
                  <a:cs typeface="Times New Roman"/>
                  <a:sym typeface="Times New Roman"/>
                </a:defRPr>
              </a:pPr>
              <a:endParaRPr sz="2400">
                <a:solidFill>
                  <a:prstClr val="black"/>
                </a:solidFill>
                <a:latin typeface="Times New Roman"/>
                <a:ea typeface="Times New Roman"/>
                <a:cs typeface="Times New Roman"/>
                <a:sym typeface="Times New Roman"/>
              </a:endParaRPr>
            </a:p>
          </p:txBody>
        </p:sp>
        <p:sp>
          <p:nvSpPr>
            <p:cNvPr id="9" name="Shape 23"/>
            <p:cNvSpPr/>
            <p:nvPr/>
          </p:nvSpPr>
          <p:spPr>
            <a:xfrm>
              <a:off x="0" y="0"/>
              <a:ext cx="11982027" cy="1"/>
            </a:xfrm>
            <a:prstGeom prst="line">
              <a:avLst/>
            </a:prstGeom>
            <a:grpFill/>
            <a:ln w="12700" cap="flat">
              <a:solidFill>
                <a:srgbClr val="FFC000"/>
              </a:solidFill>
              <a:prstDash val="solid"/>
              <a:round/>
            </a:ln>
            <a:effectLst/>
          </p:spPr>
          <p:txBody>
            <a:bodyPr wrap="square" lIns="65023" tIns="65023" rIns="65023" bIns="65023" numCol="1" anchor="t">
              <a:noAutofit/>
            </a:bodyPr>
            <a:lstStyle/>
            <a:p>
              <a:pPr defTabSz="457200">
                <a:defRPr sz="1600">
                  <a:uFillTx/>
                  <a:latin typeface="Helvetica"/>
                  <a:ea typeface="Helvetica"/>
                  <a:cs typeface="Helvetica"/>
                  <a:sym typeface="Helvetica"/>
                </a:defRPr>
              </a:pPr>
              <a:endParaRPr sz="1600">
                <a:solidFill>
                  <a:prstClr val="black"/>
                </a:solidFill>
                <a:latin typeface="Helvetica"/>
                <a:ea typeface="Helvetica"/>
                <a:cs typeface="Helvetica"/>
                <a:sym typeface="Helvetica"/>
              </a:endParaRPr>
            </a:p>
          </p:txBody>
        </p:sp>
      </p:grpSp>
      <p:sp>
        <p:nvSpPr>
          <p:cNvPr id="10" name="Content Placeholder 2">
            <a:extLst>
              <a:ext uri="{FF2B5EF4-FFF2-40B4-BE49-F238E27FC236}">
                <a16:creationId xmlns="" xmlns:a16="http://schemas.microsoft.com/office/drawing/2014/main" id="{AB9BE0FE-78F6-411B-A5F1-2D9DD895E4E1}"/>
              </a:ext>
            </a:extLst>
          </p:cNvPr>
          <p:cNvSpPr>
            <a:spLocks noGrp="1"/>
          </p:cNvSpPr>
          <p:nvPr>
            <p:ph idx="1"/>
          </p:nvPr>
        </p:nvSpPr>
        <p:spPr>
          <a:xfrm>
            <a:off x="790785" y="3492499"/>
            <a:ext cx="10588415" cy="2804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6963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8C28F-0E26-4450-B5E9-87FEB7BDC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0A839B7-197F-4E24-9034-3FAB490EB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94A0A18-C706-495C-B58F-7AF0D336D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C573B90-884B-4A9F-A8FA-7F1E17F9DBD1}"/>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488F9F5E-BDB1-45F3-BCE2-76B6520C3BC4}"/>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D884A89C-CCFA-45DE-98FF-AD7815AB8397}"/>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931376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97480A-21EF-4CFF-9025-CCD9FA4E3840}"/>
              </a:ext>
            </a:extLst>
          </p:cNvPr>
          <p:cNvSpPr>
            <a:spLocks noGrp="1"/>
          </p:cNvSpPr>
          <p:nvPr>
            <p:ph type="title"/>
          </p:nvPr>
        </p:nvSpPr>
        <p:spPr>
          <a:xfrm>
            <a:off x="2059536" y="365125"/>
            <a:ext cx="9295852" cy="959473"/>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D58E34F7-5664-4D9D-945D-F455A3DFE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0230B20-378D-4F09-8BF3-DEC4AF859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E6BB53C-6E2D-4274-9D7E-A670158CB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167D38A-88C4-4F01-BFB9-D94E541EC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99B471D-3ADB-4293-9A4B-67CF34A75DFE}"/>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8" name="Footer Placeholder 7">
            <a:extLst>
              <a:ext uri="{FF2B5EF4-FFF2-40B4-BE49-F238E27FC236}">
                <a16:creationId xmlns="" xmlns:a16="http://schemas.microsoft.com/office/drawing/2014/main" id="{F3774760-CCCB-42BA-9A1B-D8E7D8A947CF}"/>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 xmlns:a16="http://schemas.microsoft.com/office/drawing/2014/main" id="{183038AC-F431-4B77-9D3B-926E6AB6988E}"/>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049453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AF7B9-53C0-4585-9B89-2FBA7B701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6201745-3FA6-4569-A489-EF0EA162A557}"/>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4" name="Footer Placeholder 3">
            <a:extLst>
              <a:ext uri="{FF2B5EF4-FFF2-40B4-BE49-F238E27FC236}">
                <a16:creationId xmlns="" xmlns:a16="http://schemas.microsoft.com/office/drawing/2014/main" id="{7CBFEA74-BC5E-4B0B-835D-E657A873B580}"/>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 xmlns:a16="http://schemas.microsoft.com/office/drawing/2014/main" id="{BFD1EE18-4D1C-4701-8BBA-0169DC7CC463}"/>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11541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8593C6-3D1B-460E-B901-F4BB8F0EFEF2}"/>
              </a:ext>
            </a:extLst>
          </p:cNvPr>
          <p:cNvSpPr>
            <a:spLocks noGrp="1"/>
          </p:cNvSpPr>
          <p:nvPr>
            <p:ph type="title"/>
          </p:nvPr>
        </p:nvSpPr>
        <p:spPr>
          <a:xfrm>
            <a:off x="2043484" y="365126"/>
            <a:ext cx="9310315" cy="946840"/>
          </a:xfrm>
        </p:spPr>
        <p:txBody>
          <a:bodyPr/>
          <a:lstStyle>
            <a:lvl1pPr algn="ctr">
              <a:defRPr b="1"/>
            </a:lvl1pPr>
          </a:lstStyle>
          <a:p>
            <a:r>
              <a:rPr lang="en-US"/>
              <a:t>Click to edit Master title style</a:t>
            </a:r>
          </a:p>
        </p:txBody>
      </p:sp>
      <p:sp>
        <p:nvSpPr>
          <p:cNvPr id="3" name="Content Placeholder 2">
            <a:extLst>
              <a:ext uri="{FF2B5EF4-FFF2-40B4-BE49-F238E27FC236}">
                <a16:creationId xmlns="" xmlns:a16="http://schemas.microsoft.com/office/drawing/2014/main" id="{AB9BE0FE-78F6-411B-A5F1-2D9DD895E4E1}"/>
              </a:ext>
            </a:extLst>
          </p:cNvPr>
          <p:cNvSpPr>
            <a:spLocks noGrp="1"/>
          </p:cNvSpPr>
          <p:nvPr>
            <p:ph idx="1"/>
          </p:nvPr>
        </p:nvSpPr>
        <p:spPr>
          <a:xfrm>
            <a:off x="572493" y="1431235"/>
            <a:ext cx="11100021" cy="48661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687351A-05B1-4209-ABD5-8A3B58E66BEF}"/>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5" name="Footer Placeholder 4">
            <a:extLst>
              <a:ext uri="{FF2B5EF4-FFF2-40B4-BE49-F238E27FC236}">
                <a16:creationId xmlns="" xmlns:a16="http://schemas.microsoft.com/office/drawing/2014/main" id="{D29372B3-9D16-415C-AFC6-5D4652E2A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C96612-9E2F-40CF-99EB-6E186AFA1352}"/>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82541760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9FDDA1-6ACB-4F4D-B161-8B6F5641054C}"/>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3" name="Footer Placeholder 2">
            <a:extLst>
              <a:ext uri="{FF2B5EF4-FFF2-40B4-BE49-F238E27FC236}">
                <a16:creationId xmlns="" xmlns:a16="http://schemas.microsoft.com/office/drawing/2014/main" id="{57317F60-55C3-4BB3-BDEB-861CA8251C85}"/>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 xmlns:a16="http://schemas.microsoft.com/office/drawing/2014/main" id="{F1E89CA0-249C-4A75-A3B7-DBDE4463B167}"/>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430226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54949C-EB4F-4ACF-8ADE-56A8C29C7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E126C2B-8498-44CE-B005-71433DDB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F0CAAFC-D17E-4850-87AB-4B0A70BF4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70FB378-A528-4D34-A3DA-9AAD4037616B}"/>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3BE1E530-6145-4EB0-B9A0-4C5FC5E7355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2F277388-E30C-4DA3-B6CF-2F6706424C68}"/>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577321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74CB1-3943-4F0E-9F85-C3E76CA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93E7326-9859-4138-A3F6-5A4E1D605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1411D02-CB68-43D9-85FC-185924DA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6D51B13-BF22-4142-BD28-F2F7C6142ECF}"/>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6" name="Footer Placeholder 5">
            <a:extLst>
              <a:ext uri="{FF2B5EF4-FFF2-40B4-BE49-F238E27FC236}">
                <a16:creationId xmlns="" xmlns:a16="http://schemas.microsoft.com/office/drawing/2014/main" id="{29197E58-C0D2-4770-BF0F-B8560F934F61}"/>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 xmlns:a16="http://schemas.microsoft.com/office/drawing/2014/main" id="{2179F60B-0CBB-4728-801E-BBB606D2C381}"/>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10400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85D5A0-D36B-42D3-8503-A08848E9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B9DE344-B2E6-4D08-8EFD-71DBF314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94F3758-74C8-452E-83A6-2CC57BC5F423}"/>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4A0A3BFC-EC66-4779-8648-8C5557A28E3A}"/>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111D2088-CE38-4639-9C50-5E8FE341BD1C}"/>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933635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56662CB-0803-47C7-B8F3-343BD6375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C913163-7159-4A13-99D8-0BF55A008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8937CC0-663F-45FD-AF01-CB2762545C84}"/>
              </a:ext>
            </a:extLst>
          </p:cNvPr>
          <p:cNvSpPr>
            <a:spLocks noGrp="1"/>
          </p:cNvSpPr>
          <p:nvPr>
            <p:ph type="dt" sz="half" idx="10"/>
          </p:nvPr>
        </p:nvSpPr>
        <p:spPr/>
        <p:txBody>
          <a:body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36F24968-DE40-4BED-BFBB-FACFDD8CFFD6}"/>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9C1762EC-6177-4132-ACB5-5C730475D94C}"/>
              </a:ext>
            </a:extLst>
          </p:cNvPr>
          <p:cNvSpPr>
            <a:spLocks noGrp="1"/>
          </p:cNvSpPr>
          <p:nvPr>
            <p:ph type="sldNum" sz="quarter" idx="12"/>
          </p:nvPr>
        </p:nvSpPr>
        <p:spPr/>
        <p:txBody>
          <a:body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20139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Content page">
    <p:spTree>
      <p:nvGrpSpPr>
        <p:cNvPr id="1" name=""/>
        <p:cNvGrpSpPr/>
        <p:nvPr/>
      </p:nvGrpSpPr>
      <p:grpSpPr>
        <a:xfrm>
          <a:off x="0" y="0"/>
          <a:ext cx="0" cy="0"/>
          <a:chOff x="0" y="0"/>
          <a:chExt cx="0" cy="0"/>
        </a:xfrm>
      </p:grpSpPr>
      <p:sp>
        <p:nvSpPr>
          <p:cNvPr id="11" name="Shape 11"/>
          <p:cNvSpPr>
            <a:spLocks noGrp="1"/>
          </p:cNvSpPr>
          <p:nvPr>
            <p:ph type="sldNum" sz="quarter" idx="2"/>
          </p:nvPr>
        </p:nvSpPr>
        <p:spPr>
          <a:prstGeom prst="rect">
            <a:avLst/>
          </a:prstGeom>
        </p:spPr>
        <p:txBody>
          <a:bodyPr/>
          <a:lstStyle/>
          <a:p>
            <a:fld id="{86CB4B4D-7CA3-9044-876B-883B54F8677D}" type="slidenum">
              <a:rPr>
                <a:solidFill>
                  <a:prstClr val="black">
                    <a:tint val="75000"/>
                  </a:prstClr>
                </a:solidFill>
              </a:rPr>
              <a:pPr/>
              <a:t>‹#›</a:t>
            </a:fld>
            <a:endParaRPr>
              <a:solidFill>
                <a:prstClr val="black">
                  <a:tint val="75000"/>
                </a:prstClr>
              </a:solidFill>
            </a:endParaRPr>
          </a:p>
        </p:txBody>
      </p:sp>
      <p:sp>
        <p:nvSpPr>
          <p:cNvPr id="12" name="Shape 12"/>
          <p:cNvSpPr>
            <a:spLocks noGrp="1"/>
          </p:cNvSpPr>
          <p:nvPr>
            <p:ph type="title"/>
          </p:nvPr>
        </p:nvSpPr>
        <p:spPr>
          <a:prstGeom prst="rect">
            <a:avLst/>
          </a:prstGeom>
        </p:spPr>
        <p:txBody>
          <a:bodyPr>
            <a:normAutofit/>
          </a:bodyPr>
          <a:lstStyle>
            <a:lvl1pPr algn="ctr">
              <a:defRPr sz="3200"/>
            </a:lvl1pPr>
          </a:lstStyle>
          <a:p>
            <a:pPr lvl="0">
              <a:defRPr sz="1800" b="0"/>
            </a:pPr>
            <a:r>
              <a:rPr sz="2700" b="1"/>
              <a:t>Title Text</a:t>
            </a:r>
          </a:p>
        </p:txBody>
      </p:sp>
      <p:sp>
        <p:nvSpPr>
          <p:cNvPr id="13" name="Shape 13"/>
          <p:cNvSpPr>
            <a:spLocks noGrp="1"/>
          </p:cNvSpPr>
          <p:nvPr>
            <p:ph type="body" idx="1"/>
          </p:nvPr>
        </p:nvSpPr>
        <p:spPr>
          <a:prstGeom prst="rect">
            <a:avLst/>
          </a:prstGeom>
        </p:spPr>
        <p:txBody>
          <a:bodyPr/>
          <a:lstStyle>
            <a:lvl2pPr marL="992566" indent="-597932"/>
            <a:lvl3pPr marL="1328548" indent="-567180"/>
            <a:lvl4pPr marL="1677132" indent="-583581"/>
            <a:lvl5pPr marL="2086118" indent="-667026"/>
          </a:lstStyle>
          <a:p>
            <a:pPr lvl="0">
              <a:defRPr sz="1800"/>
            </a:pPr>
            <a:r>
              <a:rPr sz="2000"/>
              <a:t>Body Level One</a:t>
            </a:r>
          </a:p>
          <a:p>
            <a:pPr lvl="1">
              <a:defRPr sz="1800"/>
            </a:pPr>
            <a:r>
              <a:rPr sz="2000"/>
              <a:t>Body Level Two</a:t>
            </a:r>
          </a:p>
          <a:p>
            <a:pPr lvl="2">
              <a:defRPr sz="1800"/>
            </a:pPr>
            <a:r>
              <a:rPr sz="2000"/>
              <a:t>Body Level Three</a:t>
            </a:r>
          </a:p>
          <a:p>
            <a:pPr lvl="3">
              <a:defRPr sz="1800"/>
            </a:pPr>
            <a:r>
              <a:rPr sz="2000"/>
              <a:t>Body Level Four</a:t>
            </a:r>
          </a:p>
          <a:p>
            <a:pPr lvl="4">
              <a:defRPr sz="1800"/>
            </a:pPr>
            <a:r>
              <a:rPr sz="2000"/>
              <a:t>Body Level Five</a:t>
            </a:r>
          </a:p>
        </p:txBody>
      </p:sp>
    </p:spTree>
    <p:extLst>
      <p:ext uri="{BB962C8B-B14F-4D97-AF65-F5344CB8AC3E}">
        <p14:creationId xmlns:p14="http://schemas.microsoft.com/office/powerpoint/2010/main" val="167993760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184B0-B474-49DB-90DF-EA5251578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21C19F0-1FB7-4AE0-896E-2777B6C62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E6464CF-570F-4361-9C22-BC3CA88D148C}"/>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5" name="Footer Placeholder 4">
            <a:extLst>
              <a:ext uri="{FF2B5EF4-FFF2-40B4-BE49-F238E27FC236}">
                <a16:creationId xmlns="" xmlns:a16="http://schemas.microsoft.com/office/drawing/2014/main" id="{E58B62D1-8837-45F2-8787-A2B9AB18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E02877-DE60-4015-8FCF-892ACE36AA54}"/>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1406197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8C28F-0E26-4450-B5E9-87FEB7BDC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0A839B7-197F-4E24-9034-3FAB490EB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94A0A18-C706-495C-B58F-7AF0D336D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C573B90-884B-4A9F-A8FA-7F1E17F9DBD1}"/>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6" name="Footer Placeholder 5">
            <a:extLst>
              <a:ext uri="{FF2B5EF4-FFF2-40B4-BE49-F238E27FC236}">
                <a16:creationId xmlns="" xmlns:a16="http://schemas.microsoft.com/office/drawing/2014/main" id="{488F9F5E-BDB1-45F3-BCE2-76B6520C3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884A89C-CCFA-45DE-98FF-AD7815AB839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3194253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97480A-21EF-4CFF-9025-CCD9FA4E3840}"/>
              </a:ext>
            </a:extLst>
          </p:cNvPr>
          <p:cNvSpPr>
            <a:spLocks noGrp="1"/>
          </p:cNvSpPr>
          <p:nvPr>
            <p:ph type="title"/>
          </p:nvPr>
        </p:nvSpPr>
        <p:spPr>
          <a:xfrm>
            <a:off x="2059536" y="365125"/>
            <a:ext cx="9295852" cy="959473"/>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D58E34F7-5664-4D9D-945D-F455A3DFE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0230B20-378D-4F09-8BF3-DEC4AF859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E6BB53C-6E2D-4274-9D7E-A670158CB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167D38A-88C4-4F01-BFB9-D94E541EC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99B471D-3ADB-4293-9A4B-67CF34A75DFE}"/>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8" name="Footer Placeholder 7">
            <a:extLst>
              <a:ext uri="{FF2B5EF4-FFF2-40B4-BE49-F238E27FC236}">
                <a16:creationId xmlns="" xmlns:a16="http://schemas.microsoft.com/office/drawing/2014/main" id="{F3774760-CCCB-42BA-9A1B-D8E7D8A94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183038AC-F431-4B77-9D3B-926E6AB6988E}"/>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7940865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AF7B9-53C0-4585-9B89-2FBA7B701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6201745-3FA6-4569-A489-EF0EA162A557}"/>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4" name="Footer Placeholder 3">
            <a:extLst>
              <a:ext uri="{FF2B5EF4-FFF2-40B4-BE49-F238E27FC236}">
                <a16:creationId xmlns="" xmlns:a16="http://schemas.microsoft.com/office/drawing/2014/main" id="{7CBFEA74-BC5E-4B0B-835D-E657A873B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FD1EE18-4D1C-4701-8BBA-0169DC7CC46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575841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9FDDA1-6ACB-4F4D-B161-8B6F5641054C}"/>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3" name="Footer Placeholder 2">
            <a:extLst>
              <a:ext uri="{FF2B5EF4-FFF2-40B4-BE49-F238E27FC236}">
                <a16:creationId xmlns="" xmlns:a16="http://schemas.microsoft.com/office/drawing/2014/main" id="{57317F60-55C3-4BB3-BDEB-861CA825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1E89CA0-249C-4A75-A3B7-DBDE4463B16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9362709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54949C-EB4F-4ACF-8ADE-56A8C29C7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E126C2B-8498-44CE-B005-71433DDB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F0CAAFC-D17E-4850-87AB-4B0A70BF4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70FB378-A528-4D34-A3DA-9AAD4037616B}"/>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6" name="Footer Placeholder 5">
            <a:extLst>
              <a:ext uri="{FF2B5EF4-FFF2-40B4-BE49-F238E27FC236}">
                <a16:creationId xmlns="" xmlns:a16="http://schemas.microsoft.com/office/drawing/2014/main" id="{3BE1E530-6145-4EB0-B9A0-4C5FC5E73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F277388-E30C-4DA3-B6CF-2F6706424C68}"/>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7788268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74CB1-3943-4F0E-9F85-C3E76CA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93E7326-9859-4138-A3F6-5A4E1D605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1411D02-CB68-43D9-85FC-185924DA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6D51B13-BF22-4142-BD28-F2F7C6142ECF}"/>
              </a:ext>
            </a:extLst>
          </p:cNvPr>
          <p:cNvSpPr>
            <a:spLocks noGrp="1"/>
          </p:cNvSpPr>
          <p:nvPr>
            <p:ph type="dt" sz="half" idx="10"/>
          </p:nvPr>
        </p:nvSpPr>
        <p:spPr/>
        <p:txBody>
          <a:bodyPr/>
          <a:lstStyle/>
          <a:p>
            <a:fld id="{084A6D4B-7653-4E0B-8F57-D38CF83377BB}" type="datetimeFigureOut">
              <a:rPr lang="en-US" smtClean="0"/>
              <a:t>10/11/2020</a:t>
            </a:fld>
            <a:endParaRPr lang="en-US"/>
          </a:p>
        </p:txBody>
      </p:sp>
      <p:sp>
        <p:nvSpPr>
          <p:cNvPr id="6" name="Footer Placeholder 5">
            <a:extLst>
              <a:ext uri="{FF2B5EF4-FFF2-40B4-BE49-F238E27FC236}">
                <a16:creationId xmlns="" xmlns:a16="http://schemas.microsoft.com/office/drawing/2014/main" id="{29197E58-C0D2-4770-BF0F-B8560F93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179F60B-0CBB-4728-801E-BBB606D2C381}"/>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997075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AD6C713-6B5B-4652-B919-0C9C326BA8FB}"/>
              </a:ext>
            </a:extLst>
          </p:cNvPr>
          <p:cNvSpPr>
            <a:spLocks noGrp="1"/>
          </p:cNvSpPr>
          <p:nvPr>
            <p:ph type="title"/>
          </p:nvPr>
        </p:nvSpPr>
        <p:spPr>
          <a:xfrm>
            <a:off x="2043484" y="365126"/>
            <a:ext cx="9310315" cy="93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103E2E6-5E74-4663-AD70-D00426D6A4CF}"/>
              </a:ext>
            </a:extLst>
          </p:cNvPr>
          <p:cNvSpPr>
            <a:spLocks noGrp="1"/>
          </p:cNvSpPr>
          <p:nvPr>
            <p:ph type="body" idx="1"/>
          </p:nvPr>
        </p:nvSpPr>
        <p:spPr>
          <a:xfrm>
            <a:off x="564543" y="1447137"/>
            <a:ext cx="10789257" cy="47298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9927BD6-A005-4E4E-8C32-0E1B6CC0CD1A}"/>
              </a:ext>
            </a:extLst>
          </p:cNvPr>
          <p:cNvSpPr>
            <a:spLocks noGrp="1"/>
          </p:cNvSpPr>
          <p:nvPr>
            <p:ph type="dt" sz="half" idx="2"/>
          </p:nvPr>
        </p:nvSpPr>
        <p:spPr>
          <a:xfrm>
            <a:off x="2050990" y="6520441"/>
            <a:ext cx="1530409" cy="346316"/>
          </a:xfrm>
          <a:prstGeom prst="rect">
            <a:avLst/>
          </a:prstGeom>
        </p:spPr>
        <p:txBody>
          <a:bodyPr vert="horz" lIns="91440" tIns="45720" rIns="91440" bIns="45720" rtlCol="0" anchor="ctr"/>
          <a:lstStyle>
            <a:lvl1pPr algn="l">
              <a:defRPr sz="1200">
                <a:solidFill>
                  <a:schemeClr val="tx1">
                    <a:tint val="75000"/>
                  </a:schemeClr>
                </a:solidFill>
              </a:defRPr>
            </a:lvl1pPr>
          </a:lstStyle>
          <a:p>
            <a:fld id="{084A6D4B-7653-4E0B-8F57-D38CF83377BB}" type="datetimeFigureOut">
              <a:rPr lang="en-US" smtClean="0"/>
              <a:t>10/11/2020</a:t>
            </a:fld>
            <a:endParaRPr lang="en-US"/>
          </a:p>
        </p:txBody>
      </p:sp>
      <p:sp>
        <p:nvSpPr>
          <p:cNvPr id="5" name="Footer Placeholder 4">
            <a:extLst>
              <a:ext uri="{FF2B5EF4-FFF2-40B4-BE49-F238E27FC236}">
                <a16:creationId xmlns="" xmlns:a16="http://schemas.microsoft.com/office/drawing/2014/main" id="{ED2D051F-F1D7-4D05-9D06-0B2E7BC10237}"/>
              </a:ext>
            </a:extLst>
          </p:cNvPr>
          <p:cNvSpPr>
            <a:spLocks noGrp="1"/>
          </p:cNvSpPr>
          <p:nvPr>
            <p:ph type="ftr" sz="quarter" idx="3"/>
          </p:nvPr>
        </p:nvSpPr>
        <p:spPr>
          <a:xfrm>
            <a:off x="4038600" y="6528987"/>
            <a:ext cx="4114800" cy="3292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91EC13-E05F-4BCF-8EC0-B2CDC677738E}"/>
              </a:ext>
            </a:extLst>
          </p:cNvPr>
          <p:cNvSpPr>
            <a:spLocks noGrp="1"/>
          </p:cNvSpPr>
          <p:nvPr>
            <p:ph type="sldNum" sz="quarter" idx="4"/>
          </p:nvPr>
        </p:nvSpPr>
        <p:spPr>
          <a:xfrm>
            <a:off x="8610600" y="6528987"/>
            <a:ext cx="2743200" cy="329224"/>
          </a:xfrm>
          <a:prstGeom prst="rect">
            <a:avLst/>
          </a:prstGeom>
        </p:spPr>
        <p:txBody>
          <a:bodyPr vert="horz" lIns="91440" tIns="45720" rIns="91440" bIns="45720" rtlCol="0" anchor="ctr"/>
          <a:lstStyle>
            <a:lvl1pPr algn="r">
              <a:defRPr sz="1200">
                <a:solidFill>
                  <a:schemeClr val="tx1">
                    <a:tint val="75000"/>
                  </a:schemeClr>
                </a:solidFill>
              </a:defRPr>
            </a:lvl1pPr>
          </a:lstStyle>
          <a:p>
            <a:fld id="{4AAB023F-0D85-424A-AD30-ACA224193313}" type="slidenum">
              <a:rPr lang="en-US" smtClean="0"/>
              <a:t>‹#›</a:t>
            </a:fld>
            <a:endParaRPr lang="en-US"/>
          </a:p>
        </p:txBody>
      </p:sp>
    </p:spTree>
    <p:extLst>
      <p:ext uri="{BB962C8B-B14F-4D97-AF65-F5344CB8AC3E}">
        <p14:creationId xmlns:p14="http://schemas.microsoft.com/office/powerpoint/2010/main" val="406002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AD6C713-6B5B-4652-B919-0C9C326BA8FB}"/>
              </a:ext>
            </a:extLst>
          </p:cNvPr>
          <p:cNvSpPr>
            <a:spLocks noGrp="1"/>
          </p:cNvSpPr>
          <p:nvPr>
            <p:ph type="title"/>
          </p:nvPr>
        </p:nvSpPr>
        <p:spPr>
          <a:xfrm>
            <a:off x="2043484" y="365126"/>
            <a:ext cx="9310315" cy="93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103E2E6-5E74-4663-AD70-D00426D6A4CF}"/>
              </a:ext>
            </a:extLst>
          </p:cNvPr>
          <p:cNvSpPr>
            <a:spLocks noGrp="1"/>
          </p:cNvSpPr>
          <p:nvPr>
            <p:ph type="body" idx="1"/>
          </p:nvPr>
        </p:nvSpPr>
        <p:spPr>
          <a:xfrm>
            <a:off x="564543" y="1447137"/>
            <a:ext cx="10789257" cy="47298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9927BD6-A005-4E4E-8C32-0E1B6CC0CD1A}"/>
              </a:ext>
            </a:extLst>
          </p:cNvPr>
          <p:cNvSpPr>
            <a:spLocks noGrp="1"/>
          </p:cNvSpPr>
          <p:nvPr>
            <p:ph type="dt" sz="half" idx="2"/>
          </p:nvPr>
        </p:nvSpPr>
        <p:spPr>
          <a:xfrm>
            <a:off x="2050990" y="6520441"/>
            <a:ext cx="1530409" cy="346316"/>
          </a:xfrm>
          <a:prstGeom prst="rect">
            <a:avLst/>
          </a:prstGeom>
        </p:spPr>
        <p:txBody>
          <a:bodyPr vert="horz" lIns="91440" tIns="45720" rIns="91440" bIns="45720" rtlCol="0" anchor="ctr"/>
          <a:lstStyle>
            <a:lvl1pPr algn="l">
              <a:defRPr sz="1200">
                <a:solidFill>
                  <a:schemeClr val="tx1">
                    <a:tint val="75000"/>
                  </a:schemeClr>
                </a:solidFill>
              </a:defRPr>
            </a:lvl1pPr>
          </a:lstStyle>
          <a:p>
            <a:fld id="{084A6D4B-7653-4E0B-8F57-D38CF83377BB}" type="datetimeFigureOut">
              <a:rPr lang="en-US" smtClean="0">
                <a:solidFill>
                  <a:prstClr val="black">
                    <a:tint val="75000"/>
                  </a:prstClr>
                </a:solidFill>
              </a:rPr>
              <a:pPr/>
              <a:t>10/11/2020</a:t>
            </a:fld>
            <a:endParaRPr lang="en-US">
              <a:solidFill>
                <a:prstClr val="black">
                  <a:tint val="75000"/>
                </a:prstClr>
              </a:solidFill>
            </a:endParaRPr>
          </a:p>
        </p:txBody>
      </p:sp>
      <p:sp>
        <p:nvSpPr>
          <p:cNvPr id="5" name="Footer Placeholder 4">
            <a:extLst>
              <a:ext uri="{FF2B5EF4-FFF2-40B4-BE49-F238E27FC236}">
                <a16:creationId xmlns="" xmlns:a16="http://schemas.microsoft.com/office/drawing/2014/main" id="{ED2D051F-F1D7-4D05-9D06-0B2E7BC10237}"/>
              </a:ext>
            </a:extLst>
          </p:cNvPr>
          <p:cNvSpPr>
            <a:spLocks noGrp="1"/>
          </p:cNvSpPr>
          <p:nvPr>
            <p:ph type="ftr" sz="quarter" idx="3"/>
          </p:nvPr>
        </p:nvSpPr>
        <p:spPr>
          <a:xfrm>
            <a:off x="4038600" y="6528987"/>
            <a:ext cx="4114800" cy="3292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 xmlns:a16="http://schemas.microsoft.com/office/drawing/2014/main" id="{A191EC13-E05F-4BCF-8EC0-B2CDC677738E}"/>
              </a:ext>
            </a:extLst>
          </p:cNvPr>
          <p:cNvSpPr>
            <a:spLocks noGrp="1"/>
          </p:cNvSpPr>
          <p:nvPr>
            <p:ph type="sldNum" sz="quarter" idx="4"/>
          </p:nvPr>
        </p:nvSpPr>
        <p:spPr>
          <a:xfrm>
            <a:off x="8610600" y="6528987"/>
            <a:ext cx="2743200" cy="329224"/>
          </a:xfrm>
          <a:prstGeom prst="rect">
            <a:avLst/>
          </a:prstGeom>
        </p:spPr>
        <p:txBody>
          <a:bodyPr vert="horz" lIns="91440" tIns="45720" rIns="91440" bIns="45720" rtlCol="0" anchor="ctr"/>
          <a:lstStyle>
            <a:lvl1pPr algn="r">
              <a:defRPr sz="1200">
                <a:solidFill>
                  <a:schemeClr val="tx1">
                    <a:tint val="75000"/>
                  </a:schemeClr>
                </a:solidFill>
              </a:defRPr>
            </a:lvl1pPr>
          </a:lstStyle>
          <a:p>
            <a:fld id="{4AAB023F-0D85-424A-AD30-ACA2241933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50659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D286FF-B124-458F-B57B-2B1D24945A8B}"/>
              </a:ext>
            </a:extLst>
          </p:cNvPr>
          <p:cNvSpPr>
            <a:spLocks noGrp="1"/>
          </p:cNvSpPr>
          <p:nvPr>
            <p:ph type="ctrTitle"/>
          </p:nvPr>
        </p:nvSpPr>
        <p:spPr/>
        <p:txBody>
          <a:bodyPr>
            <a:normAutofit/>
          </a:bodyPr>
          <a:lstStyle/>
          <a:p>
            <a:r>
              <a:rPr lang="en-US" sz="7200" b="1" dirty="0" err="1">
                <a:latin typeface="Arial" pitchFamily="34" charset="0"/>
                <a:cs typeface="Arial" pitchFamily="34" charset="0"/>
              </a:rPr>
              <a:t>Phân</a:t>
            </a:r>
            <a:r>
              <a:rPr lang="en-US" sz="7200" b="1" dirty="0">
                <a:latin typeface="Arial" pitchFamily="34" charset="0"/>
                <a:cs typeface="Arial" pitchFamily="34" charset="0"/>
              </a:rPr>
              <a:t> </a:t>
            </a:r>
            <a:r>
              <a:rPr lang="en-US" sz="7200" b="1" dirty="0" err="1">
                <a:latin typeface="Arial" pitchFamily="34" charset="0"/>
                <a:cs typeface="Arial" pitchFamily="34" charset="0"/>
              </a:rPr>
              <a:t>tích</a:t>
            </a:r>
            <a:r>
              <a:rPr lang="en-US" sz="7200" b="1" dirty="0">
                <a:latin typeface="Arial" pitchFamily="34" charset="0"/>
                <a:cs typeface="Arial" pitchFamily="34" charset="0"/>
              </a:rPr>
              <a:t> </a:t>
            </a:r>
            <a:r>
              <a:rPr lang="en-US" sz="7200" b="1" dirty="0" err="1">
                <a:latin typeface="Arial" pitchFamily="34" charset="0"/>
                <a:cs typeface="Arial" pitchFamily="34" charset="0"/>
              </a:rPr>
              <a:t>và</a:t>
            </a:r>
            <a:r>
              <a:rPr lang="en-US" sz="7200" b="1" dirty="0">
                <a:latin typeface="Arial" pitchFamily="34" charset="0"/>
                <a:cs typeface="Arial" pitchFamily="34" charset="0"/>
              </a:rPr>
              <a:t> </a:t>
            </a:r>
            <a:r>
              <a:rPr lang="en-US" sz="7200" b="1" dirty="0" err="1">
                <a:latin typeface="Arial" pitchFamily="34" charset="0"/>
                <a:cs typeface="Arial" pitchFamily="34" charset="0"/>
              </a:rPr>
              <a:t>thiết</a:t>
            </a:r>
            <a:r>
              <a:rPr lang="en-US" sz="7200" b="1" dirty="0">
                <a:latin typeface="Arial" pitchFamily="34" charset="0"/>
                <a:cs typeface="Arial" pitchFamily="34" charset="0"/>
              </a:rPr>
              <a:t> </a:t>
            </a:r>
            <a:r>
              <a:rPr lang="en-US" sz="7200" b="1" dirty="0" err="1">
                <a:latin typeface="Arial" pitchFamily="34" charset="0"/>
                <a:cs typeface="Arial" pitchFamily="34" charset="0"/>
              </a:rPr>
              <a:t>kế</a:t>
            </a:r>
            <a:r>
              <a:rPr lang="en-US" sz="7200" b="1" dirty="0">
                <a:latin typeface="Arial" pitchFamily="34" charset="0"/>
                <a:cs typeface="Arial" pitchFamily="34" charset="0"/>
              </a:rPr>
              <a:t> </a:t>
            </a:r>
            <a:r>
              <a:rPr lang="en-US" sz="7200" b="1" dirty="0" err="1">
                <a:latin typeface="Arial" pitchFamily="34" charset="0"/>
                <a:cs typeface="Arial" pitchFamily="34" charset="0"/>
              </a:rPr>
              <a:t>hệ</a:t>
            </a:r>
            <a:r>
              <a:rPr lang="en-US" sz="7200" b="1" dirty="0">
                <a:latin typeface="Arial" pitchFamily="34" charset="0"/>
                <a:cs typeface="Arial" pitchFamily="34" charset="0"/>
              </a:rPr>
              <a:t> </a:t>
            </a:r>
            <a:r>
              <a:rPr lang="en-US" sz="7200" b="1" dirty="0" err="1">
                <a:latin typeface="Arial" pitchFamily="34" charset="0"/>
                <a:cs typeface="Arial" pitchFamily="34" charset="0"/>
              </a:rPr>
              <a:t>thống</a:t>
            </a:r>
            <a:endParaRPr lang="en-US" sz="7200" b="1" dirty="0">
              <a:latin typeface="Arial" pitchFamily="34" charset="0"/>
              <a:cs typeface="Arial" pitchFamily="34" charset="0"/>
            </a:endParaRPr>
          </a:p>
        </p:txBody>
      </p:sp>
      <p:sp>
        <p:nvSpPr>
          <p:cNvPr id="3" name="Subtitle 2">
            <a:extLst>
              <a:ext uri="{FF2B5EF4-FFF2-40B4-BE49-F238E27FC236}">
                <a16:creationId xmlns="" xmlns:a16="http://schemas.microsoft.com/office/drawing/2014/main" id="{5B71ED79-E603-4351-A7EB-B158BDF0BA05}"/>
              </a:ext>
            </a:extLst>
          </p:cNvPr>
          <p:cNvSpPr>
            <a:spLocks noGrp="1"/>
          </p:cNvSpPr>
          <p:nvPr>
            <p:ph type="subTitle" idx="1"/>
          </p:nvPr>
        </p:nvSpPr>
        <p:spPr>
          <a:xfrm>
            <a:off x="863600" y="3856038"/>
            <a:ext cx="10477500" cy="1655762"/>
          </a:xfrm>
        </p:spPr>
        <p:txBody>
          <a:bodyPr>
            <a:normAutofit/>
          </a:bodyPr>
          <a:lstStyle/>
          <a:p>
            <a:pPr algn="l"/>
            <a:r>
              <a:rPr lang="en-US" b="1" dirty="0"/>
              <a:t>Le Viet Truong</a:t>
            </a:r>
            <a:endParaRPr lang="en-US" dirty="0"/>
          </a:p>
          <a:p>
            <a:pPr lvl="0" algn="l"/>
            <a:r>
              <a:rPr lang="en-US" b="1" dirty="0" err="1"/>
              <a:t>Khoa</a:t>
            </a:r>
            <a:r>
              <a:rPr lang="en-US" b="1" dirty="0"/>
              <a:t> </a:t>
            </a:r>
            <a:r>
              <a:rPr lang="en-US" b="1" dirty="0" err="1"/>
              <a:t>Khoa</a:t>
            </a:r>
            <a:r>
              <a:rPr lang="en-US" b="1" dirty="0"/>
              <a:t> </a:t>
            </a:r>
            <a:r>
              <a:rPr lang="en-US" b="1" dirty="0" err="1"/>
              <a:t>học</a:t>
            </a:r>
            <a:r>
              <a:rPr lang="en-US" b="1" dirty="0"/>
              <a:t> </a:t>
            </a:r>
            <a:r>
              <a:rPr lang="en-US" b="1" dirty="0" err="1"/>
              <a:t>Máy</a:t>
            </a:r>
            <a:r>
              <a:rPr lang="en-US" b="1" dirty="0"/>
              <a:t> </a:t>
            </a:r>
            <a:r>
              <a:rPr lang="en-US" b="1" dirty="0" err="1"/>
              <a:t>tính</a:t>
            </a:r>
            <a:endParaRPr lang="en-US" b="1" dirty="0"/>
          </a:p>
          <a:p>
            <a:pPr lvl="0" algn="l"/>
            <a:r>
              <a:rPr lang="vi-VN" dirty="0"/>
              <a:t>Trường Đại học Công nghệ Thông tin và Truyền thông Việt - Hàn </a:t>
            </a:r>
            <a:r>
              <a:rPr lang="en-US" dirty="0"/>
              <a:t> (VKU)</a:t>
            </a:r>
          </a:p>
          <a:p>
            <a:endParaRPr lang="en-US" dirty="0"/>
          </a:p>
        </p:txBody>
      </p:sp>
    </p:spTree>
    <p:extLst>
      <p:ext uri="{BB962C8B-B14F-4D97-AF65-F5344CB8AC3E}">
        <p14:creationId xmlns:p14="http://schemas.microsoft.com/office/powerpoint/2010/main" val="145609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 name="Shape 471"/>
          <p:cNvSpPr>
            <a:spLocks noGrp="1"/>
          </p:cNvSpPr>
          <p:nvPr>
            <p:ph type="sldNum" sz="quarter" idx="2"/>
          </p:nvPr>
        </p:nvSpPr>
        <p:spPr>
          <a:xfrm>
            <a:off x="11679764" y="6548438"/>
            <a:ext cx="313269" cy="33254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10</a:t>
            </a:fld>
            <a:endParaRPr sz="1800">
              <a:solidFill>
                <a:srgbClr val="CC0000"/>
              </a:solidFill>
            </a:endParaRPr>
          </a:p>
        </p:txBody>
      </p:sp>
      <p:sp>
        <p:nvSpPr>
          <p:cNvPr id="472" name="Shape 472"/>
          <p:cNvSpPr>
            <a:spLocks noGrp="1"/>
          </p:cNvSpPr>
          <p:nvPr>
            <p:ph type="title"/>
          </p:nvPr>
        </p:nvSpPr>
        <p:spPr>
          <a:prstGeom prst="rect">
            <a:avLst/>
          </a:prstGeom>
        </p:spPr>
        <p:txBody>
          <a:bodyPr/>
          <a:lstStyle/>
          <a:p>
            <a:pPr lvl="0">
              <a:defRPr sz="1800" b="0"/>
            </a:pPr>
            <a:r>
              <a:rPr lang="en-US" sz="2700" b="1" dirty="0" err="1"/>
              <a:t>Mô</a:t>
            </a:r>
            <a:r>
              <a:rPr lang="en-US" sz="2700" b="1" dirty="0"/>
              <a:t> </a:t>
            </a:r>
            <a:r>
              <a:rPr lang="en-US" sz="2700" b="1" dirty="0" err="1"/>
              <a:t>hình</a:t>
            </a:r>
            <a:r>
              <a:rPr lang="en-US" sz="2700" b="1" dirty="0"/>
              <a:t> </a:t>
            </a:r>
            <a:r>
              <a:rPr lang="en-US" sz="2700" b="1" dirty="0" err="1"/>
              <a:t>hóa</a:t>
            </a:r>
            <a:endParaRPr sz="2700" b="1" dirty="0"/>
          </a:p>
        </p:txBody>
      </p:sp>
      <p:sp>
        <p:nvSpPr>
          <p:cNvPr id="473" name="Shape 473"/>
          <p:cNvSpPr>
            <a:spLocks noGrp="1"/>
          </p:cNvSpPr>
          <p:nvPr>
            <p:ph type="body" idx="1"/>
          </p:nvPr>
        </p:nvSpPr>
        <p:spPr>
          <a:prstGeom prst="rect">
            <a:avLst/>
          </a:prstGeom>
        </p:spPr>
        <p:txBody>
          <a:bodyPr/>
          <a:lstStyle/>
          <a:p>
            <a:pPr lvl="0">
              <a:defRPr sz="1800"/>
            </a:pPr>
            <a:r>
              <a:rPr lang="vi-VN" sz="2000" b="1" dirty="0"/>
              <a:t>Một mô hình tốt nên</a:t>
            </a:r>
          </a:p>
          <a:p>
            <a:pPr lvl="0">
              <a:defRPr sz="1800"/>
            </a:pPr>
            <a:r>
              <a:rPr lang="vi-VN" sz="2000" dirty="0"/>
              <a:t>sử dụng một ký hiệu chuẩn hóa</a:t>
            </a:r>
          </a:p>
          <a:p>
            <a:pPr lvl="0">
              <a:defRPr sz="1800"/>
            </a:pPr>
            <a:r>
              <a:rPr lang="vi-VN" sz="2000" dirty="0"/>
              <a:t>dễ hiểu đối với khách hàng và người dùng</a:t>
            </a:r>
          </a:p>
          <a:p>
            <a:pPr lvl="0">
              <a:defRPr sz="1800"/>
            </a:pPr>
            <a:r>
              <a:rPr lang="vi-VN" sz="2000" dirty="0"/>
              <a:t>cho phép các nhà phát triển phần mềm hiểu hệ thống</a:t>
            </a:r>
          </a:p>
          <a:p>
            <a:pPr lvl="0">
              <a:defRPr sz="1800"/>
            </a:pPr>
            <a:r>
              <a:rPr lang="vi-VN" sz="2000" dirty="0"/>
              <a:t>cung cấp một cái nhìn trừu tượng về phần mềm</a:t>
            </a:r>
          </a:p>
          <a:p>
            <a:pPr lvl="0">
              <a:defRPr sz="1800"/>
            </a:pPr>
            <a:r>
              <a:rPr lang="vi-VN" sz="2000" dirty="0"/>
              <a:t>trực quan</a:t>
            </a:r>
            <a:endParaRPr sz="2000" dirty="0"/>
          </a:p>
        </p:txBody>
      </p:sp>
    </p:spTree>
    <p:extLst>
      <p:ext uri="{BB962C8B-B14F-4D97-AF65-F5344CB8AC3E}">
        <p14:creationId xmlns:p14="http://schemas.microsoft.com/office/powerpoint/2010/main" val="24610500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5" name="Shape 475"/>
          <p:cNvSpPr>
            <a:spLocks noGrp="1"/>
          </p:cNvSpPr>
          <p:nvPr>
            <p:ph type="sldNum" sz="quarter" idx="2"/>
          </p:nvPr>
        </p:nvSpPr>
        <p:spPr>
          <a:xfrm>
            <a:off x="11679764" y="6548438"/>
            <a:ext cx="313269" cy="33254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11</a:t>
            </a:fld>
            <a:endParaRPr sz="1800">
              <a:solidFill>
                <a:srgbClr val="CC0000"/>
              </a:solidFill>
            </a:endParaRPr>
          </a:p>
        </p:txBody>
      </p:sp>
      <p:sp>
        <p:nvSpPr>
          <p:cNvPr id="476" name="Shape 476"/>
          <p:cNvSpPr>
            <a:spLocks noGrp="1"/>
          </p:cNvSpPr>
          <p:nvPr>
            <p:ph type="title"/>
          </p:nvPr>
        </p:nvSpPr>
        <p:spPr>
          <a:prstGeom prst="rect">
            <a:avLst/>
          </a:prstGeom>
        </p:spPr>
        <p:txBody>
          <a:bodyPr/>
          <a:lstStyle/>
          <a:p>
            <a:pPr lvl="0">
              <a:defRPr sz="1800" b="0"/>
            </a:pPr>
            <a:r>
              <a:rPr lang="en-US" sz="2700" b="1" dirty="0" err="1"/>
              <a:t>Lợi</a:t>
            </a:r>
            <a:r>
              <a:rPr lang="en-US" sz="2700" b="1" dirty="0"/>
              <a:t> </a:t>
            </a:r>
            <a:r>
              <a:rPr lang="en-US" sz="2700" b="1" dirty="0" err="1"/>
              <a:t>ích</a:t>
            </a:r>
            <a:r>
              <a:rPr lang="en-US" sz="2700" b="1" dirty="0"/>
              <a:t> </a:t>
            </a:r>
            <a:r>
              <a:rPr lang="en-US" sz="2700" b="1" dirty="0" err="1"/>
              <a:t>của</a:t>
            </a:r>
            <a:r>
              <a:rPr lang="en-US" sz="2700" b="1" dirty="0"/>
              <a:t> </a:t>
            </a:r>
            <a:r>
              <a:rPr lang="en-US" sz="2700" b="1" dirty="0" err="1"/>
              <a:t>mô</a:t>
            </a:r>
            <a:r>
              <a:rPr lang="en-US" sz="2700" b="1" dirty="0"/>
              <a:t> </a:t>
            </a:r>
            <a:r>
              <a:rPr lang="en-US" sz="2700" b="1" dirty="0" err="1"/>
              <a:t>hình</a:t>
            </a:r>
            <a:endParaRPr sz="2700" b="1" dirty="0"/>
          </a:p>
        </p:txBody>
      </p:sp>
      <p:sp>
        <p:nvSpPr>
          <p:cNvPr id="477" name="Shape 477"/>
          <p:cNvSpPr>
            <a:spLocks noGrp="1"/>
          </p:cNvSpPr>
          <p:nvPr>
            <p:ph type="body" idx="1"/>
          </p:nvPr>
        </p:nvSpPr>
        <p:spPr>
          <a:prstGeom prst="rect">
            <a:avLst/>
          </a:prstGeom>
        </p:spPr>
        <p:txBody>
          <a:bodyPr/>
          <a:lstStyle/>
          <a:p>
            <a:pPr lvl="0">
              <a:defRPr sz="1800"/>
            </a:pPr>
            <a:r>
              <a:rPr sz="2000" dirty="0"/>
              <a:t>Ease the revision and the evolution of the system</a:t>
            </a:r>
          </a:p>
          <a:p>
            <a:pPr lvl="0">
              <a:defRPr sz="1800"/>
            </a:pPr>
            <a:r>
              <a:rPr sz="2000" dirty="0"/>
              <a:t>Reduce </a:t>
            </a:r>
            <a:r>
              <a:rPr sz="2000" dirty="0" err="1" smtClean="0"/>
              <a:t>errors</a:t>
            </a:r>
            <a:r>
              <a:rPr lang="en-US" sz="2000" dirty="0" err="1" smtClean="0"/>
              <a:t>szl</a:t>
            </a:r>
            <a:r>
              <a:rPr sz="2000" dirty="0" smtClean="0"/>
              <a:t> </a:t>
            </a:r>
            <a:r>
              <a:rPr sz="2000" dirty="0"/>
              <a:t>by allowing to detect errors early in the stages of development</a:t>
            </a:r>
          </a:p>
          <a:p>
            <a:pPr lvl="0">
              <a:defRPr sz="1800"/>
            </a:pPr>
            <a:r>
              <a:rPr sz="2000" dirty="0"/>
              <a:t>Reduce development cost</a:t>
            </a:r>
          </a:p>
          <a:p>
            <a:pPr lvl="0">
              <a:defRPr sz="1800"/>
            </a:pPr>
            <a:r>
              <a:rPr sz="2000" dirty="0"/>
              <a:t>Reduce time-to-market</a:t>
            </a:r>
          </a:p>
          <a:p>
            <a:pPr lvl="0">
              <a:defRPr sz="1800"/>
            </a:pPr>
            <a:r>
              <a:rPr sz="2000" dirty="0"/>
              <a:t>Reduce complexity by mechanism of abstraction</a:t>
            </a:r>
          </a:p>
        </p:txBody>
      </p:sp>
    </p:spTree>
    <p:extLst>
      <p:ext uri="{BB962C8B-B14F-4D97-AF65-F5344CB8AC3E}">
        <p14:creationId xmlns:p14="http://schemas.microsoft.com/office/powerpoint/2010/main" val="34565027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12</a:t>
            </a:fld>
            <a:endParaRPr sz="1800">
              <a:solidFill>
                <a:srgbClr val="CC0000"/>
              </a:solidFill>
            </a:endParaRPr>
          </a:p>
        </p:txBody>
      </p:sp>
      <p:sp>
        <p:nvSpPr>
          <p:cNvPr id="480" name="Shape 480"/>
          <p:cNvSpPr>
            <a:spLocks noGrp="1"/>
          </p:cNvSpPr>
          <p:nvPr>
            <p:ph type="title"/>
          </p:nvPr>
        </p:nvSpPr>
        <p:spPr>
          <a:prstGeom prst="rect">
            <a:avLst/>
          </a:prstGeom>
        </p:spPr>
        <p:txBody>
          <a:bodyPr/>
          <a:lstStyle/>
          <a:p>
            <a:pPr lvl="0">
              <a:defRPr sz="1800" b="0"/>
            </a:pPr>
            <a:r>
              <a:rPr lang="vi-VN" sz="2700" b="1" dirty="0"/>
              <a:t>Kỹ thuật mô hình hướng đối tượng</a:t>
            </a:r>
            <a:endParaRPr sz="2700" b="1" dirty="0"/>
          </a:p>
        </p:txBody>
      </p:sp>
      <p:sp>
        <p:nvSpPr>
          <p:cNvPr id="481" name="Shape 481"/>
          <p:cNvSpPr>
            <a:spLocks noGrp="1"/>
          </p:cNvSpPr>
          <p:nvPr>
            <p:ph type="body" idx="1"/>
          </p:nvPr>
        </p:nvSpPr>
        <p:spPr>
          <a:prstGeom prst="rect">
            <a:avLst/>
          </a:prstGeom>
        </p:spPr>
        <p:txBody>
          <a:bodyPr/>
          <a:lstStyle/>
          <a:p>
            <a:pPr lvl="0">
              <a:defRPr sz="1800"/>
            </a:pPr>
            <a:r>
              <a:rPr lang="vi-VN" sz="2000" b="1" dirty="0">
                <a:latin typeface="Calibri" pitchFamily="34" charset="0"/>
                <a:cs typeface="Calibri" pitchFamily="34" charset="0"/>
              </a:rPr>
              <a:t>Các kỹ thuật mô hình hóa hướng đối tượng là các quy trình / phương pháp luận / cách tiếp cận để mô hình hóa và thiết kế phần </a:t>
            </a:r>
            <a:r>
              <a:rPr lang="vi-VN" sz="2000" b="1" dirty="0" smtClean="0">
                <a:latin typeface="Calibri" pitchFamily="34" charset="0"/>
                <a:cs typeface="Calibri" pitchFamily="34" charset="0"/>
              </a:rPr>
              <a:t>mềm</a:t>
            </a:r>
            <a:endParaRPr lang="en-US" sz="2000" b="1" dirty="0" smtClean="0">
              <a:latin typeface="Calibri" pitchFamily="34" charset="0"/>
              <a:cs typeface="Calibri" pitchFamily="34" charset="0"/>
            </a:endParaRPr>
          </a:p>
          <a:p>
            <a:pPr lvl="1">
              <a:defRPr sz="1800"/>
            </a:pPr>
            <a:r>
              <a:rPr lang="vi-VN" sz="1600" dirty="0">
                <a:latin typeface="Calibri" pitchFamily="34" charset="0"/>
                <a:cs typeface="Calibri" pitchFamily="34" charset="0"/>
              </a:rPr>
              <a:t>1975 - 1990: một số kỹ thuật hướng đối tượng được phát triển</a:t>
            </a:r>
          </a:p>
          <a:p>
            <a:pPr lvl="1">
              <a:defRPr sz="1800"/>
            </a:pPr>
            <a:r>
              <a:rPr lang="vi-VN" sz="1600" dirty="0">
                <a:latin typeface="Calibri" pitchFamily="34" charset="0"/>
                <a:cs typeface="Calibri" pitchFamily="34" charset="0"/>
              </a:rPr>
              <a:t>1990 - 1994: có hơn 50 kỹ thuật mô hình hướng đối tượng</a:t>
            </a:r>
            <a:endParaRPr sz="2000" dirty="0">
              <a:latin typeface="Calibri" pitchFamily="34" charset="0"/>
              <a:cs typeface="Calibri" pitchFamily="34" charset="0"/>
            </a:endParaRPr>
          </a:p>
          <a:p>
            <a:pPr lvl="0">
              <a:defRPr sz="1800"/>
            </a:pPr>
            <a:endParaRPr sz="2000" dirty="0"/>
          </a:p>
          <a:p>
            <a:pPr lvl="0">
              <a:defRPr sz="1800"/>
            </a:pPr>
            <a:r>
              <a:rPr lang="en-US" sz="2000" dirty="0" err="1"/>
              <a:t>Kỹ</a:t>
            </a:r>
            <a:r>
              <a:rPr lang="en-US" sz="2000" dirty="0"/>
              <a:t> </a:t>
            </a:r>
            <a:r>
              <a:rPr lang="en-US" sz="2000" dirty="0" err="1"/>
              <a:t>thuật</a:t>
            </a:r>
            <a:r>
              <a:rPr lang="en-US" sz="2000" dirty="0"/>
              <a:t> </a:t>
            </a:r>
            <a:r>
              <a:rPr lang="en-US" sz="2000" dirty="0" err="1"/>
              <a:t>nổi</a:t>
            </a:r>
            <a:r>
              <a:rPr lang="en-US" sz="2000" dirty="0"/>
              <a:t> </a:t>
            </a:r>
            <a:r>
              <a:rPr lang="en-US" sz="2000" dirty="0" err="1"/>
              <a:t>tiếng</a:t>
            </a:r>
            <a:r>
              <a:rPr lang="en-US" sz="2000" dirty="0"/>
              <a:t> </a:t>
            </a:r>
            <a:r>
              <a:rPr lang="en-US" sz="2000" dirty="0" err="1" smtClean="0"/>
              <a:t>nhất</a:t>
            </a:r>
            <a:endParaRPr lang="en-US" sz="2000" dirty="0" smtClean="0"/>
          </a:p>
          <a:p>
            <a:pPr lvl="1">
              <a:defRPr sz="1800"/>
            </a:pPr>
            <a:r>
              <a:rPr lang="vi-VN" sz="1600" dirty="0"/>
              <a:t>OOD (Thiết kế hướng đối tượng)</a:t>
            </a:r>
          </a:p>
          <a:p>
            <a:pPr lvl="1">
              <a:defRPr sz="1800"/>
            </a:pPr>
            <a:r>
              <a:rPr lang="vi-VN" sz="1600" dirty="0"/>
              <a:t>OOSE (Kỹ thuật phần mềm hướng đối tượng)</a:t>
            </a:r>
          </a:p>
          <a:p>
            <a:pPr lvl="1">
              <a:defRPr sz="1800"/>
            </a:pPr>
            <a:r>
              <a:rPr lang="vi-VN" sz="1600" dirty="0"/>
              <a:t>OMT (Kỹ thuật mô hình hóa đối tượng)</a:t>
            </a:r>
            <a:endParaRPr sz="2000" dirty="0"/>
          </a:p>
        </p:txBody>
      </p:sp>
    </p:spTree>
    <p:extLst>
      <p:ext uri="{BB962C8B-B14F-4D97-AF65-F5344CB8AC3E}">
        <p14:creationId xmlns:p14="http://schemas.microsoft.com/office/powerpoint/2010/main" val="278860259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13</a:t>
            </a:fld>
            <a:endParaRPr sz="1800">
              <a:solidFill>
                <a:srgbClr val="CC0000"/>
              </a:solidFill>
            </a:endParaRPr>
          </a:p>
        </p:txBody>
      </p:sp>
      <p:sp>
        <p:nvSpPr>
          <p:cNvPr id="484" name="Shape 484"/>
          <p:cNvSpPr>
            <a:spLocks noGrp="1"/>
          </p:cNvSpPr>
          <p:nvPr>
            <p:ph type="title"/>
          </p:nvPr>
        </p:nvSpPr>
        <p:spPr>
          <a:prstGeom prst="rect">
            <a:avLst/>
          </a:prstGeom>
        </p:spPr>
        <p:txBody>
          <a:bodyPr/>
          <a:lstStyle/>
          <a:p>
            <a:pPr lvl="0">
              <a:defRPr sz="1800" b="0"/>
            </a:pPr>
            <a:r>
              <a:rPr lang="en-US" sz="2700" b="1" dirty="0" err="1" smtClean="0"/>
              <a:t>Kỹ</a:t>
            </a:r>
            <a:r>
              <a:rPr lang="en-US" sz="2700" b="1" dirty="0"/>
              <a:t> </a:t>
            </a:r>
            <a:r>
              <a:rPr lang="en-US" sz="2700" b="1" dirty="0" err="1"/>
              <a:t>thuật</a:t>
            </a:r>
            <a:r>
              <a:rPr lang="en-US" sz="2700" b="1" dirty="0"/>
              <a:t> OMT</a:t>
            </a:r>
            <a:endParaRPr sz="2700" b="1" dirty="0"/>
          </a:p>
        </p:txBody>
      </p:sp>
      <p:sp>
        <p:nvSpPr>
          <p:cNvPr id="485" name="Shape 485"/>
          <p:cNvSpPr>
            <a:spLocks noGrp="1"/>
          </p:cNvSpPr>
          <p:nvPr>
            <p:ph type="body" idx="1"/>
          </p:nvPr>
        </p:nvSpPr>
        <p:spPr>
          <a:xfrm>
            <a:off x="564543" y="1219200"/>
            <a:ext cx="10789257" cy="4957763"/>
          </a:xfrm>
          <a:prstGeom prst="rect">
            <a:avLst/>
          </a:prstGeom>
        </p:spPr>
        <p:txBody>
          <a:bodyPr/>
          <a:lstStyle/>
          <a:p>
            <a:pPr lvl="0">
              <a:defRPr sz="1800"/>
            </a:pPr>
            <a:r>
              <a:rPr lang="vi-VN" sz="2000" dirty="0"/>
              <a:t>Được phát triển bởi Jim Rumbaugh (1991)</a:t>
            </a:r>
          </a:p>
          <a:p>
            <a:pPr lvl="0">
              <a:defRPr sz="1800"/>
            </a:pPr>
            <a:r>
              <a:rPr lang="vi-VN" sz="2000" dirty="0"/>
              <a:t>Gồm 3 loại mô hình </a:t>
            </a:r>
            <a:r>
              <a:rPr lang="vi-VN" sz="2000" dirty="0" smtClean="0"/>
              <a:t>chính</a:t>
            </a:r>
            <a:endParaRPr lang="en-US" sz="2000" dirty="0" smtClean="0"/>
          </a:p>
          <a:p>
            <a:pPr lvl="1">
              <a:defRPr sz="1800"/>
            </a:pPr>
            <a:r>
              <a:rPr lang="vi-VN" sz="1600" dirty="0">
                <a:latin typeface="Calibri" pitchFamily="34" charset="0"/>
                <a:cs typeface="Calibri" pitchFamily="34" charset="0"/>
              </a:rPr>
              <a:t>Mô hình đối tượng: Sơ đồ đối tượng</a:t>
            </a:r>
          </a:p>
          <a:p>
            <a:pPr lvl="1">
              <a:defRPr sz="1800"/>
            </a:pPr>
            <a:r>
              <a:rPr lang="vi-VN" sz="1600" dirty="0">
                <a:latin typeface="Calibri" pitchFamily="34" charset="0"/>
                <a:cs typeface="Calibri" pitchFamily="34" charset="0"/>
              </a:rPr>
              <a:t>Mô hình động: Biểu đồ trạng thái</a:t>
            </a:r>
          </a:p>
          <a:p>
            <a:pPr lvl="1">
              <a:defRPr sz="1800"/>
            </a:pPr>
            <a:r>
              <a:rPr lang="vi-VN" sz="1600" dirty="0">
                <a:latin typeface="Calibri" pitchFamily="34" charset="0"/>
                <a:cs typeface="Calibri" pitchFamily="34" charset="0"/>
              </a:rPr>
              <a:t>Mô hình chức năng: Sơ đồ luồng dữ liệu</a:t>
            </a:r>
            <a:endParaRPr sz="2000" dirty="0">
              <a:latin typeface="Calibri" pitchFamily="34" charset="0"/>
              <a:cs typeface="Calibri" pitchFamily="34" charset="0"/>
            </a:endParaRPr>
          </a:p>
        </p:txBody>
      </p:sp>
      <p:pic>
        <p:nvPicPr>
          <p:cNvPr id="486" name="pasted-image.png"/>
          <p:cNvPicPr/>
          <p:nvPr/>
        </p:nvPicPr>
        <p:blipFill>
          <a:blip r:embed="rId2"/>
          <a:stretch>
            <a:fillRect/>
          </a:stretch>
        </p:blipFill>
        <p:spPr>
          <a:xfrm>
            <a:off x="633997" y="3362003"/>
            <a:ext cx="4284900" cy="2860524"/>
          </a:xfrm>
          <a:prstGeom prst="rect">
            <a:avLst/>
          </a:prstGeom>
          <a:ln w="6350">
            <a:solidFill/>
            <a:round/>
          </a:ln>
        </p:spPr>
      </p:pic>
      <p:pic>
        <p:nvPicPr>
          <p:cNvPr id="487" name="pasted-image.png"/>
          <p:cNvPicPr/>
          <p:nvPr/>
        </p:nvPicPr>
        <p:blipFill>
          <a:blip r:embed="rId3"/>
          <a:stretch>
            <a:fillRect/>
          </a:stretch>
        </p:blipFill>
        <p:spPr>
          <a:xfrm>
            <a:off x="6257216" y="5344100"/>
            <a:ext cx="5868605" cy="840278"/>
          </a:xfrm>
          <a:prstGeom prst="rect">
            <a:avLst/>
          </a:prstGeom>
          <a:ln w="6350">
            <a:solidFill/>
            <a:round/>
          </a:ln>
        </p:spPr>
      </p:pic>
      <p:pic>
        <p:nvPicPr>
          <p:cNvPr id="488" name="Screen Shot 2015-06-16 at 17.12.54.png"/>
          <p:cNvPicPr/>
          <p:nvPr/>
        </p:nvPicPr>
        <p:blipFill>
          <a:blip r:embed="rId4"/>
          <a:stretch>
            <a:fillRect/>
          </a:stretch>
        </p:blipFill>
        <p:spPr>
          <a:xfrm>
            <a:off x="6860685" y="1018566"/>
            <a:ext cx="5238217" cy="3996733"/>
          </a:xfrm>
          <a:prstGeom prst="rect">
            <a:avLst/>
          </a:prstGeom>
          <a:ln w="6350">
            <a:solidFill/>
            <a:round/>
          </a:ln>
        </p:spPr>
      </p:pic>
      <p:sp>
        <p:nvSpPr>
          <p:cNvPr id="489" name="Shape 489"/>
          <p:cNvSpPr/>
          <p:nvPr/>
        </p:nvSpPr>
        <p:spPr>
          <a:xfrm>
            <a:off x="1589566" y="6161477"/>
            <a:ext cx="2015886" cy="347481"/>
          </a:xfrm>
          <a:prstGeom prst="rect">
            <a:avLst/>
          </a:prstGeom>
          <a:ln w="12700">
            <a:miter lim="400000"/>
          </a:ln>
          <a:extLst>
            <a:ext uri="{C572A759-6A51-4108-AA02-DFA0A04FC94B}">
              <ma14:wrappingTextBoxFlag xmlns:ma14="http://schemas.microsoft.com/office/mac/drawingml/2011/main" xmlns="" val="1"/>
            </a:ext>
          </a:extLst>
        </p:spPr>
        <p:txBody>
          <a:bodyPr wrap="none" lIns="42520" tIns="42520" rIns="42520" bIns="42520" anchor="ctr">
            <a:spAutoFit/>
          </a:bodyPr>
          <a:lstStyle>
            <a:lvl1pPr>
              <a:defRPr sz="2000"/>
            </a:lvl1pPr>
          </a:lstStyle>
          <a:p>
            <a:pPr lvl="0">
              <a:defRPr sz="1800">
                <a:uFillTx/>
              </a:defRPr>
            </a:pPr>
            <a:r>
              <a:rPr lang="vi-VN" sz="1700" dirty="0">
                <a:uFill>
                  <a:solidFill/>
                </a:uFill>
                <a:latin typeface="Calibri" pitchFamily="34" charset="0"/>
                <a:cs typeface="Calibri" pitchFamily="34" charset="0"/>
              </a:rPr>
              <a:t>Sơ đồ đối tượng OMT</a:t>
            </a:r>
            <a:endParaRPr sz="1700" dirty="0">
              <a:uFill>
                <a:solidFill/>
              </a:uFill>
              <a:latin typeface="Calibri" pitchFamily="34" charset="0"/>
              <a:cs typeface="Calibri" pitchFamily="34" charset="0"/>
            </a:endParaRPr>
          </a:p>
        </p:txBody>
      </p:sp>
      <p:sp>
        <p:nvSpPr>
          <p:cNvPr id="490" name="Shape 490"/>
          <p:cNvSpPr/>
          <p:nvPr/>
        </p:nvSpPr>
        <p:spPr>
          <a:xfrm>
            <a:off x="7559185" y="4665048"/>
            <a:ext cx="2294809" cy="347481"/>
          </a:xfrm>
          <a:prstGeom prst="rect">
            <a:avLst/>
          </a:prstGeom>
          <a:ln w="12700">
            <a:miter lim="400000"/>
          </a:ln>
          <a:extLst>
            <a:ext uri="{C572A759-6A51-4108-AA02-DFA0A04FC94B}">
              <ma14:wrappingTextBoxFlag xmlns:ma14="http://schemas.microsoft.com/office/mac/drawingml/2011/main" xmlns="" val="1"/>
            </a:ext>
          </a:extLst>
        </p:spPr>
        <p:txBody>
          <a:bodyPr wrap="none" lIns="42520" tIns="42520" rIns="42520" bIns="42520" anchor="ctr">
            <a:spAutoFit/>
          </a:bodyPr>
          <a:lstStyle>
            <a:lvl1pPr>
              <a:defRPr sz="2000"/>
            </a:lvl1pPr>
          </a:lstStyle>
          <a:p>
            <a:pPr lvl="0">
              <a:defRPr sz="1800">
                <a:uFillTx/>
              </a:defRPr>
            </a:pPr>
            <a:r>
              <a:rPr lang="vi-VN" sz="1700" dirty="0">
                <a:uFill>
                  <a:solidFill/>
                </a:uFill>
                <a:latin typeface="Calibri" pitchFamily="34" charset="0"/>
                <a:cs typeface="Calibri" pitchFamily="34" charset="0"/>
              </a:rPr>
              <a:t>Sơ đồ luồng dữ liệu OMT</a:t>
            </a:r>
            <a:endParaRPr sz="1700" dirty="0">
              <a:uFill>
                <a:solidFill/>
              </a:uFill>
              <a:latin typeface="Calibri" pitchFamily="34" charset="0"/>
              <a:cs typeface="Calibri" pitchFamily="34" charset="0"/>
            </a:endParaRPr>
          </a:p>
        </p:txBody>
      </p:sp>
      <p:sp>
        <p:nvSpPr>
          <p:cNvPr id="491" name="Shape 491"/>
          <p:cNvSpPr/>
          <p:nvPr/>
        </p:nvSpPr>
        <p:spPr>
          <a:xfrm>
            <a:off x="8346553" y="6126407"/>
            <a:ext cx="1988956" cy="347481"/>
          </a:xfrm>
          <a:prstGeom prst="rect">
            <a:avLst/>
          </a:prstGeom>
          <a:ln w="12700">
            <a:miter lim="400000"/>
          </a:ln>
          <a:extLst>
            <a:ext uri="{C572A759-6A51-4108-AA02-DFA0A04FC94B}">
              <ma14:wrappingTextBoxFlag xmlns:ma14="http://schemas.microsoft.com/office/mac/drawingml/2011/main" xmlns="" val="1"/>
            </a:ext>
          </a:extLst>
        </p:spPr>
        <p:txBody>
          <a:bodyPr wrap="none" lIns="42520" tIns="42520" rIns="42520" bIns="42520" anchor="ctr">
            <a:spAutoFit/>
          </a:bodyPr>
          <a:lstStyle>
            <a:lvl1pPr>
              <a:defRPr sz="2000"/>
            </a:lvl1pPr>
          </a:lstStyle>
          <a:p>
            <a:pPr lvl="0">
              <a:defRPr sz="1800">
                <a:uFillTx/>
              </a:defRPr>
            </a:pPr>
            <a:r>
              <a:rPr lang="vi-VN" sz="1700" dirty="0">
                <a:uFill>
                  <a:solidFill/>
                </a:uFill>
                <a:latin typeface="Calibri" pitchFamily="34" charset="0"/>
                <a:cs typeface="Calibri" pitchFamily="34" charset="0"/>
              </a:rPr>
              <a:t>Sơ đồ trạng thái OMT</a:t>
            </a:r>
            <a:endParaRPr sz="1700" dirty="0">
              <a:uFill>
                <a:solidFill/>
              </a:uFill>
              <a:latin typeface="Calibri" pitchFamily="34" charset="0"/>
              <a:cs typeface="Calibri" pitchFamily="34" charset="0"/>
            </a:endParaRPr>
          </a:p>
        </p:txBody>
      </p:sp>
    </p:spTree>
    <p:extLst>
      <p:ext uri="{BB962C8B-B14F-4D97-AF65-F5344CB8AC3E}">
        <p14:creationId xmlns:p14="http://schemas.microsoft.com/office/powerpoint/2010/main" val="5289333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14</a:t>
            </a:fld>
            <a:endParaRPr sz="1800">
              <a:solidFill>
                <a:srgbClr val="CC0000"/>
              </a:solidFill>
            </a:endParaRPr>
          </a:p>
        </p:txBody>
      </p:sp>
      <p:sp>
        <p:nvSpPr>
          <p:cNvPr id="494" name="Shape 494"/>
          <p:cNvSpPr>
            <a:spLocks noGrp="1"/>
          </p:cNvSpPr>
          <p:nvPr>
            <p:ph type="title"/>
          </p:nvPr>
        </p:nvSpPr>
        <p:spPr>
          <a:prstGeom prst="rect">
            <a:avLst/>
          </a:prstGeom>
        </p:spPr>
        <p:txBody>
          <a:bodyPr/>
          <a:lstStyle/>
          <a:p>
            <a:pPr lvl="0">
              <a:defRPr sz="1800" b="0"/>
            </a:pPr>
            <a:r>
              <a:rPr lang="en-US" sz="2700" b="1" dirty="0" err="1"/>
              <a:t>Kỹ</a:t>
            </a:r>
            <a:r>
              <a:rPr lang="en-US" sz="2700" b="1" dirty="0"/>
              <a:t> </a:t>
            </a:r>
            <a:r>
              <a:rPr lang="en-US" sz="2700" b="1" dirty="0" err="1"/>
              <a:t>thuật</a:t>
            </a:r>
            <a:r>
              <a:rPr lang="en-US" sz="2700" b="1" dirty="0"/>
              <a:t> OOD</a:t>
            </a:r>
            <a:endParaRPr sz="2700" b="1" dirty="0"/>
          </a:p>
        </p:txBody>
      </p:sp>
      <p:sp>
        <p:nvSpPr>
          <p:cNvPr id="495" name="Shape 495"/>
          <p:cNvSpPr>
            <a:spLocks noGrp="1"/>
          </p:cNvSpPr>
          <p:nvPr>
            <p:ph type="body" idx="1"/>
          </p:nvPr>
        </p:nvSpPr>
        <p:spPr>
          <a:prstGeom prst="rect">
            <a:avLst/>
          </a:prstGeom>
        </p:spPr>
        <p:txBody>
          <a:bodyPr/>
          <a:lstStyle/>
          <a:p>
            <a:pPr lvl="0">
              <a:defRPr sz="1800"/>
            </a:pPr>
            <a:r>
              <a:rPr lang="vi-VN" sz="2000" dirty="0">
                <a:latin typeface="Calibri" pitchFamily="34" charset="0"/>
                <a:cs typeface="Calibri" pitchFamily="34" charset="0"/>
              </a:rPr>
              <a:t>Được phát triển bởi Grady Booch (1991</a:t>
            </a:r>
            <a:r>
              <a:rPr lang="vi-VN" sz="2000" dirty="0" smtClean="0">
                <a:latin typeface="Calibri" pitchFamily="34" charset="0"/>
                <a:cs typeface="Calibri" pitchFamily="34" charset="0"/>
              </a:rPr>
              <a:t>)</a:t>
            </a:r>
            <a:endParaRPr lang="en-US" sz="2000" dirty="0" smtClean="0">
              <a:latin typeface="Calibri" pitchFamily="34" charset="0"/>
              <a:cs typeface="Calibri" pitchFamily="34" charset="0"/>
            </a:endParaRPr>
          </a:p>
          <a:p>
            <a:pPr lvl="0">
              <a:defRPr sz="1800"/>
            </a:pPr>
            <a:r>
              <a:rPr lang="en-US" sz="2000" dirty="0" err="1">
                <a:latin typeface="Calibri" pitchFamily="34" charset="0"/>
                <a:cs typeface="Calibri" pitchFamily="34" charset="0"/>
              </a:rPr>
              <a:t>Bao</a:t>
            </a:r>
            <a:r>
              <a:rPr lang="en-US" sz="2000" dirty="0">
                <a:latin typeface="Calibri" pitchFamily="34" charset="0"/>
                <a:cs typeface="Calibri" pitchFamily="34" charset="0"/>
              </a:rPr>
              <a:t> </a:t>
            </a:r>
            <a:r>
              <a:rPr lang="en-US" sz="2000" dirty="0" err="1">
                <a:latin typeface="Calibri" pitchFamily="34" charset="0"/>
                <a:cs typeface="Calibri" pitchFamily="34" charset="0"/>
              </a:rPr>
              <a:t>gồm</a:t>
            </a:r>
            <a:endParaRPr lang="en-US" sz="2000" dirty="0">
              <a:latin typeface="Calibri" pitchFamily="34" charset="0"/>
              <a:cs typeface="Calibri" pitchFamily="34" charset="0"/>
            </a:endParaRPr>
          </a:p>
          <a:p>
            <a:pPr lvl="0">
              <a:defRPr sz="1800"/>
            </a:pPr>
            <a:r>
              <a:rPr lang="vi-VN" sz="2000" dirty="0">
                <a:latin typeface="Calibri" pitchFamily="34" charset="0"/>
                <a:cs typeface="Calibri" pitchFamily="34" charset="0"/>
              </a:rPr>
              <a:t>Chế độ xem </a:t>
            </a:r>
            <a:r>
              <a:rPr lang="vi-VN" sz="2000" dirty="0" smtClean="0">
                <a:latin typeface="Calibri" pitchFamily="34" charset="0"/>
                <a:cs typeface="Calibri" pitchFamily="34" charset="0"/>
              </a:rPr>
              <a:t>tĩnh</a:t>
            </a:r>
          </a:p>
          <a:p>
            <a:pPr lvl="1">
              <a:defRPr sz="1800"/>
            </a:pPr>
            <a:r>
              <a:rPr lang="vi-VN" sz="2000" dirty="0">
                <a:latin typeface="Calibri" pitchFamily="34" charset="0"/>
                <a:cs typeface="Calibri" pitchFamily="34" charset="0"/>
              </a:rPr>
              <a:t>Sơ đồ lớp xem chế độ</a:t>
            </a:r>
          </a:p>
          <a:p>
            <a:pPr lvl="1">
              <a:defRPr sz="1800"/>
            </a:pPr>
            <a:r>
              <a:rPr lang="vi-VN" sz="2000" dirty="0">
                <a:latin typeface="Calibri" pitchFamily="34" charset="0"/>
                <a:cs typeface="Calibri" pitchFamily="34" charset="0"/>
              </a:rPr>
              <a:t>Sơ đồ đối tượng</a:t>
            </a:r>
          </a:p>
          <a:p>
            <a:pPr lvl="1">
              <a:defRPr sz="1800"/>
            </a:pPr>
            <a:r>
              <a:rPr lang="vi-VN" sz="2000" dirty="0">
                <a:latin typeface="Calibri" pitchFamily="34" charset="0"/>
                <a:cs typeface="Calibri" pitchFamily="34" charset="0"/>
              </a:rPr>
              <a:t>Sơ đồ mô-đun</a:t>
            </a:r>
            <a:endParaRPr sz="2000" dirty="0">
              <a:latin typeface="Calibri" pitchFamily="34" charset="0"/>
              <a:cs typeface="Calibri" pitchFamily="34" charset="0"/>
            </a:endParaRPr>
          </a:p>
          <a:p>
            <a:pPr lvl="0">
              <a:defRPr sz="1800"/>
            </a:pPr>
            <a:r>
              <a:rPr lang="vi-VN" sz="2000" dirty="0">
                <a:latin typeface="Calibri" pitchFamily="34" charset="0"/>
                <a:cs typeface="Calibri" pitchFamily="34" charset="0"/>
              </a:rPr>
              <a:t>Chế độ xem </a:t>
            </a:r>
            <a:r>
              <a:rPr lang="vi-VN" sz="2000" dirty="0" smtClean="0">
                <a:latin typeface="Calibri" pitchFamily="34" charset="0"/>
                <a:cs typeface="Calibri" pitchFamily="34" charset="0"/>
              </a:rPr>
              <a:t>động</a:t>
            </a:r>
            <a:endParaRPr lang="en-US" sz="2000" dirty="0" smtClean="0">
              <a:latin typeface="Calibri" pitchFamily="34" charset="0"/>
              <a:cs typeface="Calibri" pitchFamily="34" charset="0"/>
            </a:endParaRPr>
          </a:p>
          <a:p>
            <a:pPr lvl="1">
              <a:defRPr sz="1800"/>
            </a:pPr>
            <a:r>
              <a:rPr lang="vi-VN" sz="2000" dirty="0">
                <a:latin typeface="Calibri" pitchFamily="34" charset="0"/>
                <a:cs typeface="Calibri" pitchFamily="34" charset="0"/>
              </a:rPr>
              <a:t>Sơ đồ chuyển đổi trạng thái</a:t>
            </a:r>
          </a:p>
          <a:p>
            <a:pPr lvl="1">
              <a:defRPr sz="1800"/>
            </a:pPr>
            <a:r>
              <a:rPr lang="vi-VN" sz="2000" dirty="0">
                <a:latin typeface="Calibri" pitchFamily="34" charset="0"/>
                <a:cs typeface="Calibri" pitchFamily="34" charset="0"/>
              </a:rPr>
              <a:t>Sơ đồ quá trình</a:t>
            </a:r>
          </a:p>
          <a:p>
            <a:pPr lvl="1">
              <a:defRPr sz="1800"/>
            </a:pPr>
            <a:r>
              <a:rPr lang="vi-VN" sz="2000" dirty="0">
                <a:latin typeface="Calibri" pitchFamily="34" charset="0"/>
                <a:cs typeface="Calibri" pitchFamily="34" charset="0"/>
              </a:rPr>
              <a:t>Sơ đồ tương tác</a:t>
            </a:r>
            <a:endParaRPr lang="en-US" sz="2000" dirty="0" smtClean="0">
              <a:latin typeface="Calibri" pitchFamily="34" charset="0"/>
              <a:cs typeface="Calibri" pitchFamily="34" charset="0"/>
            </a:endParaRPr>
          </a:p>
        </p:txBody>
      </p:sp>
      <p:pic>
        <p:nvPicPr>
          <p:cNvPr id="496" name="pasted-image.png"/>
          <p:cNvPicPr/>
          <p:nvPr/>
        </p:nvPicPr>
        <p:blipFill>
          <a:blip r:embed="rId2"/>
          <a:stretch>
            <a:fillRect/>
          </a:stretch>
        </p:blipFill>
        <p:spPr>
          <a:xfrm>
            <a:off x="7534050" y="3662882"/>
            <a:ext cx="3896880" cy="2761720"/>
          </a:xfrm>
          <a:prstGeom prst="rect">
            <a:avLst/>
          </a:prstGeom>
          <a:ln w="6350">
            <a:round/>
          </a:ln>
        </p:spPr>
      </p:pic>
      <p:pic>
        <p:nvPicPr>
          <p:cNvPr id="497" name="pasted-image.png"/>
          <p:cNvPicPr/>
          <p:nvPr/>
        </p:nvPicPr>
        <p:blipFill>
          <a:blip r:embed="rId3"/>
          <a:stretch>
            <a:fillRect/>
          </a:stretch>
        </p:blipFill>
        <p:spPr>
          <a:xfrm>
            <a:off x="6792428" y="1117600"/>
            <a:ext cx="4922925" cy="2381433"/>
          </a:xfrm>
          <a:prstGeom prst="rect">
            <a:avLst/>
          </a:prstGeom>
          <a:ln>
            <a:solidFill/>
            <a:round/>
          </a:ln>
        </p:spPr>
      </p:pic>
    </p:spTree>
    <p:extLst>
      <p:ext uri="{BB962C8B-B14F-4D97-AF65-F5344CB8AC3E}">
        <p14:creationId xmlns:p14="http://schemas.microsoft.com/office/powerpoint/2010/main" val="111810635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Shape 49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15</a:t>
            </a:fld>
            <a:endParaRPr sz="1800">
              <a:solidFill>
                <a:srgbClr val="CC0000"/>
              </a:solidFill>
            </a:endParaRPr>
          </a:p>
        </p:txBody>
      </p:sp>
      <p:sp>
        <p:nvSpPr>
          <p:cNvPr id="500" name="Shape 500"/>
          <p:cNvSpPr>
            <a:spLocks noGrp="1"/>
          </p:cNvSpPr>
          <p:nvPr>
            <p:ph type="title"/>
          </p:nvPr>
        </p:nvSpPr>
        <p:spPr>
          <a:prstGeom prst="rect">
            <a:avLst/>
          </a:prstGeom>
        </p:spPr>
        <p:txBody>
          <a:bodyPr/>
          <a:lstStyle/>
          <a:p>
            <a:pPr lvl="0">
              <a:defRPr sz="1800" b="0"/>
            </a:pPr>
            <a:r>
              <a:rPr lang="en-US" sz="2700" b="1" dirty="0" err="1"/>
              <a:t>Kỹ</a:t>
            </a:r>
            <a:r>
              <a:rPr lang="en-US" sz="2700" b="1" dirty="0"/>
              <a:t> </a:t>
            </a:r>
            <a:r>
              <a:rPr lang="en-US" sz="2700" b="1" dirty="0" err="1"/>
              <a:t>thuật</a:t>
            </a:r>
            <a:r>
              <a:rPr lang="en-US" sz="2700" b="1" dirty="0"/>
              <a:t> OOSE</a:t>
            </a:r>
            <a:endParaRPr sz="2700" b="1" dirty="0"/>
          </a:p>
        </p:txBody>
      </p:sp>
      <p:sp>
        <p:nvSpPr>
          <p:cNvPr id="501" name="Shape 501"/>
          <p:cNvSpPr>
            <a:spLocks noGrp="1"/>
          </p:cNvSpPr>
          <p:nvPr>
            <p:ph type="body" idx="1"/>
          </p:nvPr>
        </p:nvSpPr>
        <p:spPr>
          <a:prstGeom prst="rect">
            <a:avLst/>
          </a:prstGeom>
        </p:spPr>
        <p:txBody>
          <a:bodyPr/>
          <a:lstStyle/>
          <a:p>
            <a:pPr lvl="0">
              <a:defRPr sz="1800"/>
            </a:pPr>
            <a:r>
              <a:rPr lang="vi-VN" sz="2000" dirty="0"/>
              <a:t>Được phát triển bởi Ivar Jacobson (1992</a:t>
            </a:r>
            <a:r>
              <a:rPr lang="vi-VN" sz="2000" dirty="0" smtClean="0"/>
              <a:t>)</a:t>
            </a:r>
            <a:endParaRPr lang="en-US" sz="2000" dirty="0" smtClean="0"/>
          </a:p>
          <a:p>
            <a:pPr lvl="0">
              <a:defRPr sz="1800"/>
            </a:pPr>
            <a:r>
              <a:rPr lang="vi-VN" sz="2000" dirty="0"/>
              <a:t>Gồm 5 mẫu</a:t>
            </a:r>
          </a:p>
          <a:p>
            <a:pPr lvl="1">
              <a:defRPr sz="1800"/>
            </a:pPr>
            <a:r>
              <a:rPr lang="vi-VN" sz="2000" dirty="0"/>
              <a:t>Mô hình yêu cầu: Biểu đồ miền vấn đề, Biểu đồ ca sử dụng</a:t>
            </a:r>
          </a:p>
          <a:p>
            <a:pPr lvl="1">
              <a:defRPr sz="1800"/>
            </a:pPr>
            <a:r>
              <a:rPr lang="vi-VN" sz="2000" dirty="0"/>
              <a:t>Mô hình phân tích: Sơ đồ phân tích</a:t>
            </a:r>
          </a:p>
          <a:p>
            <a:pPr lvl="1">
              <a:defRPr sz="1800"/>
            </a:pPr>
            <a:r>
              <a:rPr lang="vi-VN" sz="2000" dirty="0"/>
              <a:t>Mô hình thiết kế: Biểu đồ chuyển trạng thái, Biểu đồ tương tác</a:t>
            </a:r>
          </a:p>
          <a:p>
            <a:pPr lvl="1">
              <a:defRPr sz="1800"/>
            </a:pPr>
            <a:r>
              <a:rPr lang="vi-VN" sz="2000" dirty="0"/>
              <a:t>Mô hình triển khai</a:t>
            </a:r>
          </a:p>
          <a:p>
            <a:pPr lvl="1">
              <a:defRPr sz="1800"/>
            </a:pPr>
            <a:r>
              <a:rPr lang="vi-VN" sz="2000" dirty="0"/>
              <a:t>Mô hình thử nghiệm</a:t>
            </a:r>
            <a:endParaRPr sz="2000" dirty="0"/>
          </a:p>
        </p:txBody>
      </p:sp>
      <p:pic>
        <p:nvPicPr>
          <p:cNvPr id="502" name="pasted-image.png"/>
          <p:cNvPicPr/>
          <p:nvPr/>
        </p:nvPicPr>
        <p:blipFill>
          <a:blip r:embed="rId2"/>
          <a:stretch>
            <a:fillRect/>
          </a:stretch>
        </p:blipFill>
        <p:spPr>
          <a:xfrm>
            <a:off x="6617891" y="2454176"/>
            <a:ext cx="4988720" cy="3955852"/>
          </a:xfrm>
          <a:prstGeom prst="rect">
            <a:avLst/>
          </a:prstGeom>
          <a:ln w="6350">
            <a:round/>
          </a:ln>
        </p:spPr>
      </p:pic>
    </p:spTree>
    <p:extLst>
      <p:ext uri="{BB962C8B-B14F-4D97-AF65-F5344CB8AC3E}">
        <p14:creationId xmlns:p14="http://schemas.microsoft.com/office/powerpoint/2010/main" val="19539014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Shape 50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16</a:t>
            </a:fld>
            <a:endParaRPr sz="1800">
              <a:solidFill>
                <a:srgbClr val="CC0000"/>
              </a:solidFill>
            </a:endParaRPr>
          </a:p>
        </p:txBody>
      </p:sp>
      <p:sp>
        <p:nvSpPr>
          <p:cNvPr id="505" name="Shape 505"/>
          <p:cNvSpPr>
            <a:spLocks noGrp="1"/>
          </p:cNvSpPr>
          <p:nvPr>
            <p:ph type="title"/>
          </p:nvPr>
        </p:nvSpPr>
        <p:spPr>
          <a:prstGeom prst="rect">
            <a:avLst/>
          </a:prstGeom>
        </p:spPr>
        <p:txBody>
          <a:bodyPr/>
          <a:lstStyle/>
          <a:p>
            <a:pPr lvl="0">
              <a:defRPr sz="1800" b="0"/>
            </a:pPr>
            <a:r>
              <a:rPr lang="en-US" sz="2700" b="1" dirty="0" err="1"/>
              <a:t>Lịch</a:t>
            </a:r>
            <a:r>
              <a:rPr lang="en-US" sz="2700" b="1" dirty="0"/>
              <a:t> </a:t>
            </a:r>
            <a:r>
              <a:rPr lang="en-US" sz="2700" b="1" dirty="0" err="1"/>
              <a:t>sử</a:t>
            </a:r>
            <a:r>
              <a:rPr lang="en-US" sz="2700" b="1" dirty="0"/>
              <a:t> </a:t>
            </a:r>
            <a:r>
              <a:rPr lang="en-US" sz="2700" b="1" dirty="0" err="1"/>
              <a:t>của</a:t>
            </a:r>
            <a:r>
              <a:rPr lang="en-US" sz="2700" b="1" dirty="0"/>
              <a:t> UML</a:t>
            </a:r>
            <a:endParaRPr sz="2700" b="1" dirty="0"/>
          </a:p>
        </p:txBody>
      </p:sp>
      <p:sp>
        <p:nvSpPr>
          <p:cNvPr id="506" name="Shape 506"/>
          <p:cNvSpPr>
            <a:spLocks noGrp="1"/>
          </p:cNvSpPr>
          <p:nvPr>
            <p:ph type="body" idx="1"/>
          </p:nvPr>
        </p:nvSpPr>
        <p:spPr>
          <a:prstGeom prst="rect">
            <a:avLst/>
          </a:prstGeom>
        </p:spPr>
        <p:txBody>
          <a:bodyPr>
            <a:noAutofit/>
          </a:bodyPr>
          <a:lstStyle/>
          <a:p>
            <a:pPr lvl="0">
              <a:defRPr sz="1800"/>
            </a:pPr>
            <a:r>
              <a:rPr lang="vi-VN" sz="1600" dirty="0">
                <a:latin typeface="Calibri" pitchFamily="34" charset="0"/>
                <a:cs typeface="Calibri" pitchFamily="34" charset="0"/>
              </a:rPr>
              <a:t>Quá nhiều kỹ thuật lập mô hình hướng đối tượng</a:t>
            </a:r>
          </a:p>
          <a:p>
            <a:pPr lvl="1">
              <a:defRPr sz="1800"/>
            </a:pPr>
            <a:r>
              <a:rPr lang="vi-VN" sz="1600" dirty="0">
                <a:latin typeface="Calibri" pitchFamily="34" charset="0"/>
                <a:cs typeface="Calibri" pitchFamily="34" charset="0"/>
              </a:rPr>
              <a:t>Cần tiêu chuẩn hóa</a:t>
            </a:r>
          </a:p>
          <a:p>
            <a:pPr lvl="2">
              <a:defRPr sz="1800"/>
            </a:pPr>
            <a:r>
              <a:rPr lang="vi-VN" sz="1600" dirty="0">
                <a:latin typeface="Calibri" pitchFamily="34" charset="0"/>
                <a:cs typeface="Calibri" pitchFamily="34" charset="0"/>
              </a:rPr>
              <a:t>Hợp nhất các kỹ thuật mô hình hóa</a:t>
            </a:r>
          </a:p>
          <a:p>
            <a:pPr lvl="0">
              <a:defRPr sz="1800"/>
            </a:pPr>
            <a:r>
              <a:rPr lang="vi-VN" sz="1600" dirty="0">
                <a:latin typeface="Calibri" pitchFamily="34" charset="0"/>
                <a:cs typeface="Calibri" pitchFamily="34" charset="0"/>
              </a:rPr>
              <a:t>Năm 1994</a:t>
            </a:r>
          </a:p>
          <a:p>
            <a:pPr lvl="1">
              <a:defRPr sz="1800"/>
            </a:pPr>
            <a:r>
              <a:rPr lang="vi-VN" sz="1600" dirty="0">
                <a:latin typeface="Calibri" pitchFamily="34" charset="0"/>
                <a:cs typeface="Calibri" pitchFamily="34" charset="0"/>
              </a:rPr>
              <a:t>Rumbaugh và Booch đã thống nhất các phương pháp tiếp cận của họ cho dự án UML tại Rational Software</a:t>
            </a:r>
          </a:p>
          <a:p>
            <a:pPr lvl="0">
              <a:defRPr sz="1800"/>
            </a:pPr>
            <a:r>
              <a:rPr lang="vi-VN" sz="1600" dirty="0">
                <a:latin typeface="Calibri" pitchFamily="34" charset="0"/>
                <a:cs typeface="Calibri" pitchFamily="34" charset="0"/>
              </a:rPr>
              <a:t>Vào năm 1995</a:t>
            </a:r>
          </a:p>
          <a:p>
            <a:pPr lvl="1">
              <a:defRPr sz="1800"/>
            </a:pPr>
            <a:r>
              <a:rPr lang="vi-VN" sz="1600" dirty="0">
                <a:latin typeface="Calibri" pitchFamily="34" charset="0"/>
                <a:cs typeface="Calibri" pitchFamily="34" charset="0"/>
              </a:rPr>
              <a:t>Phiên bản đầu tiên được phát hành với tên “Phương pháp hợp nhất” v0.8</a:t>
            </a:r>
          </a:p>
          <a:p>
            <a:pPr lvl="0">
              <a:defRPr sz="1800"/>
            </a:pPr>
            <a:r>
              <a:rPr lang="vi-VN" sz="1600" dirty="0">
                <a:latin typeface="Calibri" pitchFamily="34" charset="0"/>
                <a:cs typeface="Calibri" pitchFamily="34" charset="0"/>
              </a:rPr>
              <a:t>Năm 1996</a:t>
            </a:r>
          </a:p>
          <a:p>
            <a:pPr lvl="1">
              <a:defRPr sz="1800"/>
            </a:pPr>
            <a:r>
              <a:rPr lang="vi-VN" sz="1600" dirty="0">
                <a:latin typeface="Calibri" pitchFamily="34" charset="0"/>
                <a:cs typeface="Calibri" pitchFamily="34" charset="0"/>
              </a:rPr>
              <a:t>Jacobson tham gia đội</a:t>
            </a:r>
          </a:p>
          <a:p>
            <a:pPr lvl="0">
              <a:defRPr sz="1800"/>
            </a:pPr>
            <a:r>
              <a:rPr lang="vi-VN" sz="1600" dirty="0">
                <a:latin typeface="Calibri" pitchFamily="34" charset="0"/>
                <a:cs typeface="Calibri" pitchFamily="34" charset="0"/>
              </a:rPr>
              <a:t>Vào năm 1997</a:t>
            </a:r>
          </a:p>
          <a:p>
            <a:pPr lvl="1">
              <a:defRPr sz="1800"/>
            </a:pPr>
            <a:r>
              <a:rPr lang="vi-VN" sz="1600" dirty="0">
                <a:latin typeface="Calibri" pitchFamily="34" charset="0"/>
                <a:cs typeface="Calibri" pitchFamily="34" charset="0"/>
              </a:rPr>
              <a:t>Sự ra đời của UML v0.9 tích hợp OOSE</a:t>
            </a:r>
          </a:p>
          <a:p>
            <a:pPr lvl="1">
              <a:defRPr sz="1800"/>
            </a:pPr>
            <a:r>
              <a:rPr lang="vi-VN" sz="1600" dirty="0">
                <a:latin typeface="Calibri" pitchFamily="34" charset="0"/>
                <a:cs typeface="Calibri" pitchFamily="34" charset="0"/>
              </a:rPr>
              <a:t>Hội nghị đầu tiên của UML được tổ chức</a:t>
            </a:r>
          </a:p>
          <a:p>
            <a:pPr lvl="0">
              <a:defRPr sz="1800"/>
            </a:pPr>
            <a:r>
              <a:rPr lang="vi-VN" sz="1600" dirty="0">
                <a:latin typeface="Calibri" pitchFamily="34" charset="0"/>
                <a:cs typeface="Calibri" pitchFamily="34" charset="0"/>
              </a:rPr>
              <a:t>Năm 2005, UML 2.0 được phát hành</a:t>
            </a:r>
          </a:p>
          <a:p>
            <a:pPr lvl="0">
              <a:defRPr sz="1800"/>
            </a:pPr>
            <a:r>
              <a:rPr lang="vi-VN" sz="1600" dirty="0">
                <a:latin typeface="Calibri" pitchFamily="34" charset="0"/>
                <a:cs typeface="Calibri" pitchFamily="34" charset="0"/>
              </a:rPr>
              <a:t>Sơ đồ mới, cải tiến sơ đồ hiện có</a:t>
            </a:r>
          </a:p>
          <a:p>
            <a:pPr lvl="1">
              <a:defRPr sz="1800"/>
            </a:pPr>
            <a:r>
              <a:rPr lang="vi-VN" sz="1600" dirty="0">
                <a:latin typeface="Calibri" pitchFamily="34" charset="0"/>
                <a:cs typeface="Calibri" pitchFamily="34" charset="0"/>
              </a:rPr>
              <a:t>Vào tháng 9 năm 2013, UML v.2.5 RTF - Beta 2</a:t>
            </a:r>
          </a:p>
          <a:p>
            <a:pPr lvl="1">
              <a:defRPr sz="1800"/>
            </a:pPr>
            <a:r>
              <a:rPr lang="vi-VN" sz="1600" dirty="0">
                <a:latin typeface="Calibri" pitchFamily="34" charset="0"/>
                <a:cs typeface="Calibri" pitchFamily="34" charset="0"/>
              </a:rPr>
              <a:t>Vào tháng 6 năm 2015, UML v.2.5</a:t>
            </a:r>
            <a:endParaRPr sz="1600" dirty="0">
              <a:latin typeface="Calibri" pitchFamily="34" charset="0"/>
              <a:cs typeface="Calibri" pitchFamily="34" charset="0"/>
            </a:endParaRPr>
          </a:p>
        </p:txBody>
      </p:sp>
    </p:spTree>
    <p:extLst>
      <p:ext uri="{BB962C8B-B14F-4D97-AF65-F5344CB8AC3E}">
        <p14:creationId xmlns:p14="http://schemas.microsoft.com/office/powerpoint/2010/main" val="31580508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Shape 50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17</a:t>
            </a:fld>
            <a:endParaRPr sz="1800">
              <a:solidFill>
                <a:srgbClr val="CC0000"/>
              </a:solidFill>
            </a:endParaRPr>
          </a:p>
        </p:txBody>
      </p:sp>
      <p:sp>
        <p:nvSpPr>
          <p:cNvPr id="509" name="Shape 509"/>
          <p:cNvSpPr>
            <a:spLocks noGrp="1"/>
          </p:cNvSpPr>
          <p:nvPr>
            <p:ph type="title"/>
          </p:nvPr>
        </p:nvSpPr>
        <p:spPr>
          <a:prstGeom prst="rect">
            <a:avLst/>
          </a:prstGeom>
        </p:spPr>
        <p:txBody>
          <a:bodyPr/>
          <a:lstStyle/>
          <a:p>
            <a:pPr lvl="0">
              <a:defRPr sz="1800" b="0"/>
            </a:pPr>
            <a:r>
              <a:rPr lang="en-US" sz="2700" b="1" dirty="0" err="1" smtClean="0"/>
              <a:t>Lịch</a:t>
            </a:r>
            <a:r>
              <a:rPr lang="en-US" sz="2700" b="1" dirty="0" smtClean="0"/>
              <a:t> </a:t>
            </a:r>
            <a:r>
              <a:rPr lang="en-US" sz="2700" b="1" dirty="0" err="1" smtClean="0"/>
              <a:t>sử</a:t>
            </a:r>
            <a:r>
              <a:rPr lang="en-US" sz="2700" b="1" dirty="0" smtClean="0"/>
              <a:t> </a:t>
            </a:r>
            <a:r>
              <a:rPr sz="2700" b="1" dirty="0" smtClean="0"/>
              <a:t>UML</a:t>
            </a:r>
            <a:endParaRPr sz="2700" b="1" dirty="0"/>
          </a:p>
        </p:txBody>
      </p:sp>
      <p:sp>
        <p:nvSpPr>
          <p:cNvPr id="510" name="Shape 510"/>
          <p:cNvSpPr>
            <a:spLocks noGrp="1"/>
          </p:cNvSpPr>
          <p:nvPr>
            <p:ph type="body" idx="1"/>
          </p:nvPr>
        </p:nvSpPr>
        <p:spPr>
          <a:prstGeom prst="rect">
            <a:avLst/>
          </a:prstGeom>
        </p:spPr>
        <p:txBody>
          <a:bodyPr/>
          <a:lstStyle/>
          <a:p>
            <a:pPr lvl="0">
              <a:defRPr sz="1800"/>
            </a:pPr>
            <a:r>
              <a:rPr lang="en-US" sz="2000" dirty="0" err="1"/>
              <a:t>Đóng</a:t>
            </a:r>
            <a:r>
              <a:rPr lang="en-US" sz="2000" dirty="0"/>
              <a:t> </a:t>
            </a:r>
            <a:r>
              <a:rPr lang="en-US" sz="2000" dirty="0" err="1"/>
              <a:t>góp</a:t>
            </a:r>
            <a:r>
              <a:rPr lang="en-US" sz="2000" dirty="0"/>
              <a:t> </a:t>
            </a:r>
            <a:r>
              <a:rPr lang="en-US" sz="2000" dirty="0" err="1"/>
              <a:t>cho</a:t>
            </a:r>
            <a:r>
              <a:rPr lang="en-US" sz="2000" dirty="0"/>
              <a:t> UML</a:t>
            </a:r>
            <a:endParaRPr sz="2000" dirty="0"/>
          </a:p>
        </p:txBody>
      </p:sp>
      <p:sp>
        <p:nvSpPr>
          <p:cNvPr id="511" name="Shape 511"/>
          <p:cNvSpPr/>
          <p:nvPr/>
        </p:nvSpPr>
        <p:spPr>
          <a:xfrm>
            <a:off x="2247697" y="2852883"/>
            <a:ext cx="872371" cy="538948"/>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3333FF"/>
                </a:solidFill>
                <a:latin typeface="Verdana"/>
                <a:ea typeface="Verdana"/>
                <a:cs typeface="Verdana"/>
                <a:sym typeface="Verdana"/>
              </a:rPr>
              <a:t>Booch</a:t>
            </a:r>
          </a:p>
          <a:p>
            <a:pPr algn="ctr">
              <a:defRPr sz="1800">
                <a:uFillTx/>
              </a:defRPr>
            </a:pPr>
            <a:r>
              <a:rPr sz="1200" b="1" i="1">
                <a:solidFill>
                  <a:srgbClr val="3333FF"/>
                </a:solidFill>
                <a:latin typeface="Verdana"/>
                <a:ea typeface="Verdana"/>
                <a:cs typeface="Verdana"/>
                <a:sym typeface="Verdana"/>
              </a:rPr>
              <a:t>OOD</a:t>
            </a:r>
          </a:p>
        </p:txBody>
      </p:sp>
      <p:sp>
        <p:nvSpPr>
          <p:cNvPr id="512" name="Shape 512"/>
          <p:cNvSpPr/>
          <p:nvPr/>
        </p:nvSpPr>
        <p:spPr>
          <a:xfrm>
            <a:off x="1727748" y="3468589"/>
            <a:ext cx="1475100" cy="538948"/>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3333FF"/>
                </a:solidFill>
                <a:latin typeface="Verdana"/>
                <a:ea typeface="Verdana"/>
                <a:cs typeface="Verdana"/>
                <a:sym typeface="Verdana"/>
              </a:rPr>
              <a:t>Rumbaugh</a:t>
            </a:r>
          </a:p>
          <a:p>
            <a:pPr algn="ctr">
              <a:defRPr sz="1800">
                <a:uFillTx/>
              </a:defRPr>
            </a:pPr>
            <a:r>
              <a:rPr sz="1200" b="1" i="1">
                <a:solidFill>
                  <a:srgbClr val="3333FF"/>
                </a:solidFill>
                <a:latin typeface="Verdana"/>
                <a:ea typeface="Verdana"/>
                <a:cs typeface="Verdana"/>
                <a:sym typeface="Verdana"/>
              </a:rPr>
              <a:t>OMT</a:t>
            </a:r>
          </a:p>
        </p:txBody>
      </p:sp>
      <p:sp>
        <p:nvSpPr>
          <p:cNvPr id="513" name="Shape 513"/>
          <p:cNvSpPr/>
          <p:nvPr/>
        </p:nvSpPr>
        <p:spPr>
          <a:xfrm>
            <a:off x="1827134" y="4235469"/>
            <a:ext cx="1276328" cy="538948"/>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3333FF"/>
                </a:solidFill>
                <a:latin typeface="Verdana"/>
                <a:ea typeface="Verdana"/>
                <a:cs typeface="Verdana"/>
                <a:sym typeface="Verdana"/>
              </a:rPr>
              <a:t>Jacobson</a:t>
            </a:r>
          </a:p>
          <a:p>
            <a:pPr algn="ctr">
              <a:defRPr sz="1800">
                <a:uFillTx/>
              </a:defRPr>
            </a:pPr>
            <a:r>
              <a:rPr sz="1200" b="1" i="1">
                <a:solidFill>
                  <a:srgbClr val="3333FF"/>
                </a:solidFill>
                <a:latin typeface="Verdana"/>
                <a:ea typeface="Verdana"/>
                <a:cs typeface="Verdana"/>
                <a:sym typeface="Verdana"/>
              </a:rPr>
              <a:t>OOSE</a:t>
            </a:r>
          </a:p>
        </p:txBody>
      </p:sp>
      <p:sp>
        <p:nvSpPr>
          <p:cNvPr id="514" name="Shape 514"/>
          <p:cNvSpPr/>
          <p:nvPr/>
        </p:nvSpPr>
        <p:spPr>
          <a:xfrm>
            <a:off x="2837955" y="4854301"/>
            <a:ext cx="2137141" cy="538948"/>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6699FF"/>
                </a:solidFill>
                <a:latin typeface="Verdana"/>
                <a:ea typeface="Verdana"/>
                <a:cs typeface="Verdana"/>
                <a:sym typeface="Verdana"/>
              </a:rPr>
              <a:t>Myers</a:t>
            </a:r>
          </a:p>
          <a:p>
            <a:pPr algn="ctr">
              <a:defRPr sz="1800">
                <a:uFillTx/>
              </a:defRPr>
            </a:pPr>
            <a:r>
              <a:rPr sz="1200" b="1" i="1">
                <a:solidFill>
                  <a:srgbClr val="6699FF"/>
                </a:solidFill>
                <a:latin typeface="Verdana"/>
                <a:ea typeface="Verdana"/>
                <a:cs typeface="Verdana"/>
                <a:sym typeface="Verdana"/>
              </a:rPr>
              <a:t>Pre and post-conditions</a:t>
            </a:r>
          </a:p>
        </p:txBody>
      </p:sp>
      <p:sp>
        <p:nvSpPr>
          <p:cNvPr id="515" name="Shape 515"/>
          <p:cNvSpPr/>
          <p:nvPr/>
        </p:nvSpPr>
        <p:spPr>
          <a:xfrm>
            <a:off x="2564960" y="2237177"/>
            <a:ext cx="1898293" cy="538948"/>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6699FF"/>
                </a:solidFill>
                <a:latin typeface="Verdana"/>
                <a:ea typeface="Verdana"/>
                <a:cs typeface="Verdana"/>
                <a:sym typeface="Verdana"/>
              </a:rPr>
              <a:t>Gamma</a:t>
            </a:r>
          </a:p>
          <a:p>
            <a:pPr algn="ctr">
              <a:defRPr sz="1800">
                <a:uFillTx/>
              </a:defRPr>
            </a:pPr>
            <a:r>
              <a:rPr sz="1200" b="1" i="1">
                <a:solidFill>
                  <a:srgbClr val="6699FF"/>
                </a:solidFill>
                <a:latin typeface="Verdana"/>
                <a:ea typeface="Verdana"/>
                <a:cs typeface="Verdana"/>
                <a:sym typeface="Verdana"/>
              </a:rPr>
              <a:t>Framework, patterns</a:t>
            </a:r>
          </a:p>
        </p:txBody>
      </p:sp>
      <p:sp>
        <p:nvSpPr>
          <p:cNvPr id="516" name="Shape 516"/>
          <p:cNvSpPr/>
          <p:nvPr/>
        </p:nvSpPr>
        <p:spPr>
          <a:xfrm>
            <a:off x="4654006" y="1601292"/>
            <a:ext cx="2375988" cy="723614"/>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6699FF"/>
                </a:solidFill>
                <a:latin typeface="Verdana"/>
                <a:ea typeface="Verdana"/>
                <a:cs typeface="Verdana"/>
                <a:sym typeface="Verdana"/>
              </a:rPr>
              <a:t>HP Fusion</a:t>
            </a:r>
          </a:p>
          <a:p>
            <a:pPr algn="ctr">
              <a:defRPr sz="1800">
                <a:uFillTx/>
              </a:defRPr>
            </a:pPr>
            <a:r>
              <a:rPr sz="1200" b="1" i="1">
                <a:solidFill>
                  <a:srgbClr val="6699FF"/>
                </a:solidFill>
                <a:latin typeface="Verdana"/>
                <a:ea typeface="Verdana"/>
                <a:cs typeface="Verdana"/>
                <a:sym typeface="Verdana"/>
              </a:rPr>
              <a:t>Description of operations, </a:t>
            </a:r>
          </a:p>
          <a:p>
            <a:pPr algn="ctr">
              <a:defRPr sz="1800">
                <a:uFillTx/>
              </a:defRPr>
            </a:pPr>
            <a:r>
              <a:rPr sz="1200" b="1" i="1">
                <a:solidFill>
                  <a:srgbClr val="6699FF"/>
                </a:solidFill>
                <a:latin typeface="Verdana"/>
                <a:ea typeface="Verdana"/>
                <a:cs typeface="Verdana"/>
                <a:sym typeface="Verdana"/>
              </a:rPr>
              <a:t>numbering messages</a:t>
            </a:r>
          </a:p>
        </p:txBody>
      </p:sp>
      <p:sp>
        <p:nvSpPr>
          <p:cNvPr id="517" name="Shape 517"/>
          <p:cNvSpPr/>
          <p:nvPr/>
        </p:nvSpPr>
        <p:spPr>
          <a:xfrm>
            <a:off x="7768425" y="1727014"/>
            <a:ext cx="1837379" cy="538948"/>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6699FF"/>
                </a:solidFill>
                <a:latin typeface="Verdana"/>
                <a:ea typeface="Verdana"/>
                <a:cs typeface="Verdana"/>
                <a:sym typeface="Verdana"/>
              </a:rPr>
              <a:t>Harel</a:t>
            </a:r>
          </a:p>
          <a:p>
            <a:pPr algn="ctr">
              <a:defRPr sz="1800">
                <a:uFillTx/>
              </a:defRPr>
            </a:pPr>
            <a:r>
              <a:rPr sz="1200" b="1" i="1">
                <a:solidFill>
                  <a:srgbClr val="6699FF"/>
                </a:solidFill>
                <a:latin typeface="Verdana"/>
                <a:ea typeface="Verdana"/>
                <a:cs typeface="Verdana"/>
                <a:sym typeface="Verdana"/>
              </a:rPr>
              <a:t>Finite state machine</a:t>
            </a:r>
          </a:p>
        </p:txBody>
      </p:sp>
      <p:sp>
        <p:nvSpPr>
          <p:cNvPr id="518" name="Shape 518"/>
          <p:cNvSpPr/>
          <p:nvPr/>
        </p:nvSpPr>
        <p:spPr>
          <a:xfrm>
            <a:off x="8446090" y="2522076"/>
            <a:ext cx="1617767" cy="538948"/>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6699FF"/>
                </a:solidFill>
                <a:latin typeface="Verdana"/>
                <a:ea typeface="Verdana"/>
                <a:cs typeface="Verdana"/>
                <a:sym typeface="Verdana"/>
              </a:rPr>
              <a:t>Wirfs-Brock</a:t>
            </a:r>
          </a:p>
          <a:p>
            <a:pPr algn="ctr">
              <a:defRPr sz="1800">
                <a:uFillTx/>
              </a:defRPr>
            </a:pPr>
            <a:r>
              <a:rPr sz="1200" b="1" i="1">
                <a:solidFill>
                  <a:srgbClr val="6699FF"/>
                </a:solidFill>
                <a:latin typeface="Verdana"/>
                <a:ea typeface="Verdana"/>
                <a:cs typeface="Verdana"/>
                <a:sym typeface="Verdana"/>
              </a:rPr>
              <a:t>Responsabilities</a:t>
            </a:r>
          </a:p>
        </p:txBody>
      </p:sp>
      <p:sp>
        <p:nvSpPr>
          <p:cNvPr id="519" name="Shape 519"/>
          <p:cNvSpPr/>
          <p:nvPr/>
        </p:nvSpPr>
        <p:spPr>
          <a:xfrm>
            <a:off x="8459065" y="3444528"/>
            <a:ext cx="1821349" cy="538948"/>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6699FF"/>
                </a:solidFill>
                <a:latin typeface="Verdana"/>
                <a:ea typeface="Verdana"/>
                <a:cs typeface="Verdana"/>
                <a:sym typeface="Verdana"/>
              </a:rPr>
              <a:t>Shlear-Mellor</a:t>
            </a:r>
          </a:p>
          <a:p>
            <a:pPr algn="ctr">
              <a:defRPr sz="1800">
                <a:uFillTx/>
              </a:defRPr>
            </a:pPr>
            <a:r>
              <a:rPr sz="1200" b="1" i="1">
                <a:solidFill>
                  <a:srgbClr val="6699FF"/>
                </a:solidFill>
                <a:latin typeface="Verdana"/>
                <a:ea typeface="Verdana"/>
                <a:cs typeface="Verdana"/>
                <a:sym typeface="Verdana"/>
              </a:rPr>
              <a:t>Life cycle of objects</a:t>
            </a:r>
          </a:p>
        </p:txBody>
      </p:sp>
      <p:sp>
        <p:nvSpPr>
          <p:cNvPr id="520" name="Shape 520"/>
          <p:cNvSpPr/>
          <p:nvPr/>
        </p:nvSpPr>
        <p:spPr>
          <a:xfrm>
            <a:off x="7594765" y="4689979"/>
            <a:ext cx="1699520" cy="815947"/>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6699FF"/>
                </a:solidFill>
                <a:latin typeface="Verdana"/>
                <a:ea typeface="Verdana"/>
                <a:cs typeface="Verdana"/>
                <a:sym typeface="Verdana"/>
              </a:rPr>
              <a:t>Embley</a:t>
            </a:r>
          </a:p>
          <a:p>
            <a:pPr algn="ctr">
              <a:defRPr sz="1800">
                <a:uFillTx/>
              </a:defRPr>
            </a:pPr>
            <a:r>
              <a:rPr sz="1200" b="1" i="1">
                <a:solidFill>
                  <a:srgbClr val="6699FF"/>
                </a:solidFill>
                <a:latin typeface="Verdana"/>
                <a:ea typeface="Verdana"/>
                <a:cs typeface="Verdana"/>
                <a:sym typeface="Verdana"/>
              </a:rPr>
              <a:t>Singleton classes, </a:t>
            </a:r>
          </a:p>
          <a:p>
            <a:pPr algn="ctr">
              <a:defRPr sz="1800">
                <a:uFillTx/>
              </a:defRPr>
            </a:pPr>
            <a:r>
              <a:rPr sz="1200" b="1" i="1">
                <a:solidFill>
                  <a:srgbClr val="6699FF"/>
                </a:solidFill>
                <a:latin typeface="Verdana"/>
                <a:ea typeface="Verdana"/>
                <a:cs typeface="Verdana"/>
                <a:sym typeface="Verdana"/>
              </a:rPr>
              <a:t>Composite</a:t>
            </a:r>
            <a:r>
              <a:rPr>
                <a:latin typeface="Verdana"/>
                <a:ea typeface="Verdana"/>
                <a:cs typeface="Verdana"/>
                <a:sym typeface="Verdana"/>
              </a:rPr>
              <a:t> </a:t>
            </a:r>
            <a:r>
              <a:rPr sz="1200" b="1" i="1">
                <a:solidFill>
                  <a:srgbClr val="6699FF"/>
                </a:solidFill>
                <a:latin typeface="Verdana"/>
                <a:ea typeface="Verdana"/>
                <a:cs typeface="Verdana"/>
                <a:sym typeface="Verdana"/>
              </a:rPr>
              <a:t>objects</a:t>
            </a:r>
          </a:p>
        </p:txBody>
      </p:sp>
      <p:sp>
        <p:nvSpPr>
          <p:cNvPr id="521" name="Shape 521"/>
          <p:cNvSpPr/>
          <p:nvPr/>
        </p:nvSpPr>
        <p:spPr>
          <a:xfrm>
            <a:off x="5662816" y="4975498"/>
            <a:ext cx="1228238" cy="538948"/>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lgn="ctr">
              <a:defRPr sz="1800">
                <a:uFillTx/>
              </a:defRPr>
            </a:pPr>
            <a:r>
              <a:rPr b="1">
                <a:solidFill>
                  <a:srgbClr val="6699FF"/>
                </a:solidFill>
                <a:latin typeface="Verdana"/>
                <a:ea typeface="Verdana"/>
                <a:cs typeface="Verdana"/>
                <a:sym typeface="Verdana"/>
              </a:rPr>
              <a:t>Odell</a:t>
            </a:r>
          </a:p>
          <a:p>
            <a:pPr algn="ctr">
              <a:defRPr sz="1800">
                <a:uFillTx/>
              </a:defRPr>
            </a:pPr>
            <a:r>
              <a:rPr sz="1200" b="1" i="1">
                <a:solidFill>
                  <a:srgbClr val="6699FF"/>
                </a:solidFill>
                <a:latin typeface="Verdana"/>
                <a:ea typeface="Verdana"/>
                <a:cs typeface="Verdana"/>
                <a:sym typeface="Verdana"/>
              </a:rPr>
              <a:t>Classification</a:t>
            </a:r>
          </a:p>
        </p:txBody>
      </p:sp>
      <p:sp>
        <p:nvSpPr>
          <p:cNvPr id="522" name="Shape 522"/>
          <p:cNvSpPr/>
          <p:nvPr/>
        </p:nvSpPr>
        <p:spPr>
          <a:xfrm>
            <a:off x="3173529" y="3004687"/>
            <a:ext cx="1214438" cy="101576"/>
          </a:xfrm>
          <a:prstGeom prst="line">
            <a:avLst/>
          </a:prstGeom>
          <a:ln w="19050">
            <a:solidFill>
              <a:srgbClr val="3333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23" name="Shape 523"/>
          <p:cNvSpPr/>
          <p:nvPr/>
        </p:nvSpPr>
        <p:spPr>
          <a:xfrm>
            <a:off x="3216880" y="3620394"/>
            <a:ext cx="1010544" cy="1"/>
          </a:xfrm>
          <a:prstGeom prst="line">
            <a:avLst/>
          </a:prstGeom>
          <a:ln w="19050">
            <a:solidFill>
              <a:srgbClr val="3333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24" name="Shape 524"/>
          <p:cNvSpPr/>
          <p:nvPr/>
        </p:nvSpPr>
        <p:spPr>
          <a:xfrm flipV="1">
            <a:off x="3078811" y="4012283"/>
            <a:ext cx="1145978" cy="202035"/>
          </a:xfrm>
          <a:prstGeom prst="line">
            <a:avLst/>
          </a:prstGeom>
          <a:ln w="19050">
            <a:solidFill>
              <a:srgbClr val="3333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25" name="Shape 525"/>
          <p:cNvSpPr/>
          <p:nvPr/>
        </p:nvSpPr>
        <p:spPr>
          <a:xfrm>
            <a:off x="4387728" y="2440327"/>
            <a:ext cx="945060" cy="253381"/>
          </a:xfrm>
          <a:prstGeom prst="line">
            <a:avLst/>
          </a:prstGeom>
          <a:ln w="19050">
            <a:solidFill>
              <a:srgbClr val="6699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26" name="Shape 526"/>
          <p:cNvSpPr/>
          <p:nvPr/>
        </p:nvSpPr>
        <p:spPr>
          <a:xfrm>
            <a:off x="5788421" y="2158280"/>
            <a:ext cx="68462" cy="353840"/>
          </a:xfrm>
          <a:prstGeom prst="line">
            <a:avLst/>
          </a:prstGeom>
          <a:ln w="19050">
            <a:solidFill>
              <a:srgbClr val="6699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27" name="Shape 527"/>
          <p:cNvSpPr/>
          <p:nvPr/>
        </p:nvSpPr>
        <p:spPr>
          <a:xfrm flipH="1">
            <a:off x="7305989" y="2132199"/>
            <a:ext cx="742654" cy="455415"/>
          </a:xfrm>
          <a:prstGeom prst="line">
            <a:avLst/>
          </a:prstGeom>
          <a:ln w="19050">
            <a:solidFill>
              <a:srgbClr val="6699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28" name="Shape 528"/>
          <p:cNvSpPr/>
          <p:nvPr/>
        </p:nvSpPr>
        <p:spPr>
          <a:xfrm flipH="1">
            <a:off x="7527823" y="2673881"/>
            <a:ext cx="945060" cy="353840"/>
          </a:xfrm>
          <a:prstGeom prst="line">
            <a:avLst/>
          </a:prstGeom>
          <a:ln w="19050">
            <a:solidFill>
              <a:srgbClr val="6699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29" name="Shape 529"/>
          <p:cNvSpPr/>
          <p:nvPr/>
        </p:nvSpPr>
        <p:spPr>
          <a:xfrm flipH="1" flipV="1">
            <a:off x="7640356" y="3495873"/>
            <a:ext cx="876598" cy="50231"/>
          </a:xfrm>
          <a:prstGeom prst="line">
            <a:avLst/>
          </a:prstGeom>
          <a:ln w="19050">
            <a:solidFill>
              <a:srgbClr val="6699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30" name="Shape 530"/>
          <p:cNvSpPr/>
          <p:nvPr/>
        </p:nvSpPr>
        <p:spPr>
          <a:xfrm flipV="1">
            <a:off x="4338126" y="4348657"/>
            <a:ext cx="811114" cy="607219"/>
          </a:xfrm>
          <a:prstGeom prst="line">
            <a:avLst/>
          </a:prstGeom>
          <a:ln w="19050">
            <a:solidFill>
              <a:srgbClr val="6699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31" name="Shape 531"/>
          <p:cNvSpPr/>
          <p:nvPr/>
        </p:nvSpPr>
        <p:spPr>
          <a:xfrm flipH="1" flipV="1">
            <a:off x="6175731" y="4418508"/>
            <a:ext cx="66974" cy="556990"/>
          </a:xfrm>
          <a:prstGeom prst="line">
            <a:avLst/>
          </a:prstGeom>
          <a:ln w="19050">
            <a:solidFill>
              <a:srgbClr val="6699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532" name="Shape 532"/>
          <p:cNvSpPr/>
          <p:nvPr/>
        </p:nvSpPr>
        <p:spPr>
          <a:xfrm flipH="1" flipV="1">
            <a:off x="7250923" y="4233448"/>
            <a:ext cx="742653" cy="506760"/>
          </a:xfrm>
          <a:prstGeom prst="line">
            <a:avLst/>
          </a:prstGeom>
          <a:ln w="19050">
            <a:solidFill>
              <a:srgbClr val="6699FF"/>
            </a:solidFill>
            <a:round/>
            <a:tailEnd type="triangle"/>
          </a:ln>
        </p:spPr>
        <p:txBody>
          <a:bodyPr lIns="38267" tIns="38268" rIns="38267" bIns="38268"/>
          <a:lstStyle/>
          <a:p>
            <a:pPr defTabSz="382676">
              <a:defRPr>
                <a:uFillTx/>
                <a:latin typeface="Helvetica"/>
                <a:ea typeface="Helvetica"/>
                <a:cs typeface="Helvetica"/>
                <a:sym typeface="Helvetica"/>
              </a:defRPr>
            </a:pPr>
            <a:endParaRPr/>
          </a:p>
        </p:txBody>
      </p:sp>
      <p:pic>
        <p:nvPicPr>
          <p:cNvPr id="533" name="pasted-image.png"/>
          <p:cNvPicPr/>
          <p:nvPr/>
        </p:nvPicPr>
        <p:blipFill>
          <a:blip r:embed="rId2"/>
          <a:stretch>
            <a:fillRect/>
          </a:stretch>
        </p:blipFill>
        <p:spPr>
          <a:xfrm>
            <a:off x="4262496" y="2495848"/>
            <a:ext cx="3500438" cy="1866305"/>
          </a:xfrm>
          <a:prstGeom prst="rect">
            <a:avLst/>
          </a:prstGeom>
          <a:ln w="6350">
            <a:round/>
          </a:ln>
        </p:spPr>
      </p:pic>
    </p:spTree>
    <p:extLst>
      <p:ext uri="{BB962C8B-B14F-4D97-AF65-F5344CB8AC3E}">
        <p14:creationId xmlns:p14="http://schemas.microsoft.com/office/powerpoint/2010/main" val="128699963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Shape 53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18</a:t>
            </a:fld>
            <a:endParaRPr sz="1800">
              <a:solidFill>
                <a:srgbClr val="CC0000"/>
              </a:solidFill>
            </a:endParaRPr>
          </a:p>
        </p:txBody>
      </p:sp>
      <p:sp>
        <p:nvSpPr>
          <p:cNvPr id="536" name="Shape 536"/>
          <p:cNvSpPr>
            <a:spLocks noGrp="1"/>
          </p:cNvSpPr>
          <p:nvPr>
            <p:ph type="title"/>
          </p:nvPr>
        </p:nvSpPr>
        <p:spPr>
          <a:prstGeom prst="rect">
            <a:avLst/>
          </a:prstGeom>
        </p:spPr>
        <p:txBody>
          <a:bodyPr/>
          <a:lstStyle/>
          <a:p>
            <a:pPr lvl="0">
              <a:defRPr sz="1800" b="0"/>
            </a:pPr>
            <a:r>
              <a:rPr lang="en-US" sz="2700" b="1" dirty="0" err="1"/>
              <a:t>Giới</a:t>
            </a:r>
            <a:r>
              <a:rPr lang="en-US" sz="2700" b="1" dirty="0"/>
              <a:t> </a:t>
            </a:r>
            <a:r>
              <a:rPr lang="en-US" sz="2700" b="1" dirty="0" err="1"/>
              <a:t>thiệu</a:t>
            </a:r>
            <a:r>
              <a:rPr lang="en-US" sz="2700" b="1" dirty="0"/>
              <a:t> </a:t>
            </a:r>
            <a:r>
              <a:rPr lang="en-US" sz="2700" b="1" dirty="0" err="1"/>
              <a:t>về</a:t>
            </a:r>
            <a:r>
              <a:rPr lang="en-US" sz="2700" b="1" dirty="0"/>
              <a:t> UML</a:t>
            </a:r>
            <a:endParaRPr sz="2700" b="1" dirty="0"/>
          </a:p>
        </p:txBody>
      </p:sp>
      <p:sp>
        <p:nvSpPr>
          <p:cNvPr id="537" name="Shape 537"/>
          <p:cNvSpPr>
            <a:spLocks noGrp="1"/>
          </p:cNvSpPr>
          <p:nvPr>
            <p:ph type="body" idx="1"/>
          </p:nvPr>
        </p:nvSpPr>
        <p:spPr>
          <a:prstGeom prst="rect">
            <a:avLst/>
          </a:prstGeom>
        </p:spPr>
        <p:txBody>
          <a:bodyPr>
            <a:normAutofit/>
          </a:bodyPr>
          <a:lstStyle/>
          <a:p>
            <a:pPr lvl="0">
              <a:defRPr sz="1800"/>
            </a:pPr>
            <a:endParaRPr sz="2000" dirty="0"/>
          </a:p>
          <a:p>
            <a:pPr lvl="0">
              <a:defRPr sz="1800"/>
            </a:pPr>
            <a:endParaRPr sz="2000" dirty="0"/>
          </a:p>
          <a:p>
            <a:pPr lvl="0">
              <a:defRPr sz="1800"/>
            </a:pPr>
            <a:endParaRPr sz="2000" dirty="0"/>
          </a:p>
          <a:p>
            <a:pPr lvl="0">
              <a:defRPr sz="1800"/>
            </a:pPr>
            <a:r>
              <a:rPr lang="vi-VN" sz="2000" b="1" dirty="0"/>
              <a:t>UML (Ngôn ngữ tạo mô hình hợp nhất) là một ngôn ngữ mô hình hóa</a:t>
            </a:r>
          </a:p>
          <a:p>
            <a:pPr lvl="1">
              <a:defRPr sz="1800"/>
            </a:pPr>
            <a:r>
              <a:rPr lang="vi-VN" sz="1800" dirty="0"/>
              <a:t>bao gồm từ vựng, cú pháp và ngữ nghĩa</a:t>
            </a:r>
          </a:p>
          <a:p>
            <a:pPr lvl="1">
              <a:defRPr sz="1800"/>
            </a:pPr>
            <a:r>
              <a:rPr lang="vi-VN" sz="1800" dirty="0"/>
              <a:t>cho phép biểu diễn một hệ thống ở các cấp độ khác nhau: khái niệm, vật lý</a:t>
            </a:r>
          </a:p>
          <a:p>
            <a:pPr lvl="1">
              <a:defRPr sz="1800"/>
            </a:pPr>
            <a:r>
              <a:rPr lang="vi-VN" sz="1800" dirty="0"/>
              <a:t>bao gồm từ vựng và quy tắc để mô tả các mô hình khác nhau đại diện cho một hệ thống</a:t>
            </a:r>
          </a:p>
          <a:p>
            <a:pPr lvl="0">
              <a:defRPr sz="1800"/>
            </a:pPr>
            <a:endParaRPr lang="vi-VN" sz="2000" b="1" dirty="0"/>
          </a:p>
          <a:p>
            <a:pPr lvl="0">
              <a:defRPr sz="1800"/>
            </a:pPr>
            <a:endParaRPr lang="vi-VN" sz="2000" b="1" dirty="0"/>
          </a:p>
          <a:p>
            <a:pPr lvl="0">
              <a:defRPr sz="1800"/>
            </a:pPr>
            <a:r>
              <a:rPr lang="vi-VN" sz="2000" b="1" dirty="0"/>
              <a:t>UML</a:t>
            </a:r>
          </a:p>
          <a:p>
            <a:pPr lvl="1">
              <a:defRPr sz="1800"/>
            </a:pPr>
            <a:r>
              <a:rPr lang="vi-VN" sz="1800" dirty="0"/>
              <a:t>không phải là một phương pháp luận cũng không phải là một quá trình</a:t>
            </a:r>
          </a:p>
          <a:p>
            <a:pPr lvl="1">
              <a:defRPr sz="1800"/>
            </a:pPr>
            <a:r>
              <a:rPr lang="vi-VN" sz="1800" dirty="0" smtClean="0"/>
              <a:t>cho </a:t>
            </a:r>
            <a:r>
              <a:rPr lang="vi-VN" sz="1800" dirty="0"/>
              <a:t>phép tự do thiết kế</a:t>
            </a:r>
          </a:p>
          <a:p>
            <a:pPr lvl="1">
              <a:defRPr sz="1800"/>
            </a:pPr>
            <a:r>
              <a:rPr lang="vi-VN" sz="1800" dirty="0"/>
              <a:t>có thể được kết hợp với một số quy trình phát triển</a:t>
            </a:r>
            <a:endParaRPr sz="1800" dirty="0"/>
          </a:p>
        </p:txBody>
      </p:sp>
      <p:pic>
        <p:nvPicPr>
          <p:cNvPr id="538" name="pasted-image.png"/>
          <p:cNvPicPr/>
          <p:nvPr/>
        </p:nvPicPr>
        <p:blipFill>
          <a:blip r:embed="rId2"/>
          <a:stretch>
            <a:fillRect/>
          </a:stretch>
        </p:blipFill>
        <p:spPr>
          <a:xfrm>
            <a:off x="8899009" y="4555331"/>
            <a:ext cx="2375933" cy="1266761"/>
          </a:xfrm>
          <a:prstGeom prst="rect">
            <a:avLst/>
          </a:prstGeom>
          <a:ln w="6350">
            <a:round/>
          </a:ln>
        </p:spPr>
      </p:pic>
    </p:spTree>
    <p:extLst>
      <p:ext uri="{BB962C8B-B14F-4D97-AF65-F5344CB8AC3E}">
        <p14:creationId xmlns:p14="http://schemas.microsoft.com/office/powerpoint/2010/main" val="23740408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Shape 54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19</a:t>
            </a:fld>
            <a:endParaRPr sz="1800">
              <a:solidFill>
                <a:srgbClr val="CC0000"/>
              </a:solidFill>
            </a:endParaRPr>
          </a:p>
        </p:txBody>
      </p:sp>
      <p:sp>
        <p:nvSpPr>
          <p:cNvPr id="541" name="Shape 541"/>
          <p:cNvSpPr>
            <a:spLocks noGrp="1"/>
          </p:cNvSpPr>
          <p:nvPr>
            <p:ph type="title"/>
          </p:nvPr>
        </p:nvSpPr>
        <p:spPr>
          <a:prstGeom prst="rect">
            <a:avLst/>
          </a:prstGeom>
        </p:spPr>
        <p:txBody>
          <a:bodyPr/>
          <a:lstStyle/>
          <a:p>
            <a:pPr lvl="0">
              <a:defRPr sz="1800" b="0"/>
            </a:pPr>
            <a:r>
              <a:rPr lang="en-US" sz="2700" b="1" dirty="0" err="1"/>
              <a:t>Giới</a:t>
            </a:r>
            <a:r>
              <a:rPr lang="en-US" sz="2700" b="1" dirty="0"/>
              <a:t> </a:t>
            </a:r>
            <a:r>
              <a:rPr lang="en-US" sz="2700" b="1" dirty="0" err="1"/>
              <a:t>thiệu</a:t>
            </a:r>
            <a:r>
              <a:rPr lang="en-US" sz="2700" b="1" dirty="0"/>
              <a:t> </a:t>
            </a:r>
            <a:r>
              <a:rPr lang="en-US" sz="2700" b="1" dirty="0" err="1"/>
              <a:t>về</a:t>
            </a:r>
            <a:r>
              <a:rPr lang="en-US" sz="2700" b="1" dirty="0"/>
              <a:t> UML</a:t>
            </a:r>
            <a:endParaRPr sz="2700" b="1" dirty="0"/>
          </a:p>
        </p:txBody>
      </p:sp>
      <p:sp>
        <p:nvSpPr>
          <p:cNvPr id="542" name="Shape 542"/>
          <p:cNvSpPr>
            <a:spLocks noGrp="1"/>
          </p:cNvSpPr>
          <p:nvPr>
            <p:ph type="body" idx="1"/>
          </p:nvPr>
        </p:nvSpPr>
        <p:spPr>
          <a:prstGeom prst="rect">
            <a:avLst/>
          </a:prstGeom>
        </p:spPr>
        <p:txBody>
          <a:bodyPr>
            <a:normAutofit/>
          </a:bodyPr>
          <a:lstStyle/>
          <a:p>
            <a:pPr lvl="0">
              <a:defRPr sz="1800"/>
            </a:pPr>
            <a:endParaRPr sz="2000" dirty="0"/>
          </a:p>
          <a:p>
            <a:pPr lvl="0">
              <a:defRPr sz="1800"/>
            </a:pPr>
            <a:r>
              <a:rPr lang="vi-VN" sz="1800" dirty="0"/>
              <a:t>UML là ngôn ngữ trực quan hóa</a:t>
            </a:r>
          </a:p>
          <a:p>
            <a:pPr lvl="1">
              <a:defRPr sz="1800"/>
            </a:pPr>
            <a:r>
              <a:rPr lang="vi-VN" sz="1800" dirty="0"/>
              <a:t>sử dụng biểu diễn đồ họa</a:t>
            </a:r>
          </a:p>
          <a:p>
            <a:pPr lvl="1">
              <a:defRPr sz="1800"/>
            </a:pPr>
            <a:r>
              <a:rPr lang="vi-VN" sz="1800" dirty="0"/>
              <a:t>cung cấp cái nhìn tốt hơn về hệ thống (nhờ các biểu diễn đồ họa)</a:t>
            </a:r>
          </a:p>
          <a:p>
            <a:pPr lvl="0">
              <a:defRPr sz="1800"/>
            </a:pPr>
            <a:r>
              <a:rPr lang="vi-VN" sz="1800" dirty="0"/>
              <a:t>UML là một ngôn ngữ đặc tả</a:t>
            </a:r>
          </a:p>
          <a:p>
            <a:pPr lvl="1">
              <a:defRPr sz="1800"/>
            </a:pPr>
            <a:r>
              <a:rPr lang="vi-VN" sz="1800" dirty="0"/>
              <a:t>cho phép chỉ định một hệ thống mà không mơ hồ</a:t>
            </a:r>
          </a:p>
          <a:p>
            <a:pPr lvl="1">
              <a:defRPr sz="1800"/>
            </a:pPr>
            <a:r>
              <a:rPr lang="vi-VN" sz="1800" dirty="0"/>
              <a:t>cho phép xác định một hệ thống ở các giai đoạn khác nhau: phân tích, thiết kế, triển khai</a:t>
            </a:r>
            <a:endParaRPr lang="vi-VN" sz="1400" dirty="0"/>
          </a:p>
          <a:p>
            <a:pPr lvl="0">
              <a:defRPr sz="1800"/>
            </a:pPr>
            <a:r>
              <a:rPr lang="vi-VN" sz="1800" dirty="0"/>
              <a:t>UML là một ngôn ngữ xây dựng</a:t>
            </a:r>
          </a:p>
          <a:p>
            <a:pPr lvl="1">
              <a:defRPr sz="1800"/>
            </a:pPr>
            <a:r>
              <a:rPr lang="vi-VN" sz="1800" dirty="0"/>
              <a:t>cho phép mô phỏng hệ thống</a:t>
            </a:r>
          </a:p>
          <a:p>
            <a:pPr lvl="1">
              <a:defRPr sz="1800"/>
            </a:pPr>
            <a:r>
              <a:rPr lang="vi-VN" sz="1800" dirty="0"/>
              <a:t>Các mô hình UML dễ dàng chuyển đổi thành mã nguồn</a:t>
            </a:r>
            <a:endParaRPr lang="vi-VN" sz="1400" dirty="0"/>
          </a:p>
          <a:p>
            <a:pPr lvl="0">
              <a:defRPr sz="1800"/>
            </a:pPr>
            <a:r>
              <a:rPr lang="vi-VN" sz="1800" dirty="0"/>
              <a:t>UML là một ngôn ngữ của tài liệu</a:t>
            </a:r>
          </a:p>
          <a:p>
            <a:pPr lvl="1">
              <a:defRPr sz="1800"/>
            </a:pPr>
            <a:r>
              <a:rPr lang="vi-VN" sz="1800" dirty="0"/>
              <a:t>cho phép mô tả tất cả các giai đoạn phát triển của hệ thống</a:t>
            </a:r>
          </a:p>
          <a:p>
            <a:pPr lvl="1">
              <a:defRPr sz="1800"/>
            </a:pPr>
            <a:r>
              <a:rPr lang="vi-VN" sz="1800" dirty="0"/>
              <a:t>Các mô hình đã xây dựng là tài liệu hoàn chỉnh của hệ thống</a:t>
            </a:r>
            <a:endParaRPr sz="1800" dirty="0"/>
          </a:p>
        </p:txBody>
      </p:sp>
      <p:pic>
        <p:nvPicPr>
          <p:cNvPr id="543" name="pasted-image.png"/>
          <p:cNvPicPr/>
          <p:nvPr/>
        </p:nvPicPr>
        <p:blipFill>
          <a:blip r:embed="rId2"/>
          <a:stretch>
            <a:fillRect/>
          </a:stretch>
        </p:blipFill>
        <p:spPr>
          <a:xfrm>
            <a:off x="9051409" y="4606131"/>
            <a:ext cx="2375933" cy="1266761"/>
          </a:xfrm>
          <a:prstGeom prst="rect">
            <a:avLst/>
          </a:prstGeom>
          <a:ln w="6350">
            <a:round/>
          </a:ln>
        </p:spPr>
      </p:pic>
    </p:spTree>
    <p:extLst>
      <p:ext uri="{BB962C8B-B14F-4D97-AF65-F5344CB8AC3E}">
        <p14:creationId xmlns:p14="http://schemas.microsoft.com/office/powerpoint/2010/main" val="302429520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265238"/>
            <a:ext cx="10515600" cy="1655761"/>
          </a:xfrm>
        </p:spPr>
        <p:txBody>
          <a:bodyPr>
            <a:normAutofit/>
          </a:bodyPr>
          <a:lstStyle/>
          <a:p>
            <a:r>
              <a:rPr lang="en-US" dirty="0" err="1"/>
              <a:t>Tổng</a:t>
            </a:r>
            <a:r>
              <a:rPr lang="en-US" dirty="0"/>
              <a:t> </a:t>
            </a:r>
            <a:r>
              <a:rPr lang="en-US" dirty="0" err="1"/>
              <a:t>quan</a:t>
            </a:r>
            <a:r>
              <a:rPr lang="en-US" dirty="0"/>
              <a:t> </a:t>
            </a:r>
            <a:r>
              <a:rPr lang="en-US" dirty="0" err="1"/>
              <a:t>về</a:t>
            </a:r>
            <a:r>
              <a:rPr lang="en-US" dirty="0"/>
              <a:t> UML</a:t>
            </a:r>
            <a:endParaRPr lang="en-US" b="1" dirty="0"/>
          </a:p>
        </p:txBody>
      </p:sp>
      <p:sp>
        <p:nvSpPr>
          <p:cNvPr id="3" name="Text Placeholder 2"/>
          <p:cNvSpPr>
            <a:spLocks noGrp="1"/>
          </p:cNvSpPr>
          <p:nvPr>
            <p:ph type="body" idx="4294967295"/>
          </p:nvPr>
        </p:nvSpPr>
        <p:spPr>
          <a:xfrm>
            <a:off x="831850" y="3327400"/>
            <a:ext cx="10515600" cy="3174999"/>
          </a:xfrm>
        </p:spPr>
        <p:txBody>
          <a:bodyPr>
            <a:normAutofit/>
          </a:bodyPr>
          <a:lstStyle/>
          <a:p>
            <a:pPr lvl="0">
              <a:defRPr sz="1800"/>
            </a:pPr>
            <a:r>
              <a:rPr lang="vi-VN" b="1" dirty="0"/>
              <a:t>Mô hình hóa</a:t>
            </a:r>
          </a:p>
          <a:p>
            <a:pPr lvl="0">
              <a:defRPr sz="1800"/>
            </a:pPr>
            <a:r>
              <a:rPr lang="vi-VN" b="1" dirty="0"/>
              <a:t>Kỹ thuật mô hình hướng đối tượng</a:t>
            </a:r>
          </a:p>
          <a:p>
            <a:pPr lvl="0">
              <a:defRPr sz="1800"/>
            </a:pPr>
            <a:r>
              <a:rPr lang="vi-VN" b="1" dirty="0"/>
              <a:t>Lịch sử của UML</a:t>
            </a:r>
          </a:p>
          <a:p>
            <a:pPr lvl="0">
              <a:defRPr sz="1800"/>
            </a:pPr>
            <a:r>
              <a:rPr lang="vi-VN" b="1" dirty="0"/>
              <a:t>Giới thiệu ngắn gọn về UML</a:t>
            </a:r>
          </a:p>
          <a:p>
            <a:pPr lvl="0">
              <a:defRPr sz="1800"/>
            </a:pPr>
            <a:r>
              <a:rPr lang="vi-VN" b="1" dirty="0"/>
              <a:t>Quan niệm</a:t>
            </a:r>
          </a:p>
          <a:p>
            <a:pPr lvl="0">
              <a:defRPr sz="1800"/>
            </a:pPr>
            <a:r>
              <a:rPr lang="vi-VN" b="1" dirty="0"/>
              <a:t>Sơ đồ</a:t>
            </a:r>
          </a:p>
          <a:p>
            <a:pPr lvl="0">
              <a:defRPr sz="1800"/>
            </a:pPr>
            <a:r>
              <a:rPr lang="vi-VN" b="1" dirty="0"/>
              <a:t>Lượt xem</a:t>
            </a:r>
            <a:endParaRPr lang="en-US" b="1" dirty="0">
              <a:solidFill>
                <a:schemeClr val="tx1"/>
              </a:solidFill>
            </a:endParaRPr>
          </a:p>
        </p:txBody>
      </p:sp>
    </p:spTree>
    <p:extLst>
      <p:ext uri="{BB962C8B-B14F-4D97-AF65-F5344CB8AC3E}">
        <p14:creationId xmlns:p14="http://schemas.microsoft.com/office/powerpoint/2010/main" val="77808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20</a:t>
            </a:fld>
            <a:endParaRPr sz="1800">
              <a:solidFill>
                <a:srgbClr val="CC0000"/>
              </a:solidFill>
            </a:endParaRPr>
          </a:p>
        </p:txBody>
      </p:sp>
      <p:sp>
        <p:nvSpPr>
          <p:cNvPr id="546" name="Shape 546"/>
          <p:cNvSpPr>
            <a:spLocks noGrp="1"/>
          </p:cNvSpPr>
          <p:nvPr>
            <p:ph type="title"/>
          </p:nvPr>
        </p:nvSpPr>
        <p:spPr>
          <a:prstGeom prst="rect">
            <a:avLst/>
          </a:prstGeom>
        </p:spPr>
        <p:txBody>
          <a:bodyPr/>
          <a:lstStyle/>
          <a:p>
            <a:pPr lvl="0">
              <a:defRPr sz="1800" b="0"/>
            </a:pPr>
            <a:r>
              <a:rPr lang="vi-VN" sz="2700" b="1" dirty="0"/>
              <a:t>Giới thiệu về UML: các sơ đồ</a:t>
            </a:r>
            <a:endParaRPr sz="2700" b="1" dirty="0"/>
          </a:p>
        </p:txBody>
      </p:sp>
      <p:sp>
        <p:nvSpPr>
          <p:cNvPr id="547" name="Shape 547"/>
          <p:cNvSpPr>
            <a:spLocks noGrp="1"/>
          </p:cNvSpPr>
          <p:nvPr>
            <p:ph type="body" idx="1"/>
          </p:nvPr>
        </p:nvSpPr>
        <p:spPr>
          <a:prstGeom prst="rect">
            <a:avLst/>
          </a:prstGeom>
        </p:spPr>
        <p:txBody>
          <a:bodyPr>
            <a:noAutofit/>
          </a:bodyPr>
          <a:lstStyle/>
          <a:p>
            <a:pPr lvl="0">
              <a:defRPr sz="1800"/>
            </a:pPr>
            <a:r>
              <a:rPr lang="vi-VN" sz="1800" dirty="0">
                <a:latin typeface="Calibri" pitchFamily="34" charset="0"/>
                <a:cs typeface="Calibri" pitchFamily="34" charset="0"/>
              </a:rPr>
              <a:t>Gồm 10 sơ đồ chính</a:t>
            </a:r>
            <a:endParaRPr sz="1800" dirty="0" smtClean="0">
              <a:latin typeface="Calibri" pitchFamily="34" charset="0"/>
              <a:cs typeface="Calibri" pitchFamily="34" charset="0"/>
            </a:endParaRPr>
          </a:p>
          <a:p>
            <a:pPr lvl="1">
              <a:defRPr sz="1800"/>
            </a:pPr>
            <a:r>
              <a:rPr lang="en-US" sz="1800" dirty="0" err="1">
                <a:latin typeface="Calibri" pitchFamily="34" charset="0"/>
                <a:cs typeface="Calibri" pitchFamily="34" charset="0"/>
              </a:rPr>
              <a:t>Mô</a:t>
            </a:r>
            <a:r>
              <a:rPr lang="en-US" sz="1800" dirty="0">
                <a:latin typeface="Calibri" pitchFamily="34" charset="0"/>
                <a:cs typeface="Calibri" pitchFamily="34" charset="0"/>
              </a:rPr>
              <a:t> </a:t>
            </a:r>
            <a:r>
              <a:rPr lang="en-US" sz="1800" dirty="0" err="1">
                <a:latin typeface="Calibri" pitchFamily="34" charset="0"/>
                <a:cs typeface="Calibri" pitchFamily="34" charset="0"/>
              </a:rPr>
              <a:t>hình</a:t>
            </a:r>
            <a:r>
              <a:rPr lang="en-US" sz="1800" dirty="0">
                <a:latin typeface="Calibri" pitchFamily="34" charset="0"/>
                <a:cs typeface="Calibri" pitchFamily="34" charset="0"/>
              </a:rPr>
              <a:t> </a:t>
            </a:r>
            <a:r>
              <a:rPr lang="en-US" sz="1800" dirty="0" err="1">
                <a:latin typeface="Calibri" pitchFamily="34" charset="0"/>
                <a:cs typeface="Calibri" pitchFamily="34" charset="0"/>
              </a:rPr>
              <a:t>yêu</a:t>
            </a:r>
            <a:r>
              <a:rPr lang="en-US" sz="1800" dirty="0">
                <a:latin typeface="Calibri" pitchFamily="34" charset="0"/>
                <a:cs typeface="Calibri" pitchFamily="34" charset="0"/>
              </a:rPr>
              <a:t> </a:t>
            </a:r>
            <a:r>
              <a:rPr lang="en-US" sz="1800" dirty="0" err="1" smtClean="0">
                <a:latin typeface="Calibri" pitchFamily="34" charset="0"/>
                <a:cs typeface="Calibri" pitchFamily="34" charset="0"/>
              </a:rPr>
              <a:t>cầu</a:t>
            </a:r>
            <a:endParaRPr sz="1800" dirty="0" smtClean="0">
              <a:latin typeface="Calibri" pitchFamily="34" charset="0"/>
              <a:cs typeface="Calibri" pitchFamily="34" charset="0"/>
            </a:endParaRPr>
          </a:p>
          <a:p>
            <a:pPr lvl="2">
              <a:defRPr sz="1800"/>
            </a:pPr>
            <a:r>
              <a:rPr lang="vi-VN" sz="1800" dirty="0">
                <a:latin typeface="Calibri" pitchFamily="34" charset="0"/>
                <a:cs typeface="Calibri" pitchFamily="34" charset="0"/>
              </a:rPr>
              <a:t>Sơ đồ ca sử dụng</a:t>
            </a:r>
            <a:endParaRPr sz="1800" dirty="0">
              <a:latin typeface="Calibri" pitchFamily="34" charset="0"/>
              <a:cs typeface="Calibri" pitchFamily="34" charset="0"/>
            </a:endParaRPr>
          </a:p>
          <a:p>
            <a:pPr lvl="1">
              <a:defRPr sz="1800"/>
            </a:pPr>
            <a:r>
              <a:rPr lang="en-US" sz="1800" b="1" dirty="0" err="1">
                <a:latin typeface="Calibri" pitchFamily="34" charset="0"/>
                <a:cs typeface="Calibri" pitchFamily="34" charset="0"/>
              </a:rPr>
              <a:t>Mô</a:t>
            </a:r>
            <a:r>
              <a:rPr lang="en-US" sz="1800" b="1" dirty="0">
                <a:latin typeface="Calibri" pitchFamily="34" charset="0"/>
                <a:cs typeface="Calibri" pitchFamily="34" charset="0"/>
              </a:rPr>
              <a:t> </a:t>
            </a:r>
            <a:r>
              <a:rPr lang="en-US" sz="1800" b="1" dirty="0" err="1">
                <a:latin typeface="Calibri" pitchFamily="34" charset="0"/>
                <a:cs typeface="Calibri" pitchFamily="34" charset="0"/>
              </a:rPr>
              <a:t>hình</a:t>
            </a:r>
            <a:r>
              <a:rPr lang="en-US" sz="1800" b="1" dirty="0">
                <a:latin typeface="Calibri" pitchFamily="34" charset="0"/>
                <a:cs typeface="Calibri" pitchFamily="34" charset="0"/>
              </a:rPr>
              <a:t> </a:t>
            </a:r>
            <a:r>
              <a:rPr lang="en-US" sz="1800" b="1" dirty="0" err="1">
                <a:latin typeface="Calibri" pitchFamily="34" charset="0"/>
                <a:cs typeface="Calibri" pitchFamily="34" charset="0"/>
              </a:rPr>
              <a:t>cấu</a:t>
            </a:r>
            <a:r>
              <a:rPr lang="en-US" sz="1800" b="1" dirty="0">
                <a:latin typeface="Calibri" pitchFamily="34" charset="0"/>
                <a:cs typeface="Calibri" pitchFamily="34" charset="0"/>
              </a:rPr>
              <a:t> </a:t>
            </a:r>
            <a:r>
              <a:rPr lang="en-US" sz="1800" b="1" dirty="0" err="1">
                <a:latin typeface="Calibri" pitchFamily="34" charset="0"/>
                <a:cs typeface="Calibri" pitchFamily="34" charset="0"/>
              </a:rPr>
              <a:t>trúc</a:t>
            </a:r>
            <a:r>
              <a:rPr lang="en-US" sz="1800" b="1" dirty="0">
                <a:latin typeface="Calibri" pitchFamily="34" charset="0"/>
                <a:cs typeface="Calibri" pitchFamily="34" charset="0"/>
              </a:rPr>
              <a:t> </a:t>
            </a:r>
            <a:r>
              <a:rPr lang="en-US" sz="1800" b="1" dirty="0" err="1">
                <a:latin typeface="Calibri" pitchFamily="34" charset="0"/>
                <a:cs typeface="Calibri" pitchFamily="34" charset="0"/>
              </a:rPr>
              <a:t>tĩnh</a:t>
            </a:r>
            <a:endParaRPr sz="1800" dirty="0">
              <a:latin typeface="Calibri" pitchFamily="34" charset="0"/>
              <a:cs typeface="Calibri" pitchFamily="34" charset="0"/>
            </a:endParaRPr>
          </a:p>
          <a:p>
            <a:pPr lvl="2">
              <a:defRPr sz="1800"/>
            </a:pPr>
            <a:r>
              <a:rPr lang="vi-VN" sz="1800" dirty="0">
                <a:latin typeface="Calibri" pitchFamily="34" charset="0"/>
                <a:cs typeface="Calibri" pitchFamily="34" charset="0"/>
              </a:rPr>
              <a:t>Sơ đồ lớp</a:t>
            </a:r>
          </a:p>
          <a:p>
            <a:pPr lvl="2">
              <a:defRPr sz="1800"/>
            </a:pPr>
            <a:r>
              <a:rPr lang="vi-VN" sz="1800" dirty="0">
                <a:latin typeface="Calibri" pitchFamily="34" charset="0"/>
                <a:cs typeface="Calibri" pitchFamily="34" charset="0"/>
              </a:rPr>
              <a:t>Sơ đồ đối tượng</a:t>
            </a:r>
            <a:endParaRPr sz="1800" dirty="0">
              <a:latin typeface="Calibri" pitchFamily="34" charset="0"/>
              <a:cs typeface="Calibri" pitchFamily="34" charset="0"/>
            </a:endParaRPr>
          </a:p>
          <a:p>
            <a:pPr lvl="1">
              <a:defRPr sz="1800"/>
            </a:pPr>
            <a:r>
              <a:rPr lang="vi-VN" sz="1800" b="1" dirty="0">
                <a:latin typeface="Calibri" pitchFamily="34" charset="0"/>
                <a:cs typeface="Calibri" pitchFamily="34" charset="0"/>
              </a:rPr>
              <a:t>Mô hình hành vi động</a:t>
            </a:r>
            <a:endParaRPr sz="1800" dirty="0">
              <a:latin typeface="Calibri" pitchFamily="34" charset="0"/>
              <a:cs typeface="Calibri" pitchFamily="34" charset="0"/>
            </a:endParaRPr>
          </a:p>
          <a:p>
            <a:pPr lvl="2">
              <a:defRPr sz="1800"/>
            </a:pPr>
            <a:r>
              <a:rPr lang="vi-VN" sz="1800" dirty="0">
                <a:latin typeface="Calibri" pitchFamily="34" charset="0"/>
                <a:cs typeface="Calibri" pitchFamily="34" charset="0"/>
              </a:rPr>
              <a:t>Sơ đồ tương tác</a:t>
            </a:r>
            <a:endParaRPr sz="1800" dirty="0" smtClean="0">
              <a:latin typeface="Calibri" pitchFamily="34" charset="0"/>
              <a:cs typeface="Calibri" pitchFamily="34" charset="0"/>
            </a:endParaRPr>
          </a:p>
          <a:p>
            <a:pPr lvl="3">
              <a:defRPr sz="1800"/>
            </a:pPr>
            <a:r>
              <a:rPr lang="vi-VN" dirty="0" smtClean="0">
                <a:latin typeface="Calibri" pitchFamily="34" charset="0"/>
                <a:cs typeface="Calibri" pitchFamily="34" charset="0"/>
              </a:rPr>
              <a:t>Biểu đồ trình tự</a:t>
            </a:r>
          </a:p>
          <a:p>
            <a:pPr lvl="3">
              <a:defRPr sz="1800"/>
            </a:pPr>
            <a:r>
              <a:rPr lang="vi-VN" dirty="0" smtClean="0">
                <a:latin typeface="Calibri" pitchFamily="34" charset="0"/>
                <a:cs typeface="Calibri" pitchFamily="34" charset="0"/>
              </a:rPr>
              <a:t>Sơ </a:t>
            </a:r>
            <a:r>
              <a:rPr lang="vi-VN" dirty="0">
                <a:latin typeface="Calibri" pitchFamily="34" charset="0"/>
                <a:cs typeface="Calibri" pitchFamily="34" charset="0"/>
              </a:rPr>
              <a:t>đồ cộng tác</a:t>
            </a:r>
            <a:endParaRPr dirty="0">
              <a:latin typeface="Calibri" pitchFamily="34" charset="0"/>
              <a:cs typeface="Calibri" pitchFamily="34" charset="0"/>
            </a:endParaRPr>
          </a:p>
          <a:p>
            <a:pPr lvl="2">
              <a:defRPr sz="1800"/>
            </a:pPr>
            <a:r>
              <a:rPr lang="vi-VN" sz="1800" dirty="0">
                <a:latin typeface="Calibri" pitchFamily="34" charset="0"/>
                <a:cs typeface="Calibri" pitchFamily="34" charset="0"/>
              </a:rPr>
              <a:t>Sơ đồ hoạt động</a:t>
            </a:r>
          </a:p>
          <a:p>
            <a:pPr lvl="2">
              <a:defRPr sz="1800"/>
            </a:pPr>
            <a:r>
              <a:rPr lang="vi-VN" sz="1800" dirty="0">
                <a:latin typeface="Calibri" pitchFamily="34" charset="0"/>
                <a:cs typeface="Calibri" pitchFamily="34" charset="0"/>
              </a:rPr>
              <a:t>Sơ đồ trạng thái</a:t>
            </a:r>
            <a:endParaRPr sz="1800" dirty="0" smtClean="0">
              <a:latin typeface="Calibri" pitchFamily="34" charset="0"/>
              <a:cs typeface="Calibri" pitchFamily="34" charset="0"/>
            </a:endParaRPr>
          </a:p>
          <a:p>
            <a:pPr lvl="1">
              <a:defRPr sz="1800"/>
            </a:pPr>
            <a:r>
              <a:rPr lang="en-US" sz="1800" b="1" dirty="0" err="1">
                <a:latin typeface="Calibri" pitchFamily="34" charset="0"/>
                <a:cs typeface="Calibri" pitchFamily="34" charset="0"/>
              </a:rPr>
              <a:t>Mô</a:t>
            </a:r>
            <a:r>
              <a:rPr lang="en-US" sz="1800" b="1" dirty="0">
                <a:latin typeface="Calibri" pitchFamily="34" charset="0"/>
                <a:cs typeface="Calibri" pitchFamily="34" charset="0"/>
              </a:rPr>
              <a:t> </a:t>
            </a:r>
            <a:r>
              <a:rPr lang="en-US" sz="1800" b="1" dirty="0" err="1">
                <a:latin typeface="Calibri" pitchFamily="34" charset="0"/>
                <a:cs typeface="Calibri" pitchFamily="34" charset="0"/>
              </a:rPr>
              <a:t>hình</a:t>
            </a:r>
            <a:r>
              <a:rPr lang="en-US" sz="1800" b="1" dirty="0">
                <a:latin typeface="Calibri" pitchFamily="34" charset="0"/>
                <a:cs typeface="Calibri" pitchFamily="34" charset="0"/>
              </a:rPr>
              <a:t> </a:t>
            </a:r>
            <a:r>
              <a:rPr lang="en-US" sz="1800" b="1" dirty="0" err="1">
                <a:latin typeface="Calibri" pitchFamily="34" charset="0"/>
                <a:cs typeface="Calibri" pitchFamily="34" charset="0"/>
              </a:rPr>
              <a:t>kiến</a:t>
            </a:r>
            <a:r>
              <a:rPr lang="en-US" sz="1800" b="1" dirty="0">
                <a:latin typeface="Calibri" pitchFamily="34" charset="0"/>
                <a:cs typeface="Calibri" pitchFamily="34" charset="0"/>
              </a:rPr>
              <a:t> </a:t>
            </a:r>
            <a:r>
              <a:rPr lang="en-US" sz="1800" b="1" dirty="0" err="1">
                <a:latin typeface="Calibri" pitchFamily="34" charset="0"/>
                <a:cs typeface="Calibri" pitchFamily="34" charset="0"/>
              </a:rPr>
              <a:t>trúc</a:t>
            </a:r>
            <a:endParaRPr sz="1800" b="1" dirty="0" smtClean="0">
              <a:latin typeface="Calibri" pitchFamily="34" charset="0"/>
              <a:cs typeface="Calibri" pitchFamily="34" charset="0"/>
            </a:endParaRPr>
          </a:p>
          <a:p>
            <a:pPr lvl="2">
              <a:defRPr sz="1800"/>
            </a:pPr>
            <a:r>
              <a:rPr lang="vi-VN" sz="1800" dirty="0" smtClean="0">
                <a:latin typeface="Calibri" pitchFamily="34" charset="0"/>
                <a:cs typeface="Calibri" pitchFamily="34" charset="0"/>
              </a:rPr>
              <a:t>Sơ </a:t>
            </a:r>
            <a:r>
              <a:rPr lang="vi-VN" sz="1800" dirty="0">
                <a:latin typeface="Calibri" pitchFamily="34" charset="0"/>
                <a:cs typeface="Calibri" pitchFamily="34" charset="0"/>
              </a:rPr>
              <a:t>đồ gói</a:t>
            </a:r>
          </a:p>
          <a:p>
            <a:pPr lvl="2">
              <a:defRPr sz="1800"/>
            </a:pPr>
            <a:r>
              <a:rPr lang="vi-VN" sz="1800" dirty="0">
                <a:latin typeface="Calibri" pitchFamily="34" charset="0"/>
                <a:cs typeface="Calibri" pitchFamily="34" charset="0"/>
              </a:rPr>
              <a:t>Sơ đồ thành phần</a:t>
            </a:r>
          </a:p>
          <a:p>
            <a:pPr lvl="2">
              <a:defRPr sz="1800"/>
            </a:pPr>
            <a:r>
              <a:rPr lang="vi-VN" sz="1800" dirty="0">
                <a:latin typeface="Calibri" pitchFamily="34" charset="0"/>
                <a:cs typeface="Calibri" pitchFamily="34" charset="0"/>
              </a:rPr>
              <a:t>Sơ đồ triển khai</a:t>
            </a:r>
            <a:endParaRPr lang="en-US" sz="1800" dirty="0">
              <a:latin typeface="Calibri" pitchFamily="34" charset="0"/>
              <a:cs typeface="Calibri" pitchFamily="34" charset="0"/>
            </a:endParaRPr>
          </a:p>
        </p:txBody>
      </p:sp>
      <p:pic>
        <p:nvPicPr>
          <p:cNvPr id="548" name="pasted-image.png"/>
          <p:cNvPicPr/>
          <p:nvPr/>
        </p:nvPicPr>
        <p:blipFill>
          <a:blip r:embed="rId2"/>
          <a:stretch>
            <a:fillRect/>
          </a:stretch>
        </p:blipFill>
        <p:spPr>
          <a:xfrm>
            <a:off x="9368909" y="669131"/>
            <a:ext cx="2375933" cy="1266761"/>
          </a:xfrm>
          <a:prstGeom prst="rect">
            <a:avLst/>
          </a:prstGeom>
          <a:ln w="6350">
            <a:round/>
          </a:ln>
        </p:spPr>
      </p:pic>
    </p:spTree>
    <p:extLst>
      <p:ext uri="{BB962C8B-B14F-4D97-AF65-F5344CB8AC3E}">
        <p14:creationId xmlns:p14="http://schemas.microsoft.com/office/powerpoint/2010/main" val="45219991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Shape 55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21</a:t>
            </a:fld>
            <a:endParaRPr sz="1800">
              <a:solidFill>
                <a:srgbClr val="CC0000"/>
              </a:solidFill>
            </a:endParaRPr>
          </a:p>
        </p:txBody>
      </p:sp>
      <p:sp>
        <p:nvSpPr>
          <p:cNvPr id="551" name="Shape 551"/>
          <p:cNvSpPr>
            <a:spLocks noGrp="1"/>
          </p:cNvSpPr>
          <p:nvPr>
            <p:ph type="title"/>
          </p:nvPr>
        </p:nvSpPr>
        <p:spPr>
          <a:prstGeom prst="rect">
            <a:avLst/>
          </a:prstGeom>
        </p:spPr>
        <p:txBody>
          <a:bodyPr/>
          <a:lstStyle/>
          <a:p>
            <a:pPr lvl="0">
              <a:defRPr sz="1800" b="0"/>
            </a:pPr>
            <a:r>
              <a:rPr lang="vi-VN" sz="2700" b="1" dirty="0"/>
              <a:t>Giới thiệu về UML: Biểu đồ ca sử dụng</a:t>
            </a:r>
            <a:endParaRPr sz="2700" b="1" dirty="0"/>
          </a:p>
        </p:txBody>
      </p:sp>
      <p:sp>
        <p:nvSpPr>
          <p:cNvPr id="552" name="Shape 552"/>
          <p:cNvSpPr>
            <a:spLocks noGrp="1"/>
          </p:cNvSpPr>
          <p:nvPr>
            <p:ph type="body" idx="1"/>
          </p:nvPr>
        </p:nvSpPr>
        <p:spPr>
          <a:prstGeom prst="rect">
            <a:avLst/>
          </a:prstGeom>
        </p:spPr>
        <p:txBody>
          <a:bodyPr/>
          <a:lstStyle/>
          <a:p>
            <a:pPr lvl="0">
              <a:defRPr sz="1800"/>
            </a:pPr>
            <a:r>
              <a:rPr lang="vi-VN" sz="2000" dirty="0"/>
              <a:t>Hiển thị các cách sử dụng có thể có của một hệ thống</a:t>
            </a:r>
          </a:p>
          <a:p>
            <a:pPr lvl="0">
              <a:defRPr sz="1800"/>
            </a:pPr>
            <a:r>
              <a:rPr lang="vi-VN" sz="2000" dirty="0"/>
              <a:t>Mô tả chế độ xem tĩnh của hệ thống theo góc nhìn của người dùng</a:t>
            </a:r>
          </a:p>
          <a:p>
            <a:pPr lvl="0">
              <a:defRPr sz="1800"/>
            </a:pPr>
            <a:r>
              <a:rPr lang="vi-VN" sz="2000" dirty="0"/>
              <a:t>Rất quan trọng để hiểu các chức năng của hệ thống</a:t>
            </a:r>
            <a:endParaRPr sz="2000" dirty="0"/>
          </a:p>
          <a:p>
            <a:pPr lvl="0">
              <a:defRPr sz="1800"/>
            </a:pPr>
            <a:r>
              <a:rPr sz="2000" dirty="0"/>
              <a:t>Example</a:t>
            </a:r>
          </a:p>
        </p:txBody>
      </p:sp>
      <p:grpSp>
        <p:nvGrpSpPr>
          <p:cNvPr id="576" name="Group 576"/>
          <p:cNvGrpSpPr/>
          <p:nvPr/>
        </p:nvGrpSpPr>
        <p:grpSpPr>
          <a:xfrm>
            <a:off x="2381827" y="2762978"/>
            <a:ext cx="6974446" cy="2227958"/>
            <a:chOff x="0" y="0"/>
            <a:chExt cx="7439407" cy="3168650"/>
          </a:xfrm>
        </p:grpSpPr>
        <p:sp>
          <p:nvSpPr>
            <p:cNvPr id="553" name="Shape 553"/>
            <p:cNvSpPr/>
            <p:nvPr/>
          </p:nvSpPr>
          <p:spPr>
            <a:xfrm>
              <a:off x="2016125" y="0"/>
              <a:ext cx="5400675" cy="3168650"/>
            </a:xfrm>
            <a:prstGeom prst="rect">
              <a:avLst/>
            </a:prstGeom>
            <a:solidFill>
              <a:srgbClr val="DDDDDD"/>
            </a:solidFill>
            <a:ln w="9525" cap="flat">
              <a:solidFill>
                <a:srgbClr val="000000"/>
              </a:solidFill>
              <a:prstDash val="solid"/>
              <a:round/>
            </a:ln>
            <a:effectLst/>
          </p:spPr>
          <p:txBody>
            <a:bodyPr wrap="square" lIns="45719" tIns="45719" rIns="45719" bIns="45719" numCol="1" anchor="ctr">
              <a:noAutofit/>
            </a:bodyPr>
            <a:lstStyle/>
            <a:p>
              <a:pPr algn="ctr">
                <a:defRPr sz="1800">
                  <a:uFillTx/>
                  <a:latin typeface="Verdana"/>
                  <a:ea typeface="Verdana"/>
                  <a:cs typeface="Verdana"/>
                  <a:sym typeface="Verdana"/>
                </a:defRPr>
              </a:pPr>
              <a:endParaRPr/>
            </a:p>
          </p:txBody>
        </p:sp>
        <p:grpSp>
          <p:nvGrpSpPr>
            <p:cNvPr id="559" name="Group 559"/>
            <p:cNvGrpSpPr/>
            <p:nvPr/>
          </p:nvGrpSpPr>
          <p:grpSpPr>
            <a:xfrm>
              <a:off x="228599" y="836612"/>
              <a:ext cx="457202" cy="914401"/>
              <a:chOff x="0" y="0"/>
              <a:chExt cx="457200" cy="914399"/>
            </a:xfrm>
          </p:grpSpPr>
          <p:sp>
            <p:nvSpPr>
              <p:cNvPr id="554" name="Shape 554"/>
              <p:cNvSpPr/>
              <p:nvPr/>
            </p:nvSpPr>
            <p:spPr>
              <a:xfrm>
                <a:off x="76199" y="-1"/>
                <a:ext cx="304802" cy="3048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555" name="Shape 555"/>
              <p:cNvSpPr/>
              <p:nvPr/>
            </p:nvSpPr>
            <p:spPr>
              <a:xfrm flipH="1">
                <a:off x="228599" y="304800"/>
                <a:ext cx="1" cy="4572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56" name="Shape 556"/>
              <p:cNvSpPr/>
              <p:nvPr/>
            </p:nvSpPr>
            <p:spPr>
              <a:xfrm flipH="1">
                <a:off x="-1" y="762000"/>
                <a:ext cx="228602" cy="1524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57" name="Shape 557"/>
              <p:cNvSpPr/>
              <p:nvPr/>
            </p:nvSpPr>
            <p:spPr>
              <a:xfrm>
                <a:off x="228599" y="762000"/>
                <a:ext cx="228602" cy="15240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58" name="Shape 558"/>
              <p:cNvSpPr/>
              <p:nvPr/>
            </p:nvSpPr>
            <p:spPr>
              <a:xfrm>
                <a:off x="0" y="533400"/>
                <a:ext cx="457200" cy="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sp>
          <p:nvSpPr>
            <p:cNvPr id="560" name="Shape 560"/>
            <p:cNvSpPr/>
            <p:nvPr/>
          </p:nvSpPr>
          <p:spPr>
            <a:xfrm>
              <a:off x="0" y="1668462"/>
              <a:ext cx="862799" cy="5252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admin</a:t>
              </a:r>
            </a:p>
          </p:txBody>
        </p:sp>
        <p:sp>
          <p:nvSpPr>
            <p:cNvPr id="561" name="Shape 561"/>
            <p:cNvSpPr/>
            <p:nvPr/>
          </p:nvSpPr>
          <p:spPr>
            <a:xfrm>
              <a:off x="2285999" y="227012"/>
              <a:ext cx="22860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562" name="Shape 562"/>
            <p:cNvSpPr/>
            <p:nvPr/>
          </p:nvSpPr>
          <p:spPr>
            <a:xfrm>
              <a:off x="2894822" y="279400"/>
              <a:ext cx="1117569" cy="5033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lgn="ctr">
                <a:defRPr sz="2000">
                  <a:uFillTx/>
                  <a:latin typeface="Verdana"/>
                  <a:ea typeface="Verdana"/>
                  <a:cs typeface="Verdana"/>
                  <a:sym typeface="Verdana"/>
                </a:defRPr>
              </a:lvl1pPr>
            </a:lstStyle>
            <a:p>
              <a:pPr lvl="0">
                <a:defRPr sz="1800"/>
              </a:pPr>
              <a:r>
                <a:rPr sz="1700"/>
                <a:t>add user</a:t>
              </a:r>
            </a:p>
          </p:txBody>
        </p:sp>
        <p:sp>
          <p:nvSpPr>
            <p:cNvPr id="563" name="Shape 563"/>
            <p:cNvSpPr/>
            <p:nvPr/>
          </p:nvSpPr>
          <p:spPr>
            <a:xfrm flipV="1">
              <a:off x="914399" y="608012"/>
              <a:ext cx="1295401" cy="685801"/>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64" name="Shape 564"/>
            <p:cNvSpPr/>
            <p:nvPr/>
          </p:nvSpPr>
          <p:spPr>
            <a:xfrm>
              <a:off x="838200" y="1370012"/>
              <a:ext cx="1447801" cy="76201"/>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65" name="Shape 565"/>
            <p:cNvSpPr/>
            <p:nvPr/>
          </p:nvSpPr>
          <p:spPr>
            <a:xfrm>
              <a:off x="838199" y="1446212"/>
              <a:ext cx="1447802" cy="838201"/>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66" name="Shape 566"/>
            <p:cNvSpPr/>
            <p:nvPr/>
          </p:nvSpPr>
          <p:spPr>
            <a:xfrm>
              <a:off x="2285999" y="1141412"/>
              <a:ext cx="22860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567" name="Shape 567"/>
            <p:cNvSpPr/>
            <p:nvPr/>
          </p:nvSpPr>
          <p:spPr>
            <a:xfrm>
              <a:off x="2753635" y="1193800"/>
              <a:ext cx="1403117" cy="5033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lgn="ctr">
                <a:defRPr sz="2000">
                  <a:uFillTx/>
                  <a:latin typeface="Verdana"/>
                  <a:ea typeface="Verdana"/>
                  <a:cs typeface="Verdana"/>
                  <a:sym typeface="Verdana"/>
                </a:defRPr>
              </a:lvl1pPr>
            </a:lstStyle>
            <a:p>
              <a:pPr lvl="0">
                <a:defRPr sz="1800"/>
              </a:pPr>
              <a:r>
                <a:rPr sz="1700"/>
                <a:t>delete user</a:t>
              </a:r>
            </a:p>
          </p:txBody>
        </p:sp>
        <p:sp>
          <p:nvSpPr>
            <p:cNvPr id="568" name="Shape 568"/>
            <p:cNvSpPr/>
            <p:nvPr/>
          </p:nvSpPr>
          <p:spPr>
            <a:xfrm>
              <a:off x="2285999" y="2132012"/>
              <a:ext cx="2286002"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569" name="Shape 569"/>
            <p:cNvSpPr/>
            <p:nvPr/>
          </p:nvSpPr>
          <p:spPr>
            <a:xfrm>
              <a:off x="2713302" y="2184400"/>
              <a:ext cx="1480608" cy="5033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lgn="ctr">
                <a:defRPr sz="2000">
                  <a:uFillTx/>
                  <a:latin typeface="Verdana"/>
                  <a:ea typeface="Verdana"/>
                  <a:cs typeface="Verdana"/>
                  <a:sym typeface="Verdana"/>
                </a:defRPr>
              </a:lvl1pPr>
            </a:lstStyle>
            <a:p>
              <a:pPr lvl="0">
                <a:defRPr sz="1800"/>
              </a:pPr>
              <a:r>
                <a:rPr sz="1700"/>
                <a:t>modify user</a:t>
              </a:r>
            </a:p>
          </p:txBody>
        </p:sp>
        <p:sp>
          <p:nvSpPr>
            <p:cNvPr id="570" name="Shape 570"/>
            <p:cNvSpPr/>
            <p:nvPr/>
          </p:nvSpPr>
          <p:spPr>
            <a:xfrm>
              <a:off x="5562599" y="1522412"/>
              <a:ext cx="1676401" cy="5334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571" name="Shape 571"/>
            <p:cNvSpPr/>
            <p:nvPr/>
          </p:nvSpPr>
          <p:spPr>
            <a:xfrm>
              <a:off x="5865583" y="1574800"/>
              <a:ext cx="1124408" cy="50338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lgn="ctr">
                <a:defRPr sz="2000">
                  <a:uFillTx/>
                  <a:latin typeface="Verdana"/>
                  <a:ea typeface="Verdana"/>
                  <a:cs typeface="Verdana"/>
                  <a:sym typeface="Verdana"/>
                </a:defRPr>
              </a:lvl1pPr>
            </a:lstStyle>
            <a:p>
              <a:pPr lvl="0">
                <a:defRPr sz="1800"/>
              </a:pPr>
              <a:r>
                <a:rPr sz="1700"/>
                <a:t>find user</a:t>
              </a:r>
            </a:p>
          </p:txBody>
        </p:sp>
        <p:sp>
          <p:nvSpPr>
            <p:cNvPr id="572" name="Shape 572"/>
            <p:cNvSpPr/>
            <p:nvPr/>
          </p:nvSpPr>
          <p:spPr>
            <a:xfrm>
              <a:off x="4572000" y="1446212"/>
              <a:ext cx="1219201" cy="152401"/>
            </a:xfrm>
            <a:prstGeom prst="line">
              <a:avLst/>
            </a:prstGeom>
            <a:noFill/>
            <a:ln w="9525" cap="flat">
              <a:solidFill>
                <a:srgbClr val="000000"/>
              </a:solidFill>
              <a:prstDash val="dash"/>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73" name="Shape 573"/>
            <p:cNvSpPr/>
            <p:nvPr/>
          </p:nvSpPr>
          <p:spPr>
            <a:xfrm flipV="1">
              <a:off x="4571999" y="1979612"/>
              <a:ext cx="1295401" cy="457201"/>
            </a:xfrm>
            <a:prstGeom prst="line">
              <a:avLst/>
            </a:prstGeom>
            <a:noFill/>
            <a:ln w="9525" cap="flat">
              <a:solidFill>
                <a:srgbClr val="000000"/>
              </a:solidFill>
              <a:prstDash val="dash"/>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74" name="Shape 574"/>
            <p:cNvSpPr/>
            <p:nvPr/>
          </p:nvSpPr>
          <p:spPr>
            <a:xfrm>
              <a:off x="4538443" y="1549400"/>
              <a:ext cx="991038" cy="41583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lgn="ctr">
                <a:defRPr sz="1600">
                  <a:uFillTx/>
                  <a:latin typeface="Verdana"/>
                  <a:ea typeface="Verdana"/>
                  <a:cs typeface="Verdana"/>
                  <a:sym typeface="Verdana"/>
                </a:defRPr>
              </a:lvl1pPr>
            </a:lstStyle>
            <a:p>
              <a:pPr lvl="0">
                <a:defRPr sz="1800"/>
              </a:pPr>
              <a:r>
                <a:rPr sz="1300"/>
                <a:t>&lt;&lt;use&gt;&gt;</a:t>
              </a:r>
            </a:p>
          </p:txBody>
        </p:sp>
        <p:sp>
          <p:nvSpPr>
            <p:cNvPr id="575" name="Shape 575"/>
            <p:cNvSpPr/>
            <p:nvPr/>
          </p:nvSpPr>
          <p:spPr>
            <a:xfrm>
              <a:off x="5184775" y="73025"/>
              <a:ext cx="2254632" cy="5252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UserManagement</a:t>
              </a:r>
            </a:p>
          </p:txBody>
        </p:sp>
      </p:grpSp>
    </p:spTree>
    <p:extLst>
      <p:ext uri="{BB962C8B-B14F-4D97-AF65-F5344CB8AC3E}">
        <p14:creationId xmlns:p14="http://schemas.microsoft.com/office/powerpoint/2010/main" val="157111984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Shape 578"/>
          <p:cNvSpPr>
            <a:spLocks noGrp="1"/>
          </p:cNvSpPr>
          <p:nvPr>
            <p:ph type="body" idx="1"/>
          </p:nvPr>
        </p:nvSpPr>
        <p:spPr>
          <a:prstGeom prst="rect">
            <a:avLst/>
          </a:prstGeom>
        </p:spPr>
        <p:txBody>
          <a:bodyPr/>
          <a:lstStyle/>
          <a:p>
            <a:pPr lvl="0">
              <a:defRPr sz="1800"/>
            </a:pPr>
            <a:r>
              <a:rPr lang="vi-VN" sz="2000" dirty="0"/>
              <a:t>Mô tả các lớp và mối quan hệ của chúng</a:t>
            </a:r>
          </a:p>
          <a:p>
            <a:pPr lvl="0">
              <a:defRPr sz="1800"/>
            </a:pPr>
            <a:r>
              <a:rPr lang="vi-VN" sz="2000" dirty="0"/>
              <a:t>Mô tả chế độ xem tĩnh của hệ thống</a:t>
            </a:r>
          </a:p>
          <a:p>
            <a:pPr lvl="0">
              <a:defRPr sz="1800"/>
            </a:pPr>
            <a:endParaRPr lang="vi-VN" sz="2000" dirty="0"/>
          </a:p>
          <a:p>
            <a:pPr lvl="0">
              <a:defRPr sz="1800"/>
            </a:pPr>
            <a:r>
              <a:rPr lang="vi-VN" sz="2000" dirty="0"/>
              <a:t>Thí dụ</a:t>
            </a:r>
            <a:endParaRPr sz="2000" dirty="0"/>
          </a:p>
        </p:txBody>
      </p:sp>
      <p:sp>
        <p:nvSpPr>
          <p:cNvPr id="579" name="Shape 57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22</a:t>
            </a:fld>
            <a:endParaRPr sz="1800">
              <a:solidFill>
                <a:srgbClr val="CC0000"/>
              </a:solidFill>
            </a:endParaRPr>
          </a:p>
        </p:txBody>
      </p:sp>
      <p:sp>
        <p:nvSpPr>
          <p:cNvPr id="580" name="Shape 580"/>
          <p:cNvSpPr>
            <a:spLocks noGrp="1"/>
          </p:cNvSpPr>
          <p:nvPr>
            <p:ph type="title"/>
          </p:nvPr>
        </p:nvSpPr>
        <p:spPr>
          <a:prstGeom prst="rect">
            <a:avLst/>
          </a:prstGeom>
        </p:spPr>
        <p:txBody>
          <a:bodyPr/>
          <a:lstStyle/>
          <a:p>
            <a:pPr lvl="0">
              <a:defRPr sz="1800" b="0"/>
            </a:pPr>
            <a:r>
              <a:rPr lang="vi-VN" sz="2700" b="1" dirty="0"/>
              <a:t>Giới thiệu về UML: sơ đồ lớp</a:t>
            </a:r>
            <a:endParaRPr sz="2700" b="1" dirty="0"/>
          </a:p>
        </p:txBody>
      </p:sp>
      <p:grpSp>
        <p:nvGrpSpPr>
          <p:cNvPr id="608" name="Group 608"/>
          <p:cNvGrpSpPr/>
          <p:nvPr/>
        </p:nvGrpSpPr>
        <p:grpSpPr>
          <a:xfrm>
            <a:off x="3005535" y="2819926"/>
            <a:ext cx="6275650" cy="2792783"/>
            <a:chOff x="0" y="0"/>
            <a:chExt cx="6694025" cy="3971956"/>
          </a:xfrm>
        </p:grpSpPr>
        <p:grpSp>
          <p:nvGrpSpPr>
            <p:cNvPr id="601" name="Group 601"/>
            <p:cNvGrpSpPr/>
            <p:nvPr/>
          </p:nvGrpSpPr>
          <p:grpSpPr>
            <a:xfrm>
              <a:off x="1149192" y="62135"/>
              <a:ext cx="5073354" cy="3909821"/>
              <a:chOff x="0" y="0"/>
              <a:chExt cx="5073353" cy="3909820"/>
            </a:xfrm>
          </p:grpSpPr>
          <p:sp>
            <p:nvSpPr>
              <p:cNvPr id="581" name="Shape 581"/>
              <p:cNvSpPr/>
              <p:nvPr/>
            </p:nvSpPr>
            <p:spPr>
              <a:xfrm>
                <a:off x="2633662" y="0"/>
                <a:ext cx="1060732"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Polygon</a:t>
                </a:r>
              </a:p>
            </p:txBody>
          </p:sp>
          <p:sp>
            <p:nvSpPr>
              <p:cNvPr id="582" name="Shape 582"/>
              <p:cNvSpPr/>
              <p:nvPr/>
            </p:nvSpPr>
            <p:spPr>
              <a:xfrm>
                <a:off x="976312" y="1281113"/>
                <a:ext cx="1776620"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Parallelogram</a:t>
                </a:r>
              </a:p>
            </p:txBody>
          </p:sp>
          <p:sp>
            <p:nvSpPr>
              <p:cNvPr id="583" name="Shape 583"/>
              <p:cNvSpPr/>
              <p:nvPr/>
            </p:nvSpPr>
            <p:spPr>
              <a:xfrm>
                <a:off x="3136900" y="388937"/>
                <a:ext cx="217488" cy="2174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584" name="Shape 584"/>
              <p:cNvSpPr/>
              <p:nvPr/>
            </p:nvSpPr>
            <p:spPr>
              <a:xfrm>
                <a:off x="4002087" y="1281113"/>
                <a:ext cx="1071266"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Triangle</a:t>
                </a:r>
              </a:p>
            </p:txBody>
          </p:sp>
          <p:sp>
            <p:nvSpPr>
              <p:cNvPr id="585" name="Shape 585"/>
              <p:cNvSpPr/>
              <p:nvPr/>
            </p:nvSpPr>
            <p:spPr>
              <a:xfrm>
                <a:off x="0" y="2403475"/>
                <a:ext cx="1308185"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Rectangle</a:t>
                </a:r>
              </a:p>
            </p:txBody>
          </p:sp>
          <p:sp>
            <p:nvSpPr>
              <p:cNvPr id="586" name="Shape 586"/>
              <p:cNvSpPr/>
              <p:nvPr/>
            </p:nvSpPr>
            <p:spPr>
              <a:xfrm>
                <a:off x="2305050" y="2419350"/>
                <a:ext cx="1116133"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Lozenge</a:t>
                </a:r>
              </a:p>
            </p:txBody>
          </p:sp>
          <p:sp>
            <p:nvSpPr>
              <p:cNvPr id="587" name="Shape 587"/>
              <p:cNvSpPr/>
              <p:nvPr/>
            </p:nvSpPr>
            <p:spPr>
              <a:xfrm>
                <a:off x="1841500" y="836612"/>
                <a:ext cx="2735263" cy="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88" name="Shape 588"/>
              <p:cNvSpPr/>
              <p:nvPr/>
            </p:nvSpPr>
            <p:spPr>
              <a:xfrm>
                <a:off x="1841500" y="836612"/>
                <a:ext cx="0" cy="43180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89" name="Shape 589"/>
              <p:cNvSpPr/>
              <p:nvPr/>
            </p:nvSpPr>
            <p:spPr>
              <a:xfrm>
                <a:off x="4576762" y="836612"/>
                <a:ext cx="1" cy="43180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90" name="Shape 590"/>
              <p:cNvSpPr/>
              <p:nvPr/>
            </p:nvSpPr>
            <p:spPr>
              <a:xfrm>
                <a:off x="3238500" y="619125"/>
                <a:ext cx="0" cy="215900"/>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91" name="Shape 591"/>
              <p:cNvSpPr/>
              <p:nvPr/>
            </p:nvSpPr>
            <p:spPr>
              <a:xfrm>
                <a:off x="688975" y="2090737"/>
                <a:ext cx="2160588" cy="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92" name="Shape 592"/>
              <p:cNvSpPr/>
              <p:nvPr/>
            </p:nvSpPr>
            <p:spPr>
              <a:xfrm flipH="1">
                <a:off x="688974" y="2090737"/>
                <a:ext cx="1" cy="287338"/>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93" name="Shape 593"/>
              <p:cNvSpPr/>
              <p:nvPr/>
            </p:nvSpPr>
            <p:spPr>
              <a:xfrm>
                <a:off x="1841500" y="1873250"/>
                <a:ext cx="0" cy="215900"/>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94" name="Shape 594"/>
              <p:cNvSpPr/>
              <p:nvPr/>
            </p:nvSpPr>
            <p:spPr>
              <a:xfrm>
                <a:off x="2849562" y="2090737"/>
                <a:ext cx="1" cy="287338"/>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95" name="Shape 595"/>
              <p:cNvSpPr/>
              <p:nvPr/>
            </p:nvSpPr>
            <p:spPr>
              <a:xfrm>
                <a:off x="1724025" y="1655762"/>
                <a:ext cx="217488" cy="2174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596" name="Shape 596"/>
              <p:cNvSpPr/>
              <p:nvPr/>
            </p:nvSpPr>
            <p:spPr>
              <a:xfrm>
                <a:off x="1309687" y="3384551"/>
                <a:ext cx="973939"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Square</a:t>
                </a:r>
              </a:p>
            </p:txBody>
          </p:sp>
          <p:sp>
            <p:nvSpPr>
              <p:cNvPr id="597" name="Shape 597"/>
              <p:cNvSpPr/>
              <p:nvPr/>
            </p:nvSpPr>
            <p:spPr>
              <a:xfrm>
                <a:off x="584200" y="2794000"/>
                <a:ext cx="217488" cy="2174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598" name="Shape 598"/>
              <p:cNvSpPr/>
              <p:nvPr/>
            </p:nvSpPr>
            <p:spPr>
              <a:xfrm>
                <a:off x="714374" y="3011487"/>
                <a:ext cx="877889" cy="360363"/>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599" name="Shape 599"/>
              <p:cNvSpPr/>
              <p:nvPr/>
            </p:nvSpPr>
            <p:spPr>
              <a:xfrm flipH="1">
                <a:off x="1952624" y="3013074"/>
                <a:ext cx="892176" cy="358777"/>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600" name="Shape 600"/>
              <p:cNvSpPr/>
              <p:nvPr/>
            </p:nvSpPr>
            <p:spPr>
              <a:xfrm>
                <a:off x="2743200" y="2795587"/>
                <a:ext cx="217488" cy="21748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grpSp>
        <p:sp>
          <p:nvSpPr>
            <p:cNvPr id="602" name="Shape 602"/>
            <p:cNvSpPr/>
            <p:nvPr/>
          </p:nvSpPr>
          <p:spPr>
            <a:xfrm>
              <a:off x="4879842" y="0"/>
              <a:ext cx="662928" cy="511048"/>
            </a:xfrm>
            <a:custGeom>
              <a:avLst/>
              <a:gdLst/>
              <a:ahLst/>
              <a:cxnLst>
                <a:cxn ang="0">
                  <a:pos x="wd2" y="hd2"/>
                </a:cxn>
                <a:cxn ang="5400000">
                  <a:pos x="wd2" y="hd2"/>
                </a:cxn>
                <a:cxn ang="10800000">
                  <a:pos x="wd2" y="hd2"/>
                </a:cxn>
                <a:cxn ang="16200000">
                  <a:pos x="wd2" y="hd2"/>
                </a:cxn>
              </a:cxnLst>
              <a:rect l="0" t="0" r="r" b="b"/>
              <a:pathLst>
                <a:path w="21600" h="21600" extrusionOk="0">
                  <a:moveTo>
                    <a:pt x="0" y="8810"/>
                  </a:moveTo>
                  <a:lnTo>
                    <a:pt x="5370" y="0"/>
                  </a:lnTo>
                  <a:lnTo>
                    <a:pt x="14630" y="1215"/>
                  </a:lnTo>
                  <a:lnTo>
                    <a:pt x="21600" y="10827"/>
                  </a:lnTo>
                  <a:lnTo>
                    <a:pt x="16614" y="19597"/>
                  </a:lnTo>
                  <a:lnTo>
                    <a:pt x="8561" y="21600"/>
                  </a:lnTo>
                  <a:lnTo>
                    <a:pt x="679" y="16285"/>
                  </a:lnTo>
                  <a:lnTo>
                    <a:pt x="0" y="8810"/>
                  </a:lnTo>
                  <a:close/>
                </a:path>
              </a:pathLst>
            </a:custGeom>
            <a:solidFill>
              <a:srgbClr val="70BF41"/>
            </a:solidFill>
            <a:ln w="12700" cap="flat">
              <a:solidFill>
                <a:srgbClr val="000000"/>
              </a:solidFill>
              <a:prstDash val="solid"/>
              <a:round/>
            </a:ln>
            <a:effectLst/>
          </p:spPr>
          <p:txBody>
            <a:bodyPr wrap="square" lIns="0" tIns="0" rIns="0" bIns="0" numCol="1" anchor="t">
              <a:noAutofit/>
            </a:bodyPr>
            <a:lstStyle/>
            <a:p>
              <a:pPr lvl="0"/>
              <a:endParaRPr/>
            </a:p>
          </p:txBody>
        </p:sp>
        <p:sp>
          <p:nvSpPr>
            <p:cNvPr id="603" name="Shape 603"/>
            <p:cNvSpPr/>
            <p:nvPr/>
          </p:nvSpPr>
          <p:spPr>
            <a:xfrm>
              <a:off x="6278628" y="1172591"/>
              <a:ext cx="415397" cy="650537"/>
            </a:xfrm>
            <a:custGeom>
              <a:avLst/>
              <a:gdLst/>
              <a:ahLst/>
              <a:cxnLst>
                <a:cxn ang="0">
                  <a:pos x="wd2" y="hd2"/>
                </a:cxn>
                <a:cxn ang="5400000">
                  <a:pos x="wd2" y="hd2"/>
                </a:cxn>
                <a:cxn ang="10800000">
                  <a:pos x="wd2" y="hd2"/>
                </a:cxn>
                <a:cxn ang="16200000">
                  <a:pos x="wd2" y="hd2"/>
                </a:cxn>
              </a:cxnLst>
              <a:rect l="0" t="0" r="r" b="b"/>
              <a:pathLst>
                <a:path w="21600" h="21600" extrusionOk="0">
                  <a:moveTo>
                    <a:pt x="0" y="13841"/>
                  </a:moveTo>
                  <a:lnTo>
                    <a:pt x="21600" y="0"/>
                  </a:lnTo>
                  <a:lnTo>
                    <a:pt x="19846" y="21600"/>
                  </a:lnTo>
                  <a:lnTo>
                    <a:pt x="0" y="13841"/>
                  </a:lnTo>
                  <a:close/>
                </a:path>
              </a:pathLst>
            </a:custGeom>
            <a:solidFill>
              <a:srgbClr val="70BF41"/>
            </a:solidFill>
            <a:ln w="12700" cap="flat">
              <a:solidFill>
                <a:srgbClr val="000000"/>
              </a:solidFill>
              <a:prstDash val="solid"/>
              <a:round/>
            </a:ln>
            <a:effectLst/>
          </p:spPr>
          <p:txBody>
            <a:bodyPr wrap="square" lIns="0" tIns="0" rIns="0" bIns="0" numCol="1" anchor="t">
              <a:noAutofit/>
            </a:bodyPr>
            <a:lstStyle/>
            <a:p>
              <a:pPr lvl="0"/>
              <a:endParaRPr/>
            </a:p>
          </p:txBody>
        </p:sp>
        <p:sp>
          <p:nvSpPr>
            <p:cNvPr id="604" name="Shape 604"/>
            <p:cNvSpPr/>
            <p:nvPr/>
          </p:nvSpPr>
          <p:spPr>
            <a:xfrm>
              <a:off x="1110059" y="1363580"/>
              <a:ext cx="945840" cy="2685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073" y="303"/>
                  </a:lnTo>
                  <a:lnTo>
                    <a:pt x="21600" y="21297"/>
                  </a:lnTo>
                  <a:lnTo>
                    <a:pt x="6725" y="21600"/>
                  </a:lnTo>
                  <a:lnTo>
                    <a:pt x="0" y="0"/>
                  </a:lnTo>
                  <a:close/>
                </a:path>
              </a:pathLst>
            </a:custGeom>
            <a:solidFill>
              <a:srgbClr val="70BF41"/>
            </a:solidFill>
            <a:ln w="12700" cap="flat">
              <a:solidFill>
                <a:srgbClr val="000000"/>
              </a:solidFill>
              <a:prstDash val="solid"/>
              <a:round/>
            </a:ln>
            <a:effectLst/>
          </p:spPr>
          <p:txBody>
            <a:bodyPr wrap="square" lIns="0" tIns="0" rIns="0" bIns="0" numCol="1" anchor="t">
              <a:noAutofit/>
            </a:bodyPr>
            <a:lstStyle/>
            <a:p>
              <a:pPr lvl="0"/>
              <a:endParaRPr/>
            </a:p>
          </p:txBody>
        </p:sp>
        <p:sp>
          <p:nvSpPr>
            <p:cNvPr id="605" name="Shape 605"/>
            <p:cNvSpPr/>
            <p:nvPr/>
          </p:nvSpPr>
          <p:spPr>
            <a:xfrm>
              <a:off x="0" y="2467518"/>
              <a:ext cx="931334" cy="304159"/>
            </a:xfrm>
            <a:prstGeom prst="rect">
              <a:avLst/>
            </a:prstGeom>
            <a:solidFill>
              <a:srgbClr val="70BF41"/>
            </a:solidFill>
            <a:ln w="12700" cap="flat">
              <a:solidFill>
                <a:srgbClr val="000000"/>
              </a:solidFill>
              <a:prstDash val="solid"/>
              <a:round/>
            </a:ln>
            <a:effectLst/>
          </p:spPr>
          <p:txBody>
            <a:bodyPr wrap="square" lIns="0" tIns="0" rIns="0" bIns="0" numCol="1" anchor="ctr">
              <a:noAutofit/>
            </a:bodyPr>
            <a:lstStyle/>
            <a:p>
              <a:pPr lvl="0"/>
              <a:endParaRPr/>
            </a:p>
          </p:txBody>
        </p:sp>
        <p:sp>
          <p:nvSpPr>
            <p:cNvPr id="606" name="Shape 606"/>
            <p:cNvSpPr/>
            <p:nvPr/>
          </p:nvSpPr>
          <p:spPr>
            <a:xfrm>
              <a:off x="4614333" y="2464186"/>
              <a:ext cx="931334" cy="31082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rgbClr val="70BF41"/>
            </a:solidFill>
            <a:ln w="12700" cap="flat">
              <a:solidFill>
                <a:srgbClr val="000000"/>
              </a:solidFill>
              <a:prstDash val="solid"/>
              <a:round/>
            </a:ln>
            <a:effectLst/>
          </p:spPr>
          <p:txBody>
            <a:bodyPr wrap="square" lIns="0" tIns="0" rIns="0" bIns="0" numCol="1" anchor="ctr">
              <a:noAutofit/>
            </a:bodyPr>
            <a:lstStyle/>
            <a:p>
              <a:pPr lvl="0"/>
              <a:endParaRPr/>
            </a:p>
          </p:txBody>
        </p:sp>
        <p:sp>
          <p:nvSpPr>
            <p:cNvPr id="607" name="Shape 607"/>
            <p:cNvSpPr/>
            <p:nvPr/>
          </p:nvSpPr>
          <p:spPr>
            <a:xfrm>
              <a:off x="3564466" y="3449330"/>
              <a:ext cx="381001" cy="381001"/>
            </a:xfrm>
            <a:prstGeom prst="rect">
              <a:avLst/>
            </a:prstGeom>
            <a:solidFill>
              <a:srgbClr val="70BF41"/>
            </a:solidFill>
            <a:ln w="12700" cap="flat">
              <a:solidFill>
                <a:srgbClr val="000000"/>
              </a:solidFill>
              <a:prstDash val="solid"/>
              <a:round/>
            </a:ln>
            <a:effectLst/>
          </p:spPr>
          <p:txBody>
            <a:bodyPr wrap="square" lIns="0" tIns="0" rIns="0" bIns="0" numCol="1" anchor="ctr">
              <a:noAutofit/>
            </a:bodyPr>
            <a:lstStyle/>
            <a:p>
              <a:pPr lvl="0"/>
              <a:endParaRPr/>
            </a:p>
          </p:txBody>
        </p:sp>
      </p:grpSp>
    </p:spTree>
    <p:extLst>
      <p:ext uri="{BB962C8B-B14F-4D97-AF65-F5344CB8AC3E}">
        <p14:creationId xmlns:p14="http://schemas.microsoft.com/office/powerpoint/2010/main" val="309587248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Shape 61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23</a:t>
            </a:fld>
            <a:endParaRPr sz="1800">
              <a:solidFill>
                <a:srgbClr val="CC0000"/>
              </a:solidFill>
            </a:endParaRPr>
          </a:p>
        </p:txBody>
      </p:sp>
      <p:sp>
        <p:nvSpPr>
          <p:cNvPr id="611" name="Shape 611"/>
          <p:cNvSpPr>
            <a:spLocks noGrp="1"/>
          </p:cNvSpPr>
          <p:nvPr>
            <p:ph type="title"/>
          </p:nvPr>
        </p:nvSpPr>
        <p:spPr>
          <a:prstGeom prst="rect">
            <a:avLst/>
          </a:prstGeom>
        </p:spPr>
        <p:txBody>
          <a:bodyPr/>
          <a:lstStyle/>
          <a:p>
            <a:pPr lvl="0">
              <a:defRPr sz="1800" b="0"/>
            </a:pPr>
            <a:r>
              <a:rPr lang="vi-VN" sz="2700" b="1" dirty="0"/>
              <a:t>Giới thiệu về UML: sơ đồ đối tượng</a:t>
            </a:r>
            <a:endParaRPr sz="2700" b="1" dirty="0"/>
          </a:p>
        </p:txBody>
      </p:sp>
      <p:sp>
        <p:nvSpPr>
          <p:cNvPr id="612" name="Shape 612"/>
          <p:cNvSpPr>
            <a:spLocks noGrp="1"/>
          </p:cNvSpPr>
          <p:nvPr>
            <p:ph type="body" idx="1"/>
          </p:nvPr>
        </p:nvSpPr>
        <p:spPr>
          <a:xfrm>
            <a:off x="564543" y="1308100"/>
            <a:ext cx="10789257" cy="4868863"/>
          </a:xfrm>
          <a:prstGeom prst="rect">
            <a:avLst/>
          </a:prstGeom>
        </p:spPr>
        <p:txBody>
          <a:bodyPr/>
          <a:lstStyle/>
          <a:p>
            <a:pPr lvl="0">
              <a:defRPr sz="1800"/>
            </a:pPr>
            <a:r>
              <a:rPr lang="vi-VN" sz="2000" dirty="0"/>
              <a:t>Mô tả một tập hợp các đối tượng và mối quan hệ của chúng</a:t>
            </a:r>
          </a:p>
          <a:p>
            <a:pPr lvl="0">
              <a:defRPr sz="1800"/>
            </a:pPr>
            <a:r>
              <a:rPr lang="vi-VN" sz="2000" dirty="0"/>
              <a:t>Biểu đồ đối tượng đại diện cho cùng một thông tin của biểu đồ lớp nhưng ở cấp thể hiện của các lớp</a:t>
            </a:r>
          </a:p>
          <a:p>
            <a:pPr lvl="0">
              <a:defRPr sz="1800"/>
            </a:pPr>
            <a:r>
              <a:rPr lang="vi-VN" sz="2000" dirty="0"/>
              <a:t>Mô tả chế độ xem tĩnh của hệ thống</a:t>
            </a:r>
          </a:p>
          <a:p>
            <a:pPr lvl="0">
              <a:defRPr sz="1800"/>
            </a:pPr>
            <a:r>
              <a:rPr lang="vi-VN" sz="2000" dirty="0"/>
              <a:t>Thí dụ</a:t>
            </a:r>
            <a:endParaRPr sz="2000" dirty="0"/>
          </a:p>
        </p:txBody>
      </p:sp>
      <p:grpSp>
        <p:nvGrpSpPr>
          <p:cNvPr id="620" name="Group 620"/>
          <p:cNvGrpSpPr/>
          <p:nvPr/>
        </p:nvGrpSpPr>
        <p:grpSpPr>
          <a:xfrm>
            <a:off x="3781303" y="4489799"/>
            <a:ext cx="7913339" cy="2079366"/>
            <a:chOff x="-2041250" y="0"/>
            <a:chExt cx="8440894" cy="2957319"/>
          </a:xfrm>
        </p:grpSpPr>
        <p:sp>
          <p:nvSpPr>
            <p:cNvPr id="613" name="Shape 613"/>
            <p:cNvSpPr/>
            <p:nvPr/>
          </p:nvSpPr>
          <p:spPr>
            <a:xfrm>
              <a:off x="-2041250" y="1330854"/>
              <a:ext cx="5281990"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u="sng">
                  <a:uFillTx/>
                  <a:latin typeface="Verdana"/>
                  <a:ea typeface="Verdana"/>
                  <a:cs typeface="Verdana"/>
                  <a:sym typeface="Verdana"/>
                </a:defRPr>
              </a:lvl1pPr>
            </a:lstStyle>
            <a:p>
              <a:pPr lvl="0">
                <a:defRPr u="none"/>
              </a:pPr>
              <a:r>
                <a:rPr u="sng"/>
                <a:t>daNangUniversityOfTechnology:University</a:t>
              </a:r>
            </a:p>
          </p:txBody>
        </p:sp>
        <p:sp>
          <p:nvSpPr>
            <p:cNvPr id="614" name="Shape 614"/>
            <p:cNvSpPr/>
            <p:nvPr/>
          </p:nvSpPr>
          <p:spPr>
            <a:xfrm>
              <a:off x="4040187" y="0"/>
              <a:ext cx="1540318"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u="sng">
                  <a:uFillTx/>
                  <a:latin typeface="Verdana"/>
                  <a:ea typeface="Verdana"/>
                  <a:cs typeface="Verdana"/>
                  <a:sym typeface="Verdana"/>
                </a:defRPr>
              </a:lvl1pPr>
            </a:lstStyle>
            <a:p>
              <a:pPr lvl="0">
                <a:defRPr u="none"/>
              </a:pPr>
              <a:r>
                <a:rPr u="sng"/>
                <a:t>info:Faculty</a:t>
              </a:r>
            </a:p>
          </p:txBody>
        </p:sp>
        <p:sp>
          <p:nvSpPr>
            <p:cNvPr id="615" name="Shape 615"/>
            <p:cNvSpPr/>
            <p:nvPr/>
          </p:nvSpPr>
          <p:spPr>
            <a:xfrm>
              <a:off x="4105275" y="1136650"/>
              <a:ext cx="2294369"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u="sng">
                  <a:uFillTx/>
                  <a:latin typeface="Verdana"/>
                  <a:ea typeface="Verdana"/>
                  <a:cs typeface="Verdana"/>
                  <a:sym typeface="Verdana"/>
                </a:defRPr>
              </a:lvl1pPr>
            </a:lstStyle>
            <a:p>
              <a:pPr lvl="0">
                <a:defRPr u="none"/>
              </a:pPr>
              <a:r>
                <a:rPr u="sng"/>
                <a:t>chemistry:Faculty</a:t>
              </a:r>
            </a:p>
          </p:txBody>
        </p:sp>
        <p:sp>
          <p:nvSpPr>
            <p:cNvPr id="616" name="Shape 616"/>
            <p:cNvSpPr/>
            <p:nvPr/>
          </p:nvSpPr>
          <p:spPr>
            <a:xfrm>
              <a:off x="4175125" y="2432050"/>
              <a:ext cx="1719853"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u="sng">
                  <a:uFillTx/>
                  <a:latin typeface="Verdana"/>
                  <a:ea typeface="Verdana"/>
                  <a:cs typeface="Verdana"/>
                  <a:sym typeface="Verdana"/>
                </a:defRPr>
              </a:lvl1pPr>
            </a:lstStyle>
            <a:p>
              <a:pPr lvl="0">
                <a:defRPr u="none"/>
              </a:pPr>
              <a:r>
                <a:rPr u="sng"/>
                <a:t>math:Faculty</a:t>
              </a:r>
            </a:p>
          </p:txBody>
        </p:sp>
        <p:sp>
          <p:nvSpPr>
            <p:cNvPr id="617" name="Shape 617"/>
            <p:cNvSpPr/>
            <p:nvPr/>
          </p:nvSpPr>
          <p:spPr>
            <a:xfrm flipV="1">
              <a:off x="2881312" y="215900"/>
              <a:ext cx="1152526" cy="1223963"/>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618" name="Shape 618"/>
            <p:cNvSpPr/>
            <p:nvPr/>
          </p:nvSpPr>
          <p:spPr>
            <a:xfrm flipV="1">
              <a:off x="2881312" y="1368425"/>
              <a:ext cx="1152526" cy="144463"/>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619" name="Shape 619"/>
            <p:cNvSpPr/>
            <p:nvPr/>
          </p:nvSpPr>
          <p:spPr>
            <a:xfrm>
              <a:off x="2881312" y="1584325"/>
              <a:ext cx="1295401" cy="1008063"/>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grpSp>
        <p:nvGrpSpPr>
          <p:cNvPr id="624" name="Group 624"/>
          <p:cNvGrpSpPr/>
          <p:nvPr/>
        </p:nvGrpSpPr>
        <p:grpSpPr>
          <a:xfrm>
            <a:off x="4479663" y="3121696"/>
            <a:ext cx="4361458" cy="369330"/>
            <a:chOff x="0" y="0"/>
            <a:chExt cx="4652221" cy="525268"/>
          </a:xfrm>
        </p:grpSpPr>
        <p:sp>
          <p:nvSpPr>
            <p:cNvPr id="621" name="Shape 621"/>
            <p:cNvSpPr/>
            <p:nvPr/>
          </p:nvSpPr>
          <p:spPr>
            <a:xfrm>
              <a:off x="0" y="0"/>
              <a:ext cx="1334723" cy="525268"/>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University</a:t>
              </a:r>
            </a:p>
          </p:txBody>
        </p:sp>
        <p:sp>
          <p:nvSpPr>
            <p:cNvPr id="622" name="Shape 622"/>
            <p:cNvSpPr/>
            <p:nvPr/>
          </p:nvSpPr>
          <p:spPr>
            <a:xfrm>
              <a:off x="3683000" y="0"/>
              <a:ext cx="969221" cy="525268"/>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Faculty</a:t>
              </a:r>
            </a:p>
          </p:txBody>
        </p:sp>
        <p:sp>
          <p:nvSpPr>
            <p:cNvPr id="623" name="Shape 623"/>
            <p:cNvSpPr/>
            <p:nvPr/>
          </p:nvSpPr>
          <p:spPr>
            <a:xfrm>
              <a:off x="1289708" y="210608"/>
              <a:ext cx="2398262" cy="1"/>
            </a:xfrm>
            <a:prstGeom prst="line">
              <a:avLst/>
            </a:prstGeom>
            <a:noFill/>
            <a:ln w="25400" cap="flat">
              <a:solidFill>
                <a:srgbClr val="000000"/>
              </a:solidFill>
              <a:prstDash val="solid"/>
              <a:round/>
              <a:headEnd type="diamond" w="med" len="me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sp>
        <p:nvSpPr>
          <p:cNvPr id="625" name="Shape 625"/>
          <p:cNvSpPr/>
          <p:nvPr/>
        </p:nvSpPr>
        <p:spPr>
          <a:xfrm>
            <a:off x="389210" y="3121851"/>
            <a:ext cx="1134926" cy="307777"/>
          </a:xfrm>
          <a:prstGeom prst="rect">
            <a:avLst/>
          </a:prstGeom>
          <a:solidFill>
            <a:srgbClr val="DCDEE0"/>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2400"/>
            </a:lvl1pPr>
          </a:lstStyle>
          <a:p>
            <a:pPr lvl="0">
              <a:defRPr sz="1800">
                <a:uFillTx/>
              </a:defRPr>
            </a:pPr>
            <a:r>
              <a:rPr lang="vi-VN" sz="2000" dirty="0">
                <a:uFill>
                  <a:solidFill/>
                </a:uFill>
              </a:rPr>
              <a:t>Sơ đồ lớp</a:t>
            </a:r>
            <a:endParaRPr lang="en-US" sz="2000" dirty="0">
              <a:uFill>
                <a:solidFill/>
              </a:uFill>
            </a:endParaRPr>
          </a:p>
        </p:txBody>
      </p:sp>
      <p:sp>
        <p:nvSpPr>
          <p:cNvPr id="626" name="Shape 626"/>
          <p:cNvSpPr/>
          <p:nvPr/>
        </p:nvSpPr>
        <p:spPr>
          <a:xfrm>
            <a:off x="368889" y="5324651"/>
            <a:ext cx="1875513" cy="307777"/>
          </a:xfrm>
          <a:prstGeom prst="rect">
            <a:avLst/>
          </a:prstGeom>
          <a:solidFill>
            <a:srgbClr val="DCDEE0"/>
          </a:solidFill>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defRPr sz="2400"/>
            </a:lvl1pPr>
          </a:lstStyle>
          <a:p>
            <a:pPr lvl="0">
              <a:defRPr sz="1800">
                <a:uFillTx/>
              </a:defRPr>
            </a:pPr>
            <a:r>
              <a:rPr lang="vi-VN" sz="2000" dirty="0">
                <a:uFill>
                  <a:solidFill/>
                </a:uFill>
              </a:rPr>
              <a:t>Sơ đồ đối tượng</a:t>
            </a:r>
            <a:endParaRPr sz="2000" dirty="0">
              <a:uFill>
                <a:solidFill/>
              </a:uFill>
            </a:endParaRPr>
          </a:p>
        </p:txBody>
      </p:sp>
      <p:sp>
        <p:nvSpPr>
          <p:cNvPr id="627" name="Shape 627"/>
          <p:cNvSpPr/>
          <p:nvPr/>
        </p:nvSpPr>
        <p:spPr>
          <a:xfrm rot="5400000">
            <a:off x="6191732" y="3618612"/>
            <a:ext cx="892969" cy="682626"/>
          </a:xfrm>
          <a:prstGeom prst="rightArrow">
            <a:avLst>
              <a:gd name="adj1" fmla="val 32000"/>
              <a:gd name="adj2" fmla="val 111628"/>
            </a:avLst>
          </a:prstGeom>
          <a:solidFill>
            <a:srgbClr val="EBEBEB"/>
          </a:solidFill>
          <a:ln w="6350">
            <a:solidFill/>
            <a:round/>
          </a:ln>
        </p:spPr>
        <p:txBody>
          <a:bodyPr lIns="42520" tIns="42520" rIns="42520" bIns="42520" anchor="ctr"/>
          <a:lstStyle/>
          <a:p>
            <a:pPr lvl="0"/>
            <a:endParaRPr/>
          </a:p>
        </p:txBody>
      </p:sp>
    </p:spTree>
    <p:extLst>
      <p:ext uri="{BB962C8B-B14F-4D97-AF65-F5344CB8AC3E}">
        <p14:creationId xmlns:p14="http://schemas.microsoft.com/office/powerpoint/2010/main" val="365316497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24</a:t>
            </a:fld>
            <a:endParaRPr sz="1800">
              <a:solidFill>
                <a:srgbClr val="CC0000"/>
              </a:solidFill>
            </a:endParaRPr>
          </a:p>
        </p:txBody>
      </p:sp>
      <p:sp>
        <p:nvSpPr>
          <p:cNvPr id="630" name="Shape 630"/>
          <p:cNvSpPr>
            <a:spLocks noGrp="1"/>
          </p:cNvSpPr>
          <p:nvPr>
            <p:ph type="title"/>
          </p:nvPr>
        </p:nvSpPr>
        <p:spPr>
          <a:prstGeom prst="rect">
            <a:avLst/>
          </a:prstGeom>
        </p:spPr>
        <p:txBody>
          <a:bodyPr/>
          <a:lstStyle/>
          <a:p>
            <a:pPr lvl="0">
              <a:defRPr sz="1800" b="0"/>
            </a:pPr>
            <a:r>
              <a:rPr lang="vi-VN" sz="2700" b="1" dirty="0"/>
              <a:t>Giới thiệu về UML: sơ đồ tương tác</a:t>
            </a:r>
            <a:endParaRPr sz="2700" b="1" dirty="0"/>
          </a:p>
        </p:txBody>
      </p:sp>
      <p:sp>
        <p:nvSpPr>
          <p:cNvPr id="631" name="Shape 631"/>
          <p:cNvSpPr>
            <a:spLocks noGrp="1"/>
          </p:cNvSpPr>
          <p:nvPr>
            <p:ph type="body" idx="1"/>
          </p:nvPr>
        </p:nvSpPr>
        <p:spPr>
          <a:prstGeom prst="rect">
            <a:avLst/>
          </a:prstGeom>
        </p:spPr>
        <p:txBody>
          <a:bodyPr/>
          <a:lstStyle/>
          <a:p>
            <a:pPr lvl="0">
              <a:defRPr sz="1800"/>
            </a:pPr>
            <a:r>
              <a:rPr lang="vi-VN" sz="2000" dirty="0"/>
              <a:t>Mô tả các hành vi của hệ thống bằng các tương tác giữa các đối tượng soạn thảo</a:t>
            </a:r>
          </a:p>
          <a:p>
            <a:pPr lvl="0">
              <a:defRPr sz="1800"/>
            </a:pPr>
            <a:r>
              <a:rPr lang="vi-VN" sz="2000" dirty="0"/>
              <a:t>Mô hình hóa chế độ xem động của hệ thống</a:t>
            </a:r>
          </a:p>
          <a:p>
            <a:pPr lvl="0">
              <a:defRPr sz="1800"/>
            </a:pPr>
            <a:r>
              <a:rPr lang="vi-VN" sz="2000" dirty="0"/>
              <a:t>Sơ đồ tương tác là phần mở rộng của sơ đồ đối tượng bằng cách mô tả các tương tác giữa các đối tượng</a:t>
            </a:r>
          </a:p>
          <a:p>
            <a:pPr lvl="0">
              <a:defRPr sz="1800"/>
            </a:pPr>
            <a:r>
              <a:rPr lang="vi-VN" sz="2000" dirty="0"/>
              <a:t>Bao gồm hai loại sơ đồ</a:t>
            </a:r>
            <a:endParaRPr sz="2000" dirty="0" smtClean="0"/>
          </a:p>
          <a:p>
            <a:pPr lvl="1">
              <a:defRPr sz="1800"/>
            </a:pPr>
            <a:r>
              <a:rPr lang="vi-VN" sz="1800" dirty="0"/>
              <a:t>Sơ đồ trình tự mô tả sự tương tác giữa các đối tượng với trọng tâm là trình tự sắp xếp các thông điệp</a:t>
            </a:r>
          </a:p>
          <a:p>
            <a:pPr lvl="1">
              <a:defRPr sz="1800"/>
            </a:pPr>
            <a:r>
              <a:rPr lang="vi-VN" sz="1800" dirty="0"/>
              <a:t>Sơ đồ cộng tác mô tả sự tương tác giữa các đối tượng với trọng tâm là cấu trúc của các đối tượng</a:t>
            </a:r>
            <a:endParaRPr sz="1800" dirty="0"/>
          </a:p>
        </p:txBody>
      </p:sp>
    </p:spTree>
    <p:extLst>
      <p:ext uri="{BB962C8B-B14F-4D97-AF65-F5344CB8AC3E}">
        <p14:creationId xmlns:p14="http://schemas.microsoft.com/office/powerpoint/2010/main" val="61333106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Shape 63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25</a:t>
            </a:fld>
            <a:endParaRPr sz="1800">
              <a:solidFill>
                <a:srgbClr val="CC0000"/>
              </a:solidFill>
            </a:endParaRPr>
          </a:p>
        </p:txBody>
      </p:sp>
      <p:sp>
        <p:nvSpPr>
          <p:cNvPr id="634" name="Shape 634"/>
          <p:cNvSpPr>
            <a:spLocks noGrp="1"/>
          </p:cNvSpPr>
          <p:nvPr>
            <p:ph type="title"/>
          </p:nvPr>
        </p:nvSpPr>
        <p:spPr>
          <a:prstGeom prst="rect">
            <a:avLst/>
          </a:prstGeom>
        </p:spPr>
        <p:txBody>
          <a:bodyPr/>
          <a:lstStyle/>
          <a:p>
            <a:pPr lvl="0">
              <a:defRPr sz="1800" b="0"/>
            </a:pPr>
            <a:r>
              <a:rPr lang="vi-VN" sz="2700" b="1" dirty="0"/>
              <a:t>Giới thiệu về UML: sơ đồ tương tác</a:t>
            </a:r>
            <a:endParaRPr sz="2700" b="1" dirty="0"/>
          </a:p>
        </p:txBody>
      </p:sp>
      <p:sp>
        <p:nvSpPr>
          <p:cNvPr id="635" name="Shape 635"/>
          <p:cNvSpPr>
            <a:spLocks noGrp="1"/>
          </p:cNvSpPr>
          <p:nvPr>
            <p:ph type="body" idx="1"/>
          </p:nvPr>
        </p:nvSpPr>
        <p:spPr>
          <a:prstGeom prst="rect">
            <a:avLst/>
          </a:prstGeom>
        </p:spPr>
        <p:txBody>
          <a:bodyPr/>
          <a:lstStyle/>
          <a:p>
            <a:pPr lvl="0">
              <a:defRPr sz="1800"/>
            </a:pPr>
            <a:r>
              <a:rPr lang="vi-VN" sz="2000" dirty="0"/>
              <a:t>Ví dụ về Sơ đồ trình tự</a:t>
            </a:r>
            <a:endParaRPr sz="2000" dirty="0"/>
          </a:p>
        </p:txBody>
      </p:sp>
      <p:sp>
        <p:nvSpPr>
          <p:cNvPr id="636" name="Shape 636"/>
          <p:cNvSpPr/>
          <p:nvPr/>
        </p:nvSpPr>
        <p:spPr>
          <a:xfrm>
            <a:off x="1754186" y="3283334"/>
            <a:ext cx="1295564" cy="338894"/>
          </a:xfrm>
          <a:prstGeom prst="rect">
            <a:avLst/>
          </a:prstGeom>
          <a:ln>
            <a:solidFill/>
            <a:round/>
          </a:ln>
          <a:extLst>
            <a:ext uri="{C572A759-6A51-4108-AA02-DFA0A04FC94B}">
              <ma14:wrappingTextBoxFlag xmlns:ma14="http://schemas.microsoft.com/office/mac/drawingml/2011/main" xmlns="" val="1"/>
            </a:ext>
          </a:extLst>
        </p:spPr>
        <p:txBody>
          <a:bodyPr wrap="none" lIns="38267" tIns="38268" rIns="38267" bIns="38268">
            <a:spAutoFit/>
          </a:bodyPr>
          <a:lstStyle/>
          <a:p>
            <a:pPr>
              <a:defRPr sz="1800">
                <a:uFillTx/>
              </a:defRPr>
            </a:pPr>
            <a:r>
              <a:rPr sz="1700" u="sng">
                <a:solidFill>
                  <a:srgbClr val="6666FF"/>
                </a:solidFill>
                <a:latin typeface="Verdana"/>
                <a:ea typeface="Verdana"/>
                <a:cs typeface="Verdana"/>
                <a:sym typeface="Verdana"/>
              </a:rPr>
              <a:t>:</a:t>
            </a:r>
            <a:r>
              <a:rPr sz="1700" u="sng">
                <a:latin typeface="Verdana"/>
                <a:ea typeface="Verdana"/>
                <a:cs typeface="Verdana"/>
                <a:sym typeface="Verdana"/>
              </a:rPr>
              <a:t>Document</a:t>
            </a:r>
          </a:p>
        </p:txBody>
      </p:sp>
      <p:sp>
        <p:nvSpPr>
          <p:cNvPr id="637" name="Shape 637"/>
          <p:cNvSpPr/>
          <p:nvPr/>
        </p:nvSpPr>
        <p:spPr>
          <a:xfrm>
            <a:off x="2374800" y="3610384"/>
            <a:ext cx="1" cy="214313"/>
          </a:xfrm>
          <a:prstGeom prst="line">
            <a:avLst/>
          </a:prstGeom>
          <a:ln>
            <a:solidFill/>
            <a:prstDash val="lgDash"/>
            <a:miter/>
          </a:ln>
        </p:spPr>
        <p:txBody>
          <a:bodyPr lIns="38267" tIns="38268" rIns="38267" bIns="38268"/>
          <a:lstStyle/>
          <a:p>
            <a:pPr defTabSz="382676">
              <a:defRPr>
                <a:uFillTx/>
                <a:latin typeface="Helvetica"/>
                <a:ea typeface="Helvetica"/>
                <a:cs typeface="Helvetica"/>
                <a:sym typeface="Helvetica"/>
              </a:defRPr>
            </a:pPr>
            <a:endParaRPr/>
          </a:p>
        </p:txBody>
      </p:sp>
      <p:sp>
        <p:nvSpPr>
          <p:cNvPr id="638" name="Shape 638"/>
          <p:cNvSpPr/>
          <p:nvPr/>
        </p:nvSpPr>
        <p:spPr>
          <a:xfrm>
            <a:off x="5361780" y="3283334"/>
            <a:ext cx="550744" cy="338894"/>
          </a:xfrm>
          <a:prstGeom prst="rect">
            <a:avLst/>
          </a:prstGeom>
          <a:ln>
            <a:solidFill/>
            <a:round/>
          </a:ln>
          <a:extLst>
            <a:ext uri="{C572A759-6A51-4108-AA02-DFA0A04FC94B}">
              <ma14:wrappingTextBoxFlag xmlns:ma14="http://schemas.microsoft.com/office/mac/drawingml/2011/main" xmlns="" val="1"/>
            </a:ext>
          </a:extLst>
        </p:spPr>
        <p:txBody>
          <a:bodyPr wrap="none" lIns="38267" tIns="38268" rIns="38267" bIns="38268">
            <a:spAutoFit/>
          </a:bodyPr>
          <a:lstStyle/>
          <a:p>
            <a:pPr>
              <a:defRPr sz="1800">
                <a:uFillTx/>
              </a:defRPr>
            </a:pPr>
            <a:r>
              <a:rPr sz="1700" u="sng">
                <a:solidFill>
                  <a:srgbClr val="6666FF"/>
                </a:solidFill>
                <a:latin typeface="Verdana"/>
                <a:ea typeface="Verdana"/>
                <a:cs typeface="Verdana"/>
                <a:sym typeface="Verdana"/>
              </a:rPr>
              <a:t>:</a:t>
            </a:r>
            <a:r>
              <a:rPr sz="1700" u="sng">
                <a:latin typeface="Verdana"/>
                <a:ea typeface="Verdana"/>
                <a:cs typeface="Verdana"/>
                <a:sym typeface="Verdana"/>
              </a:rPr>
              <a:t>Fax</a:t>
            </a:r>
          </a:p>
        </p:txBody>
      </p:sp>
      <p:sp>
        <p:nvSpPr>
          <p:cNvPr id="639" name="Shape 639"/>
          <p:cNvSpPr/>
          <p:nvPr/>
        </p:nvSpPr>
        <p:spPr>
          <a:xfrm>
            <a:off x="4205385" y="3700798"/>
            <a:ext cx="639936" cy="338894"/>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a:uFillTx/>
                <a:latin typeface="Verdana"/>
                <a:ea typeface="Verdana"/>
                <a:cs typeface="Verdana"/>
                <a:sym typeface="Verdana"/>
              </a:defRPr>
            </a:lvl1pPr>
          </a:lstStyle>
          <a:p>
            <a:pPr lvl="0">
              <a:defRPr sz="1800"/>
            </a:pPr>
            <a:r>
              <a:rPr sz="1700"/>
              <a:t>call()</a:t>
            </a:r>
          </a:p>
        </p:txBody>
      </p:sp>
      <p:sp>
        <p:nvSpPr>
          <p:cNvPr id="640" name="Shape 640"/>
          <p:cNvSpPr/>
          <p:nvPr/>
        </p:nvSpPr>
        <p:spPr>
          <a:xfrm>
            <a:off x="8268393" y="3283334"/>
            <a:ext cx="1730619" cy="338894"/>
          </a:xfrm>
          <a:prstGeom prst="rect">
            <a:avLst/>
          </a:prstGeom>
          <a:ln>
            <a:solidFill/>
            <a:round/>
          </a:ln>
          <a:extLst>
            <a:ext uri="{C572A759-6A51-4108-AA02-DFA0A04FC94B}">
              <ma14:wrappingTextBoxFlag xmlns:ma14="http://schemas.microsoft.com/office/mac/drawingml/2011/main" xmlns="" val="1"/>
            </a:ext>
          </a:extLst>
        </p:spPr>
        <p:txBody>
          <a:bodyPr wrap="none" lIns="38267" tIns="38268" rIns="38267" bIns="38268">
            <a:spAutoFit/>
          </a:bodyPr>
          <a:lstStyle/>
          <a:p>
            <a:pPr>
              <a:defRPr sz="1800">
                <a:uFillTx/>
              </a:defRPr>
            </a:pPr>
            <a:r>
              <a:rPr sz="1700" u="sng">
                <a:solidFill>
                  <a:srgbClr val="6666FF"/>
                </a:solidFill>
                <a:latin typeface="Verdana"/>
                <a:ea typeface="Verdana"/>
                <a:cs typeface="Verdana"/>
                <a:sym typeface="Verdana"/>
              </a:rPr>
              <a:t>:</a:t>
            </a:r>
            <a:r>
              <a:rPr sz="1700" u="sng">
                <a:latin typeface="Verdana"/>
                <a:ea typeface="Verdana"/>
                <a:cs typeface="Verdana"/>
                <a:sym typeface="Verdana"/>
              </a:rPr>
              <a:t>TelephoneLine</a:t>
            </a:r>
          </a:p>
        </p:txBody>
      </p:sp>
      <p:sp>
        <p:nvSpPr>
          <p:cNvPr id="641" name="Shape 641"/>
          <p:cNvSpPr/>
          <p:nvPr/>
        </p:nvSpPr>
        <p:spPr>
          <a:xfrm>
            <a:off x="5696643" y="3610384"/>
            <a:ext cx="1" cy="267891"/>
          </a:xfrm>
          <a:prstGeom prst="line">
            <a:avLst/>
          </a:prstGeom>
          <a:ln>
            <a:solidFill/>
            <a:prstDash val="lgDash"/>
            <a:miter/>
          </a:ln>
        </p:spPr>
        <p:txBody>
          <a:bodyPr lIns="38267" tIns="38268" rIns="38267" bIns="38268"/>
          <a:lstStyle/>
          <a:p>
            <a:pPr defTabSz="382676">
              <a:defRPr>
                <a:uFillTx/>
                <a:latin typeface="Helvetica"/>
                <a:ea typeface="Helvetica"/>
                <a:cs typeface="Helvetica"/>
                <a:sym typeface="Helvetica"/>
              </a:defRPr>
            </a:pPr>
            <a:endParaRPr/>
          </a:p>
        </p:txBody>
      </p:sp>
      <p:sp>
        <p:nvSpPr>
          <p:cNvPr id="642" name="Shape 642"/>
          <p:cNvSpPr/>
          <p:nvPr/>
        </p:nvSpPr>
        <p:spPr>
          <a:xfrm>
            <a:off x="9339956" y="3610384"/>
            <a:ext cx="1" cy="482204"/>
          </a:xfrm>
          <a:prstGeom prst="line">
            <a:avLst/>
          </a:prstGeom>
          <a:ln>
            <a:solidFill/>
            <a:prstDash val="lgDash"/>
            <a:miter/>
          </a:ln>
        </p:spPr>
        <p:txBody>
          <a:bodyPr lIns="38267" tIns="38268" rIns="38267" bIns="38268"/>
          <a:lstStyle/>
          <a:p>
            <a:pPr defTabSz="382676">
              <a:defRPr>
                <a:uFillTx/>
                <a:latin typeface="Helvetica"/>
                <a:ea typeface="Helvetica"/>
                <a:cs typeface="Helvetica"/>
                <a:sym typeface="Helvetica"/>
              </a:defRPr>
            </a:pPr>
            <a:endParaRPr/>
          </a:p>
        </p:txBody>
      </p:sp>
      <p:sp>
        <p:nvSpPr>
          <p:cNvPr id="643" name="Shape 643"/>
          <p:cNvSpPr/>
          <p:nvPr/>
        </p:nvSpPr>
        <p:spPr>
          <a:xfrm>
            <a:off x="5832077" y="3861532"/>
            <a:ext cx="639936" cy="338894"/>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a:uFillTx/>
                <a:latin typeface="Verdana"/>
                <a:ea typeface="Verdana"/>
                <a:cs typeface="Verdana"/>
                <a:sym typeface="Verdana"/>
              </a:defRPr>
            </a:lvl1pPr>
          </a:lstStyle>
          <a:p>
            <a:pPr lvl="0">
              <a:defRPr sz="1800"/>
            </a:pPr>
            <a:r>
              <a:rPr sz="1700"/>
              <a:t>call()</a:t>
            </a:r>
          </a:p>
        </p:txBody>
      </p:sp>
      <p:sp>
        <p:nvSpPr>
          <p:cNvPr id="644" name="Shape 644"/>
          <p:cNvSpPr/>
          <p:nvPr/>
        </p:nvSpPr>
        <p:spPr>
          <a:xfrm>
            <a:off x="5832078" y="4408475"/>
            <a:ext cx="1734786" cy="338894"/>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a:uFillTx/>
                <a:latin typeface="Verdana"/>
                <a:ea typeface="Verdana"/>
                <a:cs typeface="Verdana"/>
                <a:sym typeface="Verdana"/>
              </a:defRPr>
            </a:lvl1pPr>
          </a:lstStyle>
          <a:p>
            <a:pPr lvl="0">
              <a:defRPr sz="1800"/>
            </a:pPr>
            <a:r>
              <a:rPr sz="1700"/>
              <a:t>compose(num)</a:t>
            </a:r>
          </a:p>
        </p:txBody>
      </p:sp>
      <p:sp>
        <p:nvSpPr>
          <p:cNvPr id="645" name="Shape 645"/>
          <p:cNvSpPr/>
          <p:nvPr/>
        </p:nvSpPr>
        <p:spPr>
          <a:xfrm>
            <a:off x="2639713" y="4933094"/>
            <a:ext cx="1327624" cy="338894"/>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a:uFillTx/>
                <a:latin typeface="Verdana"/>
                <a:ea typeface="Verdana"/>
                <a:cs typeface="Verdana"/>
                <a:sym typeface="Verdana"/>
              </a:defRPr>
            </a:lvl1pPr>
          </a:lstStyle>
          <a:p>
            <a:pPr lvl="0">
              <a:defRPr sz="1800"/>
            </a:pPr>
            <a:r>
              <a:rPr sz="1700"/>
              <a:t>send(page)</a:t>
            </a:r>
          </a:p>
        </p:txBody>
      </p:sp>
      <p:sp>
        <p:nvSpPr>
          <p:cNvPr id="646" name="Shape 646"/>
          <p:cNvSpPr/>
          <p:nvPr/>
        </p:nvSpPr>
        <p:spPr>
          <a:xfrm>
            <a:off x="5763616" y="5040251"/>
            <a:ext cx="1668423" cy="338894"/>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a:uFillTx/>
                <a:latin typeface="Verdana"/>
                <a:ea typeface="Verdana"/>
                <a:cs typeface="Verdana"/>
                <a:sym typeface="Verdana"/>
              </a:defRPr>
            </a:lvl1pPr>
          </a:lstStyle>
          <a:p>
            <a:pPr lvl="0">
              <a:defRPr sz="1800"/>
            </a:pPr>
            <a:r>
              <a:rPr sz="1700"/>
              <a:t>transfer(page)</a:t>
            </a:r>
          </a:p>
        </p:txBody>
      </p:sp>
      <p:sp>
        <p:nvSpPr>
          <p:cNvPr id="647" name="Shape 647"/>
          <p:cNvSpPr/>
          <p:nvPr/>
        </p:nvSpPr>
        <p:spPr>
          <a:xfrm>
            <a:off x="2303362" y="3878275"/>
            <a:ext cx="142876" cy="1660923"/>
          </a:xfrm>
          <a:prstGeom prst="rect">
            <a:avLst/>
          </a:prstGeom>
          <a:ln>
            <a:solidFill/>
            <a:round/>
          </a:ln>
        </p:spPr>
        <p:txBody>
          <a:bodyPr lIns="38267" tIns="38268" rIns="38267" bIns="38268" anchor="ctr"/>
          <a:lstStyle/>
          <a:p>
            <a:pPr>
              <a:defRPr sz="1800">
                <a:uFillTx/>
                <a:latin typeface="Verdana"/>
                <a:ea typeface="Verdana"/>
                <a:cs typeface="Verdana"/>
                <a:sym typeface="Verdana"/>
              </a:defRPr>
            </a:pPr>
            <a:endParaRPr/>
          </a:p>
        </p:txBody>
      </p:sp>
      <p:sp>
        <p:nvSpPr>
          <p:cNvPr id="648" name="Shape 648"/>
          <p:cNvSpPr/>
          <p:nvPr/>
        </p:nvSpPr>
        <p:spPr>
          <a:xfrm>
            <a:off x="5625206" y="3878275"/>
            <a:ext cx="142876" cy="1553766"/>
          </a:xfrm>
          <a:prstGeom prst="rect">
            <a:avLst/>
          </a:prstGeom>
          <a:ln>
            <a:solidFill/>
            <a:round/>
          </a:ln>
        </p:spPr>
        <p:txBody>
          <a:bodyPr lIns="38267" tIns="38268" rIns="38267" bIns="38268" anchor="ctr"/>
          <a:lstStyle/>
          <a:p>
            <a:pPr>
              <a:defRPr sz="1800">
                <a:uFillTx/>
                <a:latin typeface="Verdana"/>
                <a:ea typeface="Verdana"/>
                <a:cs typeface="Verdana"/>
                <a:sym typeface="Verdana"/>
              </a:defRPr>
            </a:pPr>
            <a:endParaRPr/>
          </a:p>
        </p:txBody>
      </p:sp>
      <p:sp>
        <p:nvSpPr>
          <p:cNvPr id="649" name="Shape 649"/>
          <p:cNvSpPr/>
          <p:nvPr/>
        </p:nvSpPr>
        <p:spPr>
          <a:xfrm>
            <a:off x="5696643" y="5432040"/>
            <a:ext cx="1" cy="214313"/>
          </a:xfrm>
          <a:prstGeom prst="line">
            <a:avLst/>
          </a:prstGeom>
          <a:ln>
            <a:solidFill/>
            <a:prstDash val="lgDash"/>
            <a:miter/>
          </a:ln>
        </p:spPr>
        <p:txBody>
          <a:bodyPr lIns="38267" tIns="38268" rIns="38267" bIns="38268"/>
          <a:lstStyle/>
          <a:p>
            <a:pPr defTabSz="382676">
              <a:defRPr>
                <a:uFillTx/>
                <a:latin typeface="Helvetica"/>
                <a:ea typeface="Helvetica"/>
                <a:cs typeface="Helvetica"/>
                <a:sym typeface="Helvetica"/>
              </a:defRPr>
            </a:pPr>
            <a:endParaRPr/>
          </a:p>
        </p:txBody>
      </p:sp>
      <p:sp>
        <p:nvSpPr>
          <p:cNvPr id="650" name="Shape 650"/>
          <p:cNvSpPr/>
          <p:nvPr/>
        </p:nvSpPr>
        <p:spPr>
          <a:xfrm>
            <a:off x="9268518" y="4092587"/>
            <a:ext cx="142876" cy="1339454"/>
          </a:xfrm>
          <a:prstGeom prst="rect">
            <a:avLst/>
          </a:prstGeom>
          <a:ln>
            <a:solidFill/>
            <a:round/>
          </a:ln>
        </p:spPr>
        <p:txBody>
          <a:bodyPr lIns="38267" tIns="38268" rIns="38267" bIns="38268" anchor="ctr"/>
          <a:lstStyle/>
          <a:p>
            <a:pPr>
              <a:defRPr sz="1800">
                <a:uFillTx/>
                <a:latin typeface="Verdana"/>
                <a:ea typeface="Verdana"/>
                <a:cs typeface="Verdana"/>
                <a:sym typeface="Verdana"/>
              </a:defRPr>
            </a:pPr>
            <a:endParaRPr/>
          </a:p>
        </p:txBody>
      </p:sp>
      <p:sp>
        <p:nvSpPr>
          <p:cNvPr id="651" name="Shape 651"/>
          <p:cNvSpPr/>
          <p:nvPr/>
        </p:nvSpPr>
        <p:spPr>
          <a:xfrm flipV="1">
            <a:off x="2446237" y="3985431"/>
            <a:ext cx="3178970" cy="1"/>
          </a:xfrm>
          <a:prstGeom prst="line">
            <a:avLst/>
          </a:prstGeom>
          <a:ln>
            <a:solidFill/>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52" name="Shape 652"/>
          <p:cNvSpPr/>
          <p:nvPr/>
        </p:nvSpPr>
        <p:spPr>
          <a:xfrm>
            <a:off x="2446237" y="5217728"/>
            <a:ext cx="3178970" cy="1"/>
          </a:xfrm>
          <a:prstGeom prst="line">
            <a:avLst/>
          </a:prstGeom>
          <a:ln>
            <a:solidFill/>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53" name="Shape 653"/>
          <p:cNvSpPr/>
          <p:nvPr/>
        </p:nvSpPr>
        <p:spPr>
          <a:xfrm>
            <a:off x="5768081" y="4092587"/>
            <a:ext cx="3500439" cy="1"/>
          </a:xfrm>
          <a:prstGeom prst="line">
            <a:avLst/>
          </a:prstGeom>
          <a:ln>
            <a:solidFill/>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54" name="Shape 654"/>
          <p:cNvSpPr/>
          <p:nvPr/>
        </p:nvSpPr>
        <p:spPr>
          <a:xfrm>
            <a:off x="5768081" y="4681946"/>
            <a:ext cx="3500439" cy="1"/>
          </a:xfrm>
          <a:prstGeom prst="line">
            <a:avLst/>
          </a:prstGeom>
          <a:ln>
            <a:solidFill/>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55" name="Shape 655"/>
          <p:cNvSpPr/>
          <p:nvPr/>
        </p:nvSpPr>
        <p:spPr>
          <a:xfrm>
            <a:off x="5768081" y="5324884"/>
            <a:ext cx="3500439" cy="1"/>
          </a:xfrm>
          <a:prstGeom prst="line">
            <a:avLst/>
          </a:prstGeom>
          <a:ln>
            <a:solidFill/>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56" name="Shape 656"/>
          <p:cNvSpPr/>
          <p:nvPr/>
        </p:nvSpPr>
        <p:spPr>
          <a:xfrm flipH="1">
            <a:off x="2446237" y="4938675"/>
            <a:ext cx="3178970" cy="1"/>
          </a:xfrm>
          <a:prstGeom prst="line">
            <a:avLst/>
          </a:prstGeom>
          <a:ln>
            <a:solidFill/>
            <a:prstDash val="dash"/>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57" name="Shape 657"/>
          <p:cNvSpPr/>
          <p:nvPr/>
        </p:nvSpPr>
        <p:spPr>
          <a:xfrm>
            <a:off x="4410768" y="4665204"/>
            <a:ext cx="1048701" cy="338894"/>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a:uFillTx/>
                <a:latin typeface="Verdana"/>
                <a:ea typeface="Verdana"/>
                <a:cs typeface="Verdana"/>
                <a:sym typeface="Verdana"/>
              </a:defRPr>
            </a:lvl1pPr>
          </a:lstStyle>
          <a:p>
            <a:pPr lvl="0">
              <a:defRPr sz="1800"/>
            </a:pPr>
            <a:r>
              <a:rPr sz="1700"/>
              <a:t>compose</a:t>
            </a:r>
          </a:p>
        </p:txBody>
      </p:sp>
      <p:sp>
        <p:nvSpPr>
          <p:cNvPr id="658" name="Shape 658"/>
          <p:cNvSpPr/>
          <p:nvPr/>
        </p:nvSpPr>
        <p:spPr>
          <a:xfrm flipH="1" flipV="1">
            <a:off x="5768081" y="4414056"/>
            <a:ext cx="3500439" cy="1"/>
          </a:xfrm>
          <a:prstGeom prst="line">
            <a:avLst/>
          </a:prstGeom>
          <a:ln>
            <a:solidFill/>
            <a:prstDash val="dash"/>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59" name="Shape 659"/>
          <p:cNvSpPr/>
          <p:nvPr/>
        </p:nvSpPr>
        <p:spPr>
          <a:xfrm>
            <a:off x="7518299" y="4140585"/>
            <a:ext cx="1506647" cy="338894"/>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a:uFillTx/>
                <a:latin typeface="Verdana"/>
                <a:ea typeface="Verdana"/>
                <a:cs typeface="Verdana"/>
                <a:sym typeface="Verdana"/>
              </a:defRPr>
            </a:lvl1pPr>
          </a:lstStyle>
          <a:p>
            <a:pPr lvl="0">
              <a:defRPr sz="1800"/>
            </a:pPr>
            <a:r>
              <a:rPr sz="1700"/>
              <a:t>invitedSound</a:t>
            </a:r>
          </a:p>
        </p:txBody>
      </p:sp>
      <p:sp>
        <p:nvSpPr>
          <p:cNvPr id="660" name="Shape 660"/>
          <p:cNvSpPr/>
          <p:nvPr/>
        </p:nvSpPr>
        <p:spPr>
          <a:xfrm flipH="1">
            <a:off x="5768081" y="4949837"/>
            <a:ext cx="3500439" cy="1"/>
          </a:xfrm>
          <a:prstGeom prst="line">
            <a:avLst/>
          </a:prstGeom>
          <a:ln>
            <a:solidFill/>
            <a:prstDash val="dash"/>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61" name="Shape 661"/>
          <p:cNvSpPr/>
          <p:nvPr/>
        </p:nvSpPr>
        <p:spPr>
          <a:xfrm>
            <a:off x="7732612" y="4676366"/>
            <a:ext cx="1196177" cy="338894"/>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a:uFillTx/>
                <a:latin typeface="Verdana"/>
                <a:ea typeface="Verdana"/>
                <a:cs typeface="Verdana"/>
                <a:sym typeface="Verdana"/>
              </a:defRPr>
            </a:lvl1pPr>
          </a:lstStyle>
          <a:p>
            <a:pPr lvl="0">
              <a:defRPr sz="1800"/>
            </a:pPr>
            <a:r>
              <a:rPr sz="1700"/>
              <a:t>connected</a:t>
            </a:r>
          </a:p>
        </p:txBody>
      </p:sp>
      <p:pic>
        <p:nvPicPr>
          <p:cNvPr id="662" name="pasted-image.png"/>
          <p:cNvPicPr/>
          <p:nvPr/>
        </p:nvPicPr>
        <p:blipFill>
          <a:blip r:embed="rId2"/>
          <a:stretch>
            <a:fillRect/>
          </a:stretch>
        </p:blipFill>
        <p:spPr>
          <a:xfrm>
            <a:off x="8277045" y="2016390"/>
            <a:ext cx="1894150" cy="1060725"/>
          </a:xfrm>
          <a:prstGeom prst="rect">
            <a:avLst/>
          </a:prstGeom>
          <a:ln w="6350">
            <a:round/>
          </a:ln>
        </p:spPr>
      </p:pic>
      <p:pic>
        <p:nvPicPr>
          <p:cNvPr id="663" name="pasted-image.png"/>
          <p:cNvPicPr/>
          <p:nvPr/>
        </p:nvPicPr>
        <p:blipFill>
          <a:blip r:embed="rId3"/>
          <a:stretch>
            <a:fillRect/>
          </a:stretch>
        </p:blipFill>
        <p:spPr>
          <a:xfrm>
            <a:off x="4397480" y="1833052"/>
            <a:ext cx="2552455" cy="1427401"/>
          </a:xfrm>
          <a:prstGeom prst="rect">
            <a:avLst/>
          </a:prstGeom>
          <a:ln w="6350">
            <a:round/>
          </a:ln>
        </p:spPr>
      </p:pic>
      <p:pic>
        <p:nvPicPr>
          <p:cNvPr id="664" name="pasted-image.png"/>
          <p:cNvPicPr/>
          <p:nvPr/>
        </p:nvPicPr>
        <p:blipFill>
          <a:blip r:embed="rId4"/>
          <a:stretch>
            <a:fillRect/>
          </a:stretch>
        </p:blipFill>
        <p:spPr>
          <a:xfrm>
            <a:off x="1423199" y="1833052"/>
            <a:ext cx="1903203" cy="1427401"/>
          </a:xfrm>
          <a:prstGeom prst="rect">
            <a:avLst/>
          </a:prstGeom>
          <a:ln w="6350">
            <a:round/>
          </a:ln>
        </p:spPr>
      </p:pic>
      <p:sp>
        <p:nvSpPr>
          <p:cNvPr id="665" name="Shape 665"/>
          <p:cNvSpPr/>
          <p:nvPr/>
        </p:nvSpPr>
        <p:spPr>
          <a:xfrm>
            <a:off x="4170923" y="5715668"/>
            <a:ext cx="3017250" cy="347481"/>
          </a:xfrm>
          <a:prstGeom prst="rect">
            <a:avLst/>
          </a:prstGeom>
          <a:ln w="12700">
            <a:miter lim="400000"/>
          </a:ln>
          <a:extLst>
            <a:ext uri="{C572A759-6A51-4108-AA02-DFA0A04FC94B}">
              <ma14:wrappingTextBoxFlag xmlns:ma14="http://schemas.microsoft.com/office/mac/drawingml/2011/main" xmlns="" val="1"/>
            </a:ext>
          </a:extLst>
        </p:spPr>
        <p:txBody>
          <a:bodyPr wrap="none" lIns="42520" tIns="42520" rIns="42520" bIns="42520" anchor="ctr">
            <a:spAutoFit/>
          </a:bodyPr>
          <a:lstStyle>
            <a:lvl1pPr>
              <a:defRPr sz="2000"/>
            </a:lvl1pPr>
          </a:lstStyle>
          <a:p>
            <a:pPr lvl="0">
              <a:defRPr sz="1800">
                <a:uFillTx/>
              </a:defRPr>
            </a:pPr>
            <a:r>
              <a:rPr sz="1700">
                <a:uFill>
                  <a:solidFill/>
                </a:uFill>
              </a:rPr>
              <a:t>“Sending Fax” Sequence Diagram</a:t>
            </a:r>
          </a:p>
        </p:txBody>
      </p:sp>
    </p:spTree>
    <p:extLst>
      <p:ext uri="{BB962C8B-B14F-4D97-AF65-F5344CB8AC3E}">
        <p14:creationId xmlns:p14="http://schemas.microsoft.com/office/powerpoint/2010/main" val="208996465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26</a:t>
            </a:fld>
            <a:endParaRPr sz="1800">
              <a:solidFill>
                <a:srgbClr val="CC0000"/>
              </a:solidFill>
            </a:endParaRPr>
          </a:p>
        </p:txBody>
      </p:sp>
      <p:sp>
        <p:nvSpPr>
          <p:cNvPr id="668" name="Shape 668"/>
          <p:cNvSpPr>
            <a:spLocks noGrp="1"/>
          </p:cNvSpPr>
          <p:nvPr>
            <p:ph type="title"/>
          </p:nvPr>
        </p:nvSpPr>
        <p:spPr>
          <a:prstGeom prst="rect">
            <a:avLst/>
          </a:prstGeom>
        </p:spPr>
        <p:txBody>
          <a:bodyPr/>
          <a:lstStyle/>
          <a:p>
            <a:pPr lvl="0">
              <a:defRPr sz="1800" b="0"/>
            </a:pPr>
            <a:r>
              <a:rPr lang="vi-VN" sz="2700" b="1" dirty="0"/>
              <a:t>Giới thiệu về UML: sơ đồ tương tác</a:t>
            </a:r>
            <a:endParaRPr sz="2700" b="1" dirty="0"/>
          </a:p>
        </p:txBody>
      </p:sp>
      <p:sp>
        <p:nvSpPr>
          <p:cNvPr id="669" name="Shape 669"/>
          <p:cNvSpPr>
            <a:spLocks noGrp="1"/>
          </p:cNvSpPr>
          <p:nvPr>
            <p:ph type="body" idx="1"/>
          </p:nvPr>
        </p:nvSpPr>
        <p:spPr>
          <a:prstGeom prst="rect">
            <a:avLst/>
          </a:prstGeom>
        </p:spPr>
        <p:txBody>
          <a:bodyPr/>
          <a:lstStyle/>
          <a:p>
            <a:pPr lvl="0">
              <a:defRPr sz="1800"/>
            </a:pPr>
            <a:r>
              <a:rPr lang="vi-VN" sz="2000" dirty="0"/>
              <a:t>Ví dụ về sơ đồ cộng tác</a:t>
            </a:r>
            <a:endParaRPr sz="2000" dirty="0"/>
          </a:p>
        </p:txBody>
      </p:sp>
      <p:sp>
        <p:nvSpPr>
          <p:cNvPr id="670" name="Shape 670"/>
          <p:cNvSpPr/>
          <p:nvPr/>
        </p:nvSpPr>
        <p:spPr>
          <a:xfrm>
            <a:off x="1127783" y="3448992"/>
            <a:ext cx="1295564" cy="338894"/>
          </a:xfrm>
          <a:prstGeom prst="rect">
            <a:avLst/>
          </a:prstGeom>
          <a:ln>
            <a:solidFill/>
            <a:round/>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u="sng">
                <a:uFillTx/>
                <a:latin typeface="Verdana"/>
                <a:ea typeface="Verdana"/>
                <a:cs typeface="Verdana"/>
                <a:sym typeface="Verdana"/>
              </a:defRPr>
            </a:lvl1pPr>
          </a:lstStyle>
          <a:p>
            <a:pPr lvl="0">
              <a:defRPr sz="1800" u="none"/>
            </a:pPr>
            <a:r>
              <a:rPr sz="1700"/>
              <a:t>:Document</a:t>
            </a:r>
          </a:p>
        </p:txBody>
      </p:sp>
      <p:sp>
        <p:nvSpPr>
          <p:cNvPr id="671" name="Shape 671"/>
          <p:cNvSpPr/>
          <p:nvPr/>
        </p:nvSpPr>
        <p:spPr>
          <a:xfrm>
            <a:off x="5062798" y="3466851"/>
            <a:ext cx="550744" cy="338894"/>
          </a:xfrm>
          <a:prstGeom prst="rect">
            <a:avLst/>
          </a:prstGeom>
          <a:ln>
            <a:solidFill/>
            <a:round/>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u="sng">
                <a:uFillTx/>
                <a:latin typeface="Verdana"/>
                <a:ea typeface="Verdana"/>
                <a:cs typeface="Verdana"/>
                <a:sym typeface="Verdana"/>
              </a:defRPr>
            </a:lvl1pPr>
          </a:lstStyle>
          <a:p>
            <a:pPr lvl="0">
              <a:defRPr sz="1800" u="none"/>
            </a:pPr>
            <a:r>
              <a:rPr sz="1700"/>
              <a:t>:Fax</a:t>
            </a:r>
          </a:p>
        </p:txBody>
      </p:sp>
      <p:sp>
        <p:nvSpPr>
          <p:cNvPr id="672" name="Shape 672"/>
          <p:cNvSpPr/>
          <p:nvPr/>
        </p:nvSpPr>
        <p:spPr>
          <a:xfrm>
            <a:off x="9051392" y="3448992"/>
            <a:ext cx="1730619" cy="338894"/>
          </a:xfrm>
          <a:prstGeom prst="rect">
            <a:avLst/>
          </a:prstGeom>
          <a:ln>
            <a:solidFill/>
            <a:round/>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2000" u="sng">
                <a:uFillTx/>
                <a:latin typeface="Verdana"/>
                <a:ea typeface="Verdana"/>
                <a:cs typeface="Verdana"/>
                <a:sym typeface="Verdana"/>
              </a:defRPr>
            </a:lvl1pPr>
          </a:lstStyle>
          <a:p>
            <a:pPr lvl="0">
              <a:defRPr sz="1800" u="none"/>
            </a:pPr>
            <a:r>
              <a:rPr sz="1700"/>
              <a:t>:TelephoneLine</a:t>
            </a:r>
          </a:p>
        </p:txBody>
      </p:sp>
      <p:sp>
        <p:nvSpPr>
          <p:cNvPr id="673" name="Shape 673"/>
          <p:cNvSpPr/>
          <p:nvPr/>
        </p:nvSpPr>
        <p:spPr>
          <a:xfrm>
            <a:off x="2582069" y="3579589"/>
            <a:ext cx="2480731" cy="1"/>
          </a:xfrm>
          <a:prstGeom prst="line">
            <a:avLst/>
          </a:prstGeom>
          <a:ln>
            <a:solidFill/>
            <a:miter/>
          </a:ln>
        </p:spPr>
        <p:txBody>
          <a:bodyPr lIns="38267" tIns="38268" rIns="38267" bIns="38268"/>
          <a:lstStyle/>
          <a:p>
            <a:pPr defTabSz="382676">
              <a:defRPr>
                <a:uFillTx/>
                <a:latin typeface="Helvetica"/>
                <a:ea typeface="Helvetica"/>
                <a:cs typeface="Helvetica"/>
                <a:sym typeface="Helvetica"/>
              </a:defRPr>
            </a:pPr>
            <a:endParaRPr/>
          </a:p>
        </p:txBody>
      </p:sp>
      <p:sp>
        <p:nvSpPr>
          <p:cNvPr id="674" name="Shape 674"/>
          <p:cNvSpPr/>
          <p:nvPr/>
        </p:nvSpPr>
        <p:spPr>
          <a:xfrm>
            <a:off x="5705736" y="3579589"/>
            <a:ext cx="3344851" cy="1"/>
          </a:xfrm>
          <a:prstGeom prst="line">
            <a:avLst/>
          </a:prstGeom>
          <a:ln>
            <a:solidFill/>
            <a:miter/>
          </a:ln>
        </p:spPr>
        <p:txBody>
          <a:bodyPr lIns="38267" tIns="38268" rIns="38267" bIns="38268"/>
          <a:lstStyle/>
          <a:p>
            <a:pPr defTabSz="382676">
              <a:defRPr>
                <a:uFillTx/>
                <a:latin typeface="Helvetica"/>
                <a:ea typeface="Helvetica"/>
                <a:cs typeface="Helvetica"/>
                <a:sym typeface="Helvetica"/>
              </a:defRPr>
            </a:pPr>
            <a:endParaRPr/>
          </a:p>
        </p:txBody>
      </p:sp>
      <p:sp>
        <p:nvSpPr>
          <p:cNvPr id="675" name="Shape 675"/>
          <p:cNvSpPr/>
          <p:nvPr/>
        </p:nvSpPr>
        <p:spPr>
          <a:xfrm>
            <a:off x="2560998" y="3002508"/>
            <a:ext cx="1731580" cy="631281"/>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defRPr sz="1800">
                <a:uFillTx/>
              </a:defRPr>
            </a:pPr>
            <a:r>
              <a:rPr>
                <a:latin typeface="Verdana"/>
                <a:ea typeface="Verdana"/>
                <a:cs typeface="Verdana"/>
                <a:sym typeface="Verdana"/>
              </a:rPr>
              <a:t>1: call()</a:t>
            </a:r>
          </a:p>
          <a:p>
            <a:pPr>
              <a:defRPr sz="1800">
                <a:uFillTx/>
              </a:defRPr>
            </a:pPr>
            <a:r>
              <a:rPr>
                <a:latin typeface="Verdana"/>
                <a:ea typeface="Verdana"/>
                <a:cs typeface="Verdana"/>
                <a:sym typeface="Verdana"/>
              </a:rPr>
              <a:t>3: send(page)</a:t>
            </a:r>
          </a:p>
        </p:txBody>
      </p:sp>
      <p:sp>
        <p:nvSpPr>
          <p:cNvPr id="676" name="Shape 676"/>
          <p:cNvSpPr/>
          <p:nvPr/>
        </p:nvSpPr>
        <p:spPr>
          <a:xfrm>
            <a:off x="7098767" y="3716883"/>
            <a:ext cx="2364126" cy="631281"/>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defRPr sz="1800">
                <a:uFillTx/>
              </a:defRPr>
            </a:pPr>
            <a:r>
              <a:rPr>
                <a:latin typeface="Verdana"/>
                <a:ea typeface="Verdana"/>
                <a:cs typeface="Verdana"/>
                <a:sym typeface="Verdana"/>
              </a:rPr>
              <a:t>1.2: invitedSound()</a:t>
            </a:r>
          </a:p>
          <a:p>
            <a:pPr>
              <a:defRPr sz="1800">
                <a:uFillTx/>
              </a:defRPr>
            </a:pPr>
            <a:r>
              <a:rPr>
                <a:latin typeface="Verdana"/>
                <a:ea typeface="Verdana"/>
                <a:cs typeface="Verdana"/>
                <a:sym typeface="Verdana"/>
              </a:rPr>
              <a:t>1.4: connected</a:t>
            </a:r>
          </a:p>
        </p:txBody>
      </p:sp>
      <p:sp>
        <p:nvSpPr>
          <p:cNvPr id="677" name="Shape 677"/>
          <p:cNvSpPr/>
          <p:nvPr/>
        </p:nvSpPr>
        <p:spPr>
          <a:xfrm>
            <a:off x="3669767" y="3770461"/>
            <a:ext cx="1802113" cy="354282"/>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lvl1pPr marL="0" marR="0">
              <a:defRPr sz="1800">
                <a:uFillTx/>
                <a:latin typeface="Verdana"/>
                <a:ea typeface="Verdana"/>
                <a:cs typeface="Verdana"/>
                <a:sym typeface="Verdana"/>
              </a:defRPr>
            </a:lvl1pPr>
          </a:lstStyle>
          <a:p>
            <a:pPr lvl="0"/>
            <a:r>
              <a:t>2: connected()</a:t>
            </a:r>
          </a:p>
        </p:txBody>
      </p:sp>
      <p:sp>
        <p:nvSpPr>
          <p:cNvPr id="678" name="Shape 678"/>
          <p:cNvSpPr/>
          <p:nvPr/>
        </p:nvSpPr>
        <p:spPr>
          <a:xfrm>
            <a:off x="2669642" y="3490292"/>
            <a:ext cx="857251" cy="1"/>
          </a:xfrm>
          <a:prstGeom prst="line">
            <a:avLst/>
          </a:prstGeom>
          <a:ln>
            <a:solidFill/>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79" name="Shape 679"/>
          <p:cNvSpPr/>
          <p:nvPr/>
        </p:nvSpPr>
        <p:spPr>
          <a:xfrm flipH="1">
            <a:off x="4062674" y="3704605"/>
            <a:ext cx="857251" cy="1"/>
          </a:xfrm>
          <a:prstGeom prst="line">
            <a:avLst/>
          </a:prstGeom>
          <a:ln>
            <a:solidFill/>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80" name="Shape 680"/>
          <p:cNvSpPr/>
          <p:nvPr/>
        </p:nvSpPr>
        <p:spPr>
          <a:xfrm>
            <a:off x="6134361" y="3490292"/>
            <a:ext cx="857251" cy="1"/>
          </a:xfrm>
          <a:prstGeom prst="line">
            <a:avLst/>
          </a:prstGeom>
          <a:ln>
            <a:solidFill/>
            <a:miter/>
            <a:tailEnd type="triangle"/>
          </a:ln>
        </p:spPr>
        <p:txBody>
          <a:bodyPr lIns="38267" tIns="38268" rIns="38267" bIns="38268"/>
          <a:lstStyle/>
          <a:p>
            <a:pPr defTabSz="382676">
              <a:defRPr>
                <a:uFillTx/>
                <a:latin typeface="Helvetica"/>
                <a:ea typeface="Helvetica"/>
                <a:cs typeface="Helvetica"/>
                <a:sym typeface="Helvetica"/>
              </a:defRPr>
            </a:pPr>
            <a:endParaRPr/>
          </a:p>
        </p:txBody>
      </p:sp>
      <p:sp>
        <p:nvSpPr>
          <p:cNvPr id="681" name="Shape 681"/>
          <p:cNvSpPr/>
          <p:nvPr/>
        </p:nvSpPr>
        <p:spPr>
          <a:xfrm flipH="1">
            <a:off x="7670267" y="3704605"/>
            <a:ext cx="857251" cy="1"/>
          </a:xfrm>
          <a:prstGeom prst="line">
            <a:avLst/>
          </a:prstGeom>
          <a:ln>
            <a:solidFill/>
            <a:miter/>
            <a:tailEnd type="triangle"/>
          </a:ln>
        </p:spPr>
        <p:txBody>
          <a:bodyPr lIns="38267" tIns="38268" rIns="38267" bIns="38268"/>
          <a:lstStyle/>
          <a:p>
            <a:pPr defTabSz="382676">
              <a:defRPr>
                <a:uFillTx/>
                <a:latin typeface="Helvetica"/>
                <a:ea typeface="Helvetica"/>
                <a:cs typeface="Helvetica"/>
                <a:sym typeface="Helvetica"/>
              </a:defRPr>
            </a:pPr>
            <a:endParaRPr/>
          </a:p>
        </p:txBody>
      </p:sp>
      <p:pic>
        <p:nvPicPr>
          <p:cNvPr id="682" name="pasted-image.png"/>
          <p:cNvPicPr/>
          <p:nvPr/>
        </p:nvPicPr>
        <p:blipFill>
          <a:blip r:embed="rId2"/>
          <a:stretch>
            <a:fillRect/>
          </a:stretch>
        </p:blipFill>
        <p:spPr>
          <a:xfrm>
            <a:off x="9060042" y="2016390"/>
            <a:ext cx="1894151" cy="1060725"/>
          </a:xfrm>
          <a:prstGeom prst="rect">
            <a:avLst/>
          </a:prstGeom>
          <a:ln w="6350">
            <a:round/>
          </a:ln>
        </p:spPr>
      </p:pic>
      <p:pic>
        <p:nvPicPr>
          <p:cNvPr id="683" name="pasted-image.png"/>
          <p:cNvPicPr/>
          <p:nvPr/>
        </p:nvPicPr>
        <p:blipFill>
          <a:blip r:embed="rId3"/>
          <a:stretch>
            <a:fillRect/>
          </a:stretch>
        </p:blipFill>
        <p:spPr>
          <a:xfrm>
            <a:off x="3842624" y="1833052"/>
            <a:ext cx="2552454" cy="1427401"/>
          </a:xfrm>
          <a:prstGeom prst="rect">
            <a:avLst/>
          </a:prstGeom>
          <a:ln w="6350">
            <a:round/>
          </a:ln>
        </p:spPr>
      </p:pic>
      <p:pic>
        <p:nvPicPr>
          <p:cNvPr id="684" name="pasted-image.png"/>
          <p:cNvPicPr/>
          <p:nvPr/>
        </p:nvPicPr>
        <p:blipFill>
          <a:blip r:embed="rId4"/>
          <a:stretch>
            <a:fillRect/>
          </a:stretch>
        </p:blipFill>
        <p:spPr>
          <a:xfrm>
            <a:off x="893899" y="1833978"/>
            <a:ext cx="1903202" cy="1427402"/>
          </a:xfrm>
          <a:prstGeom prst="rect">
            <a:avLst/>
          </a:prstGeom>
          <a:ln w="6350">
            <a:round/>
          </a:ln>
        </p:spPr>
      </p:pic>
      <p:sp>
        <p:nvSpPr>
          <p:cNvPr id="685" name="Shape 685"/>
          <p:cNvSpPr/>
          <p:nvPr/>
        </p:nvSpPr>
        <p:spPr>
          <a:xfrm>
            <a:off x="6007856" y="2823914"/>
            <a:ext cx="2392018" cy="908280"/>
          </a:xfrm>
          <a:prstGeom prst="rect">
            <a:avLst/>
          </a:prstGeom>
          <a:ln w="12700">
            <a:miter lim="400000"/>
          </a:ln>
          <a:extLst>
            <a:ext uri="{C572A759-6A51-4108-AA02-DFA0A04FC94B}">
              <ma14:wrappingTextBoxFlag xmlns:ma14="http://schemas.microsoft.com/office/mac/drawingml/2011/main" xmlns="" val="1"/>
            </a:ext>
          </a:extLst>
        </p:spPr>
        <p:txBody>
          <a:bodyPr wrap="none" lIns="38267" tIns="38268" rIns="38267" bIns="38268">
            <a:spAutoFit/>
          </a:bodyPr>
          <a:lstStyle/>
          <a:p>
            <a:pPr>
              <a:defRPr sz="1800">
                <a:uFillTx/>
              </a:defRPr>
            </a:pPr>
            <a:r>
              <a:rPr>
                <a:latin typeface="Verdana"/>
                <a:ea typeface="Verdana"/>
                <a:cs typeface="Verdana"/>
                <a:sym typeface="Verdana"/>
              </a:rPr>
              <a:t>1.1: call()</a:t>
            </a:r>
          </a:p>
          <a:p>
            <a:pPr>
              <a:defRPr sz="1800">
                <a:uFillTx/>
              </a:defRPr>
            </a:pPr>
            <a:r>
              <a:rPr>
                <a:latin typeface="Verdana"/>
                <a:ea typeface="Verdana"/>
                <a:cs typeface="Verdana"/>
                <a:sym typeface="Verdana"/>
              </a:rPr>
              <a:t>1.3: compose(num)</a:t>
            </a:r>
          </a:p>
          <a:p>
            <a:pPr>
              <a:defRPr sz="1800">
                <a:uFillTx/>
              </a:defRPr>
            </a:pPr>
            <a:r>
              <a:rPr>
                <a:latin typeface="Verdana"/>
                <a:ea typeface="Verdana"/>
                <a:cs typeface="Verdana"/>
                <a:sym typeface="Verdana"/>
              </a:rPr>
              <a:t>3.1: transfer(page)</a:t>
            </a:r>
          </a:p>
        </p:txBody>
      </p:sp>
      <p:sp>
        <p:nvSpPr>
          <p:cNvPr id="686" name="Shape 686"/>
          <p:cNvSpPr/>
          <p:nvPr/>
        </p:nvSpPr>
        <p:spPr>
          <a:xfrm>
            <a:off x="4104054" y="4378069"/>
            <a:ext cx="3347341" cy="347481"/>
          </a:xfrm>
          <a:prstGeom prst="rect">
            <a:avLst/>
          </a:prstGeom>
          <a:ln w="12700">
            <a:miter lim="400000"/>
          </a:ln>
          <a:extLst>
            <a:ext uri="{C572A759-6A51-4108-AA02-DFA0A04FC94B}">
              <ma14:wrappingTextBoxFlag xmlns:ma14="http://schemas.microsoft.com/office/mac/drawingml/2011/main" xmlns="" val="1"/>
            </a:ext>
          </a:extLst>
        </p:spPr>
        <p:txBody>
          <a:bodyPr wrap="none" lIns="42520" tIns="42520" rIns="42520" bIns="42520" anchor="ctr">
            <a:spAutoFit/>
          </a:bodyPr>
          <a:lstStyle>
            <a:lvl1pPr>
              <a:defRPr sz="2000"/>
            </a:lvl1pPr>
          </a:lstStyle>
          <a:p>
            <a:pPr lvl="0">
              <a:defRPr sz="1800">
                <a:uFillTx/>
              </a:defRPr>
            </a:pPr>
            <a:r>
              <a:rPr sz="1700">
                <a:uFill>
                  <a:solidFill/>
                </a:uFill>
              </a:rPr>
              <a:t>“Sending Fax” Collaboration Diagram</a:t>
            </a:r>
          </a:p>
        </p:txBody>
      </p:sp>
    </p:spTree>
    <p:extLst>
      <p:ext uri="{BB962C8B-B14F-4D97-AF65-F5344CB8AC3E}">
        <p14:creationId xmlns:p14="http://schemas.microsoft.com/office/powerpoint/2010/main" val="119544463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27</a:t>
            </a:fld>
            <a:endParaRPr sz="1800">
              <a:solidFill>
                <a:srgbClr val="CC0000"/>
              </a:solidFill>
            </a:endParaRPr>
          </a:p>
        </p:txBody>
      </p:sp>
      <p:sp>
        <p:nvSpPr>
          <p:cNvPr id="689" name="Shape 689"/>
          <p:cNvSpPr>
            <a:spLocks noGrp="1"/>
          </p:cNvSpPr>
          <p:nvPr>
            <p:ph type="title"/>
          </p:nvPr>
        </p:nvSpPr>
        <p:spPr>
          <a:prstGeom prst="rect">
            <a:avLst/>
          </a:prstGeom>
        </p:spPr>
        <p:txBody>
          <a:bodyPr/>
          <a:lstStyle/>
          <a:p>
            <a:pPr lvl="0">
              <a:defRPr sz="1800" b="0"/>
            </a:pPr>
            <a:r>
              <a:rPr lang="vi-VN" sz="2700" b="1" dirty="0"/>
              <a:t>Giới thiệu về UML: sơ đồ hoạt động</a:t>
            </a:r>
            <a:endParaRPr sz="2700" b="1" dirty="0"/>
          </a:p>
        </p:txBody>
      </p:sp>
      <p:sp>
        <p:nvSpPr>
          <p:cNvPr id="690" name="Shape 690"/>
          <p:cNvSpPr>
            <a:spLocks noGrp="1"/>
          </p:cNvSpPr>
          <p:nvPr>
            <p:ph type="body" idx="1"/>
          </p:nvPr>
        </p:nvSpPr>
        <p:spPr>
          <a:prstGeom prst="rect">
            <a:avLst/>
          </a:prstGeom>
        </p:spPr>
        <p:txBody>
          <a:bodyPr/>
          <a:lstStyle/>
          <a:p>
            <a:pPr marL="0" indent="0">
              <a:buNone/>
            </a:pPr>
            <a:r>
              <a:rPr lang="vi-VN" sz="2000" dirty="0" smtClean="0"/>
              <a:t>Mô </a:t>
            </a:r>
            <a:r>
              <a:rPr lang="vi-VN" sz="2000" dirty="0"/>
              <a:t>tả các luồng thông tin trong hệ thống</a:t>
            </a:r>
            <a:br>
              <a:rPr lang="vi-VN" sz="2000" dirty="0"/>
            </a:br>
            <a:r>
              <a:rPr lang="vi-VN" sz="2000" dirty="0"/>
              <a:t>Mô hình hóa chế độ xem động của hệ thốn</a:t>
            </a:r>
          </a:p>
          <a:p>
            <a:pPr lvl="0">
              <a:defRPr sz="1800"/>
            </a:pPr>
            <a:endParaRPr sz="2000" dirty="0"/>
          </a:p>
          <a:p>
            <a:pPr lvl="0">
              <a:defRPr sz="1800"/>
            </a:pPr>
            <a:r>
              <a:rPr lang="en-US" sz="2000" dirty="0" err="1"/>
              <a:t>Ví</a:t>
            </a:r>
            <a:r>
              <a:rPr lang="en-US" sz="2000" dirty="0"/>
              <a:t> </a:t>
            </a:r>
            <a:r>
              <a:rPr lang="en-US" sz="2000" dirty="0" err="1"/>
              <a:t>dụ</a:t>
            </a:r>
            <a:r>
              <a:rPr lang="en-US" sz="2000" dirty="0"/>
              <a:t>: </a:t>
            </a:r>
            <a:r>
              <a:rPr lang="en-US" sz="2000" dirty="0" err="1"/>
              <a:t>Pha</a:t>
            </a:r>
            <a:r>
              <a:rPr lang="en-US" sz="2000" dirty="0"/>
              <a:t> </a:t>
            </a:r>
            <a:r>
              <a:rPr lang="en-US" sz="2000" dirty="0" err="1"/>
              <a:t>cà</a:t>
            </a:r>
            <a:r>
              <a:rPr lang="en-US" sz="2000" dirty="0"/>
              <a:t> </a:t>
            </a:r>
            <a:r>
              <a:rPr lang="en-US" sz="2000" dirty="0" err="1"/>
              <a:t>phê</a:t>
            </a:r>
            <a:endParaRPr sz="2000" dirty="0"/>
          </a:p>
        </p:txBody>
      </p:sp>
      <p:grpSp>
        <p:nvGrpSpPr>
          <p:cNvPr id="694" name="Group 694"/>
          <p:cNvGrpSpPr/>
          <p:nvPr/>
        </p:nvGrpSpPr>
        <p:grpSpPr>
          <a:xfrm>
            <a:off x="2603789" y="2295766"/>
            <a:ext cx="6476422" cy="3938365"/>
            <a:chOff x="0" y="0"/>
            <a:chExt cx="6908182" cy="5601229"/>
          </a:xfrm>
        </p:grpSpPr>
        <p:pic>
          <p:nvPicPr>
            <p:cNvPr id="691" name="CoffeePreparationActivityDiagram1.png"/>
            <p:cNvPicPr/>
            <p:nvPr/>
          </p:nvPicPr>
          <p:blipFill>
            <a:blip r:embed="rId2"/>
            <a:srcRect/>
            <a:stretch>
              <a:fillRect/>
            </a:stretch>
          </p:blipFill>
          <p:spPr>
            <a:xfrm>
              <a:off x="0" y="0"/>
              <a:ext cx="6908183" cy="5601230"/>
            </a:xfrm>
            <a:prstGeom prst="rect">
              <a:avLst/>
            </a:prstGeom>
            <a:ln w="6350" cap="flat">
              <a:noFill/>
              <a:round/>
            </a:ln>
            <a:effectLst/>
          </p:spPr>
        </p:pic>
        <p:pic>
          <p:nvPicPr>
            <p:cNvPr id="692" name="pasted-image.png"/>
            <p:cNvPicPr/>
            <p:nvPr/>
          </p:nvPicPr>
          <p:blipFill>
            <a:blip r:embed="rId3" cstate="screen">
              <a:extLst>
                <a:ext uri="{28A0092B-C50C-407E-A947-70E740481C1C}">
                  <a14:useLocalDpi xmlns:a14="http://schemas.microsoft.com/office/drawing/2010/main"/>
                </a:ext>
              </a:extLst>
            </a:blip>
            <a:stretch>
              <a:fillRect/>
            </a:stretch>
          </p:blipFill>
          <p:spPr>
            <a:xfrm>
              <a:off x="1916358" y="518863"/>
              <a:ext cx="625659" cy="389936"/>
            </a:xfrm>
            <a:prstGeom prst="rect">
              <a:avLst/>
            </a:prstGeom>
            <a:ln w="6350" cap="flat">
              <a:noFill/>
              <a:round/>
            </a:ln>
            <a:effectLst/>
          </p:spPr>
        </p:pic>
        <p:pic>
          <p:nvPicPr>
            <p:cNvPr id="693" name="pasted-image-small.png"/>
            <p:cNvPicPr/>
            <p:nvPr/>
          </p:nvPicPr>
          <p:blipFill>
            <a:blip r:embed="rId4" cstate="screen">
              <a:extLst>
                <a:ext uri="{28A0092B-C50C-407E-A947-70E740481C1C}">
                  <a14:useLocalDpi xmlns:a14="http://schemas.microsoft.com/office/drawing/2010/main"/>
                </a:ext>
              </a:extLst>
            </a:blip>
            <a:stretch>
              <a:fillRect/>
            </a:stretch>
          </p:blipFill>
          <p:spPr>
            <a:xfrm>
              <a:off x="5079691" y="4139707"/>
              <a:ext cx="1473532" cy="963767"/>
            </a:xfrm>
            <a:prstGeom prst="rect">
              <a:avLst/>
            </a:prstGeom>
            <a:ln w="6350" cap="flat">
              <a:noFill/>
              <a:round/>
            </a:ln>
            <a:effectLst/>
          </p:spPr>
        </p:pic>
      </p:grpSp>
    </p:spTree>
    <p:extLst>
      <p:ext uri="{BB962C8B-B14F-4D97-AF65-F5344CB8AC3E}">
        <p14:creationId xmlns:p14="http://schemas.microsoft.com/office/powerpoint/2010/main" val="94196210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28</a:t>
            </a:fld>
            <a:endParaRPr sz="1800">
              <a:solidFill>
                <a:srgbClr val="CC0000"/>
              </a:solidFill>
            </a:endParaRPr>
          </a:p>
        </p:txBody>
      </p:sp>
      <p:sp>
        <p:nvSpPr>
          <p:cNvPr id="697" name="Shape 697"/>
          <p:cNvSpPr>
            <a:spLocks noGrp="1"/>
          </p:cNvSpPr>
          <p:nvPr>
            <p:ph type="title"/>
          </p:nvPr>
        </p:nvSpPr>
        <p:spPr>
          <a:prstGeom prst="rect">
            <a:avLst/>
          </a:prstGeom>
        </p:spPr>
        <p:txBody>
          <a:bodyPr/>
          <a:lstStyle/>
          <a:p>
            <a:pPr lvl="0">
              <a:defRPr sz="1800" b="0"/>
            </a:pPr>
            <a:r>
              <a:rPr lang="vi-VN" sz="2700" b="1" dirty="0"/>
              <a:t>Giới thiệu về UML: sơ đồ trạng thái</a:t>
            </a:r>
            <a:endParaRPr sz="2700" b="1" dirty="0"/>
          </a:p>
        </p:txBody>
      </p:sp>
      <p:sp>
        <p:nvSpPr>
          <p:cNvPr id="698" name="Shape 698"/>
          <p:cNvSpPr>
            <a:spLocks noGrp="1"/>
          </p:cNvSpPr>
          <p:nvPr>
            <p:ph type="body" idx="1"/>
          </p:nvPr>
        </p:nvSpPr>
        <p:spPr>
          <a:xfrm>
            <a:off x="539143" y="1303667"/>
            <a:ext cx="10789257" cy="4729826"/>
          </a:xfrm>
          <a:prstGeom prst="rect">
            <a:avLst/>
          </a:prstGeom>
        </p:spPr>
        <p:txBody>
          <a:bodyPr/>
          <a:lstStyle/>
          <a:p>
            <a:pPr lvl="0">
              <a:defRPr sz="1800"/>
            </a:pPr>
            <a:r>
              <a:rPr lang="vi-VN" sz="2000" dirty="0"/>
              <a:t>Mô tả hành vi nội bộ của hệ thống</a:t>
            </a:r>
          </a:p>
          <a:p>
            <a:pPr lvl="0">
              <a:defRPr sz="1800"/>
            </a:pPr>
            <a:r>
              <a:rPr lang="vi-VN" sz="2000" dirty="0"/>
              <a:t>Mô hình hóa chế độ xem động của hệ thống</a:t>
            </a:r>
          </a:p>
          <a:p>
            <a:pPr lvl="0">
              <a:defRPr sz="1800"/>
            </a:pPr>
            <a:r>
              <a:rPr lang="vi-VN" sz="2000" dirty="0"/>
              <a:t>Thí dụ</a:t>
            </a:r>
            <a:endParaRPr sz="2000" dirty="0"/>
          </a:p>
        </p:txBody>
      </p:sp>
      <p:pic>
        <p:nvPicPr>
          <p:cNvPr id="699" name="pasted-image.png"/>
          <p:cNvPicPr/>
          <p:nvPr/>
        </p:nvPicPr>
        <p:blipFill>
          <a:blip r:embed="rId2"/>
          <a:stretch>
            <a:fillRect/>
          </a:stretch>
        </p:blipFill>
        <p:spPr>
          <a:xfrm>
            <a:off x="2484607" y="2049998"/>
            <a:ext cx="5444786" cy="4314993"/>
          </a:xfrm>
          <a:prstGeom prst="rect">
            <a:avLst/>
          </a:prstGeom>
          <a:ln w="6350">
            <a:round/>
          </a:ln>
        </p:spPr>
      </p:pic>
      <p:sp>
        <p:nvSpPr>
          <p:cNvPr id="700" name="Shape 700"/>
          <p:cNvSpPr/>
          <p:nvPr/>
        </p:nvSpPr>
        <p:spPr>
          <a:xfrm>
            <a:off x="3183106" y="6239760"/>
            <a:ext cx="3794578" cy="347481"/>
          </a:xfrm>
          <a:prstGeom prst="rect">
            <a:avLst/>
          </a:prstGeom>
          <a:ln w="12700">
            <a:miter lim="400000"/>
          </a:ln>
          <a:extLst>
            <a:ext uri="{C572A759-6A51-4108-AA02-DFA0A04FC94B}">
              <ma14:wrappingTextBoxFlag xmlns:ma14="http://schemas.microsoft.com/office/mac/drawingml/2011/main" xmlns="" val="1"/>
            </a:ext>
          </a:extLst>
        </p:spPr>
        <p:txBody>
          <a:bodyPr wrap="none" lIns="42520" tIns="42520" rIns="42520" bIns="42520" anchor="ctr">
            <a:spAutoFit/>
          </a:bodyPr>
          <a:lstStyle>
            <a:lvl1pPr>
              <a:defRPr sz="2000"/>
            </a:lvl1pPr>
          </a:lstStyle>
          <a:p>
            <a:pPr lvl="0">
              <a:defRPr sz="1800">
                <a:uFillTx/>
              </a:defRPr>
            </a:pPr>
            <a:r>
              <a:rPr sz="1700">
                <a:uFill>
                  <a:solidFill/>
                </a:uFill>
              </a:rPr>
              <a:t>“Online Shopping Account” State Diagram</a:t>
            </a:r>
          </a:p>
        </p:txBody>
      </p:sp>
      <p:pic>
        <p:nvPicPr>
          <p:cNvPr id="701" name="pasted-image.png"/>
          <p:cNvPicPr/>
          <p:nvPr/>
        </p:nvPicPr>
        <p:blipFill>
          <a:blip r:embed="rId3" cstate="screen">
            <a:extLst>
              <a:ext uri="{28A0092B-C50C-407E-A947-70E740481C1C}">
                <a14:useLocalDpi xmlns:a14="http://schemas.microsoft.com/office/drawing/2010/main"/>
              </a:ext>
            </a:extLst>
          </a:blip>
          <a:stretch>
            <a:fillRect/>
          </a:stretch>
        </p:blipFill>
        <p:spPr>
          <a:xfrm>
            <a:off x="9416294" y="3587180"/>
            <a:ext cx="2442333" cy="752326"/>
          </a:xfrm>
          <a:prstGeom prst="rect">
            <a:avLst/>
          </a:prstGeom>
          <a:ln w="6350">
            <a:round/>
          </a:ln>
        </p:spPr>
      </p:pic>
      <p:pic>
        <p:nvPicPr>
          <p:cNvPr id="702" name="pasted-image.png"/>
          <p:cNvPicPr/>
          <p:nvPr/>
        </p:nvPicPr>
        <p:blipFill>
          <a:blip r:embed="rId4" cstate="screen">
            <a:extLst>
              <a:ext uri="{28A0092B-C50C-407E-A947-70E740481C1C}">
                <a14:useLocalDpi xmlns:a14="http://schemas.microsoft.com/office/drawing/2010/main"/>
              </a:ext>
            </a:extLst>
          </a:blip>
          <a:stretch>
            <a:fillRect/>
          </a:stretch>
        </p:blipFill>
        <p:spPr>
          <a:xfrm>
            <a:off x="9256847" y="4540003"/>
            <a:ext cx="2761224" cy="752325"/>
          </a:xfrm>
          <a:prstGeom prst="rect">
            <a:avLst/>
          </a:prstGeom>
          <a:ln w="6350">
            <a:round/>
          </a:ln>
        </p:spPr>
      </p:pic>
      <p:pic>
        <p:nvPicPr>
          <p:cNvPr id="703" name="pasted-image.png"/>
          <p:cNvPicPr/>
          <p:nvPr/>
        </p:nvPicPr>
        <p:blipFill>
          <a:blip r:embed="rId5" cstate="screen">
            <a:extLst>
              <a:ext uri="{28A0092B-C50C-407E-A947-70E740481C1C}">
                <a14:useLocalDpi xmlns:a14="http://schemas.microsoft.com/office/drawing/2010/main"/>
              </a:ext>
            </a:extLst>
          </a:blip>
          <a:stretch>
            <a:fillRect/>
          </a:stretch>
        </p:blipFill>
        <p:spPr>
          <a:xfrm>
            <a:off x="9306315" y="5279882"/>
            <a:ext cx="2662288" cy="873564"/>
          </a:xfrm>
          <a:prstGeom prst="rect">
            <a:avLst/>
          </a:prstGeom>
          <a:ln w="6350">
            <a:round/>
          </a:ln>
        </p:spPr>
      </p:pic>
      <p:pic>
        <p:nvPicPr>
          <p:cNvPr id="704" name="pasted-image.png"/>
          <p:cNvPicPr/>
          <p:nvPr/>
        </p:nvPicPr>
        <p:blipFill>
          <a:blip r:embed="rId6" cstate="screen">
            <a:extLst>
              <a:ext uri="{28A0092B-C50C-407E-A947-70E740481C1C}">
                <a14:useLocalDpi xmlns:a14="http://schemas.microsoft.com/office/drawing/2010/main"/>
              </a:ext>
            </a:extLst>
          </a:blip>
          <a:stretch>
            <a:fillRect/>
          </a:stretch>
        </p:blipFill>
        <p:spPr>
          <a:xfrm>
            <a:off x="9544118" y="998159"/>
            <a:ext cx="2186683" cy="1648645"/>
          </a:xfrm>
          <a:prstGeom prst="rect">
            <a:avLst/>
          </a:prstGeom>
          <a:ln w="6350">
            <a:round/>
          </a:ln>
        </p:spPr>
      </p:pic>
    </p:spTree>
    <p:extLst>
      <p:ext uri="{BB962C8B-B14F-4D97-AF65-F5344CB8AC3E}">
        <p14:creationId xmlns:p14="http://schemas.microsoft.com/office/powerpoint/2010/main" val="202096180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29</a:t>
            </a:fld>
            <a:endParaRPr sz="1800">
              <a:solidFill>
                <a:srgbClr val="CC0000"/>
              </a:solidFill>
            </a:endParaRPr>
          </a:p>
        </p:txBody>
      </p:sp>
      <p:sp>
        <p:nvSpPr>
          <p:cNvPr id="707" name="Shape 707"/>
          <p:cNvSpPr>
            <a:spLocks noGrp="1"/>
          </p:cNvSpPr>
          <p:nvPr>
            <p:ph type="title"/>
          </p:nvPr>
        </p:nvSpPr>
        <p:spPr>
          <a:prstGeom prst="rect">
            <a:avLst/>
          </a:prstGeom>
        </p:spPr>
        <p:txBody>
          <a:bodyPr/>
          <a:lstStyle/>
          <a:p>
            <a:pPr lvl="0">
              <a:defRPr sz="1800" b="0"/>
            </a:pPr>
            <a:r>
              <a:rPr lang="vi-VN" sz="2700" b="1" dirty="0"/>
              <a:t>Giới thiệu về UML: sơ đồ thành phần</a:t>
            </a:r>
            <a:endParaRPr sz="2700" b="1" dirty="0"/>
          </a:p>
        </p:txBody>
      </p:sp>
      <p:sp>
        <p:nvSpPr>
          <p:cNvPr id="708" name="Shape 708"/>
          <p:cNvSpPr>
            <a:spLocks noGrp="1"/>
          </p:cNvSpPr>
          <p:nvPr>
            <p:ph type="body" idx="1"/>
          </p:nvPr>
        </p:nvSpPr>
        <p:spPr>
          <a:prstGeom prst="rect">
            <a:avLst/>
          </a:prstGeom>
        </p:spPr>
        <p:txBody>
          <a:bodyPr/>
          <a:lstStyle/>
          <a:p>
            <a:pPr lvl="0">
              <a:defRPr sz="1800"/>
            </a:pPr>
            <a:r>
              <a:rPr lang="en-US" sz="2000" dirty="0" smtClean="0"/>
              <a:t>M</a:t>
            </a:r>
            <a:r>
              <a:rPr lang="vi-VN" sz="2000" dirty="0"/>
              <a:t>ô tả tổ chức của các thành phần khác nhau của hệ thống</a:t>
            </a:r>
          </a:p>
          <a:p>
            <a:pPr lvl="0">
              <a:defRPr sz="1800"/>
            </a:pPr>
            <a:r>
              <a:rPr lang="vi-VN" sz="2000" dirty="0"/>
              <a:t>Chế độ xem tĩnh của tổ chức hệ thống</a:t>
            </a:r>
          </a:p>
          <a:p>
            <a:pPr lvl="0">
              <a:defRPr sz="1800"/>
            </a:pPr>
            <a:r>
              <a:rPr lang="vi-VN" sz="2000" dirty="0"/>
              <a:t>Thí dụ</a:t>
            </a:r>
            <a:endParaRPr sz="2000" dirty="0"/>
          </a:p>
        </p:txBody>
      </p:sp>
      <p:pic>
        <p:nvPicPr>
          <p:cNvPr id="709" name="pasted-image.png"/>
          <p:cNvPicPr/>
          <p:nvPr/>
        </p:nvPicPr>
        <p:blipFill>
          <a:blip r:embed="rId2"/>
          <a:stretch>
            <a:fillRect/>
          </a:stretch>
        </p:blipFill>
        <p:spPr>
          <a:xfrm>
            <a:off x="1970307" y="2485645"/>
            <a:ext cx="6936936" cy="3617408"/>
          </a:xfrm>
          <a:prstGeom prst="rect">
            <a:avLst/>
          </a:prstGeom>
          <a:ln w="6350">
            <a:round/>
          </a:ln>
        </p:spPr>
      </p:pic>
      <p:sp>
        <p:nvSpPr>
          <p:cNvPr id="710" name="Shape 710"/>
          <p:cNvSpPr/>
          <p:nvPr/>
        </p:nvSpPr>
        <p:spPr>
          <a:xfrm>
            <a:off x="2083054" y="6103053"/>
            <a:ext cx="4375956" cy="347481"/>
          </a:xfrm>
          <a:prstGeom prst="rect">
            <a:avLst/>
          </a:prstGeom>
          <a:ln w="12700">
            <a:miter lim="400000"/>
          </a:ln>
          <a:extLst>
            <a:ext uri="{C572A759-6A51-4108-AA02-DFA0A04FC94B}">
              <ma14:wrappingTextBoxFlag xmlns:ma14="http://schemas.microsoft.com/office/mac/drawingml/2011/main" xmlns="" val="1"/>
            </a:ext>
          </a:extLst>
        </p:spPr>
        <p:txBody>
          <a:bodyPr wrap="none" lIns="42520" tIns="42520" rIns="42520" bIns="42520" anchor="ctr">
            <a:spAutoFit/>
          </a:bodyPr>
          <a:lstStyle>
            <a:lvl1pPr>
              <a:defRPr sz="2000"/>
            </a:lvl1pPr>
          </a:lstStyle>
          <a:p>
            <a:pPr lvl="0">
              <a:defRPr sz="1800">
                <a:uFillTx/>
              </a:defRPr>
            </a:pPr>
            <a:r>
              <a:rPr sz="1700">
                <a:uFill>
                  <a:solidFill/>
                </a:uFill>
              </a:rPr>
              <a:t>“Online Shopping Website” Component Diagram</a:t>
            </a:r>
          </a:p>
        </p:txBody>
      </p:sp>
      <p:pic>
        <p:nvPicPr>
          <p:cNvPr id="711" name="pasted-image.png"/>
          <p:cNvPicPr/>
          <p:nvPr/>
        </p:nvPicPr>
        <p:blipFill>
          <a:blip r:embed="rId3" cstate="screen">
            <a:extLst>
              <a:ext uri="{28A0092B-C50C-407E-A947-70E740481C1C}">
                <a14:useLocalDpi xmlns:a14="http://schemas.microsoft.com/office/drawing/2010/main"/>
              </a:ext>
            </a:extLst>
          </a:blip>
          <a:stretch>
            <a:fillRect/>
          </a:stretch>
        </p:blipFill>
        <p:spPr>
          <a:xfrm>
            <a:off x="9511544" y="2692860"/>
            <a:ext cx="2442333" cy="752326"/>
          </a:xfrm>
          <a:prstGeom prst="rect">
            <a:avLst/>
          </a:prstGeom>
          <a:ln w="6350">
            <a:round/>
          </a:ln>
        </p:spPr>
      </p:pic>
      <p:pic>
        <p:nvPicPr>
          <p:cNvPr id="712" name="pasted-image.png"/>
          <p:cNvPicPr/>
          <p:nvPr/>
        </p:nvPicPr>
        <p:blipFill>
          <a:blip r:embed="rId4" cstate="screen">
            <a:extLst>
              <a:ext uri="{28A0092B-C50C-407E-A947-70E740481C1C}">
                <a14:useLocalDpi xmlns:a14="http://schemas.microsoft.com/office/drawing/2010/main"/>
              </a:ext>
            </a:extLst>
          </a:blip>
          <a:stretch>
            <a:fillRect/>
          </a:stretch>
        </p:blipFill>
        <p:spPr>
          <a:xfrm>
            <a:off x="9352097" y="3645682"/>
            <a:ext cx="2761224" cy="752326"/>
          </a:xfrm>
          <a:prstGeom prst="rect">
            <a:avLst/>
          </a:prstGeom>
          <a:ln w="6350">
            <a:round/>
          </a:ln>
        </p:spPr>
      </p:pic>
      <p:pic>
        <p:nvPicPr>
          <p:cNvPr id="713" name="pasted-image.png"/>
          <p:cNvPicPr/>
          <p:nvPr/>
        </p:nvPicPr>
        <p:blipFill>
          <a:blip r:embed="rId5" cstate="screen">
            <a:extLst>
              <a:ext uri="{28A0092B-C50C-407E-A947-70E740481C1C}">
                <a14:useLocalDpi xmlns:a14="http://schemas.microsoft.com/office/drawing/2010/main"/>
              </a:ext>
            </a:extLst>
          </a:blip>
          <a:stretch>
            <a:fillRect/>
          </a:stretch>
        </p:blipFill>
        <p:spPr>
          <a:xfrm>
            <a:off x="9401565" y="4385563"/>
            <a:ext cx="2662288" cy="873563"/>
          </a:xfrm>
          <a:prstGeom prst="rect">
            <a:avLst/>
          </a:prstGeom>
          <a:ln w="6350">
            <a:round/>
          </a:ln>
        </p:spPr>
      </p:pic>
    </p:spTree>
    <p:extLst>
      <p:ext uri="{BB962C8B-B14F-4D97-AF65-F5344CB8AC3E}">
        <p14:creationId xmlns:p14="http://schemas.microsoft.com/office/powerpoint/2010/main" val="4897270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a:t>
            </a:fld>
            <a:endParaRPr sz="1800">
              <a:solidFill>
                <a:srgbClr val="CC0000"/>
              </a:solidFill>
            </a:endParaRPr>
          </a:p>
        </p:txBody>
      </p:sp>
      <p:sp>
        <p:nvSpPr>
          <p:cNvPr id="437" name="Shape 437"/>
          <p:cNvSpPr>
            <a:spLocks noGrp="1"/>
          </p:cNvSpPr>
          <p:nvPr>
            <p:ph type="title"/>
          </p:nvPr>
        </p:nvSpPr>
        <p:spPr>
          <a:prstGeom prst="rect">
            <a:avLst/>
          </a:prstGeom>
        </p:spPr>
        <p:txBody>
          <a:bodyPr/>
          <a:lstStyle/>
          <a:p>
            <a:pPr lvl="0">
              <a:defRPr sz="1800" b="0"/>
            </a:pPr>
            <a:r>
              <a:rPr lang="en-US" sz="2700" b="1" dirty="0" err="1"/>
              <a:t>Mô</a:t>
            </a:r>
            <a:r>
              <a:rPr lang="en-US" sz="2700" b="1" dirty="0"/>
              <a:t> </a:t>
            </a:r>
            <a:r>
              <a:rPr lang="en-US" sz="2700" b="1" dirty="0" err="1"/>
              <a:t>hình</a:t>
            </a:r>
            <a:r>
              <a:rPr lang="en-US" sz="2700" b="1" dirty="0"/>
              <a:t> </a:t>
            </a:r>
            <a:r>
              <a:rPr lang="en-US" sz="2700" b="1" dirty="0" err="1"/>
              <a:t>và</a:t>
            </a:r>
            <a:r>
              <a:rPr lang="en-US" sz="2700" b="1" dirty="0"/>
              <a:t> </a:t>
            </a:r>
            <a:r>
              <a:rPr lang="en-US" sz="2700" b="1" dirty="0" err="1"/>
              <a:t>Mô</a:t>
            </a:r>
            <a:r>
              <a:rPr lang="en-US" sz="2700" b="1" dirty="0"/>
              <a:t> </a:t>
            </a:r>
            <a:r>
              <a:rPr lang="en-US" sz="2700" b="1" dirty="0" err="1"/>
              <a:t>hình</a:t>
            </a:r>
            <a:r>
              <a:rPr lang="en-US" sz="2700" b="1" dirty="0"/>
              <a:t> </a:t>
            </a:r>
            <a:r>
              <a:rPr lang="en-US" sz="2700" b="1" dirty="0" err="1" smtClean="0"/>
              <a:t>hóa</a:t>
            </a:r>
            <a:endParaRPr lang="en-US" sz="2700" b="1" dirty="0"/>
          </a:p>
        </p:txBody>
      </p:sp>
      <p:sp>
        <p:nvSpPr>
          <p:cNvPr id="438" name="Shape 438"/>
          <p:cNvSpPr>
            <a:spLocks noGrp="1"/>
          </p:cNvSpPr>
          <p:nvPr>
            <p:ph type="body" idx="1"/>
          </p:nvPr>
        </p:nvSpPr>
        <p:spPr>
          <a:xfrm>
            <a:off x="355600" y="1384300"/>
            <a:ext cx="7076543" cy="4813598"/>
          </a:xfrm>
          <a:prstGeom prst="rect">
            <a:avLst/>
          </a:prstGeom>
        </p:spPr>
        <p:txBody>
          <a:bodyPr>
            <a:normAutofit lnSpcReduction="10000"/>
          </a:bodyPr>
          <a:lstStyle/>
          <a:p>
            <a:pPr lvl="0">
              <a:defRPr sz="1800"/>
            </a:pPr>
            <a:r>
              <a:rPr lang="vi-VN" sz="2000" dirty="0"/>
              <a:t>Một mô hình là sự đơn giản hóa thực tế. Chúng tôi xây dựng các mô hình để có thể hiểu rõ hơn về hệ thống mà chúng tôi đang phát triển.</a:t>
            </a:r>
          </a:p>
          <a:p>
            <a:pPr lvl="0">
              <a:defRPr sz="1800"/>
            </a:pPr>
            <a:endParaRPr lang="vi-VN" sz="2000" dirty="0"/>
          </a:p>
          <a:p>
            <a:pPr lvl="0">
              <a:defRPr sz="1800"/>
            </a:pPr>
            <a:r>
              <a:rPr lang="vi-VN" sz="2000" dirty="0"/>
              <a:t>Mô hình hóa là quá trình xây dựng các mô hình để đại diện cho một hệ thống</a:t>
            </a:r>
          </a:p>
          <a:p>
            <a:pPr lvl="0">
              <a:defRPr sz="1800"/>
            </a:pPr>
            <a:endParaRPr lang="vi-VN" sz="2000" dirty="0"/>
          </a:p>
          <a:p>
            <a:pPr lvl="0">
              <a:defRPr sz="1800"/>
            </a:pPr>
            <a:r>
              <a:rPr lang="vi-VN" sz="2000" dirty="0"/>
              <a:t>Mô hình hóa</a:t>
            </a:r>
          </a:p>
          <a:p>
            <a:pPr lvl="0">
              <a:buFont typeface="Wingdings" pitchFamily="2" charset="2"/>
              <a:buChar char="ü"/>
              <a:defRPr sz="1800"/>
            </a:pPr>
            <a:r>
              <a:rPr lang="vi-VN" sz="2000" dirty="0"/>
              <a:t>giúp chúng tôi hình dung một hệ thống như nó vốn có hoặc như chúng tôi muốn</a:t>
            </a:r>
          </a:p>
          <a:p>
            <a:pPr lvl="0">
              <a:buFont typeface="Wingdings" pitchFamily="2" charset="2"/>
              <a:buChar char="ü"/>
              <a:defRPr sz="1800"/>
            </a:pPr>
            <a:r>
              <a:rPr lang="vi-VN" sz="2000" dirty="0"/>
              <a:t>cho phép chúng tôi chỉ định cấu trúc hoặc hành vi của một hệ thống</a:t>
            </a:r>
          </a:p>
          <a:p>
            <a:pPr lvl="0">
              <a:buFont typeface="Wingdings" pitchFamily="2" charset="2"/>
              <a:buChar char="ü"/>
              <a:defRPr sz="1800"/>
            </a:pPr>
            <a:r>
              <a:rPr lang="vi-VN" sz="2000" dirty="0"/>
              <a:t>cung cấp cho chúng tôi một mẫu hướng dẫn chúng tôi xây dựng một hệ thống</a:t>
            </a:r>
          </a:p>
          <a:p>
            <a:pPr lvl="0">
              <a:buFont typeface="Wingdings" pitchFamily="2" charset="2"/>
              <a:buChar char="ü"/>
              <a:defRPr sz="1800"/>
            </a:pPr>
            <a:r>
              <a:rPr lang="vi-VN" sz="2000" dirty="0"/>
              <a:t>ghi lại quyết định chúng tôi đã đưa ra</a:t>
            </a:r>
            <a:endParaRPr sz="2000" dirty="0"/>
          </a:p>
        </p:txBody>
      </p:sp>
      <p:pic>
        <p:nvPicPr>
          <p:cNvPr id="439" name="pasted-image.png"/>
          <p:cNvPicPr/>
          <p:nvPr/>
        </p:nvPicPr>
        <p:blipFill>
          <a:blip r:embed="rId2" cstate="screen">
            <a:extLst>
              <a:ext uri="{28A0092B-C50C-407E-A947-70E740481C1C}">
                <a14:useLocalDpi xmlns:a14="http://schemas.microsoft.com/office/drawing/2010/main"/>
              </a:ext>
            </a:extLst>
          </a:blip>
          <a:stretch>
            <a:fillRect/>
          </a:stretch>
        </p:blipFill>
        <p:spPr>
          <a:xfrm>
            <a:off x="7204087" y="4240165"/>
            <a:ext cx="4583101" cy="2093438"/>
          </a:xfrm>
          <a:prstGeom prst="rect">
            <a:avLst/>
          </a:prstGeom>
          <a:ln w="6350">
            <a:round/>
          </a:ln>
        </p:spPr>
      </p:pic>
      <p:pic>
        <p:nvPicPr>
          <p:cNvPr id="440" name="pasted-image.png"/>
          <p:cNvPicPr/>
          <p:nvPr/>
        </p:nvPicPr>
        <p:blipFill>
          <a:blip r:embed="rId3" cstate="screen">
            <a:extLst>
              <a:ext uri="{28A0092B-C50C-407E-A947-70E740481C1C}">
                <a14:useLocalDpi xmlns:a14="http://schemas.microsoft.com/office/drawing/2010/main"/>
              </a:ext>
            </a:extLst>
          </a:blip>
          <a:stretch>
            <a:fillRect/>
          </a:stretch>
        </p:blipFill>
        <p:spPr>
          <a:xfrm>
            <a:off x="8464972" y="1308100"/>
            <a:ext cx="2442333" cy="752326"/>
          </a:xfrm>
          <a:prstGeom prst="rect">
            <a:avLst/>
          </a:prstGeom>
          <a:ln w="6350">
            <a:round/>
          </a:ln>
        </p:spPr>
      </p:pic>
      <p:pic>
        <p:nvPicPr>
          <p:cNvPr id="441" name="pasted-image.png"/>
          <p:cNvPicPr/>
          <p:nvPr/>
        </p:nvPicPr>
        <p:blipFill>
          <a:blip r:embed="rId4" cstate="screen">
            <a:extLst>
              <a:ext uri="{28A0092B-C50C-407E-A947-70E740481C1C}">
                <a14:useLocalDpi xmlns:a14="http://schemas.microsoft.com/office/drawing/2010/main"/>
              </a:ext>
            </a:extLst>
          </a:blip>
          <a:stretch>
            <a:fillRect/>
          </a:stretch>
        </p:blipFill>
        <p:spPr>
          <a:xfrm>
            <a:off x="8366036" y="2177258"/>
            <a:ext cx="2761223" cy="752326"/>
          </a:xfrm>
          <a:prstGeom prst="rect">
            <a:avLst/>
          </a:prstGeom>
          <a:ln w="6350">
            <a:round/>
          </a:ln>
        </p:spPr>
      </p:pic>
      <p:pic>
        <p:nvPicPr>
          <p:cNvPr id="442" name="pasted-image.png"/>
          <p:cNvPicPr/>
          <p:nvPr/>
        </p:nvPicPr>
        <p:blipFill>
          <a:blip r:embed="rId5" cstate="screen">
            <a:extLst>
              <a:ext uri="{28A0092B-C50C-407E-A947-70E740481C1C}">
                <a14:useLocalDpi xmlns:a14="http://schemas.microsoft.com/office/drawing/2010/main"/>
              </a:ext>
            </a:extLst>
          </a:blip>
          <a:stretch>
            <a:fillRect/>
          </a:stretch>
        </p:blipFill>
        <p:spPr>
          <a:xfrm>
            <a:off x="8464972" y="2929584"/>
            <a:ext cx="2662287" cy="873563"/>
          </a:xfrm>
          <a:prstGeom prst="rect">
            <a:avLst/>
          </a:prstGeom>
          <a:ln w="6350">
            <a:round/>
          </a:ln>
        </p:spPr>
      </p:pic>
    </p:spTree>
    <p:extLst>
      <p:ext uri="{BB962C8B-B14F-4D97-AF65-F5344CB8AC3E}">
        <p14:creationId xmlns:p14="http://schemas.microsoft.com/office/powerpoint/2010/main" val="416998686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Shape 71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30</a:t>
            </a:fld>
            <a:endParaRPr sz="1800">
              <a:solidFill>
                <a:srgbClr val="CC0000"/>
              </a:solidFill>
            </a:endParaRPr>
          </a:p>
        </p:txBody>
      </p:sp>
      <p:sp>
        <p:nvSpPr>
          <p:cNvPr id="716" name="Shape 716"/>
          <p:cNvSpPr>
            <a:spLocks noGrp="1"/>
          </p:cNvSpPr>
          <p:nvPr>
            <p:ph type="title"/>
          </p:nvPr>
        </p:nvSpPr>
        <p:spPr>
          <a:prstGeom prst="rect">
            <a:avLst/>
          </a:prstGeom>
        </p:spPr>
        <p:txBody>
          <a:bodyPr/>
          <a:lstStyle/>
          <a:p>
            <a:pPr lvl="0">
              <a:defRPr sz="1800" b="0"/>
            </a:pPr>
            <a:r>
              <a:rPr lang="vi-VN" sz="2700" b="1" dirty="0"/>
              <a:t>Giới thiệu về UML: sơ đồ triển khai</a:t>
            </a:r>
            <a:endParaRPr sz="2700" b="1" dirty="0"/>
          </a:p>
        </p:txBody>
      </p:sp>
      <p:sp>
        <p:nvSpPr>
          <p:cNvPr id="717" name="Shape 717"/>
          <p:cNvSpPr>
            <a:spLocks noGrp="1"/>
          </p:cNvSpPr>
          <p:nvPr>
            <p:ph type="body" idx="1"/>
          </p:nvPr>
        </p:nvSpPr>
        <p:spPr>
          <a:prstGeom prst="rect">
            <a:avLst/>
          </a:prstGeom>
        </p:spPr>
        <p:txBody>
          <a:bodyPr/>
          <a:lstStyle/>
          <a:p>
            <a:pPr lvl="0">
              <a:defRPr sz="1800"/>
            </a:pPr>
            <a:r>
              <a:rPr lang="en-US" sz="2000" dirty="0" err="1"/>
              <a:t>Mô</a:t>
            </a:r>
            <a:r>
              <a:rPr lang="en-US" sz="2000" dirty="0"/>
              <a:t> </a:t>
            </a:r>
            <a:r>
              <a:rPr lang="en-US" sz="2000" dirty="0" err="1"/>
              <a:t>tả</a:t>
            </a:r>
            <a:r>
              <a:rPr lang="en-US" sz="2000" dirty="0"/>
              <a:t> </a:t>
            </a:r>
            <a:r>
              <a:rPr lang="en-US" sz="2000" dirty="0" err="1"/>
              <a:t>tổ</a:t>
            </a:r>
            <a:r>
              <a:rPr lang="en-US" sz="2000" dirty="0"/>
              <a:t> </a:t>
            </a:r>
            <a:r>
              <a:rPr lang="en-US" sz="2000" dirty="0" err="1"/>
              <a:t>chức</a:t>
            </a:r>
            <a:r>
              <a:rPr lang="en-US" sz="2000" dirty="0"/>
              <a:t> </a:t>
            </a:r>
            <a:r>
              <a:rPr lang="en-US" sz="2000" dirty="0" err="1"/>
              <a:t>vật</a:t>
            </a:r>
            <a:r>
              <a:rPr lang="en-US" sz="2000" dirty="0"/>
              <a:t> </a:t>
            </a:r>
            <a:r>
              <a:rPr lang="en-US" sz="2000" dirty="0" err="1"/>
              <a:t>lý</a:t>
            </a:r>
            <a:r>
              <a:rPr lang="en-US" sz="2000" dirty="0"/>
              <a:t> </a:t>
            </a:r>
            <a:r>
              <a:rPr lang="en-US" sz="2000" dirty="0" err="1"/>
              <a:t>của</a:t>
            </a:r>
            <a:r>
              <a:rPr lang="en-US" sz="2000" dirty="0"/>
              <a:t> </a:t>
            </a:r>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máy</a:t>
            </a:r>
            <a:r>
              <a:rPr lang="en-US" sz="2000" dirty="0"/>
              <a:t> </a:t>
            </a:r>
            <a:r>
              <a:rPr lang="en-US" sz="2000" dirty="0" err="1"/>
              <a:t>móc</a:t>
            </a:r>
            <a:r>
              <a:rPr lang="en-US" sz="2000" dirty="0"/>
              <a:t>) </a:t>
            </a:r>
            <a:r>
              <a:rPr lang="en-US" sz="2000" dirty="0" err="1"/>
              <a:t>khác</a:t>
            </a:r>
            <a:r>
              <a:rPr lang="en-US" sz="2000" dirty="0"/>
              <a:t> </a:t>
            </a:r>
            <a:r>
              <a:rPr lang="en-US" sz="2000" dirty="0" err="1"/>
              <a:t>nhau</a:t>
            </a:r>
            <a:r>
              <a:rPr lang="en-US" sz="2000" dirty="0"/>
              <a:t> </a:t>
            </a:r>
            <a:r>
              <a:rPr lang="en-US" sz="2000" dirty="0" err="1"/>
              <a:t>của</a:t>
            </a:r>
            <a:r>
              <a:rPr lang="en-US" sz="2000" dirty="0"/>
              <a:t> </a:t>
            </a:r>
            <a:r>
              <a:rPr lang="en-US" sz="2000" dirty="0" err="1"/>
              <a:t>hệ</a:t>
            </a:r>
            <a:r>
              <a:rPr lang="en-US" sz="2000" dirty="0"/>
              <a:t> </a:t>
            </a:r>
            <a:r>
              <a:rPr lang="en-US" sz="2000" dirty="0" err="1"/>
              <a:t>thống</a:t>
            </a:r>
            <a:r>
              <a:rPr lang="en-US" sz="2000" dirty="0"/>
              <a:t> (</a:t>
            </a:r>
            <a:r>
              <a:rPr lang="en-US" sz="2000" dirty="0" err="1"/>
              <a:t>vật</a:t>
            </a:r>
            <a:r>
              <a:rPr lang="en-US" sz="2000" dirty="0"/>
              <a:t> </a:t>
            </a:r>
            <a:r>
              <a:rPr lang="en-US" sz="2000" dirty="0" err="1"/>
              <a:t>liệu</a:t>
            </a:r>
            <a:r>
              <a:rPr lang="en-US" sz="2000" dirty="0"/>
              <a:t>)</a:t>
            </a:r>
            <a:endParaRPr sz="2000" dirty="0"/>
          </a:p>
        </p:txBody>
      </p:sp>
      <p:pic>
        <p:nvPicPr>
          <p:cNvPr id="718" name="pasted-image.png"/>
          <p:cNvPicPr/>
          <p:nvPr/>
        </p:nvPicPr>
        <p:blipFill>
          <a:blip r:embed="rId2"/>
          <a:stretch>
            <a:fillRect/>
          </a:stretch>
        </p:blipFill>
        <p:spPr>
          <a:xfrm>
            <a:off x="1445438" y="1872504"/>
            <a:ext cx="9301125" cy="3473509"/>
          </a:xfrm>
          <a:prstGeom prst="rect">
            <a:avLst/>
          </a:prstGeom>
          <a:ln w="6350">
            <a:round/>
          </a:ln>
        </p:spPr>
      </p:pic>
      <p:sp>
        <p:nvSpPr>
          <p:cNvPr id="719" name="Shape 719"/>
          <p:cNvSpPr/>
          <p:nvPr/>
        </p:nvSpPr>
        <p:spPr>
          <a:xfrm>
            <a:off x="3159011" y="5434103"/>
            <a:ext cx="5260557" cy="347481"/>
          </a:xfrm>
          <a:prstGeom prst="rect">
            <a:avLst/>
          </a:prstGeom>
          <a:ln w="12700">
            <a:miter lim="400000"/>
          </a:ln>
          <a:extLst>
            <a:ext uri="{C572A759-6A51-4108-AA02-DFA0A04FC94B}">
              <ma14:wrappingTextBoxFlag xmlns:ma14="http://schemas.microsoft.com/office/mac/drawingml/2011/main" xmlns="" val="1"/>
            </a:ext>
          </a:extLst>
        </p:spPr>
        <p:txBody>
          <a:bodyPr wrap="none" lIns="42520" tIns="42520" rIns="42520" bIns="42520" anchor="ctr">
            <a:spAutoFit/>
          </a:bodyPr>
          <a:lstStyle>
            <a:lvl1pPr>
              <a:defRPr sz="2000"/>
            </a:lvl1pPr>
          </a:lstStyle>
          <a:p>
            <a:pPr lvl="0">
              <a:defRPr sz="1800">
                <a:uFillTx/>
              </a:defRPr>
            </a:pPr>
            <a:r>
              <a:rPr lang="vi-VN" sz="1700" dirty="0">
                <a:uFill>
                  <a:solidFill/>
                </a:uFill>
              </a:rPr>
              <a:t>Một ví dụ về sơ đồ triển khai của ứng dụng web JEE</a:t>
            </a:r>
            <a:endParaRPr sz="1700" dirty="0">
              <a:uFill>
                <a:solidFill/>
              </a:uFill>
            </a:endParaRPr>
          </a:p>
        </p:txBody>
      </p:sp>
    </p:spTree>
    <p:extLst>
      <p:ext uri="{BB962C8B-B14F-4D97-AF65-F5344CB8AC3E}">
        <p14:creationId xmlns:p14="http://schemas.microsoft.com/office/powerpoint/2010/main" val="282211527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hape 72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31</a:t>
            </a:fld>
            <a:endParaRPr sz="1800">
              <a:solidFill>
                <a:srgbClr val="CC0000"/>
              </a:solidFill>
            </a:endParaRPr>
          </a:p>
        </p:txBody>
      </p:sp>
      <p:sp>
        <p:nvSpPr>
          <p:cNvPr id="722" name="Shape 722"/>
          <p:cNvSpPr>
            <a:spLocks noGrp="1"/>
          </p:cNvSpPr>
          <p:nvPr>
            <p:ph type="title"/>
          </p:nvPr>
        </p:nvSpPr>
        <p:spPr>
          <a:prstGeom prst="rect">
            <a:avLst/>
          </a:prstGeom>
        </p:spPr>
        <p:txBody>
          <a:bodyPr/>
          <a:lstStyle/>
          <a:p>
            <a:pPr lvl="0">
              <a:defRPr sz="1800" b="0"/>
            </a:pPr>
            <a:r>
              <a:rPr lang="vi-VN" sz="2700" b="1" dirty="0"/>
              <a:t>Giới thiệu về UML: cơ chế mở rộng</a:t>
            </a:r>
            <a:endParaRPr sz="2700" b="1" dirty="0"/>
          </a:p>
        </p:txBody>
      </p:sp>
      <p:sp>
        <p:nvSpPr>
          <p:cNvPr id="723" name="Shape 723"/>
          <p:cNvSpPr>
            <a:spLocks noGrp="1"/>
          </p:cNvSpPr>
          <p:nvPr>
            <p:ph type="body" idx="1"/>
          </p:nvPr>
        </p:nvSpPr>
        <p:spPr>
          <a:prstGeom prst="rect">
            <a:avLst/>
          </a:prstGeom>
        </p:spPr>
        <p:txBody>
          <a:bodyPr>
            <a:normAutofit/>
          </a:bodyPr>
          <a:lstStyle/>
          <a:p>
            <a:pPr lvl="0">
              <a:defRPr sz="1800"/>
            </a:pPr>
            <a:r>
              <a:rPr lang="vi-VN" sz="1600" dirty="0"/>
              <a:t>Cơ chế mở rộng tích hợp</a:t>
            </a:r>
          </a:p>
          <a:p>
            <a:pPr lvl="1">
              <a:defRPr sz="1800"/>
            </a:pPr>
            <a:r>
              <a:rPr lang="vi-VN" sz="1600" dirty="0"/>
              <a:t>Khuôn mẫu</a:t>
            </a:r>
          </a:p>
          <a:p>
            <a:pPr lvl="1">
              <a:defRPr sz="1800"/>
            </a:pPr>
            <a:r>
              <a:rPr lang="vi-VN" sz="1600" dirty="0"/>
              <a:t>Giá trị được gắn thẻ</a:t>
            </a:r>
          </a:p>
          <a:p>
            <a:pPr lvl="0">
              <a:defRPr sz="1800"/>
            </a:pPr>
            <a:r>
              <a:rPr lang="vi-VN" sz="1600" dirty="0"/>
              <a:t>Ghi chú</a:t>
            </a:r>
          </a:p>
          <a:p>
            <a:pPr lvl="0">
              <a:defRPr sz="1800"/>
            </a:pPr>
            <a:r>
              <a:rPr lang="vi-VN" sz="1600" dirty="0"/>
              <a:t>Ràng buộc</a:t>
            </a:r>
          </a:p>
          <a:p>
            <a:pPr lvl="1">
              <a:defRPr sz="1800"/>
            </a:pPr>
            <a:r>
              <a:rPr lang="vi-VN" sz="1600" dirty="0"/>
              <a:t>Ngôn ngữ văn bản OCL</a:t>
            </a:r>
            <a:endParaRPr lang="en-US" sz="1600" dirty="0"/>
          </a:p>
        </p:txBody>
      </p:sp>
    </p:spTree>
    <p:extLst>
      <p:ext uri="{BB962C8B-B14F-4D97-AF65-F5344CB8AC3E}">
        <p14:creationId xmlns:p14="http://schemas.microsoft.com/office/powerpoint/2010/main" val="71263760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5" name="Shape 725"/>
          <p:cNvSpPr>
            <a:spLocks noGrp="1"/>
          </p:cNvSpPr>
          <p:nvPr>
            <p:ph type="sldNum" sz="quarter" idx="2"/>
          </p:nvPr>
        </p:nvSpPr>
        <p:spPr>
          <a:xfrm>
            <a:off x="11679764" y="6548438"/>
            <a:ext cx="313269" cy="33254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32</a:t>
            </a:fld>
            <a:endParaRPr sz="1800">
              <a:solidFill>
                <a:srgbClr val="CC0000"/>
              </a:solidFill>
            </a:endParaRPr>
          </a:p>
        </p:txBody>
      </p:sp>
      <p:sp>
        <p:nvSpPr>
          <p:cNvPr id="726" name="Shape 726"/>
          <p:cNvSpPr>
            <a:spLocks noGrp="1"/>
          </p:cNvSpPr>
          <p:nvPr>
            <p:ph type="title"/>
          </p:nvPr>
        </p:nvSpPr>
        <p:spPr>
          <a:prstGeom prst="rect">
            <a:avLst/>
          </a:prstGeom>
        </p:spPr>
        <p:txBody>
          <a:bodyPr/>
          <a:lstStyle/>
          <a:p>
            <a:pPr lvl="0">
              <a:defRPr sz="1800" b="0"/>
            </a:pPr>
            <a:r>
              <a:rPr lang="vi-VN" sz="2700" b="1" dirty="0"/>
              <a:t>Giới thiệu về UML: các cơ chế chung</a:t>
            </a:r>
            <a:endParaRPr sz="2700" b="1" dirty="0"/>
          </a:p>
        </p:txBody>
      </p:sp>
      <p:sp>
        <p:nvSpPr>
          <p:cNvPr id="727" name="Shape 727"/>
          <p:cNvSpPr>
            <a:spLocks noGrp="1"/>
          </p:cNvSpPr>
          <p:nvPr>
            <p:ph type="body" idx="1"/>
          </p:nvPr>
        </p:nvSpPr>
        <p:spPr>
          <a:prstGeom prst="rect">
            <a:avLst/>
          </a:prstGeom>
        </p:spPr>
        <p:txBody>
          <a:bodyPr>
            <a:normAutofit/>
          </a:bodyPr>
          <a:lstStyle/>
          <a:p>
            <a:pPr lvl="0">
              <a:defRPr sz="1800"/>
            </a:pPr>
            <a:r>
              <a:rPr lang="vi-VN" sz="2000" dirty="0"/>
              <a:t>Các gói</a:t>
            </a:r>
          </a:p>
          <a:p>
            <a:pPr lvl="1">
              <a:defRPr sz="1800"/>
            </a:pPr>
            <a:r>
              <a:rPr lang="vi-VN" sz="2000" dirty="0"/>
              <a:t>Cho phép cấu trúc sơ đồ lớp</a:t>
            </a:r>
          </a:p>
          <a:p>
            <a:pPr lvl="1">
              <a:defRPr sz="1800"/>
            </a:pPr>
            <a:r>
              <a:rPr lang="vi-VN" sz="2000" dirty="0"/>
              <a:t>Xây dựng cấu trúc phụ thuộc giữa các gói</a:t>
            </a:r>
          </a:p>
          <a:p>
            <a:pPr lvl="1">
              <a:defRPr sz="1800"/>
            </a:pPr>
            <a:r>
              <a:rPr lang="vi-VN" sz="2000" dirty="0"/>
              <a:t>Thí dụ</a:t>
            </a:r>
            <a:endParaRPr sz="2000" dirty="0"/>
          </a:p>
        </p:txBody>
      </p:sp>
      <p:grpSp>
        <p:nvGrpSpPr>
          <p:cNvPr id="745" name="Group 745"/>
          <p:cNvGrpSpPr/>
          <p:nvPr/>
        </p:nvGrpSpPr>
        <p:grpSpPr>
          <a:xfrm>
            <a:off x="3582292" y="3154844"/>
            <a:ext cx="5027416" cy="2941155"/>
            <a:chOff x="-1" y="0"/>
            <a:chExt cx="5362576" cy="3384550"/>
          </a:xfrm>
        </p:grpSpPr>
        <p:sp>
          <p:nvSpPr>
            <p:cNvPr id="728" name="Shape 728"/>
            <p:cNvSpPr/>
            <p:nvPr/>
          </p:nvSpPr>
          <p:spPr>
            <a:xfrm>
              <a:off x="28575" y="354012"/>
              <a:ext cx="3429000" cy="1295401"/>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29" name="Shape 729"/>
            <p:cNvSpPr/>
            <p:nvPr/>
          </p:nvSpPr>
          <p:spPr>
            <a:xfrm>
              <a:off x="28574" y="6350"/>
              <a:ext cx="1084264" cy="347663"/>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30" name="Shape 730"/>
            <p:cNvSpPr/>
            <p:nvPr/>
          </p:nvSpPr>
          <p:spPr>
            <a:xfrm>
              <a:off x="180975" y="671512"/>
              <a:ext cx="1581150" cy="825501"/>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31" name="Shape 731"/>
            <p:cNvSpPr/>
            <p:nvPr/>
          </p:nvSpPr>
          <p:spPr>
            <a:xfrm>
              <a:off x="180975" y="515937"/>
              <a:ext cx="457200" cy="152401"/>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32" name="Shape 732"/>
            <p:cNvSpPr/>
            <p:nvPr/>
          </p:nvSpPr>
          <p:spPr>
            <a:xfrm>
              <a:off x="2162175" y="671512"/>
              <a:ext cx="1143001" cy="825501"/>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33" name="Shape 733"/>
            <p:cNvSpPr/>
            <p:nvPr/>
          </p:nvSpPr>
          <p:spPr>
            <a:xfrm>
              <a:off x="2162175" y="515937"/>
              <a:ext cx="457200" cy="152401"/>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34" name="Shape 734"/>
            <p:cNvSpPr/>
            <p:nvPr/>
          </p:nvSpPr>
          <p:spPr>
            <a:xfrm>
              <a:off x="3990975" y="2414587"/>
              <a:ext cx="1371600" cy="825501"/>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35" name="Shape 735"/>
            <p:cNvSpPr/>
            <p:nvPr/>
          </p:nvSpPr>
          <p:spPr>
            <a:xfrm>
              <a:off x="3990975" y="2259012"/>
              <a:ext cx="457200" cy="152401"/>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36" name="Shape 736"/>
            <p:cNvSpPr/>
            <p:nvPr/>
          </p:nvSpPr>
          <p:spPr>
            <a:xfrm>
              <a:off x="-1" y="0"/>
              <a:ext cx="1019901" cy="5252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System</a:t>
              </a:r>
            </a:p>
          </p:txBody>
        </p:sp>
        <p:sp>
          <p:nvSpPr>
            <p:cNvPr id="737" name="Shape 737"/>
            <p:cNvSpPr/>
            <p:nvPr/>
          </p:nvSpPr>
          <p:spPr>
            <a:xfrm>
              <a:off x="3994150" y="2401887"/>
              <a:ext cx="457559" cy="5252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DB</a:t>
              </a:r>
            </a:p>
          </p:txBody>
        </p:sp>
        <p:sp>
          <p:nvSpPr>
            <p:cNvPr id="738" name="Shape 738"/>
            <p:cNvSpPr/>
            <p:nvPr/>
          </p:nvSpPr>
          <p:spPr>
            <a:xfrm>
              <a:off x="249237" y="631825"/>
              <a:ext cx="808083" cy="5252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Client</a:t>
              </a:r>
            </a:p>
          </p:txBody>
        </p:sp>
        <p:sp>
          <p:nvSpPr>
            <p:cNvPr id="739" name="Shape 739"/>
            <p:cNvSpPr/>
            <p:nvPr/>
          </p:nvSpPr>
          <p:spPr>
            <a:xfrm>
              <a:off x="2120900" y="631825"/>
              <a:ext cx="1035495" cy="5252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Product</a:t>
              </a:r>
            </a:p>
          </p:txBody>
        </p:sp>
        <p:sp>
          <p:nvSpPr>
            <p:cNvPr id="740" name="Shape 740"/>
            <p:cNvSpPr/>
            <p:nvPr/>
          </p:nvSpPr>
          <p:spPr>
            <a:xfrm flipH="1">
              <a:off x="892174" y="1655762"/>
              <a:ext cx="1" cy="863601"/>
            </a:xfrm>
            <a:prstGeom prst="line">
              <a:avLst/>
            </a:prstGeom>
            <a:noFill/>
            <a:ln w="9525" cap="flat">
              <a:solidFill>
                <a:srgbClr val="000000"/>
              </a:solidFill>
              <a:prstDash val="lgDash"/>
              <a:miter lim="800000"/>
              <a:tailEnd type="triangle" w="med" len="me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741" name="Shape 741"/>
            <p:cNvSpPr/>
            <p:nvPr/>
          </p:nvSpPr>
          <p:spPr>
            <a:xfrm>
              <a:off x="23812" y="2559050"/>
              <a:ext cx="1371601" cy="825500"/>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42" name="Shape 742"/>
            <p:cNvSpPr/>
            <p:nvPr/>
          </p:nvSpPr>
          <p:spPr>
            <a:xfrm>
              <a:off x="23812" y="2403475"/>
              <a:ext cx="457201" cy="152400"/>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43" name="Shape 743"/>
            <p:cNvSpPr/>
            <p:nvPr/>
          </p:nvSpPr>
          <p:spPr>
            <a:xfrm>
              <a:off x="26987" y="2546351"/>
              <a:ext cx="1216741" cy="5252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Interface</a:t>
              </a:r>
            </a:p>
          </p:txBody>
        </p:sp>
        <p:sp>
          <p:nvSpPr>
            <p:cNvPr id="744" name="Shape 744"/>
            <p:cNvSpPr/>
            <p:nvPr/>
          </p:nvSpPr>
          <p:spPr>
            <a:xfrm>
              <a:off x="2979737" y="1655762"/>
              <a:ext cx="1008064" cy="792164"/>
            </a:xfrm>
            <a:prstGeom prst="line">
              <a:avLst/>
            </a:prstGeom>
            <a:noFill/>
            <a:ln w="9525" cap="flat">
              <a:solidFill>
                <a:srgbClr val="000000"/>
              </a:solidFill>
              <a:prstDash val="lgDash"/>
              <a:miter lim="800000"/>
              <a:tailEnd type="triangle" w="med" len="me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spTree>
    <p:extLst>
      <p:ext uri="{BB962C8B-B14F-4D97-AF65-F5344CB8AC3E}">
        <p14:creationId xmlns:p14="http://schemas.microsoft.com/office/powerpoint/2010/main" val="1460488683"/>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Shape 74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33</a:t>
            </a:fld>
            <a:endParaRPr sz="1800">
              <a:solidFill>
                <a:srgbClr val="CC0000"/>
              </a:solidFill>
            </a:endParaRPr>
          </a:p>
        </p:txBody>
      </p:sp>
      <p:sp>
        <p:nvSpPr>
          <p:cNvPr id="748" name="Shape 748"/>
          <p:cNvSpPr>
            <a:spLocks noGrp="1"/>
          </p:cNvSpPr>
          <p:nvPr>
            <p:ph type="title"/>
          </p:nvPr>
        </p:nvSpPr>
        <p:spPr>
          <a:prstGeom prst="rect">
            <a:avLst/>
          </a:prstGeom>
        </p:spPr>
        <p:txBody>
          <a:bodyPr/>
          <a:lstStyle/>
          <a:p>
            <a:pPr lvl="0">
              <a:defRPr sz="1800" b="0"/>
            </a:pPr>
            <a:r>
              <a:rPr lang="vi-VN" sz="2700" b="1" dirty="0"/>
              <a:t>Giới thiệu về UML: các cơ chế chung</a:t>
            </a:r>
            <a:endParaRPr sz="2700" b="1" dirty="0"/>
          </a:p>
        </p:txBody>
      </p:sp>
      <p:sp>
        <p:nvSpPr>
          <p:cNvPr id="749" name="Shape 749"/>
          <p:cNvSpPr>
            <a:spLocks noGrp="1"/>
          </p:cNvSpPr>
          <p:nvPr>
            <p:ph type="body" idx="1"/>
          </p:nvPr>
        </p:nvSpPr>
        <p:spPr>
          <a:xfrm>
            <a:off x="608675" y="1259082"/>
            <a:ext cx="10789257" cy="5306818"/>
          </a:xfrm>
          <a:prstGeom prst="rect">
            <a:avLst/>
          </a:prstGeom>
        </p:spPr>
        <p:txBody>
          <a:bodyPr>
            <a:normAutofit/>
          </a:bodyPr>
          <a:lstStyle/>
          <a:p>
            <a:pPr lvl="0">
              <a:defRPr sz="1800"/>
            </a:pPr>
            <a:r>
              <a:rPr lang="vi-VN" sz="2000" dirty="0"/>
              <a:t>Khuôn mẫu</a:t>
            </a:r>
          </a:p>
          <a:p>
            <a:pPr lvl="1">
              <a:defRPr sz="1800"/>
            </a:pPr>
            <a:r>
              <a:rPr lang="vi-VN" sz="2000" dirty="0"/>
              <a:t>là một cơ chế mở rộng được tích hợp sẵn</a:t>
            </a:r>
          </a:p>
          <a:p>
            <a:pPr lvl="1">
              <a:defRPr sz="1800"/>
            </a:pPr>
            <a:r>
              <a:rPr lang="vi-VN" sz="2000" dirty="0"/>
              <a:t>mở rộng vốn từ vựng của UML</a:t>
            </a:r>
          </a:p>
          <a:p>
            <a:pPr lvl="1">
              <a:defRPr sz="1800"/>
            </a:pPr>
            <a:r>
              <a:rPr lang="vi-VN" sz="2000" dirty="0"/>
              <a:t>được sử dụng để tạo các loại phần tử UML mới có nguồn gốc từ các loại hiện có nhưng được điều chỉnh cho phù hợp với một vấn đề nhất định</a:t>
            </a:r>
          </a:p>
          <a:p>
            <a:pPr lvl="1">
              <a:defRPr sz="1800"/>
            </a:pPr>
            <a:r>
              <a:rPr lang="vi-VN" sz="2000" dirty="0"/>
              <a:t>có những khuôn mẫu được xác định trước trong UML</a:t>
            </a:r>
          </a:p>
          <a:p>
            <a:pPr lvl="1">
              <a:defRPr sz="1800"/>
            </a:pPr>
            <a:r>
              <a:rPr lang="vi-VN" sz="2000" dirty="0"/>
              <a:t>Ký hiệu</a:t>
            </a:r>
          </a:p>
          <a:p>
            <a:pPr lvl="2">
              <a:defRPr sz="1800"/>
            </a:pPr>
            <a:r>
              <a:rPr lang="vi-VN" dirty="0"/>
              <a:t>"Tên của khuôn mẫu"</a:t>
            </a:r>
          </a:p>
          <a:p>
            <a:pPr lvl="2">
              <a:defRPr sz="1800"/>
            </a:pPr>
            <a:r>
              <a:rPr lang="vi-VN" dirty="0"/>
              <a:t>Khả năng giới thiệu một biểu tượng</a:t>
            </a:r>
            <a:endParaRPr dirty="0"/>
          </a:p>
        </p:txBody>
      </p:sp>
      <p:grpSp>
        <p:nvGrpSpPr>
          <p:cNvPr id="754" name="Group 754"/>
          <p:cNvGrpSpPr/>
          <p:nvPr/>
        </p:nvGrpSpPr>
        <p:grpSpPr>
          <a:xfrm>
            <a:off x="1411138" y="4167275"/>
            <a:ext cx="2025552" cy="1435399"/>
            <a:chOff x="0" y="0"/>
            <a:chExt cx="2160588" cy="1728788"/>
          </a:xfrm>
        </p:grpSpPr>
        <p:sp>
          <p:nvSpPr>
            <p:cNvPr id="750" name="Shape 750"/>
            <p:cNvSpPr/>
            <p:nvPr/>
          </p:nvSpPr>
          <p:spPr>
            <a:xfrm>
              <a:off x="0" y="0"/>
              <a:ext cx="2160588" cy="1728788"/>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51" name="Shape 751"/>
            <p:cNvSpPr/>
            <p:nvPr/>
          </p:nvSpPr>
          <p:spPr>
            <a:xfrm>
              <a:off x="566737" y="50800"/>
              <a:ext cx="893576" cy="656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defRPr sz="1800">
                  <a:uFillTx/>
                </a:defRPr>
              </a:pPr>
              <a:r>
                <a:rPr sz="1200">
                  <a:latin typeface="Verdana"/>
                  <a:ea typeface="Verdana"/>
                  <a:cs typeface="Verdana"/>
                  <a:sym typeface="Verdana"/>
                </a:rPr>
                <a:t>« Actor »</a:t>
              </a:r>
            </a:p>
            <a:p>
              <a:pPr>
                <a:defRPr sz="1800">
                  <a:uFillTx/>
                </a:defRPr>
              </a:pPr>
              <a:r>
                <a:rPr sz="1200">
                  <a:latin typeface="Verdana"/>
                  <a:ea typeface="Verdana"/>
                  <a:cs typeface="Verdana"/>
                  <a:sym typeface="Verdana"/>
                </a:rPr>
                <a:t>Customer</a:t>
              </a:r>
            </a:p>
          </p:txBody>
        </p:sp>
        <p:sp>
          <p:nvSpPr>
            <p:cNvPr id="752" name="Shape 752"/>
            <p:cNvSpPr/>
            <p:nvPr/>
          </p:nvSpPr>
          <p:spPr>
            <a:xfrm>
              <a:off x="0" y="576262"/>
              <a:ext cx="2160588" cy="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753" name="Shape 753"/>
            <p:cNvSpPr/>
            <p:nvPr/>
          </p:nvSpPr>
          <p:spPr>
            <a:xfrm>
              <a:off x="0" y="1081087"/>
              <a:ext cx="2160588" cy="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grpSp>
        <p:nvGrpSpPr>
          <p:cNvPr id="763" name="Group 763"/>
          <p:cNvGrpSpPr/>
          <p:nvPr/>
        </p:nvGrpSpPr>
        <p:grpSpPr>
          <a:xfrm>
            <a:off x="4804916" y="4262623"/>
            <a:ext cx="2025553" cy="1215555"/>
            <a:chOff x="0" y="0"/>
            <a:chExt cx="2160588" cy="1728788"/>
          </a:xfrm>
        </p:grpSpPr>
        <p:sp>
          <p:nvSpPr>
            <p:cNvPr id="755" name="Shape 755"/>
            <p:cNvSpPr/>
            <p:nvPr/>
          </p:nvSpPr>
          <p:spPr>
            <a:xfrm>
              <a:off x="0" y="0"/>
              <a:ext cx="2160588" cy="1728788"/>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56" name="Shape 756"/>
            <p:cNvSpPr/>
            <p:nvPr/>
          </p:nvSpPr>
          <p:spPr>
            <a:xfrm>
              <a:off x="358775" y="128587"/>
              <a:ext cx="893576" cy="39395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400">
                  <a:uFillTx/>
                  <a:latin typeface="Verdana"/>
                  <a:ea typeface="Verdana"/>
                  <a:cs typeface="Verdana"/>
                  <a:sym typeface="Verdana"/>
                </a:defRPr>
              </a:lvl1pPr>
            </a:lstStyle>
            <a:p>
              <a:pPr lvl="0">
                <a:defRPr sz="1800"/>
              </a:pPr>
              <a:r>
                <a:rPr sz="1200"/>
                <a:t>Customer</a:t>
              </a:r>
            </a:p>
          </p:txBody>
        </p:sp>
        <p:grpSp>
          <p:nvGrpSpPr>
            <p:cNvPr id="762" name="Group 762"/>
            <p:cNvGrpSpPr/>
            <p:nvPr/>
          </p:nvGrpSpPr>
          <p:grpSpPr>
            <a:xfrm>
              <a:off x="1655762" y="28574"/>
              <a:ext cx="287338" cy="504826"/>
              <a:chOff x="0" y="0"/>
              <a:chExt cx="287337" cy="504825"/>
            </a:xfrm>
          </p:grpSpPr>
          <p:sp>
            <p:nvSpPr>
              <p:cNvPr id="757" name="Shape 757"/>
              <p:cNvSpPr/>
              <p:nvPr/>
            </p:nvSpPr>
            <p:spPr>
              <a:xfrm>
                <a:off x="71437" y="-1"/>
                <a:ext cx="144463" cy="1444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58" name="Shape 758"/>
              <p:cNvSpPr/>
              <p:nvPr/>
            </p:nvSpPr>
            <p:spPr>
              <a:xfrm flipH="1">
                <a:off x="142875" y="144462"/>
                <a:ext cx="1" cy="21590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759" name="Shape 759"/>
              <p:cNvSpPr/>
              <p:nvPr/>
            </p:nvSpPr>
            <p:spPr>
              <a:xfrm>
                <a:off x="0" y="215900"/>
                <a:ext cx="287338" cy="0"/>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760" name="Shape 760"/>
              <p:cNvSpPr/>
              <p:nvPr/>
            </p:nvSpPr>
            <p:spPr>
              <a:xfrm flipH="1">
                <a:off x="-1" y="360362"/>
                <a:ext cx="142877" cy="144463"/>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761" name="Shape 761"/>
              <p:cNvSpPr/>
              <p:nvPr/>
            </p:nvSpPr>
            <p:spPr>
              <a:xfrm>
                <a:off x="142874" y="360362"/>
                <a:ext cx="144464" cy="144464"/>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grpSp>
      <p:sp>
        <p:nvSpPr>
          <p:cNvPr id="764" name="Shape 764"/>
          <p:cNvSpPr/>
          <p:nvPr/>
        </p:nvSpPr>
        <p:spPr>
          <a:xfrm>
            <a:off x="6916290" y="5765601"/>
            <a:ext cx="1248669" cy="446615"/>
          </a:xfrm>
          <a:prstGeom prst="rect">
            <a:avLst/>
          </a:prstGeom>
          <a:ln>
            <a:solidFill/>
            <a:round/>
          </a:ln>
          <a:extLst>
            <a:ext uri="{C572A759-6A51-4108-AA02-DFA0A04FC94B}">
              <ma14:wrappingTextBoxFlag xmlns:ma14="http://schemas.microsoft.com/office/mac/drawingml/2011/main" xmlns="" val="1"/>
            </a:ext>
          </a:extLst>
        </p:spPr>
        <p:txBody>
          <a:bodyPr lIns="38267" tIns="38268" rIns="38267" bIns="38268">
            <a:spAutoFit/>
          </a:bodyPr>
          <a:lstStyle/>
          <a:p>
            <a:pPr algn="ctr">
              <a:defRPr sz="1800">
                <a:uFillTx/>
              </a:defRPr>
            </a:pPr>
            <a:r>
              <a:rPr sz="1200">
                <a:latin typeface="Verdana"/>
                <a:ea typeface="Verdana"/>
                <a:cs typeface="Verdana"/>
                <a:sym typeface="Verdana"/>
              </a:rPr>
              <a:t>« datatype »</a:t>
            </a:r>
          </a:p>
          <a:p>
            <a:pPr algn="ctr">
              <a:defRPr sz="1800">
                <a:uFillTx/>
              </a:defRPr>
            </a:pPr>
            <a:r>
              <a:rPr sz="1200">
                <a:latin typeface="Verdana"/>
                <a:ea typeface="Verdana"/>
                <a:cs typeface="Verdana"/>
                <a:sym typeface="Verdana"/>
              </a:rPr>
              <a:t>Float</a:t>
            </a:r>
          </a:p>
        </p:txBody>
      </p:sp>
      <p:grpSp>
        <p:nvGrpSpPr>
          <p:cNvPr id="768" name="Group 768"/>
          <p:cNvGrpSpPr/>
          <p:nvPr/>
        </p:nvGrpSpPr>
        <p:grpSpPr>
          <a:xfrm>
            <a:off x="3061890" y="5602674"/>
            <a:ext cx="1958579" cy="910830"/>
            <a:chOff x="0" y="0"/>
            <a:chExt cx="2089150" cy="1295400"/>
          </a:xfrm>
        </p:grpSpPr>
        <p:sp>
          <p:nvSpPr>
            <p:cNvPr id="765" name="Shape 765"/>
            <p:cNvSpPr/>
            <p:nvPr/>
          </p:nvSpPr>
          <p:spPr>
            <a:xfrm>
              <a:off x="0" y="155575"/>
              <a:ext cx="2089150" cy="1139825"/>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66" name="Shape 766"/>
            <p:cNvSpPr/>
            <p:nvPr/>
          </p:nvSpPr>
          <p:spPr>
            <a:xfrm>
              <a:off x="0" y="0"/>
              <a:ext cx="457200" cy="152400"/>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67" name="Shape 767"/>
            <p:cNvSpPr/>
            <p:nvPr/>
          </p:nvSpPr>
          <p:spPr>
            <a:xfrm>
              <a:off x="193675" y="168276"/>
              <a:ext cx="1409957" cy="70035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defRPr sz="1800">
                  <a:uFillTx/>
                </a:defRPr>
              </a:pPr>
              <a:r>
                <a:rPr sz="1300">
                  <a:latin typeface="Verdana"/>
                  <a:ea typeface="Verdana"/>
                  <a:cs typeface="Verdana"/>
                  <a:sym typeface="Verdana"/>
                </a:rPr>
                <a:t>« subsystem »</a:t>
              </a:r>
            </a:p>
            <a:p>
              <a:pPr>
                <a:defRPr sz="1800">
                  <a:uFillTx/>
                </a:defRPr>
              </a:pPr>
              <a:r>
                <a:rPr sz="1300">
                  <a:latin typeface="Verdana"/>
                  <a:ea typeface="Verdana"/>
                  <a:cs typeface="Verdana"/>
                  <a:sym typeface="Verdana"/>
                </a:rPr>
                <a:t>User Interface</a:t>
              </a:r>
            </a:p>
          </p:txBody>
        </p:sp>
      </p:grpSp>
      <p:grpSp>
        <p:nvGrpSpPr>
          <p:cNvPr id="773" name="Group 773"/>
          <p:cNvGrpSpPr/>
          <p:nvPr/>
        </p:nvGrpSpPr>
        <p:grpSpPr>
          <a:xfrm>
            <a:off x="8222753" y="4064001"/>
            <a:ext cx="2025552" cy="1434268"/>
            <a:chOff x="0" y="0"/>
            <a:chExt cx="2160588" cy="1728788"/>
          </a:xfrm>
        </p:grpSpPr>
        <p:sp>
          <p:nvSpPr>
            <p:cNvPr id="769" name="Shape 769"/>
            <p:cNvSpPr/>
            <p:nvPr/>
          </p:nvSpPr>
          <p:spPr>
            <a:xfrm>
              <a:off x="0" y="0"/>
              <a:ext cx="2160588" cy="1728788"/>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70" name="Shape 770"/>
            <p:cNvSpPr/>
            <p:nvPr/>
          </p:nvSpPr>
          <p:spPr>
            <a:xfrm>
              <a:off x="618102" y="50800"/>
              <a:ext cx="891045" cy="65658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defRPr sz="1800">
                  <a:uFillTx/>
                </a:defRPr>
              </a:pPr>
              <a:r>
                <a:rPr sz="1200">
                  <a:latin typeface="Verdana"/>
                  <a:ea typeface="Verdana"/>
                  <a:cs typeface="Verdana"/>
                  <a:sym typeface="Verdana"/>
                </a:rPr>
                <a:t>« utility »</a:t>
              </a:r>
            </a:p>
            <a:p>
              <a:pPr algn="ctr">
                <a:defRPr sz="1800">
                  <a:uFillTx/>
                </a:defRPr>
              </a:pPr>
              <a:r>
                <a:rPr sz="1200">
                  <a:latin typeface="Verdana"/>
                  <a:ea typeface="Verdana"/>
                  <a:cs typeface="Verdana"/>
                  <a:sym typeface="Verdana"/>
                </a:rPr>
                <a:t>Maths</a:t>
              </a:r>
            </a:p>
          </p:txBody>
        </p:sp>
        <p:sp>
          <p:nvSpPr>
            <p:cNvPr id="771" name="Shape 771"/>
            <p:cNvSpPr/>
            <p:nvPr/>
          </p:nvSpPr>
          <p:spPr>
            <a:xfrm>
              <a:off x="0" y="576262"/>
              <a:ext cx="2160588" cy="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772" name="Shape 772"/>
            <p:cNvSpPr/>
            <p:nvPr/>
          </p:nvSpPr>
          <p:spPr>
            <a:xfrm>
              <a:off x="0" y="1081087"/>
              <a:ext cx="2160588" cy="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spTree>
    <p:extLst>
      <p:ext uri="{BB962C8B-B14F-4D97-AF65-F5344CB8AC3E}">
        <p14:creationId xmlns:p14="http://schemas.microsoft.com/office/powerpoint/2010/main" val="231632092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Shape 77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34</a:t>
            </a:fld>
            <a:endParaRPr sz="1800">
              <a:solidFill>
                <a:srgbClr val="CC0000"/>
              </a:solidFill>
            </a:endParaRPr>
          </a:p>
        </p:txBody>
      </p:sp>
      <p:sp>
        <p:nvSpPr>
          <p:cNvPr id="776" name="Shape 776"/>
          <p:cNvSpPr>
            <a:spLocks noGrp="1"/>
          </p:cNvSpPr>
          <p:nvPr>
            <p:ph type="title"/>
          </p:nvPr>
        </p:nvSpPr>
        <p:spPr>
          <a:prstGeom prst="rect">
            <a:avLst/>
          </a:prstGeom>
        </p:spPr>
        <p:txBody>
          <a:bodyPr/>
          <a:lstStyle/>
          <a:p>
            <a:pPr lvl="0">
              <a:defRPr sz="1800" b="0"/>
            </a:pPr>
            <a:r>
              <a:rPr lang="vi-VN" sz="2700" b="1" dirty="0"/>
              <a:t>Giới thiệu về UML: các cơ chế chung</a:t>
            </a:r>
            <a:endParaRPr sz="2700" b="1" dirty="0"/>
          </a:p>
        </p:txBody>
      </p:sp>
      <p:sp>
        <p:nvSpPr>
          <p:cNvPr id="777" name="Shape 777"/>
          <p:cNvSpPr>
            <a:spLocks noGrp="1"/>
          </p:cNvSpPr>
          <p:nvPr>
            <p:ph type="body" idx="1"/>
          </p:nvPr>
        </p:nvSpPr>
        <p:spPr>
          <a:prstGeom prst="rect">
            <a:avLst/>
          </a:prstGeom>
        </p:spPr>
        <p:txBody>
          <a:bodyPr>
            <a:normAutofit/>
          </a:bodyPr>
          <a:lstStyle/>
          <a:p>
            <a:pPr lvl="0">
              <a:defRPr sz="1800"/>
            </a:pPr>
            <a:r>
              <a:rPr lang="vi-VN" sz="2000" dirty="0"/>
              <a:t>Giá trị được gắn thẻ</a:t>
            </a:r>
          </a:p>
          <a:p>
            <a:pPr lvl="1">
              <a:defRPr sz="1800"/>
            </a:pPr>
            <a:r>
              <a:rPr lang="vi-VN" sz="2000" dirty="0"/>
              <a:t>Một cơ chế mở rộng khác</a:t>
            </a:r>
          </a:p>
          <a:p>
            <a:pPr lvl="1">
              <a:defRPr sz="1800"/>
            </a:pPr>
            <a:r>
              <a:rPr lang="vi-VN" sz="2000" dirty="0"/>
              <a:t>Cung cấp thông tin bổ sung về các phần tử của UML</a:t>
            </a:r>
          </a:p>
          <a:p>
            <a:pPr lvl="1">
              <a:defRPr sz="1800"/>
            </a:pPr>
            <a:r>
              <a:rPr lang="vi-VN" sz="2000" dirty="0"/>
              <a:t>Các cặp loại {name = value}</a:t>
            </a:r>
          </a:p>
          <a:p>
            <a:pPr lvl="1">
              <a:defRPr sz="1800"/>
            </a:pPr>
            <a:r>
              <a:rPr lang="vi-VN" sz="2000" dirty="0"/>
              <a:t>Thí dụ</a:t>
            </a:r>
            <a:endParaRPr sz="2000" dirty="0"/>
          </a:p>
        </p:txBody>
      </p:sp>
      <p:grpSp>
        <p:nvGrpSpPr>
          <p:cNvPr id="782" name="Group 782"/>
          <p:cNvGrpSpPr/>
          <p:nvPr/>
        </p:nvGrpSpPr>
        <p:grpSpPr>
          <a:xfrm>
            <a:off x="4829224" y="3392264"/>
            <a:ext cx="2025553" cy="1548036"/>
            <a:chOff x="0" y="0"/>
            <a:chExt cx="2160588" cy="1770063"/>
          </a:xfrm>
        </p:grpSpPr>
        <p:sp>
          <p:nvSpPr>
            <p:cNvPr id="778" name="Shape 778"/>
            <p:cNvSpPr/>
            <p:nvPr/>
          </p:nvSpPr>
          <p:spPr>
            <a:xfrm>
              <a:off x="0" y="41275"/>
              <a:ext cx="2160588" cy="1728788"/>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79" name="Shape 779"/>
            <p:cNvSpPr/>
            <p:nvPr/>
          </p:nvSpPr>
          <p:spPr>
            <a:xfrm>
              <a:off x="382271" y="0"/>
              <a:ext cx="1391283" cy="9411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defRPr sz="1800">
                  <a:uFillTx/>
                </a:defRPr>
              </a:pPr>
              <a:r>
                <a:rPr sz="1300" b="1">
                  <a:latin typeface="Verdana"/>
                  <a:ea typeface="Verdana"/>
                  <a:cs typeface="Verdana"/>
                  <a:sym typeface="Verdana"/>
                </a:rPr>
                <a:t>Class</a:t>
              </a:r>
            </a:p>
            <a:p>
              <a:pPr algn="ctr">
                <a:defRPr sz="1800">
                  <a:uFillTx/>
                </a:defRPr>
              </a:pPr>
              <a:r>
                <a:rPr sz="1200">
                  <a:latin typeface="Verdana"/>
                  <a:ea typeface="Verdana"/>
                  <a:cs typeface="Verdana"/>
                  <a:sym typeface="Verdana"/>
                </a:rPr>
                <a:t>{author = NTB,</a:t>
              </a:r>
            </a:p>
            <a:p>
              <a:pPr algn="ctr">
                <a:defRPr sz="1800">
                  <a:uFillTx/>
                </a:defRPr>
              </a:pPr>
              <a:r>
                <a:rPr sz="1200">
                  <a:latin typeface="Verdana"/>
                  <a:ea typeface="Verdana"/>
                  <a:cs typeface="Verdana"/>
                  <a:sym typeface="Verdana"/>
                </a:rPr>
                <a:t>version = 2.0}</a:t>
              </a:r>
            </a:p>
          </p:txBody>
        </p:sp>
        <p:sp>
          <p:nvSpPr>
            <p:cNvPr id="780" name="Shape 780"/>
            <p:cNvSpPr/>
            <p:nvPr/>
          </p:nvSpPr>
          <p:spPr>
            <a:xfrm>
              <a:off x="0" y="762000"/>
              <a:ext cx="2160588" cy="0"/>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781" name="Shape 781"/>
            <p:cNvSpPr/>
            <p:nvPr/>
          </p:nvSpPr>
          <p:spPr>
            <a:xfrm>
              <a:off x="0" y="1265237"/>
              <a:ext cx="2160588" cy="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spTree>
    <p:extLst>
      <p:ext uri="{BB962C8B-B14F-4D97-AF65-F5344CB8AC3E}">
        <p14:creationId xmlns:p14="http://schemas.microsoft.com/office/powerpoint/2010/main" val="271707150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Shape 78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35</a:t>
            </a:fld>
            <a:endParaRPr sz="1800">
              <a:solidFill>
                <a:srgbClr val="CC0000"/>
              </a:solidFill>
            </a:endParaRPr>
          </a:p>
        </p:txBody>
      </p:sp>
      <p:sp>
        <p:nvSpPr>
          <p:cNvPr id="785" name="Shape 785"/>
          <p:cNvSpPr>
            <a:spLocks noGrp="1"/>
          </p:cNvSpPr>
          <p:nvPr>
            <p:ph type="title"/>
          </p:nvPr>
        </p:nvSpPr>
        <p:spPr>
          <a:prstGeom prst="rect">
            <a:avLst/>
          </a:prstGeom>
        </p:spPr>
        <p:txBody>
          <a:bodyPr/>
          <a:lstStyle/>
          <a:p>
            <a:pPr lvl="0">
              <a:defRPr sz="1800" b="0"/>
            </a:pPr>
            <a:r>
              <a:rPr lang="vi-VN" sz="2700" b="1" dirty="0"/>
              <a:t>Giới thiệu về UML: các cơ chế chung</a:t>
            </a:r>
            <a:endParaRPr sz="2700" b="1" dirty="0"/>
          </a:p>
        </p:txBody>
      </p:sp>
      <p:sp>
        <p:nvSpPr>
          <p:cNvPr id="786" name="Shape 786"/>
          <p:cNvSpPr>
            <a:spLocks noGrp="1"/>
          </p:cNvSpPr>
          <p:nvPr>
            <p:ph type="body" idx="1"/>
          </p:nvPr>
        </p:nvSpPr>
        <p:spPr>
          <a:prstGeom prst="rect">
            <a:avLst/>
          </a:prstGeom>
        </p:spPr>
        <p:txBody>
          <a:bodyPr>
            <a:normAutofit/>
          </a:bodyPr>
          <a:lstStyle/>
          <a:p>
            <a:pPr lvl="0">
              <a:defRPr sz="1800"/>
            </a:pPr>
            <a:r>
              <a:rPr lang="vi-VN" sz="2000" dirty="0"/>
              <a:t>Ghi chú</a:t>
            </a:r>
          </a:p>
          <a:p>
            <a:pPr lvl="1">
              <a:defRPr sz="1800"/>
            </a:pPr>
            <a:r>
              <a:rPr lang="vi-VN" sz="2000" dirty="0"/>
              <a:t>là các nhận xét được đính kèm với một hoặc nhiều yếu tố mô hình</a:t>
            </a:r>
          </a:p>
          <a:p>
            <a:pPr lvl="1">
              <a:defRPr sz="1800"/>
            </a:pPr>
            <a:r>
              <a:rPr lang="vi-VN" sz="2000" dirty="0"/>
              <a:t>cung cấp thông tin bổ sung về các yếu tố mô hình</a:t>
            </a:r>
          </a:p>
          <a:p>
            <a:pPr lvl="1">
              <a:defRPr sz="1800"/>
            </a:pPr>
            <a:r>
              <a:rPr lang="vi-VN" sz="2000" dirty="0"/>
              <a:t>thuộc về chế độ xem, không phải các mô hình</a:t>
            </a:r>
            <a:endParaRPr sz="2000" dirty="0"/>
          </a:p>
        </p:txBody>
      </p:sp>
      <p:pic>
        <p:nvPicPr>
          <p:cNvPr id="787" name="pasted-image.png"/>
          <p:cNvPicPr/>
          <p:nvPr/>
        </p:nvPicPr>
        <p:blipFill>
          <a:blip r:embed="rId2"/>
          <a:stretch>
            <a:fillRect/>
          </a:stretch>
        </p:blipFill>
        <p:spPr>
          <a:xfrm>
            <a:off x="6615906" y="3040934"/>
            <a:ext cx="4399919" cy="2657320"/>
          </a:xfrm>
          <a:prstGeom prst="rect">
            <a:avLst/>
          </a:prstGeom>
          <a:ln w="6350">
            <a:round/>
          </a:ln>
        </p:spPr>
      </p:pic>
      <p:pic>
        <p:nvPicPr>
          <p:cNvPr id="788" name="pasted-image.png"/>
          <p:cNvPicPr/>
          <p:nvPr/>
        </p:nvPicPr>
        <p:blipFill>
          <a:blip r:embed="rId3"/>
          <a:stretch>
            <a:fillRect/>
          </a:stretch>
        </p:blipFill>
        <p:spPr>
          <a:xfrm>
            <a:off x="1966515" y="3837155"/>
            <a:ext cx="2087998" cy="1064879"/>
          </a:xfrm>
          <a:prstGeom prst="rect">
            <a:avLst/>
          </a:prstGeom>
          <a:ln w="6350">
            <a:round/>
          </a:ln>
        </p:spPr>
      </p:pic>
    </p:spTree>
    <p:extLst>
      <p:ext uri="{BB962C8B-B14F-4D97-AF65-F5344CB8AC3E}">
        <p14:creationId xmlns:p14="http://schemas.microsoft.com/office/powerpoint/2010/main" val="66466607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Shape 79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36</a:t>
            </a:fld>
            <a:endParaRPr sz="1800">
              <a:solidFill>
                <a:srgbClr val="CC0000"/>
              </a:solidFill>
            </a:endParaRPr>
          </a:p>
        </p:txBody>
      </p:sp>
      <p:sp>
        <p:nvSpPr>
          <p:cNvPr id="791" name="Shape 791"/>
          <p:cNvSpPr>
            <a:spLocks noGrp="1"/>
          </p:cNvSpPr>
          <p:nvPr>
            <p:ph type="title"/>
          </p:nvPr>
        </p:nvSpPr>
        <p:spPr>
          <a:prstGeom prst="rect">
            <a:avLst/>
          </a:prstGeom>
        </p:spPr>
        <p:txBody>
          <a:bodyPr/>
          <a:lstStyle/>
          <a:p>
            <a:pPr lvl="0">
              <a:defRPr sz="1800" b="0"/>
            </a:pPr>
            <a:r>
              <a:rPr lang="vi-VN" sz="2700" b="1" dirty="0"/>
              <a:t>Giới thiệu về UML: các cơ chế chung</a:t>
            </a:r>
            <a:endParaRPr sz="2700" b="1" dirty="0"/>
          </a:p>
        </p:txBody>
      </p:sp>
      <p:sp>
        <p:nvSpPr>
          <p:cNvPr id="792" name="Shape 792"/>
          <p:cNvSpPr>
            <a:spLocks noGrp="1"/>
          </p:cNvSpPr>
          <p:nvPr>
            <p:ph type="body" idx="1"/>
          </p:nvPr>
        </p:nvSpPr>
        <p:spPr>
          <a:prstGeom prst="rect">
            <a:avLst/>
          </a:prstGeom>
        </p:spPr>
        <p:txBody>
          <a:bodyPr/>
          <a:lstStyle/>
          <a:p>
            <a:pPr lvl="0">
              <a:defRPr sz="1800"/>
            </a:pPr>
            <a:r>
              <a:rPr lang="vi-VN" sz="2000" dirty="0"/>
              <a:t>Ràng buộc</a:t>
            </a:r>
          </a:p>
          <a:p>
            <a:pPr lvl="1">
              <a:defRPr sz="1800"/>
            </a:pPr>
            <a:r>
              <a:rPr lang="vi-VN" sz="1800" dirty="0"/>
              <a:t>là những hạn chế giới hạn việc sử dụng một phần tử hoặc ngữ nghĩa phần tử</a:t>
            </a:r>
          </a:p>
          <a:p>
            <a:pPr lvl="1">
              <a:defRPr sz="1800"/>
            </a:pPr>
            <a:r>
              <a:rPr lang="vi-VN" sz="1800" dirty="0"/>
              <a:t>được diễn đạt bằng ngôn ngữ tự nhiên</a:t>
            </a:r>
          </a:p>
          <a:p>
            <a:pPr lvl="1">
              <a:defRPr sz="1800"/>
            </a:pPr>
            <a:r>
              <a:rPr lang="vi-VN" sz="1800" dirty="0"/>
              <a:t>được thể hiện bằng OCL (Ngôn ngữ ràng buộc đối tượng)</a:t>
            </a:r>
          </a:p>
          <a:p>
            <a:pPr lvl="1">
              <a:defRPr sz="1800"/>
            </a:pPr>
            <a:r>
              <a:rPr lang="vi-VN" sz="1800" dirty="0"/>
              <a:t>Thí dụ</a:t>
            </a:r>
            <a:endParaRPr sz="1800" dirty="0"/>
          </a:p>
        </p:txBody>
      </p:sp>
      <p:grpSp>
        <p:nvGrpSpPr>
          <p:cNvPr id="798" name="Group 798"/>
          <p:cNvGrpSpPr/>
          <p:nvPr/>
        </p:nvGrpSpPr>
        <p:grpSpPr>
          <a:xfrm>
            <a:off x="1569145" y="3277079"/>
            <a:ext cx="3039071" cy="1599721"/>
            <a:chOff x="0" y="0"/>
            <a:chExt cx="3241675" cy="1728788"/>
          </a:xfrm>
        </p:grpSpPr>
        <p:sp>
          <p:nvSpPr>
            <p:cNvPr id="793" name="Shape 793"/>
            <p:cNvSpPr/>
            <p:nvPr/>
          </p:nvSpPr>
          <p:spPr>
            <a:xfrm>
              <a:off x="0" y="0"/>
              <a:ext cx="3241675" cy="1728788"/>
            </a:xfrm>
            <a:prstGeom prst="rect">
              <a:avLst/>
            </a:prstGeom>
            <a:noFill/>
            <a:ln w="9525" cap="flat">
              <a:solidFill>
                <a:srgbClr val="000000"/>
              </a:solidFill>
              <a:prstDash val="solid"/>
              <a:round/>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794" name="Shape 794"/>
            <p:cNvSpPr/>
            <p:nvPr/>
          </p:nvSpPr>
          <p:spPr>
            <a:xfrm>
              <a:off x="948488" y="47624"/>
              <a:ext cx="1308185" cy="5252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lgn="ctr">
                <a:defRPr sz="1800">
                  <a:uFillTx/>
                  <a:latin typeface="Verdana"/>
                  <a:ea typeface="Verdana"/>
                  <a:cs typeface="Verdana"/>
                  <a:sym typeface="Verdana"/>
                </a:defRPr>
              </a:lvl1pPr>
            </a:lstStyle>
            <a:p>
              <a:pPr lvl="0"/>
              <a:r>
                <a:t>Rectangle</a:t>
              </a:r>
            </a:p>
          </p:txBody>
        </p:sp>
        <p:sp>
          <p:nvSpPr>
            <p:cNvPr id="795" name="Shape 795"/>
            <p:cNvSpPr/>
            <p:nvPr/>
          </p:nvSpPr>
          <p:spPr>
            <a:xfrm>
              <a:off x="0" y="433387"/>
              <a:ext cx="3241675" cy="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796" name="Shape 796"/>
            <p:cNvSpPr/>
            <p:nvPr/>
          </p:nvSpPr>
          <p:spPr>
            <a:xfrm>
              <a:off x="1587" y="433386"/>
              <a:ext cx="2659870" cy="8097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defRPr sz="1800">
                  <a:uFillTx/>
                </a:defRPr>
              </a:pPr>
              <a:r>
                <a:rPr sz="1300">
                  <a:latin typeface="Verdana"/>
                  <a:ea typeface="Verdana"/>
                  <a:cs typeface="Verdana"/>
                  <a:sym typeface="Verdana"/>
                </a:rPr>
                <a:t>width:int {width &gt; 0}</a:t>
              </a:r>
            </a:p>
            <a:p>
              <a:pPr>
                <a:defRPr sz="1800">
                  <a:uFillTx/>
                </a:defRPr>
              </a:pPr>
              <a:r>
                <a:rPr sz="1300">
                  <a:latin typeface="Verdana"/>
                  <a:ea typeface="Verdana"/>
                  <a:cs typeface="Verdana"/>
                  <a:sym typeface="Verdana"/>
                </a:rPr>
                <a:t>height:int </a:t>
              </a:r>
              <a:r>
                <a:rPr>
                  <a:latin typeface="Verdana"/>
                  <a:ea typeface="Verdana"/>
                  <a:cs typeface="Verdana"/>
                  <a:sym typeface="Verdana"/>
                </a:rPr>
                <a:t>{height &gt; 0}</a:t>
              </a:r>
            </a:p>
          </p:txBody>
        </p:sp>
        <p:sp>
          <p:nvSpPr>
            <p:cNvPr id="797" name="Shape 797"/>
            <p:cNvSpPr/>
            <p:nvPr/>
          </p:nvSpPr>
          <p:spPr>
            <a:xfrm>
              <a:off x="0" y="1152525"/>
              <a:ext cx="3241675" cy="0"/>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grpSp>
        <p:nvGrpSpPr>
          <p:cNvPr id="806" name="Group 806"/>
          <p:cNvGrpSpPr/>
          <p:nvPr/>
        </p:nvGrpSpPr>
        <p:grpSpPr>
          <a:xfrm>
            <a:off x="6675152" y="3229472"/>
            <a:ext cx="3774852" cy="2155328"/>
            <a:chOff x="-137262" y="0"/>
            <a:chExt cx="4026507" cy="2541394"/>
          </a:xfrm>
        </p:grpSpPr>
        <p:sp>
          <p:nvSpPr>
            <p:cNvPr id="799" name="Shape 799"/>
            <p:cNvSpPr/>
            <p:nvPr/>
          </p:nvSpPr>
          <p:spPr>
            <a:xfrm>
              <a:off x="1084292" y="0"/>
              <a:ext cx="1697214"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lgn="ctr">
                <a:defRPr sz="1800">
                  <a:uFillTx/>
                  <a:latin typeface="Verdana"/>
                  <a:ea typeface="Verdana"/>
                  <a:cs typeface="Verdana"/>
                  <a:sym typeface="Verdana"/>
                </a:defRPr>
              </a:lvl1pPr>
            </a:lstStyle>
            <a:p>
              <a:pPr lvl="0"/>
              <a:r>
                <a:t>BankAccount</a:t>
              </a:r>
            </a:p>
          </p:txBody>
        </p:sp>
        <p:sp>
          <p:nvSpPr>
            <p:cNvPr id="800" name="Shape 800"/>
            <p:cNvSpPr/>
            <p:nvPr/>
          </p:nvSpPr>
          <p:spPr>
            <a:xfrm>
              <a:off x="2600689" y="2016125"/>
              <a:ext cx="1288556"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lgn="ctr">
                <a:defRPr sz="1800">
                  <a:uFillTx/>
                  <a:latin typeface="Verdana"/>
                  <a:ea typeface="Verdana"/>
                  <a:cs typeface="Verdana"/>
                  <a:sym typeface="Verdana"/>
                </a:defRPr>
              </a:lvl1pPr>
            </a:lstStyle>
            <a:p>
              <a:pPr lvl="0"/>
              <a:r>
                <a:t>Organism</a:t>
              </a:r>
            </a:p>
          </p:txBody>
        </p:sp>
        <p:sp>
          <p:nvSpPr>
            <p:cNvPr id="801" name="Shape 801"/>
            <p:cNvSpPr/>
            <p:nvPr/>
          </p:nvSpPr>
          <p:spPr>
            <a:xfrm>
              <a:off x="-137262" y="2016125"/>
              <a:ext cx="1319333" cy="525269"/>
            </a:xfrm>
            <a:prstGeom prst="rect">
              <a:avLst/>
            </a:prstGeom>
            <a:noFill/>
            <a:ln w="9525" cap="flat">
              <a:solidFill>
                <a:srgbClr val="000000"/>
              </a:solidFill>
              <a:prstDash val="solid"/>
              <a:round/>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lgn="ctr">
                <a:defRPr sz="1800">
                  <a:uFillTx/>
                  <a:latin typeface="Verdana"/>
                  <a:ea typeface="Verdana"/>
                  <a:cs typeface="Verdana"/>
                  <a:sym typeface="Verdana"/>
                </a:defRPr>
              </a:lvl1pPr>
            </a:lstStyle>
            <a:p>
              <a:pPr lvl="0"/>
              <a:r>
                <a:t>Individual</a:t>
              </a:r>
            </a:p>
          </p:txBody>
        </p:sp>
        <p:sp>
          <p:nvSpPr>
            <p:cNvPr id="802" name="Shape 802"/>
            <p:cNvSpPr/>
            <p:nvPr/>
          </p:nvSpPr>
          <p:spPr>
            <a:xfrm flipH="1">
              <a:off x="463666" y="376237"/>
              <a:ext cx="863601" cy="165735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03" name="Shape 803"/>
            <p:cNvSpPr/>
            <p:nvPr/>
          </p:nvSpPr>
          <p:spPr>
            <a:xfrm>
              <a:off x="2406766" y="376237"/>
              <a:ext cx="865189" cy="1657351"/>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04" name="Shape 804"/>
            <p:cNvSpPr/>
            <p:nvPr/>
          </p:nvSpPr>
          <p:spPr>
            <a:xfrm>
              <a:off x="895466" y="1168400"/>
              <a:ext cx="1943101" cy="0"/>
            </a:xfrm>
            <a:prstGeom prst="line">
              <a:avLst/>
            </a:prstGeom>
            <a:noFill/>
            <a:ln w="9525" cap="flat">
              <a:solidFill>
                <a:srgbClr val="000000"/>
              </a:solidFill>
              <a:prstDash val="dash"/>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05" name="Shape 805"/>
            <p:cNvSpPr/>
            <p:nvPr/>
          </p:nvSpPr>
          <p:spPr>
            <a:xfrm>
              <a:off x="1614604" y="1096962"/>
              <a:ext cx="805210" cy="52526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t>{xor}</a:t>
              </a:r>
            </a:p>
          </p:txBody>
        </p:sp>
      </p:grpSp>
    </p:spTree>
    <p:extLst>
      <p:ext uri="{BB962C8B-B14F-4D97-AF65-F5344CB8AC3E}">
        <p14:creationId xmlns:p14="http://schemas.microsoft.com/office/powerpoint/2010/main" val="317703631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Shape 80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37</a:t>
            </a:fld>
            <a:endParaRPr sz="1800">
              <a:solidFill>
                <a:srgbClr val="CC0000"/>
              </a:solidFill>
            </a:endParaRPr>
          </a:p>
        </p:txBody>
      </p:sp>
      <p:sp>
        <p:nvSpPr>
          <p:cNvPr id="809" name="Shape 809"/>
          <p:cNvSpPr>
            <a:spLocks noGrp="1"/>
          </p:cNvSpPr>
          <p:nvPr>
            <p:ph type="title"/>
          </p:nvPr>
        </p:nvSpPr>
        <p:spPr>
          <a:prstGeom prst="rect">
            <a:avLst/>
          </a:prstGeom>
        </p:spPr>
        <p:txBody>
          <a:bodyPr/>
          <a:lstStyle/>
          <a:p>
            <a:pPr lvl="0">
              <a:defRPr sz="1800" b="0"/>
            </a:pPr>
            <a:r>
              <a:rPr lang="vi-VN" sz="2700" b="1" dirty="0"/>
              <a:t>Giới thiệu về UML: lượt xem</a:t>
            </a:r>
            <a:endParaRPr sz="2700" b="1" dirty="0"/>
          </a:p>
        </p:txBody>
      </p:sp>
      <p:sp>
        <p:nvSpPr>
          <p:cNvPr id="810" name="Shape 810"/>
          <p:cNvSpPr>
            <a:spLocks noGrp="1"/>
          </p:cNvSpPr>
          <p:nvPr>
            <p:ph type="body" idx="1"/>
          </p:nvPr>
        </p:nvSpPr>
        <p:spPr>
          <a:prstGeom prst="rect">
            <a:avLst/>
          </a:prstGeom>
        </p:spPr>
        <p:txBody>
          <a:bodyPr/>
          <a:lstStyle/>
          <a:p>
            <a:pPr lvl="0">
              <a:defRPr sz="1800"/>
            </a:pPr>
            <a:r>
              <a:rPr lang="vi-VN" sz="2000" dirty="0"/>
              <a:t>Một hệ thống được mô hình hóa bởi 5 chế độ xem khác nhau trong UML</a:t>
            </a:r>
            <a:endParaRPr sz="2000" dirty="0"/>
          </a:p>
        </p:txBody>
      </p:sp>
      <p:grpSp>
        <p:nvGrpSpPr>
          <p:cNvPr id="822" name="Group 822"/>
          <p:cNvGrpSpPr/>
          <p:nvPr/>
        </p:nvGrpSpPr>
        <p:grpSpPr>
          <a:xfrm>
            <a:off x="3009056" y="2112428"/>
            <a:ext cx="5665889" cy="3031071"/>
            <a:chOff x="-1" y="0"/>
            <a:chExt cx="6043614" cy="3744913"/>
          </a:xfrm>
        </p:grpSpPr>
        <p:sp>
          <p:nvSpPr>
            <p:cNvPr id="811" name="Shape 811"/>
            <p:cNvSpPr/>
            <p:nvPr/>
          </p:nvSpPr>
          <p:spPr>
            <a:xfrm>
              <a:off x="-1" y="0"/>
              <a:ext cx="6043614" cy="37449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812" name="Shape 812"/>
            <p:cNvSpPr/>
            <p:nvPr/>
          </p:nvSpPr>
          <p:spPr>
            <a:xfrm>
              <a:off x="1624012" y="1344612"/>
              <a:ext cx="2705101" cy="10556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813" name="Shape 813"/>
            <p:cNvSpPr/>
            <p:nvPr/>
          </p:nvSpPr>
          <p:spPr>
            <a:xfrm>
              <a:off x="0" y="1920875"/>
              <a:ext cx="1624013" cy="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14" name="Shape 814"/>
            <p:cNvSpPr/>
            <p:nvPr/>
          </p:nvSpPr>
          <p:spPr>
            <a:xfrm>
              <a:off x="4329112" y="1920875"/>
              <a:ext cx="1714501" cy="0"/>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15" name="Shape 815"/>
            <p:cNvSpPr/>
            <p:nvPr/>
          </p:nvSpPr>
          <p:spPr>
            <a:xfrm flipH="1">
              <a:off x="2976562" y="0"/>
              <a:ext cx="1" cy="1344613"/>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16" name="Shape 816"/>
            <p:cNvSpPr/>
            <p:nvPr/>
          </p:nvSpPr>
          <p:spPr>
            <a:xfrm flipH="1">
              <a:off x="2976562" y="2400299"/>
              <a:ext cx="1" cy="1344614"/>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17" name="Shape 817"/>
            <p:cNvSpPr/>
            <p:nvPr/>
          </p:nvSpPr>
          <p:spPr>
            <a:xfrm>
              <a:off x="879475" y="762001"/>
              <a:ext cx="2144037" cy="4563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rPr lang="vi-VN" dirty="0"/>
                <a:t>Chế độ xem tĩnh</a:t>
              </a:r>
              <a:endParaRPr dirty="0"/>
            </a:p>
          </p:txBody>
        </p:sp>
        <p:sp>
          <p:nvSpPr>
            <p:cNvPr id="818" name="Shape 818"/>
            <p:cNvSpPr/>
            <p:nvPr/>
          </p:nvSpPr>
          <p:spPr>
            <a:xfrm>
              <a:off x="3024187" y="2617787"/>
              <a:ext cx="2843374" cy="4563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rPr lang="vi-VN" dirty="0"/>
                <a:t>Chế độ xem triển khai</a:t>
              </a:r>
              <a:endParaRPr lang="en-US" dirty="0"/>
            </a:p>
          </p:txBody>
        </p:sp>
        <p:sp>
          <p:nvSpPr>
            <p:cNvPr id="819" name="Shape 819"/>
            <p:cNvSpPr/>
            <p:nvPr/>
          </p:nvSpPr>
          <p:spPr>
            <a:xfrm>
              <a:off x="708471" y="2617787"/>
              <a:ext cx="2279118" cy="4563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rPr lang="vi-VN" dirty="0"/>
                <a:t>Chế độ xem động</a:t>
              </a:r>
              <a:endParaRPr dirty="0"/>
            </a:p>
          </p:txBody>
        </p:sp>
        <p:sp>
          <p:nvSpPr>
            <p:cNvPr id="820" name="Shape 820"/>
            <p:cNvSpPr/>
            <p:nvPr/>
          </p:nvSpPr>
          <p:spPr>
            <a:xfrm>
              <a:off x="2252662" y="1644649"/>
              <a:ext cx="2742491" cy="4563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rPr lang="vi-VN" dirty="0"/>
                <a:t>Lượt xem </a:t>
              </a:r>
              <a:r>
                <a:rPr lang="vi-VN" dirty="0" smtClean="0"/>
                <a:t>người </a:t>
              </a:r>
              <a:r>
                <a:rPr lang="vi-VN" dirty="0"/>
                <a:t>dùng</a:t>
              </a:r>
              <a:endParaRPr dirty="0"/>
            </a:p>
          </p:txBody>
        </p:sp>
        <p:sp>
          <p:nvSpPr>
            <p:cNvPr id="821" name="Shape 821"/>
            <p:cNvSpPr/>
            <p:nvPr/>
          </p:nvSpPr>
          <p:spPr>
            <a:xfrm>
              <a:off x="3052762" y="792162"/>
              <a:ext cx="2622253" cy="45631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marL="0" marR="0">
                <a:defRPr sz="1800">
                  <a:uFillTx/>
                  <a:latin typeface="Verdana"/>
                  <a:ea typeface="Verdana"/>
                  <a:cs typeface="Verdana"/>
                  <a:sym typeface="Verdana"/>
                </a:defRPr>
              </a:lvl1pPr>
            </a:lstStyle>
            <a:p>
              <a:pPr lvl="0"/>
              <a:r>
                <a:rPr lang="vi-VN" dirty="0"/>
                <a:t>Quan điểm kiến trúc</a:t>
              </a:r>
              <a:endParaRPr dirty="0"/>
            </a:p>
          </p:txBody>
        </p:sp>
      </p:grpSp>
    </p:spTree>
    <p:extLst>
      <p:ext uri="{BB962C8B-B14F-4D97-AF65-F5344CB8AC3E}">
        <p14:creationId xmlns:p14="http://schemas.microsoft.com/office/powerpoint/2010/main" val="45958417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Shape 82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38</a:t>
            </a:fld>
            <a:endParaRPr sz="1800">
              <a:solidFill>
                <a:srgbClr val="CC0000"/>
              </a:solidFill>
            </a:endParaRPr>
          </a:p>
        </p:txBody>
      </p:sp>
      <p:sp>
        <p:nvSpPr>
          <p:cNvPr id="825" name="Shape 825"/>
          <p:cNvSpPr>
            <a:spLocks noGrp="1"/>
          </p:cNvSpPr>
          <p:nvPr>
            <p:ph type="title"/>
          </p:nvPr>
        </p:nvSpPr>
        <p:spPr>
          <a:prstGeom prst="rect">
            <a:avLst/>
          </a:prstGeom>
        </p:spPr>
        <p:txBody>
          <a:bodyPr/>
          <a:lstStyle/>
          <a:p>
            <a:pPr lvl="0">
              <a:defRPr sz="1800" b="0"/>
            </a:pPr>
            <a:r>
              <a:rPr lang="vi-VN" sz="2700" b="1" dirty="0"/>
              <a:t>Giới thiệu về UML: lượt xem</a:t>
            </a:r>
            <a:endParaRPr sz="2700" b="1" dirty="0"/>
          </a:p>
        </p:txBody>
      </p:sp>
      <p:sp>
        <p:nvSpPr>
          <p:cNvPr id="826" name="Shape 826"/>
          <p:cNvSpPr>
            <a:spLocks noGrp="1"/>
          </p:cNvSpPr>
          <p:nvPr>
            <p:ph type="body" idx="1"/>
          </p:nvPr>
        </p:nvSpPr>
        <p:spPr>
          <a:prstGeom prst="rect">
            <a:avLst/>
          </a:prstGeom>
        </p:spPr>
        <p:txBody>
          <a:bodyPr/>
          <a:lstStyle/>
          <a:p>
            <a:pPr lvl="0">
              <a:defRPr sz="1800"/>
            </a:pPr>
            <a:r>
              <a:rPr lang="vi-VN" sz="2000" dirty="0"/>
              <a:t>Sơ đồ và chế độ xem</a:t>
            </a:r>
            <a:endParaRPr sz="2000" dirty="0"/>
          </a:p>
        </p:txBody>
      </p:sp>
      <p:grpSp>
        <p:nvGrpSpPr>
          <p:cNvPr id="838" name="Group 838"/>
          <p:cNvGrpSpPr/>
          <p:nvPr/>
        </p:nvGrpSpPr>
        <p:grpSpPr>
          <a:xfrm>
            <a:off x="2652860" y="1986297"/>
            <a:ext cx="6886281" cy="4325603"/>
            <a:chOff x="-1" y="0"/>
            <a:chExt cx="7345364" cy="4103688"/>
          </a:xfrm>
        </p:grpSpPr>
        <p:sp>
          <p:nvSpPr>
            <p:cNvPr id="827" name="Shape 827"/>
            <p:cNvSpPr/>
            <p:nvPr/>
          </p:nvSpPr>
          <p:spPr>
            <a:xfrm>
              <a:off x="-1" y="0"/>
              <a:ext cx="7345364" cy="41036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828" name="Shape 828"/>
            <p:cNvSpPr/>
            <p:nvPr/>
          </p:nvSpPr>
          <p:spPr>
            <a:xfrm>
              <a:off x="2344737" y="1344612"/>
              <a:ext cx="2705101" cy="10556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cap="flat">
              <a:solidFill>
                <a:srgbClr val="000000"/>
              </a:solidFill>
              <a:prstDash val="solid"/>
              <a:miter lim="800000"/>
            </a:ln>
            <a:effectLst/>
          </p:spPr>
          <p:txBody>
            <a:bodyPr wrap="square" lIns="45719" tIns="45719" rIns="45719" bIns="45719" numCol="1" anchor="ctr">
              <a:noAutofit/>
            </a:bodyPr>
            <a:lstStyle/>
            <a:p>
              <a:pPr>
                <a:defRPr sz="1800">
                  <a:uFillTx/>
                  <a:latin typeface="Verdana"/>
                  <a:ea typeface="Verdana"/>
                  <a:cs typeface="Verdana"/>
                  <a:sym typeface="Verdana"/>
                </a:defRPr>
              </a:pPr>
              <a:endParaRPr/>
            </a:p>
          </p:txBody>
        </p:sp>
        <p:sp>
          <p:nvSpPr>
            <p:cNvPr id="829" name="Shape 829"/>
            <p:cNvSpPr/>
            <p:nvPr/>
          </p:nvSpPr>
          <p:spPr>
            <a:xfrm>
              <a:off x="3697287" y="0"/>
              <a:ext cx="1589" cy="1344613"/>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30" name="Shape 830"/>
            <p:cNvSpPr/>
            <p:nvPr/>
          </p:nvSpPr>
          <p:spPr>
            <a:xfrm flipH="1">
              <a:off x="3673475" y="2400299"/>
              <a:ext cx="23813" cy="1703389"/>
            </a:xfrm>
            <a:prstGeom prst="line">
              <a:avLst/>
            </a:prstGeom>
            <a:noFill/>
            <a:ln w="9525" cap="flat">
              <a:solidFill>
                <a:srgbClr val="000000"/>
              </a:solidFill>
              <a:prstDash val="solid"/>
              <a:miter lim="800000"/>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31" name="Shape 831"/>
            <p:cNvSpPr/>
            <p:nvPr/>
          </p:nvSpPr>
          <p:spPr>
            <a:xfrm>
              <a:off x="1285271" y="477837"/>
              <a:ext cx="2365979" cy="8467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r">
                <a:defRPr sz="1800">
                  <a:uFillTx/>
                </a:defRPr>
              </a:pPr>
              <a:r>
                <a:rPr lang="vi-VN" sz="2000" dirty="0">
                  <a:latin typeface="Verdana"/>
                  <a:ea typeface="Verdana"/>
                  <a:cs typeface="Verdana"/>
                  <a:sym typeface="Verdana"/>
                </a:rPr>
                <a:t>Chế độ xem tĩnh</a:t>
              </a:r>
            </a:p>
            <a:p>
              <a:pPr algn="r">
                <a:defRPr sz="1800">
                  <a:uFillTx/>
                </a:defRPr>
              </a:pPr>
              <a:r>
                <a:rPr lang="vi-VN" sz="1600" b="1" dirty="0">
                  <a:latin typeface="Verdana"/>
                  <a:ea typeface="Verdana"/>
                  <a:cs typeface="Verdana"/>
                  <a:sym typeface="Verdana"/>
                </a:rPr>
                <a:t>Sơ đồ lớp</a:t>
              </a:r>
            </a:p>
            <a:p>
              <a:pPr algn="r">
                <a:defRPr sz="1800">
                  <a:uFillTx/>
                </a:defRPr>
              </a:pPr>
              <a:r>
                <a:rPr lang="vi-VN" sz="1600" b="1" dirty="0">
                  <a:latin typeface="Verdana"/>
                  <a:ea typeface="Verdana"/>
                  <a:cs typeface="Verdana"/>
                  <a:sym typeface="Verdana"/>
                </a:rPr>
                <a:t>Sơ đồ đối tượng</a:t>
              </a:r>
              <a:endParaRPr sz="1200" b="1" dirty="0">
                <a:latin typeface="Verdana"/>
                <a:ea typeface="Verdana"/>
                <a:cs typeface="Verdana"/>
                <a:sym typeface="Verdana"/>
              </a:endParaRPr>
            </a:p>
          </p:txBody>
        </p:sp>
        <p:sp>
          <p:nvSpPr>
            <p:cNvPr id="832" name="Shape 832"/>
            <p:cNvSpPr/>
            <p:nvPr/>
          </p:nvSpPr>
          <p:spPr>
            <a:xfrm>
              <a:off x="3673475" y="2412999"/>
              <a:ext cx="2843374" cy="55477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defRPr sz="1800">
                  <a:uFillTx/>
                </a:defRPr>
              </a:pPr>
              <a:r>
                <a:rPr lang="vi-VN" dirty="0">
                  <a:latin typeface="Verdana"/>
                  <a:ea typeface="Verdana"/>
                  <a:cs typeface="Verdana"/>
                  <a:sym typeface="Verdana"/>
                </a:rPr>
                <a:t>Chế độ xem triển khai</a:t>
              </a:r>
            </a:p>
            <a:p>
              <a:pPr>
                <a:defRPr sz="1800">
                  <a:uFillTx/>
                </a:defRPr>
              </a:pPr>
              <a:r>
                <a:rPr lang="vi-VN" sz="1400" b="1" dirty="0">
                  <a:latin typeface="Verdana"/>
                  <a:ea typeface="Verdana"/>
                  <a:cs typeface="Verdana"/>
                  <a:sym typeface="Verdana"/>
                </a:rPr>
                <a:t>Sơ đồ triển khai</a:t>
              </a:r>
              <a:endParaRPr sz="1100" b="1" dirty="0">
                <a:latin typeface="Verdana"/>
                <a:ea typeface="Verdana"/>
                <a:cs typeface="Verdana"/>
                <a:sym typeface="Verdana"/>
              </a:endParaRPr>
            </a:p>
          </p:txBody>
        </p:sp>
        <p:sp>
          <p:nvSpPr>
            <p:cNvPr id="833" name="Shape 833"/>
            <p:cNvSpPr/>
            <p:nvPr/>
          </p:nvSpPr>
          <p:spPr>
            <a:xfrm>
              <a:off x="1359435" y="2392362"/>
              <a:ext cx="2279116" cy="96355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r">
                <a:defRPr sz="1800">
                  <a:uFillTx/>
                </a:defRPr>
              </a:pPr>
              <a:r>
                <a:rPr lang="vi-VN" dirty="0">
                  <a:latin typeface="Verdana"/>
                  <a:ea typeface="Verdana"/>
                  <a:cs typeface="Verdana"/>
                  <a:sym typeface="Verdana"/>
                </a:rPr>
                <a:t>Chế độ xem động</a:t>
              </a:r>
            </a:p>
            <a:p>
              <a:pPr algn="r">
                <a:defRPr sz="1800">
                  <a:uFillTx/>
                </a:defRPr>
              </a:pPr>
              <a:r>
                <a:rPr lang="vi-VN" sz="1400" b="1" dirty="0">
                  <a:latin typeface="Verdana"/>
                  <a:ea typeface="Verdana"/>
                  <a:cs typeface="Verdana"/>
                  <a:sym typeface="Verdana"/>
                </a:rPr>
                <a:t>Sơ đồ tương tác</a:t>
              </a:r>
            </a:p>
            <a:p>
              <a:pPr algn="r">
                <a:defRPr sz="1800">
                  <a:uFillTx/>
                </a:defRPr>
              </a:pPr>
              <a:r>
                <a:rPr lang="vi-VN" sz="1400" b="1" dirty="0">
                  <a:latin typeface="Verdana"/>
                  <a:ea typeface="Verdana"/>
                  <a:cs typeface="Verdana"/>
                  <a:sym typeface="Verdana"/>
                </a:rPr>
                <a:t>Sơ đồ trạng thái</a:t>
              </a:r>
            </a:p>
            <a:p>
              <a:pPr algn="r">
                <a:defRPr sz="1800">
                  <a:uFillTx/>
                </a:defRPr>
              </a:pPr>
              <a:r>
                <a:rPr lang="vi-VN" sz="1400" b="1" dirty="0">
                  <a:latin typeface="Verdana"/>
                  <a:ea typeface="Verdana"/>
                  <a:cs typeface="Verdana"/>
                  <a:sym typeface="Verdana"/>
                </a:rPr>
                <a:t>Sơ đồ hoạt động</a:t>
              </a:r>
              <a:endParaRPr sz="1100" b="1" dirty="0">
                <a:latin typeface="Verdana"/>
                <a:ea typeface="Verdana"/>
                <a:cs typeface="Verdana"/>
                <a:sym typeface="Verdana"/>
              </a:endParaRPr>
            </a:p>
          </p:txBody>
        </p:sp>
        <p:sp>
          <p:nvSpPr>
            <p:cNvPr id="834" name="Shape 834"/>
            <p:cNvSpPr/>
            <p:nvPr/>
          </p:nvSpPr>
          <p:spPr>
            <a:xfrm>
              <a:off x="2471533" y="1511300"/>
              <a:ext cx="2454687" cy="61317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lgn="ctr">
                <a:defRPr sz="1800">
                  <a:uFillTx/>
                </a:defRPr>
              </a:pPr>
              <a:r>
                <a:rPr lang="vi-VN" dirty="0">
                  <a:latin typeface="Verdana"/>
                  <a:ea typeface="Verdana"/>
                  <a:cs typeface="Verdana"/>
                  <a:sym typeface="Verdana"/>
                </a:rPr>
                <a:t>Người dùng xem</a:t>
              </a:r>
            </a:p>
            <a:p>
              <a:pPr algn="ctr">
                <a:defRPr sz="1800">
                  <a:uFillTx/>
                </a:defRPr>
              </a:pPr>
              <a:r>
                <a:rPr lang="vi-VN" b="1" dirty="0">
                  <a:latin typeface="Verdana"/>
                  <a:ea typeface="Verdana"/>
                  <a:cs typeface="Verdana"/>
                  <a:sym typeface="Verdana"/>
                </a:rPr>
                <a:t>Sơ đồ ca sử dụng</a:t>
              </a:r>
              <a:endParaRPr sz="1300" b="1" dirty="0">
                <a:latin typeface="Verdana"/>
                <a:ea typeface="Verdana"/>
                <a:cs typeface="Verdana"/>
                <a:sym typeface="Verdana"/>
              </a:endParaRPr>
            </a:p>
          </p:txBody>
        </p:sp>
        <p:sp>
          <p:nvSpPr>
            <p:cNvPr id="835" name="Shape 835"/>
            <p:cNvSpPr/>
            <p:nvPr/>
          </p:nvSpPr>
          <p:spPr>
            <a:xfrm>
              <a:off x="3744912" y="496887"/>
              <a:ext cx="2622253" cy="8175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p>
              <a:pPr>
                <a:defRPr sz="1800">
                  <a:uFillTx/>
                </a:defRPr>
              </a:pPr>
              <a:r>
                <a:rPr lang="vi-VN" dirty="0">
                  <a:latin typeface="Verdana"/>
                  <a:ea typeface="Verdana"/>
                  <a:cs typeface="Verdana"/>
                  <a:sym typeface="Verdana"/>
                </a:rPr>
                <a:t>Quan điểm kiến trúc</a:t>
              </a:r>
            </a:p>
            <a:p>
              <a:pPr>
                <a:defRPr sz="1800">
                  <a:uFillTx/>
                </a:defRPr>
              </a:pPr>
              <a:r>
                <a:rPr lang="vi-VN" sz="1600" b="1" dirty="0">
                  <a:latin typeface="Verdana"/>
                  <a:ea typeface="Verdana"/>
                  <a:cs typeface="Verdana"/>
                  <a:sym typeface="Verdana"/>
                </a:rPr>
                <a:t>Sơ đồ gói</a:t>
              </a:r>
            </a:p>
            <a:p>
              <a:pPr>
                <a:defRPr sz="1800">
                  <a:uFillTx/>
                </a:defRPr>
              </a:pPr>
              <a:r>
                <a:rPr lang="vi-VN" sz="1600" b="1" dirty="0">
                  <a:latin typeface="Verdana"/>
                  <a:ea typeface="Verdana"/>
                  <a:cs typeface="Verdana"/>
                  <a:sym typeface="Verdana"/>
                </a:rPr>
                <a:t>Sơ đồ thành phần</a:t>
              </a:r>
              <a:endParaRPr sz="1200" b="1" dirty="0">
                <a:latin typeface="Verdana"/>
                <a:ea typeface="Verdana"/>
                <a:cs typeface="Verdana"/>
                <a:sym typeface="Verdana"/>
              </a:endParaRPr>
            </a:p>
          </p:txBody>
        </p:sp>
        <p:sp>
          <p:nvSpPr>
            <p:cNvPr id="836" name="Shape 836"/>
            <p:cNvSpPr/>
            <p:nvPr/>
          </p:nvSpPr>
          <p:spPr>
            <a:xfrm>
              <a:off x="15875" y="1914525"/>
              <a:ext cx="2305050" cy="0"/>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sp>
          <p:nvSpPr>
            <p:cNvPr id="837" name="Shape 837"/>
            <p:cNvSpPr/>
            <p:nvPr/>
          </p:nvSpPr>
          <p:spPr>
            <a:xfrm>
              <a:off x="5041900" y="1943100"/>
              <a:ext cx="2303463" cy="0"/>
            </a:xfrm>
            <a:prstGeom prst="line">
              <a:avLst/>
            </a:prstGeom>
            <a:noFill/>
            <a:ln w="9525" cap="flat">
              <a:solidFill>
                <a:srgbClr val="000000"/>
              </a:solidFill>
              <a:prstDash val="solid"/>
              <a:round/>
            </a:ln>
            <a:effectLst/>
          </p:spPr>
          <p:txBody>
            <a:bodyPr wrap="square" lIns="45719" tIns="45719" rIns="45719" bIns="45719" numCol="1" anchor="t">
              <a:noAutofit/>
            </a:bodyPr>
            <a:lstStyle/>
            <a:p>
              <a:pPr defTabSz="382676">
                <a:defRPr>
                  <a:uFillTx/>
                  <a:latin typeface="Helvetica"/>
                  <a:ea typeface="Helvetica"/>
                  <a:cs typeface="Helvetica"/>
                  <a:sym typeface="Helvetica"/>
                </a:defRPr>
              </a:pPr>
              <a:endParaRPr/>
            </a:p>
          </p:txBody>
        </p:sp>
      </p:grpSp>
    </p:spTree>
    <p:extLst>
      <p:ext uri="{BB962C8B-B14F-4D97-AF65-F5344CB8AC3E}">
        <p14:creationId xmlns:p14="http://schemas.microsoft.com/office/powerpoint/2010/main" val="179558743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4</a:t>
            </a:fld>
            <a:endParaRPr sz="1800">
              <a:solidFill>
                <a:srgbClr val="CC0000"/>
              </a:solidFill>
            </a:endParaRPr>
          </a:p>
        </p:txBody>
      </p:sp>
      <p:sp>
        <p:nvSpPr>
          <p:cNvPr id="445" name="Shape 445"/>
          <p:cNvSpPr>
            <a:spLocks noGrp="1"/>
          </p:cNvSpPr>
          <p:nvPr>
            <p:ph type="title"/>
          </p:nvPr>
        </p:nvSpPr>
        <p:spPr>
          <a:prstGeom prst="rect">
            <a:avLst/>
          </a:prstGeom>
        </p:spPr>
        <p:txBody>
          <a:bodyPr/>
          <a:lstStyle/>
          <a:p>
            <a:pPr lvl="0">
              <a:defRPr sz="1800" b="0"/>
            </a:pPr>
            <a:r>
              <a:rPr lang="en-US" sz="2700" b="1" dirty="0" err="1"/>
              <a:t>Mô</a:t>
            </a:r>
            <a:r>
              <a:rPr lang="en-US" sz="2700" b="1" dirty="0"/>
              <a:t> </a:t>
            </a:r>
            <a:r>
              <a:rPr lang="en-US" sz="2700" b="1" dirty="0" err="1"/>
              <a:t>hình</a:t>
            </a:r>
            <a:r>
              <a:rPr lang="en-US" sz="2700" b="1" dirty="0"/>
              <a:t> </a:t>
            </a:r>
            <a:r>
              <a:rPr lang="en-US" sz="2700" b="1" dirty="0" err="1"/>
              <a:t>và</a:t>
            </a:r>
            <a:r>
              <a:rPr lang="en-US" sz="2700" b="1" dirty="0"/>
              <a:t> </a:t>
            </a:r>
            <a:r>
              <a:rPr lang="en-US" sz="2700" b="1" dirty="0" err="1"/>
              <a:t>Mô</a:t>
            </a:r>
            <a:r>
              <a:rPr lang="en-US" sz="2700" b="1" dirty="0"/>
              <a:t> </a:t>
            </a:r>
            <a:r>
              <a:rPr lang="en-US" sz="2700" b="1" dirty="0" err="1"/>
              <a:t>hình</a:t>
            </a:r>
            <a:r>
              <a:rPr lang="en-US" sz="2700" b="1" dirty="0"/>
              <a:t> </a:t>
            </a:r>
            <a:r>
              <a:rPr lang="en-US" sz="2700" b="1" dirty="0" err="1"/>
              <a:t>hóa</a:t>
            </a:r>
            <a:r>
              <a:rPr lang="en-US" sz="2700" b="1" dirty="0"/>
              <a:t>: </a:t>
            </a:r>
            <a:r>
              <a:rPr lang="en-US" sz="2700" b="1" dirty="0" err="1"/>
              <a:t>Ví</a:t>
            </a:r>
            <a:r>
              <a:rPr lang="en-US" sz="2700" b="1" dirty="0"/>
              <a:t> </a:t>
            </a:r>
            <a:r>
              <a:rPr lang="en-US" sz="2700" b="1" dirty="0" err="1"/>
              <a:t>dụ</a:t>
            </a:r>
            <a:endParaRPr sz="2700" b="1" dirty="0"/>
          </a:p>
        </p:txBody>
      </p:sp>
      <p:pic>
        <p:nvPicPr>
          <p:cNvPr id="446" name="Screen Shot 2015-08-17 at 09.05.37.png"/>
          <p:cNvPicPr/>
          <p:nvPr/>
        </p:nvPicPr>
        <p:blipFill>
          <a:blip r:embed="rId2" cstate="screen">
            <a:extLst>
              <a:ext uri="{28A0092B-C50C-407E-A947-70E740481C1C}">
                <a14:useLocalDpi xmlns:a14="http://schemas.microsoft.com/office/drawing/2010/main"/>
              </a:ext>
            </a:extLst>
          </a:blip>
          <a:stretch>
            <a:fillRect/>
          </a:stretch>
        </p:blipFill>
        <p:spPr>
          <a:xfrm>
            <a:off x="164192" y="1233283"/>
            <a:ext cx="5775524" cy="2027441"/>
          </a:xfrm>
          <a:prstGeom prst="rect">
            <a:avLst/>
          </a:prstGeom>
          <a:ln w="6350">
            <a:round/>
          </a:ln>
        </p:spPr>
      </p:pic>
      <p:pic>
        <p:nvPicPr>
          <p:cNvPr id="447" name="Screen Shot 2015-08-17 at 09.06.29.png"/>
          <p:cNvPicPr/>
          <p:nvPr/>
        </p:nvPicPr>
        <p:blipFill>
          <a:blip r:embed="rId3" cstate="screen">
            <a:extLst>
              <a:ext uri="{28A0092B-C50C-407E-A947-70E740481C1C}">
                <a14:useLocalDpi xmlns:a14="http://schemas.microsoft.com/office/drawing/2010/main"/>
              </a:ext>
            </a:extLst>
          </a:blip>
          <a:stretch>
            <a:fillRect/>
          </a:stretch>
        </p:blipFill>
        <p:spPr>
          <a:xfrm>
            <a:off x="164192" y="3873294"/>
            <a:ext cx="5775524" cy="1851842"/>
          </a:xfrm>
          <a:prstGeom prst="rect">
            <a:avLst/>
          </a:prstGeom>
          <a:ln w="6350">
            <a:round/>
          </a:ln>
        </p:spPr>
      </p:pic>
      <p:pic>
        <p:nvPicPr>
          <p:cNvPr id="448" name="pasted-image.png"/>
          <p:cNvPicPr/>
          <p:nvPr/>
        </p:nvPicPr>
        <p:blipFill>
          <a:blip r:embed="rId4"/>
          <a:stretch>
            <a:fillRect/>
          </a:stretch>
        </p:blipFill>
        <p:spPr>
          <a:xfrm>
            <a:off x="7329126" y="1144914"/>
            <a:ext cx="4568172" cy="4568172"/>
          </a:xfrm>
          <a:prstGeom prst="rect">
            <a:avLst/>
          </a:prstGeom>
          <a:ln w="6350">
            <a:round/>
          </a:ln>
        </p:spPr>
      </p:pic>
    </p:spTree>
    <p:extLst>
      <p:ext uri="{BB962C8B-B14F-4D97-AF65-F5344CB8AC3E}">
        <p14:creationId xmlns:p14="http://schemas.microsoft.com/office/powerpoint/2010/main" val="33394010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5</a:t>
            </a:fld>
            <a:endParaRPr sz="1800">
              <a:solidFill>
                <a:srgbClr val="CC0000"/>
              </a:solidFill>
            </a:endParaRPr>
          </a:p>
        </p:txBody>
      </p:sp>
      <p:sp>
        <p:nvSpPr>
          <p:cNvPr id="451" name="Shape 451"/>
          <p:cNvSpPr>
            <a:spLocks noGrp="1"/>
          </p:cNvSpPr>
          <p:nvPr>
            <p:ph type="title"/>
          </p:nvPr>
        </p:nvSpPr>
        <p:spPr>
          <a:prstGeom prst="rect">
            <a:avLst/>
          </a:prstGeom>
        </p:spPr>
        <p:txBody>
          <a:bodyPr/>
          <a:lstStyle/>
          <a:p>
            <a:pPr lvl="0">
              <a:defRPr sz="1800" b="0"/>
            </a:pPr>
            <a:r>
              <a:rPr lang="en-US" sz="2700" b="1" dirty="0" err="1"/>
              <a:t>Mô</a:t>
            </a:r>
            <a:r>
              <a:rPr lang="en-US" sz="2700" b="1" dirty="0"/>
              <a:t> </a:t>
            </a:r>
            <a:r>
              <a:rPr lang="en-US" sz="2700" b="1" dirty="0" err="1"/>
              <a:t>hình</a:t>
            </a:r>
            <a:r>
              <a:rPr lang="en-US" sz="2700" b="1" dirty="0"/>
              <a:t> </a:t>
            </a:r>
            <a:r>
              <a:rPr lang="en-US" sz="2700" b="1" dirty="0" err="1"/>
              <a:t>và</a:t>
            </a:r>
            <a:r>
              <a:rPr lang="en-US" sz="2700" b="1" dirty="0"/>
              <a:t> </a:t>
            </a:r>
            <a:r>
              <a:rPr lang="en-US" sz="2700" b="1" dirty="0" err="1"/>
              <a:t>Mô</a:t>
            </a:r>
            <a:r>
              <a:rPr lang="en-US" sz="2700" b="1" dirty="0"/>
              <a:t> </a:t>
            </a:r>
            <a:r>
              <a:rPr lang="en-US" sz="2700" b="1" dirty="0" err="1"/>
              <a:t>hình</a:t>
            </a:r>
            <a:r>
              <a:rPr lang="en-US" sz="2700" b="1" dirty="0"/>
              <a:t> </a:t>
            </a:r>
            <a:r>
              <a:rPr lang="en-US" sz="2700" b="1" dirty="0" err="1"/>
              <a:t>hóa</a:t>
            </a:r>
            <a:r>
              <a:rPr lang="en-US" sz="2700" b="1" dirty="0"/>
              <a:t>: </a:t>
            </a:r>
            <a:r>
              <a:rPr lang="en-US" sz="2700" b="1" dirty="0" err="1"/>
              <a:t>Ví</a:t>
            </a:r>
            <a:r>
              <a:rPr lang="en-US" sz="2700" b="1" dirty="0"/>
              <a:t> </a:t>
            </a:r>
            <a:r>
              <a:rPr lang="en-US" sz="2700" b="1" dirty="0" err="1"/>
              <a:t>dụ</a:t>
            </a:r>
            <a:endParaRPr sz="2700" b="1" dirty="0"/>
          </a:p>
        </p:txBody>
      </p:sp>
      <p:pic>
        <p:nvPicPr>
          <p:cNvPr id="452" name="pasted-image.png"/>
          <p:cNvPicPr/>
          <p:nvPr/>
        </p:nvPicPr>
        <p:blipFill>
          <a:blip r:embed="rId2"/>
          <a:stretch>
            <a:fillRect/>
          </a:stretch>
        </p:blipFill>
        <p:spPr>
          <a:xfrm>
            <a:off x="3222873" y="1787892"/>
            <a:ext cx="5953125" cy="2536032"/>
          </a:xfrm>
          <a:prstGeom prst="rect">
            <a:avLst/>
          </a:prstGeom>
          <a:ln w="6350">
            <a:round/>
          </a:ln>
        </p:spPr>
      </p:pic>
      <p:pic>
        <p:nvPicPr>
          <p:cNvPr id="453" name="pasted-image.png"/>
          <p:cNvPicPr/>
          <p:nvPr/>
        </p:nvPicPr>
        <p:blipFill>
          <a:blip r:embed="rId3"/>
          <a:stretch>
            <a:fillRect/>
          </a:stretch>
        </p:blipFill>
        <p:spPr>
          <a:xfrm>
            <a:off x="3222873" y="4323924"/>
            <a:ext cx="5746254" cy="2154846"/>
          </a:xfrm>
          <a:prstGeom prst="rect">
            <a:avLst/>
          </a:prstGeom>
          <a:ln w="6350">
            <a:round/>
          </a:ln>
        </p:spPr>
      </p:pic>
    </p:spTree>
    <p:extLst>
      <p:ext uri="{BB962C8B-B14F-4D97-AF65-F5344CB8AC3E}">
        <p14:creationId xmlns:p14="http://schemas.microsoft.com/office/powerpoint/2010/main" val="14697023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5" name="Shape 455"/>
          <p:cNvSpPr>
            <a:spLocks noGrp="1"/>
          </p:cNvSpPr>
          <p:nvPr>
            <p:ph type="sldNum" sz="quarter" idx="2"/>
          </p:nvPr>
        </p:nvSpPr>
        <p:spPr>
          <a:xfrm>
            <a:off x="11679764" y="6548438"/>
            <a:ext cx="313269" cy="33254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6</a:t>
            </a:fld>
            <a:endParaRPr sz="1800">
              <a:solidFill>
                <a:srgbClr val="CC0000"/>
              </a:solidFill>
            </a:endParaRPr>
          </a:p>
        </p:txBody>
      </p:sp>
      <p:sp>
        <p:nvSpPr>
          <p:cNvPr id="456" name="Shape 456"/>
          <p:cNvSpPr>
            <a:spLocks noGrp="1"/>
          </p:cNvSpPr>
          <p:nvPr>
            <p:ph type="title"/>
          </p:nvPr>
        </p:nvSpPr>
        <p:spPr>
          <a:prstGeom prst="rect">
            <a:avLst/>
          </a:prstGeom>
        </p:spPr>
        <p:txBody>
          <a:bodyPr/>
          <a:lstStyle/>
          <a:p>
            <a:pPr lvl="0">
              <a:defRPr sz="1800" b="0"/>
            </a:pPr>
            <a:r>
              <a:rPr lang="en-US" sz="2700" b="1" dirty="0" err="1"/>
              <a:t>Mô</a:t>
            </a:r>
            <a:r>
              <a:rPr lang="en-US" sz="2700" b="1" dirty="0"/>
              <a:t> </a:t>
            </a:r>
            <a:r>
              <a:rPr lang="en-US" sz="2700" b="1" dirty="0" err="1"/>
              <a:t>hình</a:t>
            </a:r>
            <a:r>
              <a:rPr lang="en-US" sz="2700" b="1" dirty="0"/>
              <a:t> </a:t>
            </a:r>
            <a:r>
              <a:rPr lang="en-US" sz="2700" b="1" dirty="0" err="1"/>
              <a:t>hóa</a:t>
            </a:r>
            <a:endParaRPr sz="2700" b="1" dirty="0"/>
          </a:p>
        </p:txBody>
      </p:sp>
      <p:sp>
        <p:nvSpPr>
          <p:cNvPr id="457" name="Shape 457"/>
          <p:cNvSpPr>
            <a:spLocks noGrp="1"/>
          </p:cNvSpPr>
          <p:nvPr>
            <p:ph type="body" idx="1"/>
          </p:nvPr>
        </p:nvSpPr>
        <p:spPr>
          <a:xfrm>
            <a:off x="564543" y="1447137"/>
            <a:ext cx="10789257" cy="3317903"/>
          </a:xfrm>
          <a:prstGeom prst="rect">
            <a:avLst/>
          </a:prstGeom>
        </p:spPr>
        <p:txBody>
          <a:bodyPr>
            <a:noAutofit/>
          </a:bodyPr>
          <a:lstStyle/>
          <a:p>
            <a:pPr lvl="0">
              <a:defRPr sz="1800"/>
            </a:pPr>
            <a:r>
              <a:rPr lang="vi-VN" sz="2400" dirty="0"/>
              <a:t>Mô hình là một đại diện đơn giản của một phần của hệ thống thực với một mục đích cụ thể</a:t>
            </a:r>
          </a:p>
          <a:p>
            <a:pPr lvl="0">
              <a:buFont typeface="Wingdings" pitchFamily="2" charset="2"/>
              <a:buChar char="ü"/>
              <a:defRPr sz="1800"/>
            </a:pPr>
            <a:r>
              <a:rPr lang="vi-VN" sz="2400" dirty="0"/>
              <a:t>Hệ thống thực tế là phức tạp, do đó cần phải đơn giản hóa</a:t>
            </a:r>
          </a:p>
          <a:p>
            <a:pPr lvl="0">
              <a:buFont typeface="Wingdings" pitchFamily="2" charset="2"/>
              <a:buChar char="ü"/>
              <a:defRPr sz="1800"/>
            </a:pPr>
            <a:r>
              <a:rPr lang="vi-VN" sz="2400" dirty="0"/>
              <a:t>Nắm vững sự phức tạp của hệ thống</a:t>
            </a:r>
          </a:p>
          <a:p>
            <a:pPr lvl="0">
              <a:defRPr sz="1800"/>
            </a:pPr>
            <a:r>
              <a:rPr lang="vi-VN" sz="2400" dirty="0"/>
              <a:t>Một mô hình đại diện cho hệ thống</a:t>
            </a:r>
          </a:p>
          <a:p>
            <a:pPr lvl="0">
              <a:buFont typeface="Wingdings" pitchFamily="2" charset="2"/>
              <a:buChar char="ü"/>
              <a:defRPr sz="1800"/>
            </a:pPr>
            <a:r>
              <a:rPr lang="vi-VN" sz="2400" dirty="0"/>
              <a:t>ở mức trừu tượng nhất định,</a:t>
            </a:r>
          </a:p>
          <a:p>
            <a:pPr lvl="0">
              <a:buFont typeface="Wingdings" pitchFamily="2" charset="2"/>
              <a:buChar char="ü"/>
              <a:defRPr sz="1800"/>
            </a:pPr>
            <a:r>
              <a:rPr lang="vi-VN" sz="2400" dirty="0"/>
              <a:t>theo một quan điểm,</a:t>
            </a:r>
          </a:p>
          <a:p>
            <a:pPr lvl="0">
              <a:buFont typeface="Wingdings" pitchFamily="2" charset="2"/>
              <a:buChar char="ü"/>
              <a:defRPr sz="1800"/>
            </a:pPr>
            <a:r>
              <a:rPr lang="vi-VN" sz="2400" dirty="0"/>
              <a:t>bằng cách mô tả (ví dụ: văn bản, hình ảnh,…)</a:t>
            </a:r>
            <a:endParaRPr dirty="0"/>
          </a:p>
        </p:txBody>
      </p:sp>
    </p:spTree>
    <p:extLst>
      <p:ext uri="{BB962C8B-B14F-4D97-AF65-F5344CB8AC3E}">
        <p14:creationId xmlns:p14="http://schemas.microsoft.com/office/powerpoint/2010/main" val="37860384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9" name="Shape 459"/>
          <p:cNvSpPr>
            <a:spLocks noGrp="1"/>
          </p:cNvSpPr>
          <p:nvPr>
            <p:ph type="sldNum" sz="quarter" idx="2"/>
          </p:nvPr>
        </p:nvSpPr>
        <p:spPr>
          <a:xfrm>
            <a:off x="11679764" y="6548438"/>
            <a:ext cx="313269" cy="33254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7</a:t>
            </a:fld>
            <a:endParaRPr sz="1800">
              <a:solidFill>
                <a:srgbClr val="CC0000"/>
              </a:solidFill>
            </a:endParaRPr>
          </a:p>
        </p:txBody>
      </p:sp>
      <p:sp>
        <p:nvSpPr>
          <p:cNvPr id="460" name="Shape 460"/>
          <p:cNvSpPr>
            <a:spLocks noGrp="1"/>
          </p:cNvSpPr>
          <p:nvPr>
            <p:ph type="title"/>
          </p:nvPr>
        </p:nvSpPr>
        <p:spPr>
          <a:prstGeom prst="rect">
            <a:avLst/>
          </a:prstGeom>
        </p:spPr>
        <p:txBody>
          <a:bodyPr/>
          <a:lstStyle/>
          <a:p>
            <a:pPr lvl="0">
              <a:defRPr sz="1800" b="0"/>
            </a:pPr>
            <a:r>
              <a:rPr lang="en-US" sz="2700" b="1" dirty="0" err="1"/>
              <a:t>Mô</a:t>
            </a:r>
            <a:r>
              <a:rPr lang="en-US" sz="2700" b="1" dirty="0"/>
              <a:t> </a:t>
            </a:r>
            <a:r>
              <a:rPr lang="en-US" sz="2700" b="1" dirty="0" err="1"/>
              <a:t>hình</a:t>
            </a:r>
            <a:r>
              <a:rPr lang="en-US" sz="2700" b="1" dirty="0"/>
              <a:t> </a:t>
            </a:r>
            <a:r>
              <a:rPr lang="en-US" sz="2700" b="1" dirty="0" err="1"/>
              <a:t>hóa</a:t>
            </a:r>
            <a:r>
              <a:rPr lang="en-US" sz="2700" b="1" dirty="0"/>
              <a:t>: </a:t>
            </a:r>
            <a:r>
              <a:rPr lang="en-US" sz="2700" b="1" dirty="0" err="1"/>
              <a:t>tại</a:t>
            </a:r>
            <a:r>
              <a:rPr lang="en-US" sz="2700" b="1" dirty="0"/>
              <a:t> </a:t>
            </a:r>
            <a:r>
              <a:rPr lang="en-US" sz="2700" b="1" dirty="0" err="1"/>
              <a:t>sao</a:t>
            </a:r>
            <a:r>
              <a:rPr lang="en-US" sz="2700" b="1" dirty="0"/>
              <a:t>?</a:t>
            </a:r>
            <a:endParaRPr sz="2700" b="1" dirty="0"/>
          </a:p>
        </p:txBody>
      </p:sp>
      <p:sp>
        <p:nvSpPr>
          <p:cNvPr id="461" name="Shape 461"/>
          <p:cNvSpPr>
            <a:spLocks noGrp="1"/>
          </p:cNvSpPr>
          <p:nvPr>
            <p:ph type="body" idx="1"/>
          </p:nvPr>
        </p:nvSpPr>
        <p:spPr>
          <a:prstGeom prst="rect">
            <a:avLst/>
          </a:prstGeom>
        </p:spPr>
        <p:txBody>
          <a:bodyPr/>
          <a:lstStyle/>
          <a:p>
            <a:pPr lvl="0">
              <a:defRPr sz="1800"/>
            </a:pPr>
            <a:r>
              <a:rPr lang="vi-VN" sz="2000" dirty="0"/>
              <a:t>Hiểu rõ hơn về hệ thống</a:t>
            </a:r>
          </a:p>
          <a:p>
            <a:pPr lvl="0">
              <a:defRPr sz="1800"/>
            </a:pPr>
            <a:r>
              <a:rPr lang="vi-VN" sz="2000" dirty="0"/>
              <a:t>Tạo điều kiện cho người làm chủ vấn đề</a:t>
            </a:r>
          </a:p>
          <a:p>
            <a:pPr lvl="0">
              <a:defRPr sz="1800"/>
            </a:pPr>
            <a:r>
              <a:rPr lang="vi-VN" sz="2000" dirty="0"/>
              <a:t>Dễ dàng giao tiếp</a:t>
            </a:r>
          </a:p>
          <a:p>
            <a:pPr lvl="0">
              <a:defRPr sz="1800"/>
            </a:pPr>
            <a:r>
              <a:rPr lang="vi-VN" sz="2000" dirty="0"/>
              <a:t>Cung cấp phương tiện giao tiếp giữa các nhà phát triển</a:t>
            </a:r>
          </a:p>
          <a:p>
            <a:pPr lvl="0">
              <a:defRPr sz="1800"/>
            </a:pPr>
            <a:r>
              <a:rPr lang="vi-VN" sz="2000" dirty="0"/>
              <a:t>Hoàn thiện hệ thống tốt hơn</a:t>
            </a:r>
          </a:p>
          <a:p>
            <a:pPr lvl="0">
              <a:defRPr sz="1800"/>
            </a:pPr>
            <a:r>
              <a:rPr lang="vi-VN" sz="2000" dirty="0"/>
              <a:t>Dễ dàng nhận ra tính nhất quán giữa các mô hình và nhu cầu cải tiến, hoàn thiện hệ thống</a:t>
            </a:r>
          </a:p>
          <a:p>
            <a:pPr lvl="0">
              <a:defRPr sz="1800"/>
            </a:pPr>
            <a:r>
              <a:rPr lang="vi-VN" sz="2000" dirty="0"/>
              <a:t>Chỉ định cấu trúc và hoạt động của hệ thống</a:t>
            </a:r>
          </a:p>
          <a:p>
            <a:pPr lvl="0">
              <a:defRPr sz="1800"/>
            </a:pPr>
            <a:r>
              <a:rPr lang="vi-VN" sz="2000" dirty="0"/>
              <a:t>Ghi lại các quyết định quan trọng</a:t>
            </a:r>
            <a:endParaRPr sz="2000" dirty="0"/>
          </a:p>
        </p:txBody>
      </p:sp>
    </p:spTree>
    <p:extLst>
      <p:ext uri="{BB962C8B-B14F-4D97-AF65-F5344CB8AC3E}">
        <p14:creationId xmlns:p14="http://schemas.microsoft.com/office/powerpoint/2010/main" val="33991526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3" name="Shape 463"/>
          <p:cNvSpPr>
            <a:spLocks noGrp="1"/>
          </p:cNvSpPr>
          <p:nvPr>
            <p:ph type="sldNum" sz="quarter" idx="2"/>
          </p:nvPr>
        </p:nvSpPr>
        <p:spPr>
          <a:xfrm>
            <a:off x="11679764" y="6548438"/>
            <a:ext cx="313269" cy="33254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8</a:t>
            </a:fld>
            <a:endParaRPr sz="1800">
              <a:solidFill>
                <a:srgbClr val="CC0000"/>
              </a:solidFill>
            </a:endParaRPr>
          </a:p>
        </p:txBody>
      </p:sp>
      <p:sp>
        <p:nvSpPr>
          <p:cNvPr id="464" name="Shape 464"/>
          <p:cNvSpPr>
            <a:spLocks noGrp="1"/>
          </p:cNvSpPr>
          <p:nvPr>
            <p:ph type="title"/>
          </p:nvPr>
        </p:nvSpPr>
        <p:spPr>
          <a:prstGeom prst="rect">
            <a:avLst/>
          </a:prstGeom>
        </p:spPr>
        <p:txBody>
          <a:bodyPr/>
          <a:lstStyle/>
          <a:p>
            <a:pPr lvl="0">
              <a:defRPr sz="1800" b="0"/>
            </a:pPr>
            <a:r>
              <a:rPr lang="en-US" sz="2700" b="1" dirty="0" err="1"/>
              <a:t>Mô</a:t>
            </a:r>
            <a:r>
              <a:rPr lang="en-US" sz="2700" b="1" dirty="0"/>
              <a:t> </a:t>
            </a:r>
            <a:r>
              <a:rPr lang="en-US" sz="2700" b="1" dirty="0" err="1"/>
              <a:t>hình</a:t>
            </a:r>
            <a:r>
              <a:rPr lang="en-US" sz="2700" b="1" dirty="0"/>
              <a:t> </a:t>
            </a:r>
            <a:r>
              <a:rPr lang="en-US" sz="2700" b="1" dirty="0" err="1"/>
              <a:t>hóa</a:t>
            </a:r>
            <a:endParaRPr sz="2700" b="1" dirty="0"/>
          </a:p>
        </p:txBody>
      </p:sp>
      <p:sp>
        <p:nvSpPr>
          <p:cNvPr id="465" name="Shape 465"/>
          <p:cNvSpPr>
            <a:spLocks noGrp="1"/>
          </p:cNvSpPr>
          <p:nvPr>
            <p:ph type="body" idx="1"/>
          </p:nvPr>
        </p:nvSpPr>
        <p:spPr>
          <a:prstGeom prst="rect">
            <a:avLst/>
          </a:prstGeom>
        </p:spPr>
        <p:txBody>
          <a:bodyPr/>
          <a:lstStyle/>
          <a:p>
            <a:pPr lvl="0">
              <a:defRPr sz="1800"/>
            </a:pPr>
            <a:r>
              <a:rPr lang="vi-VN" sz="2000" dirty="0"/>
              <a:t>Siêu mô hình</a:t>
            </a:r>
          </a:p>
          <a:p>
            <a:pPr lvl="0">
              <a:buFont typeface="Courier New" pitchFamily="49" charset="0"/>
              <a:buChar char="o"/>
              <a:defRPr sz="1800"/>
            </a:pPr>
            <a:r>
              <a:rPr lang="vi-VN" sz="2000" dirty="0"/>
              <a:t>là một đại diện của một mô hình</a:t>
            </a:r>
          </a:p>
          <a:p>
            <a:pPr lvl="0">
              <a:buFont typeface="Courier New" pitchFamily="49" charset="0"/>
              <a:buChar char="o"/>
              <a:defRPr sz="1800"/>
            </a:pPr>
            <a:r>
              <a:rPr lang="vi-VN" sz="2000" dirty="0"/>
              <a:t>có thể được sử dụng để</a:t>
            </a:r>
          </a:p>
          <a:p>
            <a:pPr lvl="0">
              <a:buFont typeface="Wingdings" pitchFamily="2" charset="2"/>
              <a:buChar char="ü"/>
              <a:defRPr sz="1800"/>
            </a:pPr>
            <a:r>
              <a:rPr lang="vi-VN" sz="2000" dirty="0"/>
              <a:t>mô tả cú pháp và ngữ nghĩa của một mô hình</a:t>
            </a:r>
          </a:p>
          <a:p>
            <a:pPr lvl="0">
              <a:buFont typeface="Wingdings" pitchFamily="2" charset="2"/>
              <a:buChar char="ü"/>
              <a:defRPr sz="1800"/>
            </a:pPr>
            <a:r>
              <a:rPr lang="vi-VN" sz="2000" dirty="0"/>
              <a:t>thao tác mô hình bằng các công cụ</a:t>
            </a:r>
          </a:p>
          <a:p>
            <a:pPr lvl="0">
              <a:buFont typeface="Wingdings" pitchFamily="2" charset="2"/>
              <a:buChar char="ü"/>
              <a:defRPr sz="1800"/>
            </a:pPr>
            <a:r>
              <a:rPr lang="vi-VN" sz="2000" dirty="0"/>
              <a:t>chuyển đổi mô hình</a:t>
            </a:r>
          </a:p>
          <a:p>
            <a:pPr lvl="0">
              <a:buFont typeface="Wingdings" pitchFamily="2" charset="2"/>
              <a:buChar char="ü"/>
              <a:defRPr sz="1800"/>
            </a:pPr>
            <a:r>
              <a:rPr lang="vi-VN" sz="2000" dirty="0"/>
              <a:t>xác minh và duy trì sự gắn kết giữa các mô hình</a:t>
            </a:r>
            <a:endParaRPr lang="en-US" dirty="0"/>
          </a:p>
        </p:txBody>
      </p:sp>
    </p:spTree>
    <p:extLst>
      <p:ext uri="{BB962C8B-B14F-4D97-AF65-F5344CB8AC3E}">
        <p14:creationId xmlns:p14="http://schemas.microsoft.com/office/powerpoint/2010/main" val="353700014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7" name="Shape 467"/>
          <p:cNvSpPr>
            <a:spLocks noGrp="1"/>
          </p:cNvSpPr>
          <p:nvPr>
            <p:ph type="sldNum" sz="quarter" idx="2"/>
          </p:nvPr>
        </p:nvSpPr>
        <p:spPr>
          <a:xfrm>
            <a:off x="11679764" y="6548438"/>
            <a:ext cx="313269" cy="332542"/>
          </a:xfrm>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800">
                <a:solidFill>
                  <a:srgbClr val="CC0000"/>
                </a:solidFill>
              </a:rPr>
              <a:t>9</a:t>
            </a:fld>
            <a:endParaRPr sz="1800">
              <a:solidFill>
                <a:srgbClr val="CC0000"/>
              </a:solidFill>
            </a:endParaRPr>
          </a:p>
        </p:txBody>
      </p:sp>
      <p:sp>
        <p:nvSpPr>
          <p:cNvPr id="468" name="Shape 468"/>
          <p:cNvSpPr>
            <a:spLocks noGrp="1"/>
          </p:cNvSpPr>
          <p:nvPr>
            <p:ph type="title"/>
          </p:nvPr>
        </p:nvSpPr>
        <p:spPr>
          <a:prstGeom prst="rect">
            <a:avLst/>
          </a:prstGeom>
        </p:spPr>
        <p:txBody>
          <a:bodyPr/>
          <a:lstStyle/>
          <a:p>
            <a:pPr lvl="0">
              <a:defRPr sz="1800" b="0"/>
            </a:pPr>
            <a:r>
              <a:rPr lang="en-US" sz="2700" b="1" dirty="0" err="1"/>
              <a:t>Nguyên</a:t>
            </a:r>
            <a:r>
              <a:rPr lang="en-US" sz="2700" b="1" dirty="0"/>
              <a:t> </a:t>
            </a:r>
            <a:r>
              <a:rPr lang="en-US" sz="2700" b="1" dirty="0" err="1"/>
              <a:t>tắc</a:t>
            </a:r>
            <a:r>
              <a:rPr lang="en-US" sz="2700" b="1" dirty="0"/>
              <a:t> </a:t>
            </a:r>
            <a:r>
              <a:rPr lang="en-US" sz="2700" b="1" dirty="0" err="1"/>
              <a:t>của</a:t>
            </a:r>
            <a:r>
              <a:rPr lang="en-US" sz="2700" b="1" dirty="0"/>
              <a:t> </a:t>
            </a:r>
            <a:r>
              <a:rPr lang="en-US" sz="2700" b="1" dirty="0" err="1"/>
              <a:t>mô</a:t>
            </a:r>
            <a:r>
              <a:rPr lang="en-US" sz="2700" b="1" dirty="0"/>
              <a:t> </a:t>
            </a:r>
            <a:r>
              <a:rPr lang="en-US" sz="2700" b="1" dirty="0" err="1"/>
              <a:t>hình</a:t>
            </a:r>
            <a:endParaRPr sz="2700" b="1" dirty="0"/>
          </a:p>
        </p:txBody>
      </p:sp>
      <p:sp>
        <p:nvSpPr>
          <p:cNvPr id="469" name="Shape 469"/>
          <p:cNvSpPr>
            <a:spLocks noGrp="1"/>
          </p:cNvSpPr>
          <p:nvPr>
            <p:ph type="body" idx="1"/>
          </p:nvPr>
        </p:nvSpPr>
        <p:spPr>
          <a:prstGeom prst="rect">
            <a:avLst/>
          </a:prstGeom>
        </p:spPr>
        <p:txBody>
          <a:bodyPr>
            <a:normAutofit fontScale="77500" lnSpcReduction="20000"/>
          </a:bodyPr>
          <a:lstStyle/>
          <a:p>
            <a:pPr lvl="0">
              <a:defRPr sz="1800"/>
            </a:pPr>
            <a:r>
              <a:rPr lang="vi-VN" sz="2000" dirty="0"/>
              <a:t>Sự lựa chọn của mô hình thích hợp</a:t>
            </a:r>
          </a:p>
          <a:p>
            <a:pPr lvl="0">
              <a:defRPr sz="1800"/>
            </a:pPr>
            <a:r>
              <a:rPr lang="vi-VN" sz="2000" dirty="0"/>
              <a:t>Chế độ xem dữ liệu: mô hình liên kết thực thể</a:t>
            </a:r>
          </a:p>
          <a:p>
            <a:pPr lvl="0">
              <a:defRPr sz="1800"/>
            </a:pPr>
            <a:r>
              <a:rPr lang="vi-VN" sz="2000" dirty="0"/>
              <a:t>Chế độ xem cấu trúc: thuật toán</a:t>
            </a:r>
          </a:p>
          <a:p>
            <a:pPr lvl="0">
              <a:defRPr sz="1800"/>
            </a:pPr>
            <a:r>
              <a:rPr lang="vi-VN" sz="2000" dirty="0"/>
              <a:t>Chế độ xem hướng đối tượng: các lớp và quan hệ giữa chúng</a:t>
            </a:r>
          </a:p>
          <a:p>
            <a:pPr lvl="0">
              <a:defRPr sz="1800"/>
            </a:pPr>
            <a:r>
              <a:rPr lang="vi-VN" sz="2000" dirty="0"/>
              <a:t>Các mô hình phải đại diện cho hệ thống ở các mức độ trừu tượng khác nhau (theo nhu cầu của người sử dụng)</a:t>
            </a:r>
          </a:p>
          <a:p>
            <a:pPr lvl="0">
              <a:defRPr sz="1800"/>
            </a:pPr>
            <a:r>
              <a:rPr lang="vi-VN" sz="2000" dirty="0"/>
              <a:t>Mô hình phải được kết nối với thế giới thực</a:t>
            </a:r>
          </a:p>
          <a:p>
            <a:pPr lvl="0">
              <a:defRPr sz="1800"/>
            </a:pPr>
            <a:r>
              <a:rPr lang="vi-VN" sz="2000" dirty="0"/>
              <a:t>Các mô hình được xây dựng gần với hệ thống thực</a:t>
            </a:r>
          </a:p>
          <a:p>
            <a:pPr lvl="0">
              <a:defRPr sz="1800"/>
            </a:pPr>
            <a:r>
              <a:rPr lang="vi-VN" sz="2000" dirty="0"/>
              <a:t>Tiếp cận đối tượng&gt; Tiếp cận theo thủ tục</a:t>
            </a:r>
          </a:p>
          <a:p>
            <a:pPr lvl="0">
              <a:defRPr sz="1800"/>
            </a:pPr>
            <a:r>
              <a:rPr lang="vi-VN" sz="2000" dirty="0"/>
              <a:t>Một hệ thống phải được mô hình hóa bởi một tập hợp các mô hình</a:t>
            </a:r>
          </a:p>
          <a:p>
            <a:pPr lvl="0">
              <a:defRPr sz="1800"/>
            </a:pPr>
            <a:r>
              <a:rPr lang="vi-VN" sz="2000" dirty="0"/>
              <a:t>Một mô hình là không đủ</a:t>
            </a:r>
          </a:p>
          <a:p>
            <a:pPr lvl="0">
              <a:defRPr sz="1800"/>
            </a:pPr>
            <a:r>
              <a:rPr lang="vi-VN" sz="2000" dirty="0"/>
              <a:t>Mô tả các khung nhìn khác nhau của hệ thống: động, tĩnh, cài đặt, sử dụng,…</a:t>
            </a:r>
          </a:p>
          <a:p>
            <a:pPr lvl="0">
              <a:defRPr sz="1800"/>
            </a:pPr>
            <a:r>
              <a:rPr lang="vi-VN" sz="2000" dirty="0"/>
              <a:t> </a:t>
            </a:r>
          </a:p>
          <a:p>
            <a:pPr lvl="0">
              <a:defRPr sz="1800"/>
            </a:pPr>
            <a:r>
              <a:rPr lang="vi-VN" sz="2000" dirty="0"/>
              <a:t>Gửi phản hồi</a:t>
            </a:r>
          </a:p>
          <a:p>
            <a:pPr lvl="0">
              <a:buFont typeface="Wingdings" pitchFamily="2" charset="2"/>
              <a:buChar char="Ø"/>
              <a:defRPr sz="1800"/>
            </a:pPr>
            <a:r>
              <a:rPr lang="vi-VN" sz="2000" dirty="0"/>
              <a:t>Lịch sử</a:t>
            </a:r>
          </a:p>
          <a:p>
            <a:pPr lvl="0">
              <a:buFont typeface="Wingdings" pitchFamily="2" charset="2"/>
              <a:buChar char="Ø"/>
              <a:defRPr sz="1800"/>
            </a:pPr>
            <a:r>
              <a:rPr lang="vi-VN" sz="2000" dirty="0"/>
              <a:t>Đã lưu</a:t>
            </a:r>
            <a:endParaRPr lang="vi-VN" sz="2000" dirty="0"/>
          </a:p>
        </p:txBody>
      </p:sp>
    </p:spTree>
    <p:extLst>
      <p:ext uri="{BB962C8B-B14F-4D97-AF65-F5344CB8AC3E}">
        <p14:creationId xmlns:p14="http://schemas.microsoft.com/office/powerpoint/2010/main" val="71595469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2323</TotalTime>
  <Words>2403</Words>
  <Application>Microsoft Office PowerPoint</Application>
  <PresentationFormat>Custom</PresentationFormat>
  <Paragraphs>412</Paragraphs>
  <Slides>38</Slides>
  <Notes>0</Notes>
  <HiddenSlides>7</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Office Theme</vt:lpstr>
      <vt:lpstr>2_Office Theme</vt:lpstr>
      <vt:lpstr>Phân tích và thiết kế hệ thống</vt:lpstr>
      <vt:lpstr>Tổng quan về UML</vt:lpstr>
      <vt:lpstr>Mô hình và Mô hình hóa</vt:lpstr>
      <vt:lpstr>Mô hình và Mô hình hóa: Ví dụ</vt:lpstr>
      <vt:lpstr>Mô hình và Mô hình hóa: Ví dụ</vt:lpstr>
      <vt:lpstr>Mô hình hóa</vt:lpstr>
      <vt:lpstr>Mô hình hóa: tại sao?</vt:lpstr>
      <vt:lpstr>Mô hình hóa</vt:lpstr>
      <vt:lpstr>Nguyên tắc của mô hình</vt:lpstr>
      <vt:lpstr>Mô hình hóa</vt:lpstr>
      <vt:lpstr>Lợi ích của mô hình</vt:lpstr>
      <vt:lpstr>Kỹ thuật mô hình hướng đối tượng</vt:lpstr>
      <vt:lpstr>Kỹ thuật OMT</vt:lpstr>
      <vt:lpstr>Kỹ thuật OOD</vt:lpstr>
      <vt:lpstr>Kỹ thuật OOSE</vt:lpstr>
      <vt:lpstr>Lịch sử của UML</vt:lpstr>
      <vt:lpstr>Lịch sử UML</vt:lpstr>
      <vt:lpstr>Giới thiệu về UML</vt:lpstr>
      <vt:lpstr>Giới thiệu về UML</vt:lpstr>
      <vt:lpstr>Giới thiệu về UML: các sơ đồ</vt:lpstr>
      <vt:lpstr>Giới thiệu về UML: Biểu đồ ca sử dụng</vt:lpstr>
      <vt:lpstr>Giới thiệu về UML: sơ đồ lớp</vt:lpstr>
      <vt:lpstr>Giới thiệu về UML: sơ đồ đối tượng</vt:lpstr>
      <vt:lpstr>Giới thiệu về UML: sơ đồ tương tác</vt:lpstr>
      <vt:lpstr>Giới thiệu về UML: sơ đồ tương tác</vt:lpstr>
      <vt:lpstr>Giới thiệu về UML: sơ đồ tương tác</vt:lpstr>
      <vt:lpstr>Giới thiệu về UML: sơ đồ hoạt động</vt:lpstr>
      <vt:lpstr>Giới thiệu về UML: sơ đồ trạng thái</vt:lpstr>
      <vt:lpstr>Giới thiệu về UML: sơ đồ thành phần</vt:lpstr>
      <vt:lpstr>Giới thiệu về UML: sơ đồ triển khai</vt:lpstr>
      <vt:lpstr>Giới thiệu về UML: cơ chế mở rộng</vt:lpstr>
      <vt:lpstr>Giới thiệu về UML: các cơ chế chung</vt:lpstr>
      <vt:lpstr>Giới thiệu về UML: các cơ chế chung</vt:lpstr>
      <vt:lpstr>Giới thiệu về UML: các cơ chế chung</vt:lpstr>
      <vt:lpstr>Giới thiệu về UML: các cơ chế chung</vt:lpstr>
      <vt:lpstr>Giới thiệu về UML: các cơ chế chung</vt:lpstr>
      <vt:lpstr>Giới thiệu về UML: lượt xem</vt:lpstr>
      <vt:lpstr>Giới thiệu về UML: lượt xem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 AND DESIGN</dc:title>
  <dc:creator>Toan Le</dc:creator>
  <cp:lastModifiedBy>ADMIN</cp:lastModifiedBy>
  <cp:revision>60</cp:revision>
  <dcterms:created xsi:type="dcterms:W3CDTF">2020-05-27T05:21:30Z</dcterms:created>
  <dcterms:modified xsi:type="dcterms:W3CDTF">2020-10-11T15:44:50Z</dcterms:modified>
</cp:coreProperties>
</file>