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3"/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Comfortaa Regular"/>
      <p:regular r:id="rId44"/>
      <p:bold r:id="rId45"/>
    </p:embeddedFont>
    <p:embeddedFont>
      <p:font typeface="Comforta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ComfortaaRegular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Comfortaa-regular.fntdata"/><Relationship Id="rId23" Type="http://schemas.openxmlformats.org/officeDocument/2006/relationships/slide" Target="slides/slide18.xml"/><Relationship Id="rId45" Type="http://schemas.openxmlformats.org/officeDocument/2006/relationships/font" Target="fonts/ComfortaaRegula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Comforta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b68a78601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b68a78601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db68a78601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7384ee9e_5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7384ee9e_5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43820"/>
                </a:solidFill>
                <a:highlight>
                  <a:srgbClr val="FFFFFF"/>
                </a:highlight>
              </a:rPr>
              <a:t>#include </a:t>
            </a:r>
            <a:r>
              <a:rPr lang="en-US">
                <a:solidFill>
                  <a:srgbClr val="C41A16"/>
                </a:solidFill>
                <a:highlight>
                  <a:srgbClr val="FFFFFF"/>
                </a:highlight>
              </a:rPr>
              <a:t>&lt;stdio.h&gt;</a:t>
            </a:r>
            <a:endParaRPr>
              <a:solidFill>
                <a:srgbClr val="C41A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prime(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n);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void</a:t>
            </a:r>
            <a:r>
              <a:rPr lang="en-US">
                <a:highlight>
                  <a:srgbClr val="FFFFFF"/>
                </a:highlight>
              </a:rPr>
              <a:t> sieveOfEratosthenes(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n);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main()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n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20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sieveOfEratosthenes(n);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return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void</a:t>
            </a:r>
            <a:r>
              <a:rPr lang="en-US">
                <a:highlight>
                  <a:srgbClr val="FFFFFF"/>
                </a:highlight>
              </a:rPr>
              <a:t> sieveOfEratosthenes(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n)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a_prime[n];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for 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i 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; i&lt;n; i++)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a_prime[i]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for 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i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highlight>
                  <a:srgbClr val="FFFFFF"/>
                </a:highlight>
              </a:rPr>
              <a:t>; i*i&lt;=n; i++)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if (a_prime[i]==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    for 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j = i*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highlight>
                  <a:srgbClr val="FFFFFF"/>
                </a:highlight>
              </a:rPr>
              <a:t>; j&lt;=n; j+=i)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       a_prime[j]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   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for 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i=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highlight>
                  <a:srgbClr val="FFFFFF"/>
                </a:highlight>
              </a:rPr>
              <a:t>; i&lt;=n; i++)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if (a_prime[i]==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    printf(</a:t>
            </a:r>
            <a:r>
              <a:rPr lang="en-US">
                <a:solidFill>
                  <a:srgbClr val="C41A16"/>
                </a:solidFill>
                <a:highlight>
                  <a:srgbClr val="FFFFFF"/>
                </a:highlight>
              </a:rPr>
              <a:t>"%d "</a:t>
            </a:r>
            <a:r>
              <a:rPr lang="en-US">
                <a:highlight>
                  <a:srgbClr val="FFFFFF"/>
                </a:highlight>
              </a:rPr>
              <a:t>,i);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prime(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n)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for 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i 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highlight>
                  <a:srgbClr val="FFFFFF"/>
                </a:highlight>
              </a:rPr>
              <a:t>; i*i&lt;n; i++)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if (n%i ==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    return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return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db7384ee9e_5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b7384ee9e_5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b7384ee9e_5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db7384ee9e_5_2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b7384ee9e_5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b7384ee9e_5_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db7384ee9e_5_2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b7384ee9e_5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b7384ee9e_5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db7384ee9e_5_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b7384ee9e_5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b7384ee9e_5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0458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db7384ee9e_5_1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b7384ee9e_5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b7384ee9e_5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db7384ee9e_5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b7384ee9e_5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b7384ee9e_5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db7384ee9e_5_2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8fb1f1b92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8fb1f1b92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euclid(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n,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m)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if(m==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) return n;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else{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return euclid(m,n%m);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e8fb1f1b92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8fb1f1b92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8fb1f1b92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e8fb1f1b92_0_1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8fb1f1b92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8fb1f1b92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e8fb1f1b92_0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b68a78601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b68a78601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db68a78601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8fb1f1b92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8fb1f1b92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e8fb1f1b92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b7384ee9e_5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b7384ee9e_5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1) Luôn luôn có a = a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2) Nếu a = b thì b = a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3) Nếu a = b và b = c thì a = c.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Ngoài ra nếu a = a’ và b = b’, thì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4) a + b = a’ + b’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5) a – b = a’ – b’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6) ab = a’b’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Những tính chất này được bảo toàn nếu quan hệ bằng nhau a = b được thay thế bằng quan hệ đồng dư a ≡ b (mod d). Tức là: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1’) Luôn luôn có a ≡ a (mod d).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2’) Nếu a ≡ b (mod d) thì b ≡ a (mod d).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3’) Nếu a ≡ b (mod d) và b ≡ c (mod d) thì a ≡ c (mod d).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(Bạn đọc hãy thử lại xem! – điều này không khó)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Cũng vậy, nếu a ≡ a’ (mod d) và b ≡ b’ (mod d) thì: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4’) a + b ≡ a’ + b’ (mod d)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5’) a – b ≡ a’ – b’ (mod d)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6’) ab ≡ a’b’ (mod d).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db7384ee9e_5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8fb1f1b92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8fb1f1b92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1) Luôn luôn có a = a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2) Nếu a = b thì b = a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3) Nếu a = b và b = c thì a = c.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Ngoài ra nếu a = a’ và b = b’, thì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4) a + b = a’ + b’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5) a – b = a’ – b’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6) ab = a’b’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Những tính chất này được bảo toàn nếu quan hệ bằng nhau a = b được thay thế bằng quan hệ đồng dư a ≡ b (mod d). Tức là: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1’) Luôn luôn có a ≡ a (mod d).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2’) Nếu a ≡ b (mod d) thì b ≡ a (mod d).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3’) Nếu a ≡ b (mod d) và b ≡ c (mod d) thì a ≡ c (mod d).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(Bạn đọc hãy thử lại xem! – điều này không khó)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Cũng vậy, nếu a ≡ a’ (mod d) và b ≡ b’ (mod d) thì: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4’) a + b ≡ a’ + b’ (mod d)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5’) a – b ≡ a’ – b’ (mod d)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6’) ab ≡ a’b’ (mod d).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e8fb1f1b92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8fb1f1b92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8fb1f1b92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1) Luôn luôn có a = a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2) Nếu a = b thì b = a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3) Nếu a = b và b = c thì a = c.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Ngoài ra nếu a = a’ và b = b’, thì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4) a + b = a’ + b’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5) a – b = a’ – b’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6) ab = a’b’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Những tính chất này được bảo toàn nếu quan hệ bằng nhau a = b được thay thế bằng quan hệ đồng dư a ≡ b (mod d). Tức là: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1’) Luôn luôn có a ≡ a (mod d).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2’) Nếu a ≡ b (mod d) thì b ≡ a (mod d).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3’) Nếu a ≡ b (mod d) và b ≡ c (mod d) thì a ≡ c (mod d).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(Bạn đọc hãy thử lại xem! – điều này không khó)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Cũng vậy, nếu a ≡ a’ (mod d) và b ≡ b’ (mod d) thì: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4’) a + b ≡ a’ + b’ (mod d)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5’) a – b ≡ a’ – b’ (mod d)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6’) ab ≡ a’b’ (mod d).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e8fb1f1b92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8fb1f1b92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8fb1f1b92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1) Luôn luôn có a = a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2) Nếu a = b thì b = a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3) Nếu a = b và b = c thì a = c.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Ngoài ra nếu a = a’ và b = b’, thì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4) a + b = a’ + b’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5) a – b = a’ – b’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6) ab = a’b’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Những tính chất này được bảo toàn nếu quan hệ bằng nhau a = b được thay thế bằng quan hệ đồng dư a ≡ b (mod d). Tức là: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1’) Luôn luôn có a ≡ a (mod d).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2’) Nếu a ≡ b (mod d) thì b ≡ a (mod d).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3’) Nếu a ≡ b (mod d) và b ≡ c (mod d) thì a ≡ c (mod d).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(Bạn đọc hãy thử lại xem! – điều này không khó)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Cũng vậy, nếu a ≡ a’ (mod d) và b ≡ b’ (mod d) thì: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4’) a + b ≡ a’ + b’ (mod d)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5’) a – b ≡ a’ – b’ (mod d)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6’) ab ≡ a’b’ (mod d).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e8fb1f1b92_0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b7384ee9e_5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b7384ee9e_5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3162819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db7384ee9e_5_2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b7384ee9e_5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b7384ee9e_5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db7384ee9e_5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8916d018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8916d018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e8916d018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8916d018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8916d018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e8916d018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b7384ee9e_5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b7384ee9e_5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db7384ee9e_5_2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b7384ee9e_5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b7384ee9e_5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db7384ee9e_5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8fb1f1b9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8fb1f1b9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e8fb1f1b9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a95ce2343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a95ce2343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Phương trình Điôphăng Algôrit của Euclid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da95ce2343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e8fb1f1b9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e8fb1f1b9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Phương trình Điôphăng Algôrit của Euclid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e8fb1f1b92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a95ce2343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a95ce2343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Phương trình Điôphăng Algôrit của Euclid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da95ce2343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8fb1f1b92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e8fb1f1b92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e8fb1f1b92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8fb1f1b92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8fb1f1b92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e8fb1f1b92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8fb1f1b92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e8fb1f1b92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e8fb1f1b92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db68a7872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db68a787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gdb68a7872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cedc8192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gdcedc8192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b7384ee9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b7384ee9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db7384ee9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b7384ee9e_5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b7384ee9e_5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n &gt; 2, thì tồn tại p - nguyên tố: n &lt; p &lt; n!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 sz="1400">
                <a:solidFill>
                  <a:srgbClr val="595959"/>
                </a:solidFill>
              </a:rPr>
              <a:t>N = n!-1 &gt;1, suy ra tồn tại p là ước của N, ở đây p&gt; n và p&lt; N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db7384ee9e_5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b7384ee9e_5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b7384ee9e_5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43820"/>
                </a:solidFill>
                <a:highlight>
                  <a:srgbClr val="FFFFFF"/>
                </a:highlight>
              </a:rPr>
              <a:t>#include </a:t>
            </a:r>
            <a:r>
              <a:rPr lang="en-US">
                <a:solidFill>
                  <a:srgbClr val="C41A16"/>
                </a:solidFill>
                <a:highlight>
                  <a:srgbClr val="FFFFFF"/>
                </a:highlight>
              </a:rPr>
              <a:t>&lt;stdio.h&gt;</a:t>
            </a:r>
            <a:endParaRPr>
              <a:solidFill>
                <a:srgbClr val="C41A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43820"/>
                </a:solidFill>
                <a:highlight>
                  <a:srgbClr val="FFFFFF"/>
                </a:highlight>
              </a:rPr>
              <a:t>#define MAX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100</a:t>
            </a:r>
            <a:endParaRPr>
              <a:solidFill>
                <a:srgbClr val="1C00C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typedef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VECTOR[MAX];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void</a:t>
            </a:r>
            <a:r>
              <a:rPr lang="en-US">
                <a:highlight>
                  <a:srgbClr val="FFFFFF"/>
                </a:highlight>
              </a:rPr>
              <a:t> PrimeFactors(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n, VECTOR S,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&amp;k);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main()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 k;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	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F[MAX];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n 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99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PrimeFactors(n, F, k);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for 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i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; i&lt;=k; i++)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printf(</a:t>
            </a:r>
            <a:r>
              <a:rPr lang="en-US">
                <a:solidFill>
                  <a:srgbClr val="C41A16"/>
                </a:solidFill>
                <a:highlight>
                  <a:srgbClr val="FFFFFF"/>
                </a:highlight>
              </a:rPr>
              <a:t>"%d "</a:t>
            </a:r>
            <a:r>
              <a:rPr lang="en-US">
                <a:highlight>
                  <a:srgbClr val="FFFFFF"/>
                </a:highlight>
              </a:rPr>
              <a:t>, F[i]);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	return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void</a:t>
            </a:r>
            <a:r>
              <a:rPr lang="en-US">
                <a:highlight>
                  <a:srgbClr val="FFFFFF"/>
                </a:highlight>
              </a:rPr>
              <a:t> PrimeFactors(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n, VECTOR S,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&amp;k)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k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S[k] = n;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	for 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i=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highlight>
                  <a:srgbClr val="FFFFFF"/>
                </a:highlight>
              </a:rPr>
              <a:t>; i*i&lt;=n; i++){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while (n%i==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){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    k++;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    S[k] = i;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			n = n/i;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		} 	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	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	if (n&gt;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) S[++k]=n;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db7384ee9e_5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b7384ee9e_5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b7384ee9e_5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db7384ee9e_5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b7384ee9e_5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b7384ee9e_5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db7384ee9e_5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a95ce2343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a95ce2343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= 10 = 2.5 ⇒ p q^4  hoặc p^9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3.2^4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48, 80, 112, 162, 1876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43820"/>
                </a:solidFill>
                <a:highlight>
                  <a:srgbClr val="FFFFFF"/>
                </a:highlight>
              </a:rPr>
              <a:t>#include </a:t>
            </a:r>
            <a:r>
              <a:rPr lang="en-US">
                <a:solidFill>
                  <a:srgbClr val="C41A16"/>
                </a:solidFill>
                <a:highlight>
                  <a:srgbClr val="FFFFFF"/>
                </a:highlight>
              </a:rPr>
              <a:t>&lt;stdio.h&gt;</a:t>
            </a:r>
            <a:endParaRPr>
              <a:solidFill>
                <a:srgbClr val="C41A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souoc(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n);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main()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n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200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for 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j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; j&lt;=n; j++)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t =  souoc(j);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if (t!=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) printf(</a:t>
            </a:r>
            <a:r>
              <a:rPr lang="en-US">
                <a:solidFill>
                  <a:srgbClr val="C41A16"/>
                </a:solidFill>
                <a:highlight>
                  <a:srgbClr val="FFFFFF"/>
                </a:highlight>
              </a:rPr>
              <a:t>"%d\n"</a:t>
            </a:r>
            <a:r>
              <a:rPr lang="en-US">
                <a:highlight>
                  <a:srgbClr val="FFFFFF"/>
                </a:highlight>
              </a:rPr>
              <a:t>,t);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return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souoc(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n)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k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10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for (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highlight>
                  <a:srgbClr val="FFFFFF"/>
                </a:highlight>
              </a:rPr>
              <a:t> i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; i&lt;=n; i++)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if(n%i ==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){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    k--;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if(k==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) return n;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else return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 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da95ce2343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93775" y="2976375"/>
            <a:ext cx="4229700" cy="2072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325" lIns="0" spcFirstLastPara="1" rIns="68675" wrap="square" tIns="34325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b="0" i="0" sz="15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921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-"/>
              <a:defRPr sz="800">
                <a:solidFill>
                  <a:schemeClr val="lt2"/>
                </a:solidFill>
              </a:defRPr>
            </a:lvl2pPr>
            <a:lvl3pPr indent="-292100" lvl="2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-"/>
              <a:defRPr sz="800">
                <a:solidFill>
                  <a:schemeClr val="lt2"/>
                </a:solidFill>
              </a:defRPr>
            </a:lvl3pPr>
            <a:lvl4pPr indent="-292100" lvl="3" marL="1828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-"/>
              <a:defRPr sz="800">
                <a:solidFill>
                  <a:schemeClr val="lt2"/>
                </a:solidFill>
              </a:defRPr>
            </a:lvl4pPr>
            <a:lvl5pPr indent="-292100" lvl="4" marL="2286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-"/>
              <a:defRPr sz="800">
                <a:solidFill>
                  <a:schemeClr val="lt2"/>
                </a:solidFill>
              </a:defRPr>
            </a:lvl5pPr>
            <a:lvl6pPr indent="-2794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Char char="•"/>
              <a:defRPr sz="800">
                <a:solidFill>
                  <a:schemeClr val="lt2"/>
                </a:solidFill>
              </a:defRPr>
            </a:lvl6pPr>
            <a:lvl7pPr indent="-2794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Char char="•"/>
              <a:defRPr sz="800">
                <a:solidFill>
                  <a:schemeClr val="lt2"/>
                </a:solidFill>
              </a:defRPr>
            </a:lvl7pPr>
            <a:lvl8pPr indent="-2794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Char char="•"/>
              <a:defRPr sz="800">
                <a:solidFill>
                  <a:schemeClr val="lt2"/>
                </a:solidFill>
              </a:defRPr>
            </a:lvl8pPr>
            <a:lvl9pPr indent="-2794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Char char="•"/>
              <a:defRPr sz="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348700" y="929344"/>
            <a:ext cx="40530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0" spcFirstLastPara="1" rIns="68675" wrap="square" tIns="34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276359" y="1662545"/>
            <a:ext cx="0" cy="2551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69" y="97129"/>
            <a:ext cx="2198095" cy="46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493776" y="1117997"/>
            <a:ext cx="4978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0" spcFirstLastPara="1" rIns="68675" wrap="square" tIns="34325">
            <a:noAutofit/>
          </a:bodyPr>
          <a:lstStyle>
            <a:lvl1pPr lvl="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0" sz="270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93776" y="2977753"/>
            <a:ext cx="49788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0" spcFirstLastPara="1" rIns="68675" wrap="square" tIns="34325">
            <a:noAutofit/>
          </a:bodyPr>
          <a:lstStyle>
            <a:lvl1pPr lv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 b="0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500"/>
            </a:lvl2pPr>
            <a:lvl3pPr lvl="2" rtl="0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400"/>
            </a:lvl3pPr>
            <a:lvl4pPr lvl="3" rtl="0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/>
            </a:lvl4pPr>
            <a:lvl5pPr lvl="4" rtl="0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9850" y="719063"/>
            <a:ext cx="8444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25200" y="1366069"/>
            <a:ext cx="83892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330200" lvl="0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302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30200" lvl="2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30200" lvl="3" marL="1828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30200" lvl="4" marL="2286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51200" y="807713"/>
            <a:ext cx="843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25200" y="1315594"/>
            <a:ext cx="3922800" cy="3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330200" lvl="0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•"/>
              <a:defRPr>
                <a:solidFill>
                  <a:srgbClr val="333333"/>
                </a:solidFill>
              </a:defRPr>
            </a:lvl1pPr>
            <a:lvl2pPr indent="-3302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  <a:defRPr>
                <a:solidFill>
                  <a:srgbClr val="333333"/>
                </a:solidFill>
              </a:defRPr>
            </a:lvl2pPr>
            <a:lvl3pPr indent="-330200" lvl="2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  <a:defRPr>
                <a:solidFill>
                  <a:srgbClr val="333333"/>
                </a:solidFill>
              </a:defRPr>
            </a:lvl3pPr>
            <a:lvl4pPr indent="-330200" lvl="3" marL="1828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  <a:defRPr>
                <a:solidFill>
                  <a:srgbClr val="333333"/>
                </a:solidFill>
              </a:defRPr>
            </a:lvl4pPr>
            <a:lvl5pPr indent="-330200" lvl="4" marL="2286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  <a:defRPr>
                <a:solidFill>
                  <a:srgbClr val="333333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•"/>
              <a:defRPr>
                <a:solidFill>
                  <a:srgbClr val="333333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•"/>
              <a:defRPr>
                <a:solidFill>
                  <a:srgbClr val="333333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•"/>
              <a:defRPr>
                <a:solidFill>
                  <a:srgbClr val="333333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389125" y="1283888"/>
            <a:ext cx="44556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330200" lvl="0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•"/>
              <a:defRPr>
                <a:solidFill>
                  <a:srgbClr val="333333"/>
                </a:solidFill>
              </a:defRPr>
            </a:lvl1pPr>
            <a:lvl2pPr indent="-3302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  <a:defRPr>
                <a:solidFill>
                  <a:srgbClr val="333333"/>
                </a:solidFill>
              </a:defRPr>
            </a:lvl2pPr>
            <a:lvl3pPr indent="-330200" lvl="2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  <a:defRPr>
                <a:solidFill>
                  <a:srgbClr val="333333"/>
                </a:solidFill>
              </a:defRPr>
            </a:lvl3pPr>
            <a:lvl4pPr indent="-330200" lvl="3" marL="1828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  <a:defRPr>
                <a:solidFill>
                  <a:srgbClr val="333333"/>
                </a:solidFill>
              </a:defRPr>
            </a:lvl4pPr>
            <a:lvl5pPr indent="-330200" lvl="4" marL="2286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  <a:defRPr>
                <a:solidFill>
                  <a:srgbClr val="333333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•"/>
              <a:defRPr>
                <a:solidFill>
                  <a:srgbClr val="333333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•"/>
              <a:defRPr>
                <a:solidFill>
                  <a:srgbClr val="333333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•"/>
              <a:defRPr>
                <a:solidFill>
                  <a:srgbClr val="333333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5294075" y="4819088"/>
            <a:ext cx="366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51196" y="807706"/>
            <a:ext cx="78867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Georgia"/>
              <a:buNone/>
              <a:defRPr b="0" i="0" sz="2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25200" y="1384050"/>
            <a:ext cx="83877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 Regular"/>
              <a:buChar char="•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 Regular"/>
              <a:buChar char="-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 Regular"/>
              <a:buChar char="-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 Regular"/>
              <a:buChar char="-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 Regular"/>
              <a:buChar char="-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mfortaa Regular"/>
              <a:buChar char="•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mfortaa Regular"/>
              <a:buChar char="•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mfortaa Regular"/>
              <a:buChar char="•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mfortaa Regular"/>
              <a:buChar char="•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294075" y="4739831"/>
            <a:ext cx="366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5542161" y="162766"/>
            <a:ext cx="2769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Nguyễn Văn Hiệu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311897" y="101228"/>
            <a:ext cx="645300" cy="44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2631" y="-24922"/>
            <a:ext cx="1824040" cy="388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1555" y="105398"/>
            <a:ext cx="702733" cy="466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41.png"/><Relationship Id="rId5" Type="http://schemas.openxmlformats.org/officeDocument/2006/relationships/image" Target="../media/image39.png"/><Relationship Id="rId6" Type="http://schemas.openxmlformats.org/officeDocument/2006/relationships/image" Target="../media/image28.png"/><Relationship Id="rId7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4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45.png"/><Relationship Id="rId5" Type="http://schemas.openxmlformats.org/officeDocument/2006/relationships/image" Target="../media/image5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Relationship Id="rId4" Type="http://schemas.openxmlformats.org/officeDocument/2006/relationships/image" Target="../media/image47.png"/><Relationship Id="rId5" Type="http://schemas.openxmlformats.org/officeDocument/2006/relationships/image" Target="../media/image52.png"/><Relationship Id="rId6" Type="http://schemas.openxmlformats.org/officeDocument/2006/relationships/image" Target="../media/image4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Relationship Id="rId5" Type="http://schemas.openxmlformats.org/officeDocument/2006/relationships/image" Target="../media/image50.png"/><Relationship Id="rId6" Type="http://schemas.openxmlformats.org/officeDocument/2006/relationships/image" Target="../media/image53.png"/><Relationship Id="rId7" Type="http://schemas.openxmlformats.org/officeDocument/2006/relationships/image" Target="../media/image6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png"/><Relationship Id="rId4" Type="http://schemas.openxmlformats.org/officeDocument/2006/relationships/image" Target="../media/image56.png"/><Relationship Id="rId5" Type="http://schemas.openxmlformats.org/officeDocument/2006/relationships/image" Target="../media/image51.png"/><Relationship Id="rId6" Type="http://schemas.openxmlformats.org/officeDocument/2006/relationships/image" Target="../media/image6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5" Type="http://schemas.openxmlformats.org/officeDocument/2006/relationships/image" Target="../media/image54.png"/><Relationship Id="rId6" Type="http://schemas.openxmlformats.org/officeDocument/2006/relationships/image" Target="../media/image59.png"/><Relationship Id="rId7" Type="http://schemas.openxmlformats.org/officeDocument/2006/relationships/image" Target="../media/image67.png"/><Relationship Id="rId8" Type="http://schemas.openxmlformats.org/officeDocument/2006/relationships/image" Target="../media/image6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8.png"/><Relationship Id="rId4" Type="http://schemas.openxmlformats.org/officeDocument/2006/relationships/image" Target="../media/image64.png"/><Relationship Id="rId5" Type="http://schemas.openxmlformats.org/officeDocument/2006/relationships/image" Target="../media/image70.png"/><Relationship Id="rId6" Type="http://schemas.openxmlformats.org/officeDocument/2006/relationships/image" Target="../media/image66.png"/><Relationship Id="rId7" Type="http://schemas.openxmlformats.org/officeDocument/2006/relationships/image" Target="../media/image65.png"/><Relationship Id="rId8" Type="http://schemas.openxmlformats.org/officeDocument/2006/relationships/image" Target="../media/image7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7.png"/><Relationship Id="rId4" Type="http://schemas.openxmlformats.org/officeDocument/2006/relationships/image" Target="../media/image74.png"/><Relationship Id="rId5" Type="http://schemas.openxmlformats.org/officeDocument/2006/relationships/image" Target="../media/image73.png"/><Relationship Id="rId6" Type="http://schemas.openxmlformats.org/officeDocument/2006/relationships/image" Target="../media/image71.png"/><Relationship Id="rId7" Type="http://schemas.openxmlformats.org/officeDocument/2006/relationships/image" Target="../media/image6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9.png"/><Relationship Id="rId4" Type="http://schemas.openxmlformats.org/officeDocument/2006/relationships/image" Target="../media/image81.png"/><Relationship Id="rId5" Type="http://schemas.openxmlformats.org/officeDocument/2006/relationships/image" Target="../media/image89.png"/><Relationship Id="rId6" Type="http://schemas.openxmlformats.org/officeDocument/2006/relationships/image" Target="../media/image82.png"/><Relationship Id="rId7" Type="http://schemas.openxmlformats.org/officeDocument/2006/relationships/image" Target="../media/image90.png"/><Relationship Id="rId8" Type="http://schemas.openxmlformats.org/officeDocument/2006/relationships/image" Target="../media/image8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8.png"/><Relationship Id="rId4" Type="http://schemas.openxmlformats.org/officeDocument/2006/relationships/image" Target="../media/image83.png"/><Relationship Id="rId5" Type="http://schemas.openxmlformats.org/officeDocument/2006/relationships/image" Target="../media/image80.png"/><Relationship Id="rId6" Type="http://schemas.openxmlformats.org/officeDocument/2006/relationships/image" Target="../media/image8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8.png"/><Relationship Id="rId4" Type="http://schemas.openxmlformats.org/officeDocument/2006/relationships/image" Target="../media/image93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9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2.png"/><Relationship Id="rId4" Type="http://schemas.openxmlformats.org/officeDocument/2006/relationships/image" Target="../media/image97.png"/><Relationship Id="rId5" Type="http://schemas.openxmlformats.org/officeDocument/2006/relationships/image" Target="../media/image91.png"/><Relationship Id="rId6" Type="http://schemas.openxmlformats.org/officeDocument/2006/relationships/image" Target="../media/image94.png"/><Relationship Id="rId7" Type="http://schemas.openxmlformats.org/officeDocument/2006/relationships/image" Target="../media/image1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8.png"/><Relationship Id="rId4" Type="http://schemas.openxmlformats.org/officeDocument/2006/relationships/image" Target="../media/image96.png"/><Relationship Id="rId5" Type="http://schemas.openxmlformats.org/officeDocument/2006/relationships/image" Target="../media/image104.png"/><Relationship Id="rId6" Type="http://schemas.openxmlformats.org/officeDocument/2006/relationships/image" Target="../media/image102.png"/><Relationship Id="rId7" Type="http://schemas.openxmlformats.org/officeDocument/2006/relationships/image" Target="../media/image10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8.png"/><Relationship Id="rId4" Type="http://schemas.openxmlformats.org/officeDocument/2006/relationships/image" Target="../media/image99.png"/><Relationship Id="rId5" Type="http://schemas.openxmlformats.org/officeDocument/2006/relationships/image" Target="../media/image111.png"/><Relationship Id="rId6" Type="http://schemas.openxmlformats.org/officeDocument/2006/relationships/image" Target="../media/image113.png"/><Relationship Id="rId7" Type="http://schemas.openxmlformats.org/officeDocument/2006/relationships/image" Target="../media/image115.png"/><Relationship Id="rId8" Type="http://schemas.openxmlformats.org/officeDocument/2006/relationships/image" Target="../media/image1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1.png"/><Relationship Id="rId4" Type="http://schemas.openxmlformats.org/officeDocument/2006/relationships/image" Target="../media/image10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3.png"/><Relationship Id="rId4" Type="http://schemas.openxmlformats.org/officeDocument/2006/relationships/image" Target="../media/image110.png"/><Relationship Id="rId5" Type="http://schemas.openxmlformats.org/officeDocument/2006/relationships/image" Target="../media/image10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6.png"/><Relationship Id="rId4" Type="http://schemas.openxmlformats.org/officeDocument/2006/relationships/image" Target="../media/image1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0" Type="http://schemas.openxmlformats.org/officeDocument/2006/relationships/image" Target="../media/image23.png"/><Relationship Id="rId9" Type="http://schemas.openxmlformats.org/officeDocument/2006/relationships/image" Target="../media/image30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10" Type="http://schemas.openxmlformats.org/officeDocument/2006/relationships/image" Target="../media/image27.png"/><Relationship Id="rId9" Type="http://schemas.openxmlformats.org/officeDocument/2006/relationships/image" Target="../media/image32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Lý thuyết số</a:t>
            </a:r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Nguyễn Văn Hiệu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Công nghệ Thông tin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26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lang="en-US"/>
              <a:t>ự phân bố số nguyên tố (1)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249500"/>
            <a:ext cx="8520600" cy="3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       - s</a:t>
            </a:r>
            <a:r>
              <a:rPr lang="en-US"/>
              <a:t>ố nguyên tố không vượt </a:t>
            </a:r>
            <a:r>
              <a:rPr lang="en-US"/>
              <a:t>quá</a:t>
            </a:r>
            <a:r>
              <a:rPr lang="en-US"/>
              <a:t> n.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Phương pháp sàng Eratosthenes: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Viết các số tự nhiên từ 2 đến 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Xóa tất cả các số bội của 2 ( trừ 2)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Xóa tất cả các số bội của 3 ( trừ 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tiếp tục, cho đến khi xóa hết các hợp số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Bài tập</a:t>
            </a:r>
            <a:r>
              <a:rPr lang="en-US"/>
              <a:t>(7 phút): viết chương trình mô phỏng ràng Eratosthenes.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Hiện nay lập bảng tìm được số nguyên tố với n = 100.000.0000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id&quot;:&quot;1&quot;,&quot;backgroundColor&quot;:&quot;#FFFFFF&quot;,&quot;type&quot;:&quot;$&quot;,&quot;font&quot;:{&quot;family&quot;:&quot;Arial&quot;,&quot;color&quot;:&quot;#595959&quot;,&quot;size&quot;:18},&quot;backgroundColorModified&quot;:false,&quot;aid&quot;:null,&quot;code&quot;:&quot;$n\\in\\,N,\\,n\\,&gt;1,\\,$&quot;,&quot;ts&quot;:1621498357408,&quot;cs&quot;:&quot;VPg8PLsptS694Cp48WBqfA==&quot;,&quot;size&quot;:{&quot;width&quot;:172.66666666666666,&quot;height&quot;:24.333333333333332}}"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200" y="1017725"/>
            <a:ext cx="1644650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backgroundColorModified&quot;:false,&quot;id&quot;:&quot;27&quot;,&quot;font&quot;:{&quot;family&quot;:&quot;Arial&quot;,&quot;color&quot;:&quot;#595959&quot;,&quot;size&quot;:18},&quot;aid&quot;:null,&quot;code&quot;:&quot;$\\pi\\left(n\\right)$&quot;,&quot;type&quot;:&quot;$&quot;,&quot;ts&quot;:1621865678797,&quot;cs&quot;:&quot;TGPwd6kzCuTc32Rq8zPuRQ==&quot;,&quot;size&quot;:{&quot;width&quot;:50.166666666666664,&quot;height&quot;:27.666666666666668}}"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75" y="1335000"/>
            <a:ext cx="477838" cy="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26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Sự phân bố s</a:t>
            </a:r>
            <a:r>
              <a:rPr lang="en-US"/>
              <a:t>ố nguyên tố (2)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249500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Số các nguyên tố của n, tiềm cận tới n/ln n, tức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id&quot;:&quot;1&quot;,&quot;backgroundColor&quot;:&quot;#FFFFFF&quot;,&quot;type&quot;:&quot;$&quot;,&quot;font&quot;:{&quot;family&quot;:&quot;Arial&quot;,&quot;color&quot;:&quot;#595959&quot;,&quot;size&quot;:18},&quot;backgroundColorModified&quot;:false,&quot;aid&quot;:null,&quot;code&quot;:&quot;$n\\in\\,N,\\,n\\,&gt;1,\\,$&quot;,&quot;ts&quot;:1621498357408,&quot;cs&quot;:&quot;VPg8PLsptS694Cp48WBqfA==&quot;,&quot;size&quot;:{&quot;width&quot;:172.66666666666666,&quot;height&quot;:24.333333333333332}}"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200" y="1017725"/>
            <a:ext cx="1644650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\\lim_{n\\to \\infty}\\frac{\\pi\\left(n\\right)}{n/\\ln n}=1$&quot;,&quot;backgroundColor&quot;:&quot;#FFFFFF&quot;,&quot;id&quot;:&quot;20&quot;,&quot;type&quot;:&quot;$&quot;,&quot;font&quot;:{&quot;size&quot;:18,&quot;family&quot;:&quot;Arial&quot;,&quot;color&quot;:&quot;#595959&quot;},&quot;backgroundColorModified&quot;:false,&quot;ts&quot;:1621865743127,&quot;cs&quot;:&quot;iTIXLnUI43QOx62hQMyONQ==&quot;,&quot;size&quot;:{&quot;width&quot;:211.83333333333334,&quot;height&quot;:44.5}}"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241" y="1876925"/>
            <a:ext cx="2017712" cy="423863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200" name="Google Shape;200;p28"/>
          <p:cNvSpPr txBox="1"/>
          <p:nvPr/>
        </p:nvSpPr>
        <p:spPr>
          <a:xfrm>
            <a:off x="735875" y="2535150"/>
            <a:ext cx="21384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1000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10000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100000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1000000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10000000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100.000.000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3142175" y="2572517"/>
            <a:ext cx="1884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168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1229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9592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78498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664579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5761455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386650" y="2572517"/>
            <a:ext cx="18840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145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1086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8686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72382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620420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5428681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{&quot;id&quot;:&quot;21&quot;,&quot;font&quot;:{&quot;color&quot;:&quot;#595959&quot;,&quot;family&quot;:&quot;Arial&quot;,&quot;size&quot;:18},&quot;aid&quot;:null,&quot;backgroundColor&quot;:&quot;#FFFFFF&quot;,&quot;backgroundColorModified&quot;:false,&quot;code&quot;:&quot;$\\pi\\left(n\\right)$&quot;,&quot;type&quot;:&quot;$&quot;,&quot;ts&quot;:1621865769066,&quot;cs&quot;:&quot;BmuuRMCpAMHTYY6x2cWiFw==&quot;,&quot;size&quot;:{&quot;width&quot;:50.166666666666664,&quot;height&quot;:27.666666666666668}}" id="203" name="Google Shape;2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1025" y="2622269"/>
            <a:ext cx="477838" cy="26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font&quot;:{&quot;family&quot;:&quot;Arial&quot;,&quot;color&quot;:&quot;#595959&quot;,&quot;size&quot;:18},&quot;id&quot;:&quot;22&quot;,&quot;type&quot;:&quot;$&quot;,&quot;backgroundColorModified&quot;:false,&quot;code&quot;:&quot;$\\frac{n}{\\ln\\,n}$&quot;,&quot;ts&quot;:1621826146214,&quot;cs&quot;:&quot;nXyRQ0Ru+TIn8HvnIxY2pg==&quot;,&quot;size&quot;:{&quot;width&quot;:42.5,&quot;height&quot;:29.5}}" id="204" name="Google Shape;2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7778" y="2568148"/>
            <a:ext cx="465150" cy="3228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8"/>
          <p:cNvCxnSpPr/>
          <p:nvPr/>
        </p:nvCxnSpPr>
        <p:spPr>
          <a:xfrm>
            <a:off x="2330853" y="2928217"/>
            <a:ext cx="48663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</a:t>
            </a:r>
            <a:r>
              <a:rPr lang="en-US"/>
              <a:t>phỏng</a:t>
            </a:r>
            <a:r>
              <a:rPr lang="en-US"/>
              <a:t> đoán số nguyên tố(1)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Fermat cho rằng các số nguyên tố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Đúng với n =1,2,3,4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Euler chỉ ra sai với n = 5,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Phóng đoán khác: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Đúng với n =1,2</a:t>
            </a:r>
            <a:r>
              <a:rPr lang="en-US"/>
              <a:t>,..,40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Sai với </a:t>
            </a:r>
            <a:r>
              <a:rPr lang="en-US" sz="1400"/>
              <a:t>n = </a:t>
            </a:r>
            <a:r>
              <a:rPr lang="en-US"/>
              <a:t>41</a:t>
            </a:r>
            <a:r>
              <a:rPr lang="en-US" sz="1400"/>
              <a:t>,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Phóng đoán khác: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Đúng với n =1,2,..,79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Sai với n = 80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Công thức tổng quát đang bỏ ngỏ ( đợi các em:)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backgroundColor&quot;:&quot;#FFFFFF&quot;,&quot;code&quot;:&quot;$F\\left(n\\right)=2^{2^{n}}+1$&quot;,&quot;id&quot;:&quot;28&quot;,&quot;type&quot;:&quot;$&quot;,&quot;backgroundColorModified&quot;:false,&quot;aid&quot;:null,&quot;font&quot;:{&quot;size&quot;:18,&quot;family&quot;:&quot;Arial&quot;,&quot;color&quot;:&quot;#595959&quot;},&quot;ts&quot;:1621869240757,&quot;cs&quot;:&quot;q+mGW1bONZCYVIRc1HNOAg==&quot;,&quot;size&quot;:{&quot;width&quot;:173.83333333333334,&quot;height&quot;:30.166666666666668}}"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525" y="1242550"/>
            <a:ext cx="1655763" cy="287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font&quot;:{&quot;size&quot;:18,&quot;color&quot;:&quot;#595959&quot;,&quot;family&quot;:&quot;Arial&quot;},&quot;backgroundColorModified&quot;:false,&quot;backgroundColor&quot;:&quot;#FFFFFF&quot;,&quot;code&quot;:&quot;$F\\left(5\\right)=2^{2^{5}}+1=\\,641 \\,\\times\\,6700417$&quot;,&quot;id&quot;:&quot;28&quot;,&quot;type&quot;:&quot;$&quot;,&quot;ts&quot;:1621869417002,&quot;cs&quot;:&quot;Vbh+UxsqD+l+VaZ7sWE13w==&quot;,&quot;size&quot;:{&quot;width&quot;:394,&quot;height&quot;:33.666666666666664}}"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950" y="1754728"/>
            <a:ext cx="3752850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color&quot;:&quot;#595959&quot;,&quot;size&quot;:18},&quot;code&quot;:&quot;$F\\left(n\\right)=n^{2}-n+41$&quot;,&quot;backgroundColorModified&quot;:false,&quot;backgroundColor&quot;:&quot;#FFFFFF&quot;,&quot;id&quot;:&quot;28&quot;,&quot;aid&quot;:null,&quot;type&quot;:&quot;$&quot;,&quot;ts&quot;:1621869606963,&quot;cs&quot;:&quot;eh+Mk35CPuHybtEDD2zwzQ==&quot;,&quot;size&quot;:{&quot;width&quot;:231.60000000000002,&quot;height&quot;:30}}" id="216" name="Google Shape;21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0650" y="2382630"/>
            <a:ext cx="220599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code&quot;:&quot;$F\\left(41\\right)=41^{2}$&quot;,&quot;backgroundColorModified&quot;:false,&quot;id&quot;:&quot;28&quot;,&quot;type&quot;:&quot;$&quot;,&quot;font&quot;:{&quot;family&quot;:&quot;Arial&quot;,&quot;color&quot;:&quot;#595959&quot;,&quot;size&quot;:18},&quot;ts&quot;:1621869715636,&quot;cs&quot;:&quot;rjqQVgKT2eopi8AtDFoFSQ==&quot;,&quot;size&quot;:{&quot;width&quot;:141.5,&quot;height&quot;:30.666666666666668}}" id="217" name="Google Shape;21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2875" y="2950077"/>
            <a:ext cx="1347800" cy="20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8&quot;,&quot;backgroundColorModified&quot;:false,&quot;font&quot;:{&quot;color&quot;:&quot;#595959&quot;,&quot;size&quot;:18,&quot;family&quot;:&quot;Arial&quot;},&quot;code&quot;:&quot;$F\\left(n\\right)=n^{2}-79n+1061$&quot;,&quot;type&quot;:&quot;$&quot;,&quot;backgroundColor&quot;:&quot;#FFFFFF&quot;,&quot;aid&quot;:null,&quot;ts&quot;:1621869877336,&quot;cs&quot;:&quot;ct06Mc1d4MYsTY8Hovtdcw==&quot;,&quot;size&quot;:{&quot;width&quot;:286.5,&quot;height&quot;:30}}" id="218" name="Google Shape;21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0650" y="3490184"/>
            <a:ext cx="2728913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230800" y="22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hỏng</a:t>
            </a:r>
            <a:r>
              <a:rPr lang="en-US"/>
              <a:t> đoán số nguyên tố (2)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Còn nhiều điều thú vị về số nguyên tố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Phỏng đoán Goldbach</a:t>
            </a:r>
            <a:r>
              <a:rPr lang="en-US"/>
              <a:t>: Mọi số nguyên </a:t>
            </a:r>
            <a:r>
              <a:rPr lang="en-US"/>
              <a:t>chẵn là tổng của 2 số nguyên tố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Phỏng đoán cặp số nguyên tố</a:t>
            </a:r>
            <a:r>
              <a:rPr lang="en-US"/>
              <a:t>. Có vô hạn cặp số nguyên tố (p, p+2)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Phỏng đoán của Legendre</a:t>
            </a:r>
            <a:r>
              <a:rPr lang="en-US"/>
              <a:t>: Tồn tại số nguyên tố giữa </a:t>
            </a:r>
            <a:endParaRPr/>
          </a:p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id&quot;:&quot;1&quot;,&quot;backgroundColor&quot;:&quot;#FFFFFF&quot;,&quot;type&quot;:&quot;$&quot;,&quot;font&quot;:{&quot;family&quot;:&quot;Arial&quot;,&quot;color&quot;:&quot;#595959&quot;,&quot;size&quot;:18},&quot;backgroundColorModified&quot;:false,&quot;aid&quot;:null,&quot;code&quot;:&quot;$n\\in\\,N,\\,n\\,&gt;1,\\,$&quot;,&quot;ts&quot;:1621498357408,&quot;cs&quot;:&quot;VPg8PLsptS694Cp48WBqfA==&quot;,&quot;size&quot;:{&quot;width&quot;:172.66666666666666,&quot;height&quot;:24.333333333333332}}"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975" y="859413"/>
            <a:ext cx="1644650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26&quot;,&quot;aid&quot;:null,&quot;code&quot;:&quot;$n^{2}\\,,\\,\\left(n+1\\right)^{2}$&quot;,&quot;type&quot;:&quot;$&quot;,&quot;backgroundColor&quot;:&quot;#FFFFFF&quot;,&quot;font&quot;:{&quot;family&quot;:&quot;Arial&quot;,&quot;size&quot;:18,&quot;color&quot;:&quot;#595959&quot;},&quot;ts&quot;:1621843911958,&quot;cs&quot;:&quot;XzJwBwPpPA+zg9nH5Vv/Iw==&quot;,&quot;size&quot;:{&quot;width&quot;:143.5,&quot;height&quot;:33.666666666666664}}"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6925" y="3103450"/>
            <a:ext cx="1366838" cy="3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30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Ước số chung lớn nhất và bội số chung nhỏ nhất(1)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Ước số chung lớn nhất </a:t>
            </a:r>
            <a:r>
              <a:rPr lang="en-US"/>
              <a:t>của n và m là d-số lớn nhất 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Ước số chung lớn nhất của gcd(42,72)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Các ước của 42: 1,	2,	3,	6,	7,	14,	21.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Các ước của 72:   1,	2,	3,	4,	6,	8,	9,	12,	24,	36.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gcd(42,72) =6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Bội số chung nhỏ nhất của n, m là d - số nguyên dương nhỏ nhất: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n.m = lcm(m,n).gcd(m,n)</a:t>
            </a:r>
            <a:endParaRPr b="1"/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backgroundColor&quot;:&quot;#FFFFFF&quot;,&quot;aid&quot;:null,&quot;backgroundColorModified&quot;:false,&quot;id&quot;:&quot;23&quot;,&quot;code&quot;:&quot;$n,m\\in Z,\\,n\\neq0\\,\\left|\\right|\\,m\\neq0,\\,$&quot;,&quot;type&quot;:&quot;$&quot;,&quot;font&quot;:{&quot;color&quot;:&quot;#595959&quot;,&quot;size&quot;:18,&quot;family&quot;:&quot;Arial&quot;},&quot;ts&quot;:1621829393492,&quot;cs&quot;:&quot;jl/slMk1pyjWqyoA6W5bSQ==&quot;,&quot;size&quot;:{&quot;width&quot;:294.5,&quot;height&quot;:27.75}}"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045" y="931452"/>
            <a:ext cx="2805113" cy="2643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code&quot;:&quot;$\\giventhat{d}{n\\,,\\,\\giventhat{d}{m}}$&quot;,&quot;aid&quot;:null,&quot;backgroundColor&quot;:&quot;#FFFFFF&quot;,&quot;font&quot;:{&quot;color&quot;:&quot;#595959&quot;,&quot;size&quot;:18,&quot;family&quot;:&quot;Arial&quot;},&quot;id&quot;:&quot;24&quot;,&quot;backgroundColorModified&quot;:false,&quot;ts&quot;:1621829442737,&quot;cs&quot;:&quot;bI3SHglY+sbRBgUXlQdocQ==&quot;,&quot;size&quot;:{&quot;width&quot;:123.5,&quot;height&quot;:27.666666666666668}}" id="238" name="Google Shape;2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017" y="1255709"/>
            <a:ext cx="1176338" cy="26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\\giventhat{n}{d\\,,\\,\\giventhat{m}{d}}$&quot;,&quot;type&quot;:&quot;$&quot;,&quot;id&quot;:&quot;24&quot;,&quot;font&quot;:{&quot;family&quot;:&quot;Arial&quot;,&quot;size&quot;:18,&quot;color&quot;:&quot;#595959&quot;},&quot;aid&quot;:null,&quot;backgroundColorModified&quot;:false,&quot;ts&quot;:1621832796915,&quot;cs&quot;:&quot;86wTVfgIpJnGOOmvs+SrQA==&quot;,&quot;size&quot;:{&quot;width&quot;:124.5,&quot;height&quot;:27.666666666666668}}" id="239" name="Google Shape;23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8825" y="3557280"/>
            <a:ext cx="1185863" cy="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Ước số chung lớn nhất và bội số chung nhỏ nhất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Tìm ước số chung lớn nhất: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Ước số chung lớn nhất của n, m: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gcd(42, 72):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</a:t>
            </a:r>
            <a:endParaRPr/>
          </a:p>
        </p:txBody>
      </p:sp>
      <p:sp>
        <p:nvSpPr>
          <p:cNvPr id="247" name="Google Shape;2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id&quot;:&quot;1&quot;,&quot;type&quot;:&quot;gather*&quot;,&quot;backgroundColorModified&quot;:false,&quot;code&quot;:&quot;\\begin{gather*}\n{n\\,=\\,p_{1}^{\\alpha_{1}}.p_{2}^{\\alpha_{2}}.p_{3}^{\\alpha_{3}}...p_{s}^{\\alpha_{s}}\\,\\,\\,\\,\\,\\,\\,\\,\\,\\,\\,\\,m=\\,p_{1}^{\\beta_{1}}.p_{2}^{\\beta_{2}}.p_{3}^{\\beta_{2}}...p_{s}^{\\beta_{s}}}\t\n\\end{gather*}&quot;,&quot;aid&quot;:null,&quot;font&quot;:{&quot;family&quot;:&quot;Arial&quot;,&quot;size&quot;:18,&quot;color&quot;:&quot;#595959&quot;},&quot;backgroundColor&quot;:&quot;#FFFFFF&quot;,&quot;ts&quot;:1621829751719,&quot;cs&quot;:&quot;EcqHNX8FnM7Idp7grYMilQ==&quot;,&quot;size&quot;:{&quot;width&quot;:581,&quot;height&quot;:37}}"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013" y="1741090"/>
            <a:ext cx="5534025" cy="3524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descr="{&quot;backgroundColorModified&quot;:false,&quot;aid&quot;:null,&quot;code&quot;:&quot;\\begin{gather*}\n{gcd\\left(n,m\\right)\\,=\\,p_{1}^{\\min\\left(\\alpha_{1},\\beta_{1}\\right)}.p_{2}^{\\min\\left(\\alpha_{2},\\beta_{2}\\right)}.p_{3}^{\\min\\left(\\alpha_{3},\\beta_{3}\\right)}...p_{s}^{\\min\\left(\\alpha_{s},\\beta_{s}\\right)}\\,\\,\\,\\,\\,\\,\\,\\,\\,\\,\\,\\,}\t\n\\end{gather*}&quot;,&quot;font&quot;:{&quot;size&quot;:18,&quot;color&quot;:&quot;#595959&quot;,&quot;family&quot;:&quot;Arial&quot;},&quot;backgroundColor&quot;:&quot;#FFFFFF&quot;,&quot;type&quot;:&quot;gather*&quot;,&quot;id&quot;:&quot;1&quot;,&quot;ts&quot;:1621830034966,&quot;cs&quot;:&quot;dYBRxzR89Qb8QxTH1/ShVw==&quot;,&quot;size&quot;:{&quot;width&quot;:649,&quot;height&quot;:38.5}}"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869" y="2873134"/>
            <a:ext cx="6181725" cy="366713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descr="{&quot;type&quot;:&quot;gather*&quot;,&quot;font&quot;:{&quot;color&quot;:&quot;#595959&quot;,&quot;size&quot;:14,&quot;family&quot;:&quot;Arial&quot;},&quot;id&quot;:&quot;25&quot;,&quot;code&quot;:&quot;\\begin{gather*}\n{72\\,=\\,2^{3}.3^{2}.7^{0}}\\\\\n{42=2^{1}.3^{1}.7^{1}}\\\\\n{\\gcd\\left(72,42\\right)=2.3.1=6}\t\n\\end{gather*}&quot;,&quot;backgroundColor&quot;:&quot;#FFFFFF&quot;,&quot;backgroundColorModified&quot;:false,&quot;aid&quot;:null,&quot;ts&quot;:1621830211259,&quot;cs&quot;:&quot;2we8OKnEktVaXThvIPf9Ng==&quot;,&quot;size&quot;:{&quot;width&quot;:215,&quot;height&quot;:84.16666666666667}}" id="250" name="Google Shape;25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9700" y="3813650"/>
            <a:ext cx="2047875" cy="80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Ước số chung lớn nhất và bội số chung nhỏ nhất(3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Tìm </a:t>
            </a:r>
            <a:r>
              <a:rPr lang="en-US"/>
              <a:t>bội số chung nhỏ nhất</a:t>
            </a:r>
            <a:r>
              <a:rPr lang="en-US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Bội số chung nhỏ nhất</a:t>
            </a:r>
            <a:r>
              <a:rPr lang="en-US"/>
              <a:t> của n, m: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lcm</a:t>
            </a:r>
            <a:r>
              <a:rPr lang="en-US"/>
              <a:t>(42, 72):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</a:t>
            </a:r>
            <a:endParaRPr/>
          </a:p>
        </p:txBody>
      </p:sp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id&quot;:&quot;1&quot;,&quot;type&quot;:&quot;gather*&quot;,&quot;backgroundColorModified&quot;:false,&quot;code&quot;:&quot;\\begin{gather*}\n{n\\,=\\,p_{1}^{\\alpha_{1}}.p_{2}^{\\alpha_{2}}.p_{3}^{\\alpha_{3}}...p_{s}^{\\alpha_{s}}\\,\\,\\,\\,\\,\\,\\,\\,\\,\\,\\,\\,m=\\,p_{1}^{\\beta_{1}}.p_{2}^{\\beta_{2}}.p_{3}^{\\beta_{2}}...p_{s}^{\\beta_{s}}}\t\n\\end{gather*}&quot;,&quot;aid&quot;:null,&quot;font&quot;:{&quot;family&quot;:&quot;Arial&quot;,&quot;size&quot;:18,&quot;color&quot;:&quot;#595959&quot;},&quot;backgroundColor&quot;:&quot;#FFFFFF&quot;,&quot;ts&quot;:1621829751719,&quot;cs&quot;:&quot;EcqHNX8FnM7Idp7grYMilQ==&quot;,&quot;size&quot;:{&quot;width&quot;:581,&quot;height&quot;:37}}"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863" y="1777240"/>
            <a:ext cx="5534025" cy="3524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descr="{&quot;backgroundColor&quot;:&quot;#FFFFFF&quot;,&quot;code&quot;:&quot;\\begin{gather*}\n{lcm\\left(n,m\\right)\\,=\\,p_{1}^{max\\left(\\alpha_{1},\\beta_{1}\\right)}.p_{2}^{max\\left(\\alpha_{2},\\beta_{2}\\right)}.p_{3}^{max\\left(\\alpha_{3},\\beta_{3}\\right)}...p_{s}^{max\\left(\\alpha_{s},\\beta_{s}\\right)}\\,\\,\\,\\,\\,\\,\\,\\,\\,\\,\\,\\,}\t\n\\end{gather*}&quot;,&quot;backgroundColorModified&quot;:false,&quot;type&quot;:&quot;gather*&quot;,&quot;id&quot;:&quot;1&quot;,&quot;aid&quot;:null,&quot;font&quot;:{&quot;size&quot;:18,&quot;color&quot;:&quot;#595959&quot;,&quot;family&quot;:&quot;Arial&quot;},&quot;ts&quot;:1621833223886,&quot;cs&quot;:&quot;jceeWFpMqiSSiK0q5GtdGA==&quot;,&quot;size&quot;:{&quot;width&quot;:678.5,&quot;height&quot;:38.5}}" id="260" name="Google Shape;2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019" y="2958581"/>
            <a:ext cx="6462713" cy="366713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descr="{&quot;backgroundColor&quot;:&quot;#FFFFFF&quot;,&quot;font&quot;:{&quot;color&quot;:&quot;#595959&quot;,&quot;size&quot;:14,&quot;family&quot;:&quot;Arial&quot;},&quot;code&quot;:&quot;\\begin{gather*}\n{72\\,=\\,2^{3}.3^{2}.7^{0}}\\\\\n{42=2^{1}.3^{1}.7^{1}}\\\\\n{lcm\\left(72,42\\right)=2^{3}.3^{2}.7^{1}}\t\n\\end{gather*}&quot;,&quot;id&quot;:&quot;25&quot;,&quot;backgroundColorModified&quot;:false,&quot;aid&quot;:null,&quot;type&quot;:&quot;gather*&quot;,&quot;ts&quot;:1631005587180,&quot;cs&quot;:&quot;0IS5ASZDg1Sa4CNPW7XPDg==&quot;,&quot;size&quot;:{&quot;width&quot;:204,&quot;height&quot;:88}}" id="261" name="Google Shape;26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0975" y="3783610"/>
            <a:ext cx="19431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Thuật toán Euclid 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 và m có chung tập ước số là u: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 và r có chung tập được số là u: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gcd(1804,328) = gcd(328, 164) = gcd(164,0) =164.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Bài tập (5 phút):</a:t>
            </a:r>
            <a:r>
              <a:rPr lang="en-US"/>
              <a:t> cài đặt thuật toán Euclid</a:t>
            </a:r>
            <a:endParaRPr/>
          </a:p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aid&quot;:null,&quot;backgroundColorModified&quot;:false,&quot;code&quot;:&quot;$n,m\\in Z,m\\neq0\\implies\\exists\\,q,\\,r\\,\\in Z,0&lt;r&lt;b:\\,n\\,=\\,qm\\,+r$&quot;,&quot;id&quot;:&quot;34&quot;,&quot;backgroundColor&quot;:&quot;#FFFFFF&quot;,&quot;type&quot;:&quot;$&quot;,&quot;font&quot;:{&quot;family&quot;:&quot;Arial&quot;,&quot;size&quot;:18,&quot;color&quot;:&quot;#595959&quot;},&quot;ts&quot;:1621940538247,&quot;cs&quot;:&quot;jifAu6r5a5ZdbS979e4ATQ==&quot;,&quot;size&quot;:{&quot;width&quot;:690,&quot;height&quot;:25.999999999999982}}"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050" y="1257467"/>
            <a:ext cx="65722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type&quot;:&quot;$&quot;,&quot;id&quot;:&quot;34&quot;,&quot;font&quot;:{&quot;size&quot;:18,&quot;family&quot;:&quot;Arial&quot;,&quot;color&quot;:&quot;#595959&quot;},&quot;code&quot;:&quot;$n\\,=\\,mq\\,+\\,r\\,\\implies\\gcd\\left(n,m\\right)=gcd\\left(m,\\,r\\right)$&quot;,&quot;backgroundColorModified&quot;:false,&quot;aid&quot;:null,&quot;ts&quot;:1621956006276,&quot;cs&quot;:&quot;4uFMTwivmccZb3aaiP087w==&quot;,&quot;size&quot;:{&quot;width&quot;:514,&quot;height&quot;:29}}" id="271" name="Google Shape;2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52" y="1893603"/>
            <a:ext cx="48958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\\begin{gather*}\n{n\\,=\\,xu,\\,m\\,=yu,}\t\n\\end{gather*}&quot;,&quot;aid&quot;:null,&quot;type&quot;:&quot;gather*&quot;,&quot;backgroundColorModified&quot;:false,&quot;font&quot;:{&quot;size&quot;:14,&quot;color&quot;:&quot;#595959&quot;,&quot;family&quot;:&quot;Arial&quot;},&quot;backgroundColor&quot;:&quot;#FFFFFF&quot;,&quot;id&quot;:&quot;35&quot;,&quot;ts&quot;:1621955893903,&quot;cs&quot;:&quot;QMde33C+tOztyBHNuPqs/Q==&quot;,&quot;size&quot;:{&quot;width&quot;:168.16666666666666,&quot;height&quot;:14}}" id="272" name="Google Shape;27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5175" y="2252516"/>
            <a:ext cx="1601788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code&quot;:&quot;$r\\,=\\,n-mq\\,=\\,xu-qyu\\,=\\,\\left(x-qy\\right)u$&quot;,&quot;id&quot;:&quot;36&quot;,&quot;font&quot;:{&quot;family&quot;:&quot;Arial&quot;,&quot;size&quot;:14,&quot;color&quot;:&quot;#595959&quot;},&quot;type&quot;:&quot;$&quot;,&quot;aid&quot;:null,&quot;backgroundColor&quot;:&quot;#FFFFFF&quot;,&quot;ts&quot;:1621955954900,&quot;cs&quot;:&quot;IC3h8tdwoifIwuPNvRBkTw==&quot;,&quot;size&quot;:{&quot;width&quot;:362.3333333333333,&quot;height&quot;:21.666666666666668}}" id="273" name="Google Shape;27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9150" y="2468563"/>
            <a:ext cx="3451225" cy="2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Thuật toán Euclid </a:t>
            </a:r>
            <a:endParaRPr/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backgroundColorModified&quot;:true,&quot;code&quot;:&quot;\\begin{gather*}\n{n,m\\in Z,m\\neq0:}\\\\\n{n\\,=\\,mq_{1}+r_{1},\\,\\,\\,\\,0&lt;r_{1}&lt;m\\,\\,}\\\\\n{m\\,=\\,r_{1}q_{2}+r_{2},\\,\\,\\,\\,0&lt;r_{2}&lt;r_{1}}\\\\\n{r_{1}=\\,r_{2}q_{3}+r_{3},\\,\\,\\,\\,0&lt;r_{3}&lt;r_{2}}\\\\\n{...}\\\\\n{r_{s-2}=\\,r_{s-1}q_{s}+r_{s},\\,\\,\\,\\,0&lt;r_{s}&lt;r_{s-1}}\\\\\n{r_{s-1}=\\,r_{s}q_{s+1}+0,\\,\\,\\,\\,\\,\\,\\,\\,\\,\\,\\,\\,\\,\\,\\,\\,\\,\\,\\,\\,\\,\\,\\,\\,\\,\\,\\,}\t\n\\end{gather*}&quot;,&quot;font&quot;:{&quot;color&quot;:&quot;#000000&quot;,&quot;family&quot;:&quot;Arial&quot;,&quot;size&quot;:18},&quot;backgroundColor&quot;:&quot;#ffffff&quot;,&quot;id&quot;:&quot;34&quot;,&quot;aid&quot;:null,&quot;type&quot;:&quot;gather*&quot;,&quot;ts&quot;:1621963520103,&quot;cs&quot;:&quot;PNCIzd4Q/qXlByQanAfq7g==&quot;,&quot;size&quot;:{&quot;width&quot;:411,&quot;height&quot;:246.33333333333334}}"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13" y="1240467"/>
            <a:ext cx="3914775" cy="234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color&quot;:&quot;#595959&quot;,&quot;size&quot;:18},&quot;type&quot;:&quot;$&quot;,&quot;backgroundColorModified&quot;:false,&quot;id&quot;:&quot;37&quot;,&quot;code&quot;:&quot;$\\implies \\gcd\\left(n,m\\right)=r_{s}$&quot;,&quot;aid&quot;:null,&quot;backgroundColor&quot;:&quot;#FFFFFF&quot;,&quot;ts&quot;:1621963413454,&quot;cs&quot;:&quot;FUvbXeYtlJkLVorOsfndEA==&quot;,&quot;size&quot;:{&quot;width&quot;:241.4,&quot;height&quot;:28.600000000000012}}" id="283" name="Google Shape;28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833" y="4464675"/>
            <a:ext cx="2299335" cy="272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37&quot;,&quot;type&quot;:&quot;gather*&quot;,&quot;font&quot;:{&quot;size&quot;:18,&quot;color&quot;:&quot;#595959&quot;,&quot;family&quot;:&quot;Arial&quot;},&quot;backgroundColor&quot;:&quot;#FFFFFF&quot;,&quot;code&quot;:&quot;\\begin{gather*}\n{d=\\gcd\\left(n,m\\right)\\implies\\,}\\\\\n{\\,\\,\\,\\,\\,\\,\\,\\,\\,\\,\\,\\,\\,\\,\\,\\,\\,\\,\\,\\,\\,\\,\\,\\exists x,y\\in Z:\\,n.x\\,+m.y=d}\t\n\\end{gather*}&quot;,&quot;aid&quot;:null,&quot;backgroundColorModified&quot;:false,&quot;ts&quot;:1621958850546,&quot;cs&quot;:&quot;YS56EY4uknrBb76vBFkxog==&quot;,&quot;size&quot;:{&quot;width&quot;:344,&quot;height&quot;:64}}" id="284" name="Google Shape;28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689" y="1240486"/>
            <a:ext cx="3276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\\begin{gather*}\n{r_{1}=n-q_{1}m=...=k_{1}n+l_{1}m}\\\\\n{r_{2}=m-q_{2}r_{1}=...=k_{2}n+l_{2}m}\\\\\n{...\\,\\,\\,\\,\\,\\,\\,\\,\\,\\,\\,\\,\\,\\,\\,\\,\\,\\,\\,\\,\\,\\,\\,\\,\\,\\,\\,\\,...\\,\\,\\,\\,\\,\\,\\,\\,\\,\\,\\,\\,\\,\\,....}\\\\\n{r_{s}=q_{s}r_{s-1}=...=k_{s}n+l_{s}m}\t\n\\end{gather*}&quot;,&quot;font&quot;:{&quot;color&quot;:&quot;#595959&quot;,&quot;size&quot;:14,&quot;family&quot;:&quot;Arial&quot;},&quot;id&quot;:&quot;38&quot;,&quot;backgroundColor&quot;:&quot;#FFFFFF&quot;,&quot;backgroundColorModified&quot;:false,&quot;type&quot;:&quot;gather*&quot;,&quot;aid&quot;:null,&quot;ts&quot;:1621958687303,&quot;cs&quot;:&quot;JUKCTl2LSIWpNHQL4te4hg==&quot;,&quot;size&quot;:{&quot;width&quot;:300.25,&quot;height&quot;:104.5}}" id="285" name="Google Shape;28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3650" y="2172850"/>
            <a:ext cx="2859881" cy="99536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 txBox="1"/>
          <p:nvPr>
            <p:ph idx="2" type="body"/>
          </p:nvPr>
        </p:nvSpPr>
        <p:spPr>
          <a:xfrm>
            <a:off x="4995900" y="1132275"/>
            <a:ext cx="383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aid&quot;:null,&quot;backgroundColor&quot;:&quot;#FFFFFF&quot;,&quot;code&quot;:&quot;\\begin{gather*}\n{\\,\\,\\,0&lt;r_{s}&lt;r_{s-1}&lt;...&lt;r_{3}&lt;r_{2}&lt;r_{1}&lt;m\\,\\,}\\\\\n{\\,\\,\\,\\,\\,\\,\\,\\,\\,\\,\\,\\,\\,\\,\\,\\,\\,\\,\\,}\t\n\\end{gather*}&quot;,&quot;font&quot;:{&quot;family&quot;:&quot;Arial&quot;,&quot;size&quot;:18,&quot;color&quot;:&quot;#595959&quot;},&quot;type&quot;:&quot;gather*&quot;,&quot;id&quot;:&quot;34&quot;,&quot;backgroundColorModified&quot;:false,&quot;ts&quot;:1621963366314,&quot;cs&quot;:&quot;NkoZEY3Y/ceF/TAqF8FHMA==&quot;,&quot;size&quot;:{&quot;width&quot;:467,&quot;height&quot;:24}}" id="287" name="Google Shape;28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7138" y="3945411"/>
            <a:ext cx="444817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Hàm số Euler </a:t>
            </a:r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m, n - </a:t>
            </a:r>
            <a:r>
              <a:rPr b="1" lang="en-US"/>
              <a:t>nguyên tố cùng nhau</a:t>
            </a:r>
            <a:r>
              <a:rPr lang="en-US"/>
              <a:t> nếu gcd(m,n)=1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       số nguyên tố cùng nhau với n trong phạm vị từ 1 đến 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 - hợp số, </a:t>
            </a:r>
            <a:endParaRPr/>
          </a:p>
        </p:txBody>
      </p:sp>
      <p:sp>
        <p:nvSpPr>
          <p:cNvPr id="295" name="Google Shape;29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backgroundColor&quot;:&quot;#FFFFFF&quot;,&quot;code&quot;:&quot;$\\varphi\\left(n\\right)$&quot;,&quot;backgroundColorModified&quot;:false,&quot;id&quot;:&quot;39&quot;,&quot;aid&quot;:null,&quot;font&quot;:{&quot;color&quot;:&quot;#595959&quot;,&quot;size&quot;:18,&quot;family&quot;:&quot;Arial&quot;},&quot;type&quot;:&quot;$&quot;,&quot;ts&quot;:1621959477563,&quot;cs&quot;:&quot;EL0DroMFNPrODGpQXNiMZA==&quot;,&quot;size&quot;:{&quot;width&quot;:53,&quot;height&quot;:28.666666666666668}}"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50" y="1875750"/>
            <a:ext cx="504825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\\varphi\\left(n\\right)$&quot;,&quot;backgroundColorModified&quot;:false,&quot;id&quot;:&quot;39&quot;,&quot;aid&quot;:null,&quot;font&quot;:{&quot;color&quot;:&quot;#595959&quot;,&quot;size&quot;:18,&quot;family&quot;:&quot;Arial&quot;},&quot;type&quot;:&quot;$&quot;,&quot;ts&quot;:1621959477563,&quot;cs&quot;:&quot;EL0DroMFNPrODGpQXNiMZA==&quot;,&quot;size&quot;:{&quot;width&quot;:53,&quot;height&quot;:28.666666666666668}}" id="297" name="Google Shape;2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375" y="646475"/>
            <a:ext cx="504825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font&quot;:{&quot;family&quot;:&quot;Arial&quot;,&quot;color&quot;:&quot;#595959&quot;,&quot;size&quot;:18},&quot;backgroundColorModified&quot;:false,&quot;aid&quot;:null,&quot;code&quot;:&quot;$\\varphi\\left(1\\right)=1,\\varphi\\left(2\\right)=1,\\varphi\\left(3\\right)=2,\\varphi\\left(4\\right)=2,\\varphi\\left(5\\right)=4,\\varphi\\left(6\\right)=2,\\varphi\\left(7\\right)=6$&quot;,&quot;type&quot;:&quot;$&quot;,&quot;id&quot;:&quot;39&quot;,&quot;ts&quot;:1621959899299,&quot;cs&quot;:&quot;lz63NaWkGK9ZRiRNd17bCQ==&quot;,&quot;size&quot;:{&quot;width&quot;:815,&quot;height&quot;:29}}" id="298" name="Google Shape;29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700" y="2548499"/>
            <a:ext cx="77628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backgroundColor&quot;:&quot;#FFFFFF&quot;,&quot;id&quot;:&quot;40&quot;,&quot;backgroundColorModified&quot;:false,&quot;code&quot;:&quot;$p\\,-\\,nt\\implies\\varphi\\left(p\\right)=p-1$&quot;,&quot;aid&quot;:null,&quot;font&quot;:{&quot;color&quot;:&quot;#595959&quot;,&quot;family&quot;:&quot;Arial&quot;,&quot;size&quot;:18},&quot;ts&quot;:1621960327103,&quot;cs&quot;:&quot;RAN+cYCgU2pK9LB1UkYBDQ==&quot;,&quot;size&quot;:{&quot;width&quot;:315,&quot;height&quot;:28.75}}" id="299" name="Google Shape;29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950" y="3157400"/>
            <a:ext cx="3000375" cy="273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595959&quot;,&quot;size&quot;:18,&quot;family&quot;:&quot;Arial&quot;},&quot;backgroundColorModified&quot;:false,&quot;backgroundColor&quot;:&quot;#FFFFFF&quot;,&quot;aid&quot;:null,&quot;id&quot;:&quot;41&quot;,&quot;code&quot;:&quot;\\begin{gather*}\n{n=p_{1}^{\\alpha_{1}}p_{2}^{\\alpha_{2}}...p_{s}^{\\alpha_{s}}\\implies\\,\\,\\,\\,\\,\\,\\,\\,\\,\\,\\,\\,\\,\\,\\,\\,\\,\\,\\,\\,\\,\\,\\,\\,\\,\\,\\,\\,\\,\\,\\,\\,\\,\\,\\,\\,\\,\\,\\,\\,\\,\\,\\,\\,\\,\\,\\,\\,\\,\\,\\,\\,\\,\\,\\,\\,\\,\\,\\,\\,\\,\\,\\,\\,\\,}\\\\\n{\\varphi\\left(n\\right)=n\\left(1-\\frac{1}{p_{1}}\\right)\\left(1-\\frac{1}{p_{2}}\\right)...\\left(1-\\frac{1}{p_{s}}\\right)}\t\n\\end{gather*}&quot;,&quot;type&quot;:&quot;gather*&quot;,&quot;ts&quot;:1621960626556,&quot;cs&quot;:&quot;WA6TIQEqM9LjpaF2bl6C4A==&quot;,&quot;size&quot;:{&quot;width&quot;:551.5,&quot;height&quot;:106}}" id="300" name="Google Shape;30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4136" y="3779225"/>
            <a:ext cx="5253038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Số nguyên tố và hợp số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Số các ước, tổng và tích của chúng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Sự phân bố của số nguyên tố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Các phỏng đoán về số nguyên tố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Ước số lớn nhất và bội số chung nhỏ nhất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Đồng dư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Thuật toán Euclid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Hàm Euler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Giải hệ phương trình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Phương trình </a:t>
            </a:r>
            <a:r>
              <a:rPr lang="en-US"/>
              <a:t>Diophantine</a:t>
            </a:r>
            <a:r>
              <a:rPr lang="en-US" sz="1100">
                <a:solidFill>
                  <a:schemeClr val="dk1"/>
                </a:solidFill>
              </a:rPr>
              <a:t> 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Định lý thặng dư Trung hoa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Số học mô đun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(Modular Arithmetic)</a:t>
            </a:r>
            <a:endParaRPr/>
          </a:p>
        </p:txBody>
      </p:sp>
      <p:sp>
        <p:nvSpPr>
          <p:cNvPr id="307" name="Google Shape;30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Đồng dư (1) </a:t>
            </a:r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Số a và b gọi </a:t>
            </a:r>
            <a:r>
              <a:rPr b="1" lang="en-US"/>
              <a:t>đồng dư theo môđun n</a:t>
            </a:r>
            <a:r>
              <a:rPr lang="en-US"/>
              <a:t> nếu có cùng số dư khi chia cho n ( tức a-b chia hết cho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Ký hiệu                         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Ví dụ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27 chia 5 dư 2 và 12 chia 5 cũng dư 2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Tính chất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Phản xạ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Đối xứng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Bắc cầu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backgroundColor&quot;:&quot;#FFFFFF&quot;,&quot;aid&quot;:null,&quot;font&quot;:{&quot;color&quot;:&quot;#595959&quot;,&quot;family&quot;:&quot;Arial&quot;,&quot;size&quot;:18},&quot;type&quot;:&quot;$&quot;,&quot;id&quot;:&quot;11&quot;,&quot;backgroundColorModified&quot;:false,&quot;code&quot;:&quot;$n,\\,a\\,,\\,b\\,\\in Z,\\,n\\geqslant1$&quot;,&quot;ts&quot;:1630306644747,&quot;cs&quot;:&quot;UZr8kj64YWaBT7HplSKgBg==&quot;,&quot;size&quot;:{&quot;width&quot;:225.40000000000006,&quot;height&quot;:25.399999999999995}}"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575" y="802040"/>
            <a:ext cx="2146935" cy="2419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a\\equiv\\,b\\,\\left(mod\\,n\\right)$&quot;,&quot;font&quot;:{&quot;size&quot;:14,&quot;color&quot;:&quot;#595959&quot;,&quot;family&quot;:&quot;Arial&quot;},&quot;backgroundColorModified&quot;:false,&quot;aid&quot;:null,&quot;type&quot;:&quot;$&quot;,&quot;id&quot;:&quot;13&quot;,&quot;ts&quot;:1630306744381,&quot;cs&quot;:&quot;JXDKyZe5edyzeZuzGN2dhQ==&quot;,&quot;size&quot;:{&quot;width&quot;:130.16666666666666,&quot;height&quot;:21.666666666666668}}" id="317" name="Google Shape;3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663" y="1933500"/>
            <a:ext cx="1239838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aid&quot;:null,&quot;backgroundColor&quot;:&quot;#FFFFFF&quot;,&quot;font&quot;:{&quot;family&quot;:&quot;Arial&quot;,&quot;size&quot;:14,&quot;color&quot;:&quot;#595959&quot;},&quot;backgroundColorModified&quot;:false,&quot;id&quot;:&quot;16&quot;,&quot;code&quot;:&quot;$27\\,\\equiv12\\left(mod\\,5\\right)\\,\\,\\,\\,\\,\\,\\,\\,\\,27\\,=\\,12\\,+\\,k.5\\,\\,\\,\\,\\,\\,\\,\\,\\,\\,k\\,=3$&quot;,&quot;ts&quot;:1621793248228,&quot;cs&quot;:&quot;tfYtwSl3w3kku2b+AuvR/A==&quot;,&quot;size&quot;:{&quot;width&quot;:406.6666666666667,&quot;height&quot;:21.666666666666668}}" id="318" name="Google Shape;31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9973" y="2550038"/>
            <a:ext cx="3873500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2325" y="1739225"/>
            <a:ext cx="3109000" cy="115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code&quot;:&quot;$a\\equiv\\,a\\left(mod\\,n\\right)$&quot;,&quot;id&quot;:&quot;13&quot;,&quot;backgroundColorModified&quot;:false,&quot;font&quot;:{&quot;size&quot;:14,&quot;color&quot;:&quot;#595959&quot;,&quot;family&quot;:&quot;Arial&quot;},&quot;type&quot;:&quot;$&quot;,&quot;ts&quot;:1630307235897,&quot;cs&quot;:&quot;oWjy9U7G1Dp/dOCUlQGGkw==&quot;,&quot;size&quot;:{&quot;width&quot;:128.33333333333334,&quot;height&quot;:21.666666666666668}}" id="320" name="Google Shape;320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76619" y="3723925"/>
            <a:ext cx="1222375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a\\equiv\\,b\\,\\left(mod\\,n\\right)\\implies b\\equiv\\,a\\,\\left(mod\\,n\\right)$&quot;,&quot;id&quot;:&quot;13&quot;,&quot;font&quot;:{&quot;size&quot;:14,&quot;color&quot;:&quot;#595959&quot;,&quot;family&quot;:&quot;Arial&quot;},&quot;backgroundColorModified&quot;:false,&quot;type&quot;:&quot;$&quot;,&quot;backgroundColor&quot;:&quot;#FFFFFF&quot;,&quot;aid&quot;:null,&quot;ts&quot;:1630307293915,&quot;cs&quot;:&quot;R4lguh+hl5hjPI/HmVMR/w==&quot;,&quot;size&quot;:{&quot;width&quot;:322.25,&quot;height&quot;:21.75}}" id="321" name="Google Shape;321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6613" y="3957346"/>
            <a:ext cx="3069431" cy="207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4,&quot;color&quot;:&quot;#595959&quot;,&quot;family&quot;:&quot;Arial&quot;},&quot;backgroundColor&quot;:&quot;#FFFFFF&quot;,&quot;type&quot;:&quot;$&quot;,&quot;id&quot;:&quot;13&quot;,&quot;code&quot;:&quot;$a\\equiv\\,b\\,\\left(mod\\,n\\right),b\\equiv\\,c\\,\\left(mod\\,n\\right)\\implies a\\equiv\\,c\\,\\left(mod\\,n\\right)$&quot;,&quot;aid&quot;:null,&quot;backgroundColorModified&quot;:false,&quot;ts&quot;:1630307340564,&quot;cs&quot;:&quot;i3iaFzOcDtsqgRgoOwdioA==&quot;,&quot;size&quot;:{&quot;width&quot;:463,&quot;height&quot;:21.666666666666668}}" id="322" name="Google Shape;322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6613" y="4217787"/>
            <a:ext cx="4410075" cy="2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Đồng dư ( 2)</a:t>
            </a:r>
            <a:endParaRPr/>
          </a:p>
        </p:txBody>
      </p:sp>
      <p:sp>
        <p:nvSpPr>
          <p:cNvPr id="329" name="Google Shape;329;p39"/>
          <p:cNvSpPr txBox="1"/>
          <p:nvPr>
            <p:ph idx="1" type="body"/>
          </p:nvPr>
        </p:nvSpPr>
        <p:spPr>
          <a:xfrm>
            <a:off x="311700" y="967625"/>
            <a:ext cx="8520600" cy="4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Tính chất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Bảo toàn phép cộng</a:t>
            </a:r>
            <a:r>
              <a:rPr lang="en-US"/>
              <a:t>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Bảo toàn phép trừ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Bảo toàn phép nhân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Bảo toàn phép mũ không âm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Bảo toàn với đa thức với p(x) đa thức có các hệ số nguyên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id&quot;:&quot;13&quot;,&quot;code&quot;:&quot;$a\\equiv\\,c\\,\\left(mod\\,n\\right),\\,b\\equiv\\,d\\left(mod\\,n\\right)$&quot;,&quot;aid&quot;:null,&quot;backgroundColor&quot;:&quot;#FFFFFF&quot;,&quot;type&quot;:&quot;$&quot;,&quot;backgroundColorModified&quot;:false,&quot;font&quot;:{&quot;size&quot;:14,&quot;color&quot;:&quot;#595959&quot;,&quot;family&quot;:&quot;Arial&quot;},&quot;ts&quot;:1630307669686,&quot;cs&quot;:&quot;Ne3NXDZIIQyxfBFbjfyyrw==&quot;,&quot;size&quot;:{&quot;width&quot;:272.24999999999994,&quot;height&quot;:21.75}}" id="331" name="Google Shape;3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38" y="1063171"/>
            <a:ext cx="2593181" cy="207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code&quot;:&quot;$a+b\\equiv\\,c+d\\left(mod\\,n\\right)$&quot;,&quot;backgroundColor&quot;:&quot;#FFFFFF&quot;,&quot;aid&quot;:null,&quot;id&quot;:&quot;13&quot;,&quot;backgroundColorModified&quot;:false,&quot;font&quot;:{&quot;color&quot;:&quot;#595959&quot;,&quot;size&quot;:14,&quot;family&quot;:&quot;Arial&quot;},&quot;ts&quot;:1630307701122,&quot;cs&quot;:&quot;+G8zRrJq2zLtJ2qjCEhgyw==&quot;,&quot;size&quot;:{&quot;width&quot;:200.33333333333334,&quot;height&quot;:21.666666666666668}}" id="332" name="Google Shape;3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746" y="2095984"/>
            <a:ext cx="1908175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type&quot;:&quot;$&quot;,&quot;font&quot;:{&quot;family&quot;:&quot;Arial&quot;,&quot;size&quot;:14,&quot;color&quot;:&quot;#595959&quot;},&quot;code&quot;:&quot;$a-b\\equiv\\,c-d\\left(mod\\,n\\right)$&quot;,&quot;aid&quot;:null,&quot;id&quot;:&quot;13&quot;,&quot;backgroundColorModified&quot;:false,&quot;ts&quot;:1630307769251,&quot;cs&quot;:&quot;SXjxCn9CLGjFI1BGg+ey2w==&quot;,&quot;size&quot;:{&quot;width&quot;:200.33333333333337,&quot;height&quot;:21.666666666666668}}" id="333" name="Google Shape;33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9721" y="2775134"/>
            <a:ext cx="1908175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type&quot;:&quot;$&quot;,&quot;code&quot;:&quot;$a.b\\equiv\\,c.d\\left(mod\\,n\\right)$&quot;,&quot;font&quot;:{&quot;family&quot;:&quot;Arial&quot;,&quot;color&quot;:&quot;#595959&quot;,&quot;size&quot;:14},&quot;id&quot;:&quot;13&quot;,&quot;backgroundColor&quot;:&quot;#FFFFFF&quot;,&quot;ts&quot;:1630307794176,&quot;cs&quot;:&quot;wHxlINfPni5ucT8f7VAUTA==&quot;,&quot;size&quot;:{&quot;width&quot;:166.33333333333337,&quot;height&quot;:21.666666666666668}}" id="334" name="Google Shape;33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6646" y="3454271"/>
            <a:ext cx="1584325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color&quot;:&quot;#595959&quot;,&quot;size&quot;:14},&quot;type&quot;:&quot;$&quot;,&quot;code&quot;:&quot;$a^{k}\\equiv\\,c^{k}\\left(mod\\,n\\right)$&quot;,&quot;backgroundColor&quot;:&quot;#FFFFFF&quot;,&quot;backgroundColorModified&quot;:false,&quot;id&quot;:&quot;13&quot;,&quot;aid&quot;:null,&quot;ts&quot;:1630307848506,&quot;cs&quot;:&quot;qGHkHPeYcEm1Uf0QQZdOTw==&quot;,&quot;size&quot;:{&quot;width&quot;:144.33333333333334,&quot;height&quot;:24}}" id="335" name="Google Shape;33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6651" y="4001196"/>
            <a:ext cx="13747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4,&quot;color&quot;:&quot;#595959&quot;,&quot;family&quot;:&quot;Arial&quot;},&quot;type&quot;:&quot;$&quot;,&quot;backgroundColorModified&quot;:false,&quot;backgroundColor&quot;:&quot;#FFFFFF&quot;,&quot;aid&quot;:null,&quot;id&quot;:&quot;13&quot;,&quot;code&quot;:&quot;$p\\left(a\\right)\\equiv\\,p\\left(b\\right)\\left(mod\\,n\\right)$&quot;,&quot;ts&quot;:1630313783639,&quot;cs&quot;:&quot;ipF9kbGXQYMKcIM+0RXbTQ==&quot;,&quot;size&quot;:{&quot;width&quot;:183,&quot;height&quot;:21.666666666666668}}" id="336" name="Google Shape;336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46576" y="4696137"/>
            <a:ext cx="1743075" cy="2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Đồng dư ( 3)</a:t>
            </a:r>
            <a:endParaRPr/>
          </a:p>
        </p:txBody>
      </p:sp>
      <p:sp>
        <p:nvSpPr>
          <p:cNvPr id="343" name="Google Shape;343;p40"/>
          <p:cNvSpPr txBox="1"/>
          <p:nvPr>
            <p:ph idx="1" type="body"/>
          </p:nvPr>
        </p:nvSpPr>
        <p:spPr>
          <a:xfrm>
            <a:off x="311700" y="967625"/>
            <a:ext cx="8520600" cy="4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Tính chất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    - hàm phi Euler ( số nguyên tố giữa 1 và n) và                                 , thì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Định lý Fermat nhỏ: p - số nguyên tố, a- số nguyên, thì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Phát biểu khác của định lý Fermat: p - số nguyên tố, a- số nguyên, a không chi hết cho p, thì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ví dụ 1: a= 3, p =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ví dụ 2: a= 4, p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type&quot;:&quot;$&quot;,&quot;code&quot;:&quot;$a^{c}\\equiv\\,a^{d}\\left(mod\\,n\\right)$&quot;,&quot;backgroundColorModified&quot;:false,&quot;backgroundColor&quot;:&quot;#FFFFFF&quot;,&quot;font&quot;:{&quot;color&quot;:&quot;#595959&quot;,&quot;size&quot;:14,&quot;family&quot;:&quot;Arial&quot;},&quot;aid&quot;:null,&quot;id&quot;:&quot;13&quot;,&quot;ts&quot;:1630314573483,&quot;cs&quot;:&quot;jSrfS5M9kvRXGIepMCgpdQ==&quot;,&quot;size&quot;:{&quot;width&quot;:145.33333333333334,&quot;height&quot;:24}}" id="345" name="Google Shape;3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184" y="1818792"/>
            <a:ext cx="13843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c\\equiv\\,d\\left(mod\\,\\varphi\\left(n\\right)\\right)$&quot;,&quot;type&quot;:&quot;$&quot;,&quot;aid&quot;:null,&quot;backgroundColorModified&quot;:false,&quot;id&quot;:&quot;13&quot;,&quot;backgroundColor&quot;:&quot;#FFFFFF&quot;,&quot;font&quot;:{&quot;size&quot;:14,&quot;family&quot;:&quot;Arial&quot;,&quot;color&quot;:&quot;#595959&quot;},&quot;ts&quot;:1630315710317,&quot;cs&quot;:&quot;pCLdjhy8YltEqVHCbJ5oIw==&quot;,&quot;size&quot;:{&quot;width&quot;:157.1666666666666,&quot;height&quot;:21.666666666666668}}" id="346" name="Google Shape;3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493" y="1381246"/>
            <a:ext cx="1497013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4,&quot;color&quot;:&quot;#595959&quot;,&quot;family&quot;:&quot;Arial&quot;},&quot;type&quot;:&quot;$$&quot;,&quot;backgroundColor&quot;:&quot;#ffffff&quot;,&quot;id&quot;:&quot;48&quot;,&quot;code&quot;:&quot;$$\\varphi\\left(n\\right)$$&quot;,&quot;aid&quot;:null,&quot;backgroundColorModified&quot;:null,&quot;ts&quot;:1630314643959,&quot;cs&quot;:&quot;hY3s/eNM3rZsfxM35yK+JA==&quot;,&quot;size&quot;:{&quot;width&quot;:41,&quot;height&quot;:21.666666666666668}}" id="347" name="Google Shape;34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100" y="1381250"/>
            <a:ext cx="390525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a^{p}\\equiv\\,a\\left(mod\\,p\\right)$&quot;,&quot;backgroundColor&quot;:&quot;#FFFFFF&quot;,&quot;id&quot;:&quot;13&quot;,&quot;font&quot;:{&quot;family&quot;:&quot;Arial&quot;,&quot;color&quot;:&quot;#595959&quot;,&quot;size&quot;:14},&quot;aid&quot;:null,&quot;backgroundColorModified&quot;:false,&quot;type&quot;:&quot;$&quot;,&quot;ts&quot;:1630315828143,&quot;cs&quot;:&quot;OrrR9UxcRycymPn/QVPWiA==&quot;,&quot;size&quot;:{&quot;width&quot;:135.16666666666666,&quot;height&quot;:21.666666666666668}}" id="348" name="Google Shape;34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7509" y="2573669"/>
            <a:ext cx="1287463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3&quot;,&quot;code&quot;:&quot;$a^{p-1}\\equiv\\,1\\left(mod\\,p\\right)$&quot;,&quot;aid&quot;:null,&quot;font&quot;:{&quot;color&quot;:&quot;#595959&quot;,&quot;size&quot;:14,&quot;family&quot;:&quot;Arial&quot;},&quot;type&quot;:&quot;$&quot;,&quot;backgroundColorModified&quot;:false,&quot;backgroundColor&quot;:&quot;#FFFFFF&quot;,&quot;ts&quot;:1630316141814,&quot;cs&quot;:&quot;YHDgI6SsS8TIUqCVbgN3Yg==&quot;,&quot;size&quot;:{&quot;width&quot;:154.33333333333334,&quot;height&quot;:23.5}}" id="349" name="Google Shape;349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61884" y="3553436"/>
            <a:ext cx="1470025" cy="22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Đồng dư ( 4)</a:t>
            </a:r>
            <a:endParaRPr/>
          </a:p>
        </p:txBody>
      </p:sp>
      <p:sp>
        <p:nvSpPr>
          <p:cNvPr id="356" name="Google Shape;356;p41"/>
          <p:cNvSpPr txBox="1"/>
          <p:nvPr>
            <p:ph idx="1" type="body"/>
          </p:nvPr>
        </p:nvSpPr>
        <p:spPr>
          <a:xfrm>
            <a:off x="311700" y="967625"/>
            <a:ext cx="8520600" cy="4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Định lý Euler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    - hàm phi Euler ( số nguyên tố giữa 1 và n) và </a:t>
            </a:r>
            <a:r>
              <a:rPr lang="en-US"/>
              <a:t>a- số nguyên</a:t>
            </a:r>
            <a:r>
              <a:rPr lang="en-US"/>
              <a:t> , thì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Định lý Euler là trường hợp tổng quát của định lý Fermat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Nếu n  = p là số nguyên tố, thì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backgroundColor&quot;:&quot;#FFFFFF&quot;,&quot;type&quot;:&quot;$&quot;,&quot;font&quot;:{&quot;color&quot;:&quot;#595959&quot;,&quot;size&quot;:14,&quot;family&quot;:&quot;Arial&quot;},&quot;code&quot;:&quot;$a^{\\varphi\\left(n\\right)}\\equiv\\,1\\left(mod\\,n\\right)$&quot;,&quot;id&quot;:&quot;13&quot;,&quot;aid&quot;:null,&quot;backgroundColorModified&quot;:false,&quot;ts&quot;:1631029276497,&quot;cs&quot;:&quot;veWNSGwjOXyW80+ZtOlbyw==&quot;,&quot;size&quot;:{&quot;width&quot;:160.33333333333334,&quot;height&quot;:25}}" id="358" name="Google Shape;3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284" y="1748644"/>
            <a:ext cx="15271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4,&quot;color&quot;:&quot;#595959&quot;,&quot;family&quot;:&quot;Arial&quot;},&quot;type&quot;:&quot;$$&quot;,&quot;backgroundColor&quot;:&quot;#ffffff&quot;,&quot;id&quot;:&quot;48&quot;,&quot;code&quot;:&quot;$$\\varphi\\left(n\\right)$$&quot;,&quot;aid&quot;:null,&quot;backgroundColorModified&quot;:null,&quot;ts&quot;:1630314643959,&quot;cs&quot;:&quot;hY3s/eNM3rZsfxM35yK+JA==&quot;,&quot;size&quot;:{&quot;width&quot;:41,&quot;height&quot;:21.666666666666668}}" id="359" name="Google Shape;3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975" y="1343025"/>
            <a:ext cx="390525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id&quot;:&quot;48&quot;,&quot;code&quot;:&quot;$$\\varphi\\left(p\\right)=p-1$$&quot;,&quot;backgroundColorModified&quot;:false,&quot;font&quot;:{&quot;color&quot;:&quot;#595959&quot;,&quot;size&quot;:14,&quot;family&quot;:&quot;Arial&quot;},&quot;aid&quot;:null,&quot;ts&quot;:1630317440243,&quot;cs&quot;:&quot;YKSm0kh/1OMr/GMEnR21DA==&quot;,&quot;size&quot;:{&quot;width&quot;:117.5,&quot;height&quot;:21.666666666666668}}" id="360" name="Google Shape;36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7425" y="2582357"/>
            <a:ext cx="1119188" cy="2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Đồng dư (5)</a:t>
            </a:r>
            <a:endParaRPr/>
          </a:p>
        </p:txBody>
      </p:sp>
      <p:sp>
        <p:nvSpPr>
          <p:cNvPr id="367" name="Google Shape;36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Ví dụ 1:  </a:t>
            </a:r>
            <a:r>
              <a:rPr lang="en-US"/>
              <a:t>Xác định dấu hiệu chia hết 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Các số sau đồng dư với 0 theo module 11: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Số 3162819 chia hết cho 11 vì: 9 - 1+ 8 - 2 + 6 - 1 + 3 = 22 </a:t>
            </a:r>
            <a:endParaRPr/>
          </a:p>
        </p:txBody>
      </p:sp>
      <p:sp>
        <p:nvSpPr>
          <p:cNvPr id="368" name="Google Shape;36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backgroundColorModified&quot;:false,&quot;backgroundColor&quot;:&quot;#FFFFFF&quot;,&quot;id&quot;:&quot;29&quot;,&quot;type&quot;:&quot;gather*&quot;,&quot;font&quot;:{&quot;color&quot;:&quot;#595959&quot;,&quot;family&quot;:&quot;Arial&quot;,&quot;size&quot;:18},&quot;code&quot;:&quot;\\begin{gather*}\n{z\\in Z^{+},\\,z\\,=\\,a_{n}a_{n-1}...a_{0}=a_{0}+a_{1}10^{1}+a_{2}10^{2}+a_{3}10^{3}+...+a_{n}10^{n}}\t\n\\end{gather*}&quot;,&quot;aid&quot;:null,&quot;ts&quot;:1621919488942,&quot;cs&quot;:&quot;bStXDqQSFjGGqvuSYmIqRQ==&quot;,&quot;size&quot;:{&quot;width&quot;:805,&quot;height&quot;:30}}" id="369" name="Google Shape;3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875" y="1543445"/>
            <a:ext cx="76676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aid&quot;:null,&quot;id&quot;:&quot;30&quot;,&quot;code&quot;:&quot;$10\\equiv-1\\left(mod\\,11\\right)$&quot;,&quot;backgroundColorModified&quot;:false,&quot;backgroundColor&quot;:&quot;#FFFFFF&quot;,&quot;font&quot;:{&quot;size&quot;:18,&quot;family&quot;:&quot;Arial&quot;,&quot;color&quot;:&quot;#595959&quot;},&quot;ts&quot;:1621919584320,&quot;cs&quot;:&quot;V98Lf956UKiQpg8StdVSiw==&quot;,&quot;size&quot;:{&quot;width&quot;:200.66666666666666,&quot;height&quot;:27.666666666666668}}" id="370" name="Google Shape;3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875" y="1901375"/>
            <a:ext cx="1911350" cy="26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gather*&quot;,&quot;font&quot;:{&quot;family&quot;:&quot;Arial&quot;,&quot;size&quot;:18,&quot;color&quot;:&quot;#595959&quot;},&quot;backgroundColor&quot;:&quot;#FFFFFF&quot;,&quot;id&quot;:&quot;29&quot;,&quot;code&quot;:&quot;\\begin{gather*}\n{t\\,=\\,a_{0}-a_{1}+a_{2}-a_{3}+a_{4}-...}\t\n\\end{gather*}&quot;,&quot;backgroundColorModified&quot;:false,&quot;aid&quot;:null,&quot;ts&quot;:1621920022824,&quot;cs&quot;:&quot;nzz0tFbzS41fUJLYXPl2/A==&quot;,&quot;size&quot;:{&quot;width&quot;:370.6666666666667,&quot;height&quot;:22}}" id="371" name="Google Shape;37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881" y="2237065"/>
            <a:ext cx="35306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9&quot;,&quot;aid&quot;:null,&quot;type&quot;:&quot;gather*&quot;,&quot;code&quot;:&quot;\\begin{gather*}\n{\\,z\\,-t=\\,a_{1}\\left(10^{1}+1\\right)+a_{2}\\left(10^{2}-1\\right)+a_{3}\\left(10^{3}+1\\right)+a_{4}\\left(10^{4}-1\\right)+...}\t\n\\end{gather*}&quot;,&quot;backgroundColorModified&quot;:false,&quot;font&quot;:{&quot;family&quot;:&quot;Arial&quot;,&quot;color&quot;:&quot;#595959&quot;,&quot;size&quot;:18},&quot;backgroundColor&quot;:&quot;#FFFFFF&quot;,&quot;ts&quot;:1621920347889,&quot;cs&quot;:&quot;I+1vp+TlVkJb481BGMgJfg==&quot;,&quot;size&quot;:{&quot;width&quot;:804,&quot;height&quot;:34}}" id="372" name="Google Shape;37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867" y="2518795"/>
            <a:ext cx="76581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9&quot;,&quot;backgroundColorModified&quot;:false,&quot;font&quot;:{&quot;family&quot;:&quot;Arial&quot;,&quot;color&quot;:&quot;#595959&quot;,&quot;size&quot;:18},&quot;backgroundColor&quot;:&quot;#FFFFFF&quot;,&quot;code&quot;:&quot;\\begin{gather*}\n{\\,\\left(10^{1}+1\\right),\\,\\left(10^{2}-1\\right),\\,\\left(10^{3}+1\\right),\\,\\left(10^{4}-1\\right),...}\t\n\\end{gather*}&quot;,&quot;type&quot;:&quot;gather*&quot;,&quot;aid&quot;:null,&quot;ts&quot;:1621920475639,&quot;cs&quot;:&quot;uUrEQNpodkQstjEbFF2l7A==&quot;,&quot;size&quot;:{&quot;width&quot;:535.4999999999999,&quot;height&quot;:33.5}}" id="373" name="Google Shape;37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484" y="3145995"/>
            <a:ext cx="5100638" cy="319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aid&quot;:null,&quot;font&quot;:{&quot;color&quot;:&quot;#595959&quot;,&quot;size&quot;:18,&quot;family&quot;:&quot;Arial&quot;},&quot;backgroundColorModified&quot;:false,&quot;backgroundColor&quot;:&quot;#FFFFFF&quot;,&quot;id&quot;:&quot;31&quot;,&quot;code&quot;:&quot;$\\implies z-t\\equiv0\\left(mod\\,11\\right)\\implies z\\,mod\\,11\\,=\\,t\\,mod\\,11$&quot;,&quot;ts&quot;:1621921282348,&quot;cs&quot;:&quot;Jgsv6GvNIigBLoJ1TvA1Qw==&quot;,&quot;size&quot;:{&quot;width&quot;:592,&quot;height&quot;:28}}" id="374" name="Google Shape;374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5525" y="3536810"/>
            <a:ext cx="56388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Đồng dư (6)</a:t>
            </a:r>
            <a:endParaRPr/>
          </a:p>
        </p:txBody>
      </p:sp>
      <p:sp>
        <p:nvSpPr>
          <p:cNvPr id="381" name="Google Shape;38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Bài tập 1: Tìm dấu hiệu tương tự cho chia hết 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Bài tập 2:  Tìm dấu hiệu tương tự cho chia hết 13</a:t>
            </a:r>
            <a:endParaRPr/>
          </a:p>
        </p:txBody>
      </p:sp>
      <p:sp>
        <p:nvSpPr>
          <p:cNvPr id="382" name="Google Shape;38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Nghịch đảo mô-đun (1)</a:t>
            </a:r>
            <a:endParaRPr/>
          </a:p>
        </p:txBody>
      </p:sp>
      <p:sp>
        <p:nvSpPr>
          <p:cNvPr id="389" name="Google Shape;38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                          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     - </a:t>
            </a:r>
            <a:r>
              <a:rPr lang="en-US"/>
              <a:t>nghịch đảo mô-đun m của a: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= 6, m = 17,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= 2, m = 2, không tồn tại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      tồn tại khi và chỉ khi gcd( a, m) = 1.</a:t>
            </a:r>
            <a:endParaRPr/>
          </a:p>
        </p:txBody>
      </p:sp>
      <p:sp>
        <p:nvSpPr>
          <p:cNvPr id="390" name="Google Shape;39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id&quot;:&quot;49&quot;,&quot;code&quot;:&quot;$$a\\in Z,\\,m\\in Z^{+}$$&quot;,&quot;aid&quot;:null,&quot;backgroundColor&quot;:&quot;#FFFFFF&quot;,&quot;font&quot;:{&quot;size&quot;:18,&quot;color&quot;:&quot;#595959&quot;,&quot;family&quot;:&quot;Arial&quot;},&quot;backgroundColorModified&quot;:null,&quot;type&quot;:&quot;$$&quot;,&quot;ts&quot;:1630341030909,&quot;cs&quot;:&quot;2iq2Lr8aiGDvgzwAWkvY3w==&quot;,&quot;size&quot;:{&quot;width&quot;:181.66666666666666,&quot;height&quot;:29}}" id="391" name="Google Shape;3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50" y="1239675"/>
            <a:ext cx="17303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null,&quot;backgroundColor&quot;:&quot;#FFFFFF&quot;,&quot;type&quot;:&quot;$$&quot;,&quot;code&quot;:&quot;$$a^{-1}$$&quot;,&quot;aid&quot;:null,&quot;font&quot;:{&quot;color&quot;:&quot;#595959&quot;,&quot;size&quot;:18,&quot;family&quot;:&quot;Arial&quot;},&quot;id&quot;:&quot;50&quot;,&quot;ts&quot;:1630341139393,&quot;cs&quot;:&quot;enuUJgeZisbx/p1Rmve/Ug==&quot;,&quot;size&quot;:{&quot;width&quot;:38.333333333333336,&quot;height&quot;:25}}" id="392" name="Google Shape;3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50" y="1864300"/>
            <a:ext cx="3651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8,&quot;color&quot;:&quot;#595959&quot;,&quot;family&quot;:&quot;Arial&quot;},&quot;aid&quot;:null,&quot;type&quot;:&quot;$$&quot;,&quot;code&quot;:&quot;$$a.a^{-1}\\,\\left(mod\\,m\\right)\\,=\\,1$$&quot;,&quot;id&quot;:&quot;50&quot;,&quot;backgroundColorModified&quot;:false,&quot;backgroundColor&quot;:&quot;#FFFFFF&quot;,&quot;ts&quot;:1630341210973,&quot;cs&quot;:&quot;UZawOF63rCxdJIKbImUBUA==&quot;,&quot;size&quot;:{&quot;width&quot;:236.20000000000005,&quot;height&quot;:31.600000000000012}}" id="393" name="Google Shape;39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4075" y="1864288"/>
            <a:ext cx="2249805" cy="300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aid&quot;:null,&quot;code&quot;:&quot;$$a^{-1}\\,=\\,3$$&quot;,&quot;id&quot;:&quot;50&quot;,&quot;font&quot;:{&quot;color&quot;:&quot;#595959&quot;,&quot;family&quot;:&quot;Arial&quot;,&quot;size&quot;:18},&quot;backgroundColorModified&quot;:false,&quot;ts&quot;:1630341281934,&quot;cs&quot;:&quot;0JdmOht1yEhIQcn3ytruWA==&quot;,&quot;size&quot;:{&quot;width&quot;:101,&quot;height&quot;:25.333333333333332}}" id="394" name="Google Shape;39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3525" y="2517021"/>
            <a:ext cx="962025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null,&quot;backgroundColor&quot;:&quot;#FFFFFF&quot;,&quot;type&quot;:&quot;$$&quot;,&quot;code&quot;:&quot;$$a^{-1}$$&quot;,&quot;aid&quot;:null,&quot;font&quot;:{&quot;color&quot;:&quot;#595959&quot;,&quot;size&quot;:18,&quot;family&quot;:&quot;Arial&quot;},&quot;id&quot;:&quot;50&quot;,&quot;ts&quot;:1630341139393,&quot;cs&quot;:&quot;enuUJgeZisbx/p1Rmve/Ug==&quot;,&quot;size&quot;:{&quot;width&quot;:38.333333333333336,&quot;height&quot;:25}}" id="395" name="Google Shape;3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750" y="3138450"/>
            <a:ext cx="3651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null,&quot;backgroundColor&quot;:&quot;#FFFFFF&quot;,&quot;type&quot;:&quot;$$&quot;,&quot;code&quot;:&quot;$$a^{-1}$$&quot;,&quot;aid&quot;:null,&quot;font&quot;:{&quot;color&quot;:&quot;#595959&quot;,&quot;size&quot;:18,&quot;family&quot;:&quot;Arial&quot;},&quot;id&quot;:&quot;50&quot;,&quot;ts&quot;:1630341139393,&quot;cs&quot;:&quot;enuUJgeZisbx/p1Rmve/Ug==&quot;,&quot;size&quot;:{&quot;width&quot;:38.333333333333336,&quot;height&quot;:25}}" id="396" name="Google Shape;39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75" y="3787975"/>
            <a:ext cx="36512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Nghịch đảo mô-đun (2)</a:t>
            </a:r>
            <a:endParaRPr/>
          </a:p>
        </p:txBody>
      </p:sp>
      <p:sp>
        <p:nvSpPr>
          <p:cNvPr id="403" name="Google Shape;403;p45"/>
          <p:cNvSpPr txBox="1"/>
          <p:nvPr>
            <p:ph idx="1" type="body"/>
          </p:nvPr>
        </p:nvSpPr>
        <p:spPr>
          <a:xfrm>
            <a:off x="311700" y="1152475"/>
            <a:ext cx="8520600" cy="3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Euclid</a:t>
            </a:r>
            <a:endParaRPr b="1"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 </a:t>
            </a:r>
            <a:r>
              <a:rPr lang="en-US"/>
              <a:t>gcd( a, m) = 1, thì luôn tồn tại 2 số nguyên x và y thỏa mãn: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                                       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</a:t>
            </a:r>
            <a:r>
              <a:rPr lang="en-US"/>
              <a:t>      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Euler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gcd(a,m) =1, theo định lý Euler ta có: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Nếu m  nguyên tố: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Nếu m bất kỳ: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                       </a:t>
            </a:r>
            <a:endParaRPr/>
          </a:p>
        </p:txBody>
      </p:sp>
      <p:sp>
        <p:nvSpPr>
          <p:cNvPr id="404" name="Google Shape;40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code&quot;:&quot;$$a.x\\,+m.y\\,=1$$&quot;,&quot;backgroundColorModified&quot;:null,&quot;aid&quot;:null,&quot;id&quot;:&quot;51&quot;,&quot;type&quot;:&quot;$$&quot;,&quot;font&quot;:{&quot;family&quot;:&quot;Arial&quot;,&quot;color&quot;:&quot;#595959&quot;,&quot;size&quot;:18},&quot;backgroundColor&quot;:&quot;#FFFFFF&quot;,&quot;ts&quot;:1630341587854,&quot;cs&quot;:&quot;qAUsv+6HLJFf0l4CVKS8mA==&quot;,&quot;size&quot;:{&quot;width&quot;:187,&quot;height&quot;:24.833333333333332}}" id="405" name="Google Shape;4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915275"/>
            <a:ext cx="1781175" cy="236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51&quot;,&quot;font&quot;:{&quot;family&quot;:&quot;Arial&quot;,&quot;size&quot;:18,&quot;color&quot;:&quot;#595959&quot;},&quot;type&quot;:&quot;$$&quot;,&quot;code&quot;:&quot;$$a.x\\,\\equiv1\\,\\left(\\,mod\\,m\\,\\right)\\implies x=a^{-1}$$&quot;,&quot;aid&quot;:null,&quot;backgroundColor&quot;:&quot;#FFFFFF&quot;,&quot;backgroundColorModified&quot;:false,&quot;ts&quot;:1630341732724,&quot;cs&quot;:&quot;b8r94Nd9OBIMDsfygm0lVw==&quot;,&quot;size&quot;:{&quot;width&quot;:387.3333333333333,&quot;height&quot;:31.666666666666668}}" id="406" name="Google Shape;4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947" y="2362947"/>
            <a:ext cx="3689350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font&quot;:{&quot;color&quot;:&quot;#595959&quot;,&quot;size&quot;:18,&quot;family&quot;:&quot;Arial&quot;},&quot;id&quot;:&quot;51&quot;,&quot;code&quot;:&quot;$$a^{\\varphi\\left(m\\right)}\\equiv1\\left(mod\\,m\\right)$$&quot;,&quot;type&quot;:&quot;$$&quot;,&quot;backgroundColorModified&quot;:false,&quot;ts&quot;:1630342223786,&quot;cs&quot;:&quot;jcpda0gf5ieDjFIfTkAkAQ==&quot;,&quot;size&quot;:{&quot;width&quot;:214.50000000000003,&quot;height&quot;:33.666666666666664}}" id="407" name="Google Shape;40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9713" y="3488975"/>
            <a:ext cx="2043113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52&quot;,&quot;font&quot;:{&quot;size&quot;:14,&quot;family&quot;:&quot;Arial&quot;,&quot;color&quot;:&quot;#595959&quot;},&quot;backgroundColor&quot;:&quot;#FFFFFF&quot;,&quot;type&quot;:&quot;$$&quot;,&quot;aid&quot;:null,&quot;backgroundColorModified&quot;:null,&quot;code&quot;:&quot;$$\\varphi\\left(m\\right)=m-1\\implies a^{m-1}\\equiv1\\left(mod\\,m\\right)\\implies a^{m-2}\\equiv a^{-1}\\left(mod\\,m\\right)$$&quot;,&quot;ts&quot;:1630342408604,&quot;cs&quot;:&quot;/IFheDAp7QB9V1joBzfMLA==&quot;,&quot;size&quot;:{&quot;width&quot;:610,&quot;height&quot;:25}}" id="408" name="Google Shape;408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3000" y="3957355"/>
            <a:ext cx="58102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51&quot;,&quot;aid&quot;:null,&quot;backgroundColorModified&quot;:false,&quot;type&quot;:&quot;$$&quot;,&quot;font&quot;:{&quot;size&quot;:18,&quot;color&quot;:&quot;#595959&quot;,&quot;family&quot;:&quot;Arial&quot;},&quot;code&quot;:&quot;$$a^{\\varphi\\left(m\\right)-1}\\equiv a^{-1}\\left(mod\\,m\\right)$$&quot;,&quot;backgroundColor&quot;:&quot;#FFFFFF&quot;,&quot;ts&quot;:1630342485565,&quot;cs&quot;:&quot;3CwDf0EM7aR6/nwPxEucog==&quot;,&quot;size&quot;:{&quot;width&quot;:267.6,&quot;height&quot;:33.600000000000016}}" id="409" name="Google Shape;409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79713" y="4406920"/>
            <a:ext cx="2548890" cy="32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Số Pitago và định lý cuối của Fermat</a:t>
            </a:r>
            <a:endParaRPr/>
          </a:p>
        </p:txBody>
      </p:sp>
      <p:sp>
        <p:nvSpPr>
          <p:cNvPr id="416" name="Google Shape;416;p46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(3,4,5)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(3,4,5)-&gt;(6,8,10)-&gt;(12,16,20)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Định lý cuối cùng của Fermat(chưa cm)</a:t>
            </a: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type&quot;:&quot;$&quot;,&quot;aid&quot;:null,&quot;font&quot;:{&quot;size&quot;:18,&quot;color&quot;:&quot;#595959&quot;,&quot;family&quot;:&quot;Arial&quot;},&quot;backgroundColor&quot;:&quot;#FFFFFF&quot;,&quot;id&quot;:&quot;33&quot;,&quot;code&quot;:&quot;$a^{2}+b^{2}=c^{2}$&quot;,&quot;backgroundColorModified&quot;:false,&quot;ts&quot;:1621937858539,&quot;cs&quot;:&quot;wu86MfNZmYpgdVigS0++CA==&quot;,&quot;size&quot;:{&quot;width&quot;:138.5,&quot;height&quot;:25.333333333333332}}" id="418" name="Google Shape;4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175" y="1286075"/>
            <a:ext cx="1319213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595959&quot;,&quot;size&quot;:18,&quot;family&quot;:&quot;Arial&quot;},&quot;aid&quot;:null,&quot;backgroundColorModified&quot;:false,&quot;code&quot;:&quot;\\begin{gather*}\n{a=\\left(v^{2}-u^{2}\\right).r}\\\\\n{b\\,=\\,2uv.r}\\\\\n{c=\\left(v^{2}+u^{2}\\right).r}\t\n\\end{gather*}&quot;,&quot;type&quot;:&quot;gather*&quot;,&quot;backgroundColor&quot;:&quot;#FFFFFF&quot;,&quot;id&quot;:&quot;33&quot;,&quot;ts&quot;:1621954105219,&quot;cs&quot;:&quot;0C19mFqd2YHRwHTshSizCA==&quot;,&quot;size&quot;:{&quot;width&quot;:188.66666666666663,&quot;height&quot;:115}}" id="419" name="Google Shape;4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938" y="1905238"/>
            <a:ext cx="17970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backgroundColor&quot;:&quot;#FFFFFF&quot;,&quot;id&quot;:&quot;33&quot;,&quot;font&quot;:{&quot;color&quot;:&quot;#595959&quot;,&quot;size&quot;:18,&quot;family&quot;:&quot;Arial&quot;},&quot;code&quot;:&quot;$a^{n}+b^{n}=c^{n}$&quot;,&quot;type&quot;:&quot;$&quot;,&quot;ts&quot;:1621937933020,&quot;cs&quot;:&quot;JoVh5YK0EUlRD+oh0+ml7Q==&quot;,&quot;size&quot;:{&quot;width&quot;:145,&quot;height&quot;:21.5}}" id="420" name="Google Shape;42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0400" y="4168871"/>
            <a:ext cx="1381125" cy="204788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descr="{&quot;font&quot;:{&quot;size&quot;:18,&quot;color&quot;:&quot;#595959&quot;,&quot;family&quot;:&quot;Arial&quot;},&quot;type&quot;:&quot;gather*&quot;,&quot;id&quot;:&quot;33&quot;,&quot;backgroundColor&quot;:&quot;#FFFFFF&quot;,&quot;backgroundColorModified&quot;:false,&quot;aid&quot;:null,&quot;code&quot;:&quot;\\begin{gather*}\n{a=\\left(v^{2}-u^{2}\\right)}\\\\\n{b\\,=\\,2uv}\\\\\n{c=\\left(v^{2}+u^{2}\\right)}\t\n\\end{gather*}&quot;,&quot;ts&quot;:1621954296083,&quot;cs&quot;:&quot;/3qSdv7OENx/PK5OqgwRKQ==&quot;,&quot;size&quot;:{&quot;width&quot;:159.83333333333334,&quot;height&quot;:115}}" id="421" name="Google Shape;42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8582" y="1905238"/>
            <a:ext cx="1522412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gather*&quot;,&quot;backgroundColorModified&quot;:false,&quot;font&quot;:{&quot;family&quot;:&quot;Arial&quot;,&quot;color&quot;:&quot;#595959&quot;,&quot;size&quot;:18},&quot;backgroundColor&quot;:&quot;#FFFFFF&quot;,&quot;id&quot;:&quot;33&quot;,&quot;code&quot;:&quot;\\begin{gather*}\n{v=2,\\,u\\,=1:\\left(3,4,5\\right)}\\\\\n{v=4,u=3:\\left(7,24,25\\right)}\\\\\n{v=3,u=2:\\left(5,12,13\\right)}\\\\\n{...}\t\n\\end{gather*}&quot;,&quot;ts&quot;:1621954458210,&quot;cs&quot;:&quot;fjN3Nt/4JRnoaRE3zmtS1g==&quot;,&quot;size&quot;:{&quot;width&quot;:283,&quot;height&quot;:131}}" id="422" name="Google Shape;422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1017" y="1829060"/>
            <a:ext cx="26955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Lý thuyết số liên quan đến đến các số, thường là số nguyên và các tính chất của chúng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Phép chia hết trên các số nguyên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Phép đồng dư trên các số nguyên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ứng dụng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Mật </a:t>
            </a:r>
            <a:r>
              <a:rPr lang="en-US"/>
              <a:t>mã</a:t>
            </a:r>
            <a:r>
              <a:rPr lang="en-US"/>
              <a:t> học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Tạo số ngẫu nhiên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Hàm băm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Lý thuyết mã hóa</a:t>
            </a:r>
            <a:endParaRPr/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Giải phương trình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</a:t>
            </a:r>
            <a:r>
              <a:rPr lang="en-US"/>
              <a:t>Solving</a:t>
            </a:r>
            <a:r>
              <a:rPr lang="en-US"/>
              <a:t> equations) </a:t>
            </a:r>
            <a:endParaRPr/>
          </a:p>
        </p:txBody>
      </p:sp>
      <p:sp>
        <p:nvSpPr>
          <p:cNvPr id="429" name="Google Shape;42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Phương trình Diophantine (1)</a:t>
            </a:r>
            <a:r>
              <a:rPr lang="en-US" sz="1100"/>
              <a:t>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8"/>
          <p:cNvSpPr txBox="1"/>
          <p:nvPr>
            <p:ph idx="1" type="body"/>
          </p:nvPr>
        </p:nvSpPr>
        <p:spPr>
          <a:xfrm>
            <a:off x="404575" y="1132275"/>
            <a:ext cx="84276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Phương trình Diophantine: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Tìm nghiệm nguyên x và y</a:t>
            </a:r>
            <a:r>
              <a:rPr lang="en-US"/>
              <a:t>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 = gcd(a,b)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Theo Euclid: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Phương trình Diophantine có nghiệm khi và chỉ khi </a:t>
            </a:r>
            <a:r>
              <a:rPr b="1" lang="en-US"/>
              <a:t>c = q.d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Nghiệm của phương trình: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Phương trình trên có nghiệm tổng quát: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font&quot;:{&quot;color&quot;:&quot;#595959&quot;,&quot;size&quot;:18,&quot;family&quot;:&quot;Arial&quot;},&quot;aid&quot;:null,&quot;type&quot;:&quot;$&quot;,&quot;id&quot;:&quot;44&quot;,&quot;backgroundColor&quot;:&quot;#FFFFFF&quot;,&quot;code&quot;:&quot;$a,b,c\\in Z:\\,ax+by\\,=c$&quot;,&quot;backgroundColorModified&quot;:false,&quot;ts&quot;:1622017840805,&quot;cs&quot;:&quot;sP5AIyijxoVs+0k0qCgBZw==&quot;,&quot;size&quot;:{&quot;width&quot;:292,&quot;height&quot;:25.75}}" id="438" name="Google Shape;4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900" y="1561700"/>
            <a:ext cx="2781300" cy="245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18,&quot;color&quot;:&quot;#595959&quot;},&quot;backgroundColor&quot;:&quot;#FFFFFF&quot;,&quot;aid&quot;:null,&quot;type&quot;:&quot;$&quot;,&quot;code&quot;:&quot;$\\exists k,l\\in Z:\\,ka+lb\\,=d$&quot;,&quot;id&quot;:&quot;44&quot;,&quot;backgroundColorModified&quot;:false,&quot;ts&quot;:1622019567744,&quot;cs&quot;:&quot;jsVb+KtFMFI1NFBh+IzQVg==&quot;,&quot;size&quot;:{&quot;width&quot;:274.25,&quot;height&quot;:25.5}}" id="439" name="Google Shape;43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29" y="2393400"/>
            <a:ext cx="2612231" cy="242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backgroundColor&quot;:&quot;#FFFFFF&quot;,&quot;type&quot;:&quot;$&quot;,&quot;font&quot;:{&quot;family&quot;:&quot;Arial&quot;,&quot;color&quot;:&quot;#595959&quot;,&quot;size&quot;:18},&quot;aid&quot;:null,&quot;id&quot;:&quot;44&quot;,&quot;code&quot;:&quot;$\\,qka+qlb\\,=qd\\,=c.$&quot;,&quot;ts&quot;:1622019711891,&quot;cs&quot;:&quot;AsfoWh66L7dT8JtfLmPuSQ==&quot;,&quot;size&quot;:{&quot;width&quot;:239.20000000000002,&quot;height&quot;:25.399999999999988}}" id="440" name="Google Shape;44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1895" y="2970150"/>
            <a:ext cx="2278380" cy="2419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color&quot;:&quot;#595959&quot;,&quot;family&quot;:&quot;Arial&quot;,&quot;size&quot;:18},&quot;type&quot;:&quot;$&quot;,&quot;aid&quot;:null,&quot;code&quot;:&quot;$x=\\,qk,\\,y\\,=\\,ql.$&quot;,&quot;backgroundColor&quot;:&quot;#FFFFFF&quot;,&quot;id&quot;:&quot;44&quot;,&quot;ts&quot;:1622019835860,&quot;cs&quot;:&quot;LgBVWnuMdDP7IvKxAaEwTQ==&quot;,&quot;size&quot;:{&quot;width&quot;:189.83333333333334,&quot;height&quot;:25.666666666666668}}" id="441" name="Google Shape;44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7472" y="3577500"/>
            <a:ext cx="1808163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type&quot;:&quot;$&quot;,&quot;font&quot;:{&quot;size&quot;:18,&quot;color&quot;:&quot;#595959&quot;,&quot;family&quot;:&quot;Arial&quot;},&quot;id&quot;:&quot;44&quot;,&quot;code&quot;:&quot;$x=x^{\\cdot}\\,+\\,\\frac{rb}{\\gcd\\left(a,b\\right)},\\,y=y^{\\cdot}\\,-\\,\\frac{ra}{\\gcd\\left(a,b\\right)}.$&quot;,&quot;backgroundColor&quot;:&quot;#FFFFFF&quot;,&quot;aid&quot;:null,&quot;ts&quot;:1622022917522,&quot;cs&quot;:&quot;yMxWeAorcpbUtW9zyVHsBA==&quot;,&quot;size&quot;:{&quot;width&quot;:423,&quot;height&quot;:40}}" id="442" name="Google Shape;442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3834" y="4250480"/>
            <a:ext cx="40290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Phương trình Diophantine(</a:t>
            </a:r>
            <a:r>
              <a:rPr lang="en-US"/>
              <a:t>2</a:t>
            </a:r>
            <a:r>
              <a:rPr lang="en-US"/>
              <a:t>)</a:t>
            </a:r>
            <a:r>
              <a:rPr lang="en-US" sz="1100"/>
              <a:t>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9"/>
          <p:cNvSpPr txBox="1"/>
          <p:nvPr>
            <p:ph idx="1" type="body"/>
          </p:nvPr>
        </p:nvSpPr>
        <p:spPr>
          <a:xfrm>
            <a:off x="404575" y="1132275"/>
            <a:ext cx="842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Ví dụ 1: Tìm nghiệm nguyên của phương trình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gcd(3, 6) = 3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3 không phải ước của 22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Phương trình không có nghiệm nguyên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aid&quot;:null,&quot;id&quot;:&quot;44&quot;,&quot;code&quot;:&quot;$3\\,x+6y\\,=22$&quot;,&quot;type&quot;:&quot;$&quot;,&quot;font&quot;:{&quot;size&quot;:18,&quot;color&quot;:&quot;#595959&quot;,&quot;family&quot;:&quot;Arial&quot;},&quot;backgroundColor&quot;:&quot;#FFFFFF&quot;,&quot;backgroundColorModified&quot;:false,&quot;ts&quot;:1622024297478,&quot;cs&quot;:&quot;ksISF4/Zp/KUBv3fFnnakQ==&quot;,&quot;size&quot;:{&quot;width&quot;:165.49999999999997,&quot;height&quot;:24.833333333333332}}" id="451" name="Google Shape;4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762" y="1765650"/>
            <a:ext cx="1576388" cy="23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Phương trình Diophantine(3)</a:t>
            </a:r>
            <a:r>
              <a:rPr lang="en-US" sz="1100"/>
              <a:t>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0"/>
          <p:cNvSpPr txBox="1"/>
          <p:nvPr>
            <p:ph idx="1" type="body"/>
          </p:nvPr>
        </p:nvSpPr>
        <p:spPr>
          <a:xfrm>
            <a:off x="404575" y="1132275"/>
            <a:ext cx="842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Ví dụ 2:  </a:t>
            </a:r>
            <a:r>
              <a:rPr lang="en-US"/>
              <a:t>Tìm nghiệm nguyên của phương trình: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</a:t>
            </a:r>
            <a:r>
              <a:rPr lang="en-US"/>
              <a:t>gcd(7,11) = 1.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</a:t>
            </a:r>
            <a:r>
              <a:rPr lang="en-US"/>
              <a:t>ghiệm riêng: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Nghiệm tổng quát: </a:t>
            </a: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type&quot;:&quot;$&quot;,&quot;backgroundColorModified&quot;:false,&quot;font&quot;:{&quot;color&quot;:&quot;#595959&quot;,&quot;size&quot;:18,&quot;family&quot;:&quot;Arial&quot;},&quot;aid&quot;:null,&quot;backgroundColor&quot;:&quot;#FFFFFF&quot;,&quot;code&quot;:&quot;$\\,7x+11y\\,=13\\,$&quot;,&quot;id&quot;:&quot;44&quot;,&quot;ts&quot;:1622024420003,&quot;cs&quot;:&quot;T9wZHx/QZW7xFisZnuja6A==&quot;,&quot;size&quot;:{&quot;width&quot;:174.00000000000003,&quot;height&quot;:25.166666666666668}}" id="460" name="Google Shape;4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727" y="1701825"/>
            <a:ext cx="1657350" cy="239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4,&quot;color&quot;:&quot;#595959&quot;,&quot;family&quot;:&quot;Arial&quot;},&quot;backgroundColorModified&quot;:false,&quot;backgroundColor&quot;:&quot;#FFFFFF&quot;,&quot;aid&quot;:null,&quot;type&quot;:&quot;$&quot;,&quot;code&quot;:&quot;$1\\,=\\,4-3\\,=\\,4-\\underbrace{\\left(7-4\\right)}_{3}=-7+2.4\\,=-7+2.\\underbrace{\\left(11-7\\right)}_{4}=-3.7+2.11$&quot;,&quot;id&quot;:&quot;45&quot;,&quot;ts&quot;:1630298835951,&quot;cs&quot;:&quot;qESBLvIMDlvtRh0VEHPGGA==&quot;,&quot;size&quot;:{&quot;width&quot;:666,&quot;height&quot;:52}}" id="461" name="Google Shape;46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400" y="2486488"/>
            <a:ext cx="4775826" cy="441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595959&quot;,&quot;family&quot;:&quot;Arial&quot;,&quot;size&quot;:14},&quot;code&quot;:&quot;$x^{\\cdot}=-39,\\,y^{\\cdot}=26$&quot;,&quot;backgroundColorModified&quot;:false,&quot;backgroundColor&quot;:&quot;#FFFFFF&quot;,&quot;type&quot;:&quot;$&quot;,&quot;aid&quot;:null,&quot;id&quot;:&quot;45&quot;,&quot;ts&quot;:1622024842445,&quot;cs&quot;:&quot;LK1BW53JYGFSLU0XT4/D7w==&quot;,&quot;size&quot;:{&quot;width&quot;:165.33333333333334,&quot;height&quot;:18.833333333333332}}" id="462" name="Google Shape;46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8337" y="3325346"/>
            <a:ext cx="1574800" cy="179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backgroundColor&quot;:&quot;#FFFFFF&quot;,&quot;font&quot;:{&quot;color&quot;:&quot;#595959&quot;,&quot;family&quot;:&quot;Arial&quot;,&quot;size&quot;:14},&quot;id&quot;:&quot;45&quot;,&quot;aid&quot;:null,&quot;code&quot;:&quot;$x=\\,-39\\,+\\,11\\,r\\,,\\,y=26-7r$&quot;,&quot;backgroundColorModified&quot;:false,&quot;ts&quot;:1622024961205,&quot;cs&quot;:&quot;rbZVWNcYu03ynOOY78dxlQ==&quot;,&quot;size&quot;:{&quot;width&quot;:288.75,&quot;height&quot;:19.25}}" id="463" name="Google Shape;46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7837" y="3902446"/>
            <a:ext cx="2750344" cy="1833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4,&quot;color&quot;:&quot;#595959&quot;,&quot;family&quot;:&quot;Arial&quot;},&quot;code&quot;:&quot;$11=1.7\\,+\\,4\\,,\\,7\\,=\\,1.4+3,\\,4\\,=\\,1.3+1$&quot;,&quot;backgroundColorModified&quot;:false,&quot;backgroundColor&quot;:&quot;#FFFFFF&quot;,&quot;aid&quot;:null,&quot;id&quot;:&quot;45&quot;,&quot;type&quot;:&quot;$&quot;,&quot;ts&quot;:1630298667497,&quot;cs&quot;:&quot;1ihsAavTJuN+jbivV3Coaw==&quot;,&quot;size&quot;:{&quot;width&quot;:377.6666666666667,&quot;height&quot;:19.333333333333332}}" id="464" name="Google Shape;464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8398" y="2204827"/>
            <a:ext cx="3597275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code&quot;:&quot;$-3.7\\,+\\,2.11\\,=\\,1$&quot;,&quot;backgroundColor&quot;:&quot;#FFFFFF&quot;,&quot;font&quot;:{&quot;color&quot;:&quot;#595959&quot;,&quot;family&quot;:&quot;Arial&quot;,&quot;size&quot;:14},&quot;type&quot;:&quot;$&quot;,&quot;id&quot;:&quot;45&quot;,&quot;ts&quot;:1630299030954,&quot;cs&quot;:&quot;RUyKr3bbcyOQpRnVmbhFNw==&quot;,&quot;size&quot;:{&quot;width&quot;:161.66666666666666,&quot;height&quot;:16.49999999999996}}" id="465" name="Google Shape;465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4187" y="2876739"/>
            <a:ext cx="1539875" cy="15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Định lý thặng dư Trung Hoa(1)</a:t>
            </a:r>
            <a:endParaRPr/>
          </a:p>
        </p:txBody>
      </p:sp>
      <p:sp>
        <p:nvSpPr>
          <p:cNvPr id="472" name="Google Shape;47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Ví dụ 1: Giải hệ phương trình thặng dư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Nếu y là nghiệm thì y + 35 cũng là nghiệm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aid&quot;:null,&quot;backgroundColor&quot;:&quot;#FFFFFF&quot;,&quot;backgroundColorModified&quot;:null,&quot;font&quot;:{&quot;color&quot;:&quot;#595959&quot;,&quot;family&quot;:&quot;Arial&quot;,&quot;size&quot;:18},&quot;id&quot;:&quot;46&quot;,&quot;code&quot;:&quot;$$\\begin{cases}\n{x\\equiv2\\left(mod\\,5\\right)}&amp;{}\\\\\n{x\\equiv3\\left(mod\\,7\\right)}&amp;{}\\\\\n\\end{cases}$$&quot;,&quot;type&quot;:&quot;$$&quot;,&quot;ts&quot;:1630302206454,&quot;cs&quot;:&quot;N0lQ4jQH38/2ZHKDOzKEsw==&quot;,&quot;size&quot;:{&quot;width&quot;:176.5,&quot;height&quot;:68}}" id="474" name="Google Shape;4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250" y="1666700"/>
            <a:ext cx="1681163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595959&quot;,&quot;family&quot;:&quot;Arial&quot;,&quot;size&quot;:18},&quot;aid&quot;:null,&quot;backgroundColorModified&quot;:null,&quot;type&quot;:&quot;$$&quot;,&quot;id&quot;:&quot;47&quot;,&quot;backgroundColor&quot;:&quot;#FFFFFF&quot;,&quot;code&quot;:&quot;$$x\\equiv17\\left(mod\\,35\\right)$$&quot;,&quot;ts&quot;:1630302308739,&quot;cs&quot;:&quot;Pw0K1SwXwmgOEzQt3V2QFQ==&quot;,&quot;size&quot;:{&quot;width&quot;:186.33333333333334,&quot;height&quot;:28.666666666666668}}" id="475" name="Google Shape;47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700" y="3438550"/>
            <a:ext cx="177482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Định lý thặng dư Trung Hoa(2)</a:t>
            </a:r>
            <a:endParaRPr/>
          </a:p>
        </p:txBody>
      </p:sp>
      <p:sp>
        <p:nvSpPr>
          <p:cNvPr id="482" name="Google Shape;48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Hệ phương trình thặng dư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Hệ phương thặng dư có nghiệm duy nhất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type&quot;:&quot;$$&quot;,&quot;backgroundColorModified&quot;:false,&quot;backgroundColor&quot;:&quot;#FFFFFF&quot;,&quot;aid&quot;:null,&quot;font&quot;:{&quot;color&quot;:&quot;#595959&quot;,&quot;size&quot;:18,&quot;family&quot;:&quot;Arial&quot;},&quot;id&quot;:&quot;46&quot;,&quot;code&quot;:&quot;$$\\begin{cases}\n{x\\equiv a_{1}\\left(mod\\,m_{1}\\right)}&amp;{}\\\\\n{x\\equiv a_{2}\\left(mod\\,m_{2}\\right)}&amp;{}\\\\\n{\\dots}&amp;{}\\\\\n{x\\equiv a_{k}\\left(mod\\,m_{k}\\right)}&amp;{}\\\\\n\\end{cases}$$&quot;,&quot;ts&quot;:1630302690380,&quot;cs&quot;:&quot;yD9jptWYDBzBe6an8yXnsw==&quot;,&quot;size&quot;:{&quot;width&quot;:214.39999999999998,&quot;height&quot;:130}}" id="484" name="Google Shape;4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225" y="1609000"/>
            <a:ext cx="2042176" cy="1121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family&quot;:&quot;Arial&quot;,&quot;size&quot;:18,&quot;color&quot;:&quot;#595959&quot;},&quot;aid&quot;:null,&quot;code&quot;:&quot;$$\\forall i=1..k,j=1..k,i\\neq j:\\gcd\\left(m_{i},m_{j}\\right)=1.$$&quot;,&quot;backgroundColor&quot;:&quot;#FFFFFF&quot;,&quot;id&quot;:&quot;46&quot;,&quot;backgroundColorModified&quot;:false,&quot;ts&quot;:1630302968184,&quot;cs&quot;:&quot;Qe0imuipNvJIFOb6uHwxzw==&quot;,&quot;size&quot;:{&quot;width&quot;:518.9999999999999,&quot;height&quot;:30}}" id="485" name="Google Shape;48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503" y="1939091"/>
            <a:ext cx="49434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46&quot;,&quot;font&quot;:{&quot;family&quot;:&quot;Arial&quot;,&quot;size&quot;:18,&quot;color&quot;:&quot;#595959&quot;},&quot;backgroundColorModified&quot;:false,&quot;code&quot;:&quot;\\begin{lalign*}\n&amp;{x\\equiv \\left(a_{1}M_{1}y_{1}+a_{2}M_{2}y_{2}+...+a_{k}M_{k}y_{k}\\right)\\left(mod\\,M\\right)}\\\\\n&amp;{M=m_{1}.m_{2}....m_{k}}\\\\\n&amp;{M_{1}=\\frac{M}{m_{1}},M_{2}=\\frac{M}{m_{2}},...,M_{k}=\\frac{M}{m_{k}}}\\\\\n&amp;{y_{1}\\equiv M_{1}^{-1}\\left(mod\\,m_{1}\\right),y_{2}\\equiv M_{2}^{-1}\\left(mod\\,m_{2}\\right),...,y_{k}\\equiv M_{k}^{-1}\\left(mod\\,m_{k}\\right)}\t\n\\end{lalign*}&quot;,&quot;backgroundColor&quot;:&quot;#FFFFFF&quot;,&quot;type&quot;:&quot;lalign*&quot;,&quot;aid&quot;:null,&quot;ts&quot;:1630303546257,&quot;cs&quot;:&quot;4ExfA/gzqcgzdqEJDkoafw==&quot;,&quot;size&quot;:{&quot;width&quot;:782,&quot;height&quot;:177.99999999999997}}" id="486" name="Google Shape;48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910" y="3203563"/>
            <a:ext cx="74485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Định lý thặng dư Trung Hoa(3)</a:t>
            </a:r>
            <a:endParaRPr/>
          </a:p>
        </p:txBody>
      </p:sp>
      <p:sp>
        <p:nvSpPr>
          <p:cNvPr id="493" name="Google Shape;493;p53"/>
          <p:cNvSpPr txBox="1"/>
          <p:nvPr>
            <p:ph idx="1" type="body"/>
          </p:nvPr>
        </p:nvSpPr>
        <p:spPr>
          <a:xfrm>
            <a:off x="27982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Ví dụ 2: Giải h</a:t>
            </a:r>
            <a:r>
              <a:rPr lang="en-US"/>
              <a:t>ệ phương trình thặng dư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Hệ phương thặng dư có nghiệm duy nhất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id&quot;:&quot;46&quot;,&quot;code&quot;:&quot;$$\\begin{cases}\n{x\\equiv 2\\left(mod\\,\\,3\\right)}&amp;{}\\\\\n{x\\equiv 3\\left(mod\\,5\\right)}&amp;{}\\\\\n{x\\equiv 5\\left(mod\\,7\\right)}&amp;{}\\\\\n\\end{cases}$$&quot;,&quot;type&quot;:&quot;$$&quot;,&quot;font&quot;:{&quot;family&quot;:&quot;Arial&quot;,&quot;color&quot;:&quot;#595959&quot;,&quot;size&quot;:16},&quot;aid&quot;:null,&quot;backgroundColor&quot;:&quot;#FFFFFF&quot;,&quot;backgroundColorModified&quot;:false,&quot;ts&quot;:1630303714704,&quot;cs&quot;:&quot;BFXIqv6fIVgAeYNmdmoELQ==&quot;,&quot;size&quot;:{&quot;width&quot;:163.5,&quot;height&quot;:85}}" id="495" name="Google Shape;49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225" y="1441097"/>
            <a:ext cx="1557338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595959&quot;,&quot;family&quot;:&quot;Arial&quot;,&quot;size&quot;:18},&quot;code&quot;:&quot;\\begin{lalign*}\n&amp;{M=3.5.7\\,=\\,105,\\,M_{1}=35,M_{2}=21,M_{3}=15}\\\\\n&amp;{y_{1}\\equiv 35_{}^{-1}\\left(mod\\,\\,3\\right)\\equiv 2^{-1}\\left(mod\\,3\\right)=2,}\\\\\n&amp;{y_{2}\\equiv 21_{}^{-1}\\left(mod\\,\\,5\\right)\\equiv 1^{-1}\\left(mod\\,5\\right)=1,}\\\\\n&amp;{y_{3}\\equiv 15_{}^{-1}\\left(mod\\,\\,7\\right)\\equiv 1^{-1}\\left(mod\\,7\\right)=1,}\\\\\n&amp;{x\\equiv\\left(\\underbrace{2.35.2}_{140}+\\underbrace{3.21.1}_{63}+\\underbrace{5.15.1\\,}_{75}\\right)mod\\,105\\equiv278\\left(mod\\,105\\right)\\equiv68\\left(mod\\,105\\right)}\t\n\\end{lalign*}&quot;,&quot;type&quot;:&quot;lalign*&quot;,&quot;backgroundColorModified&quot;:false,&quot;backgroundColor&quot;:&quot;#FFFFFF&quot;,&quot;id&quot;:&quot;46&quot;,&quot;aid&quot;:null,&quot;ts&quot;:1630304437257,&quot;cs&quot;:&quot;l1v31/CW3MxT1Y7h5RJxdA==&quot;,&quot;size&quot;:{&quot;width&quot;:879,&quot;height&quot;:252.99999999999997}}" id="496" name="Google Shape;49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050" y="2765550"/>
            <a:ext cx="7901524" cy="22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Tài liệu</a:t>
            </a:r>
            <a:endParaRPr/>
          </a:p>
        </p:txBody>
      </p:sp>
      <p:sp>
        <p:nvSpPr>
          <p:cNvPr id="503" name="Google Shape;50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[V. M. P. Deisenroth, et. al., 2020] Mathematics for Machine Learning, Cambridge University Press.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[E. Lehman, et. al. 2017] Mathematics for Computer Science, Eric Lehman Google Inc.</a:t>
            </a:r>
            <a:endParaRPr/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[Gerard O’Regan,2016] Guide to Discrete Mathematics, Springer International Publishing Switzerland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/>
          <p:nvPr>
            <p:ph idx="4294967295" type="ftr"/>
          </p:nvPr>
        </p:nvSpPr>
        <p:spPr>
          <a:xfrm>
            <a:off x="5357475" y="4869675"/>
            <a:ext cx="366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1860650" y="1914544"/>
            <a:ext cx="5161528" cy="80795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1"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Cám Ơn!</a:t>
            </a:r>
          </a:p>
        </p:txBody>
      </p:sp>
      <p:sp>
        <p:nvSpPr>
          <p:cNvPr id="511" name="Google Shape;511;p55"/>
          <p:cNvSpPr txBox="1"/>
          <p:nvPr>
            <p:ph type="title"/>
          </p:nvPr>
        </p:nvSpPr>
        <p:spPr>
          <a:xfrm>
            <a:off x="369850" y="719063"/>
            <a:ext cx="8444400" cy="549000"/>
          </a:xfrm>
          <a:prstGeom prst="rect">
            <a:avLst/>
          </a:prstGeom>
        </p:spPr>
        <p:txBody>
          <a:bodyPr anchorCtr="0" anchor="b" bIns="34325" lIns="68675" spcFirstLastPara="1" rIns="68675" wrap="square" tIns="3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 txBox="1"/>
          <p:nvPr>
            <p:ph idx="1" type="body"/>
          </p:nvPr>
        </p:nvSpPr>
        <p:spPr>
          <a:xfrm>
            <a:off x="425200" y="1366069"/>
            <a:ext cx="8389200" cy="3690300"/>
          </a:xfrm>
          <a:prstGeom prst="rect">
            <a:avLst/>
          </a:prstGeom>
        </p:spPr>
        <p:txBody>
          <a:bodyPr anchorCtr="0" anchor="t" bIns="34325" lIns="68675" spcFirstLastPara="1" rIns="68675" wrap="square" tIns="343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Số nguyên tố và hợp số(1)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448950"/>
            <a:ext cx="85206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 - </a:t>
            </a:r>
            <a:r>
              <a:rPr b="1" lang="en-US"/>
              <a:t>nguyên tố</a:t>
            </a:r>
            <a:r>
              <a:rPr lang="en-US"/>
              <a:t>, chỉ chia hết cho 1 và chính nó.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Các số nguyên tố: 	2,	3,	5,	7, 	11,     13,   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Các số không nguyên tố:	4,	6,	8,	10,	12,	</a:t>
            </a:r>
            <a:r>
              <a:rPr lang="en-US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 - </a:t>
            </a:r>
            <a:r>
              <a:rPr b="1" lang="en-US"/>
              <a:t>hợp số </a:t>
            </a:r>
            <a:r>
              <a:rPr lang="en-US"/>
              <a:t>nếu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Các hợp số: 4 = 2.2, 	6 = 2.3,	8 = 2.4,	9 = 3.3,	12 = 2.6,	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Các số a, b gọi </a:t>
            </a:r>
            <a:r>
              <a:rPr b="1" lang="en-US"/>
              <a:t>ước số</a:t>
            </a:r>
            <a:r>
              <a:rPr lang="en-US"/>
              <a:t> của 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 - </a:t>
            </a:r>
            <a:r>
              <a:rPr b="1" lang="en-US"/>
              <a:t>hợp số</a:t>
            </a:r>
            <a:r>
              <a:rPr lang="en-US"/>
              <a:t>, thì tồn tại ước a,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n- </a:t>
            </a:r>
            <a:r>
              <a:rPr b="1" lang="en-US"/>
              <a:t>hợp số</a:t>
            </a:r>
            <a:r>
              <a:rPr lang="en-US"/>
              <a:t>, thì tồn tại ước p, p - nguyên tố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 - ước nhỏ nhất của n, p = a.b với 1&lt; a&lt; p và 1&lt; b &lt; p =&gt; p nguyên tố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id&quot;:&quot;1&quot;,&quot;backgroundColor&quot;:&quot;#FFFFFF&quot;,&quot;type&quot;:&quot;$&quot;,&quot;font&quot;:{&quot;family&quot;:&quot;Arial&quot;,&quot;color&quot;:&quot;#595959&quot;,&quot;size&quot;:18},&quot;backgroundColorModified&quot;:false,&quot;aid&quot;:null,&quot;code&quot;:&quot;$n\\in\\,N,\\,n\\,&gt;1,\\,$&quot;,&quot;ts&quot;:1621498357408,&quot;cs&quot;:&quot;VPg8PLsptS694Cp48WBqfA==&quot;,&quot;size&quot;:{&quot;width&quot;:172.66666666666666,&quot;height&quot;:24.333333333333332}}"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075" y="1164925"/>
            <a:ext cx="1644650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&quot;,&quot;backgroundColor&quot;:&quot;#FFFFFF&quot;,&quot;backgroundColorModified&quot;:false,&quot;code&quot;:&quot;$n\\,=\\,a.\\,b\\,,\\,1&lt;a&lt;n,\\,1&lt;b&lt;n$&quot;,&quot;font&quot;:{&quot;family&quot;:&quot;Arial&quot;,&quot;size&quot;:18,&quot;color&quot;:&quot;#595959&quot;},&quot;id&quot;:&quot;2&quot;,&quot;ts&quot;:1621498668078,&quot;cs&quot;:&quot;3yAxxcHZnIimgEMsOiDong==&quot;,&quot;size&quot;:{&quot;width&quot;:376.6666666666667,&quot;height&quot;:25}}"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575" y="2375850"/>
            <a:ext cx="35877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aid&quot;:null,&quot;font&quot;:{&quot;color&quot;:&quot;#595959&quot;,&quot;size&quot;:18,&quot;family&quot;:&quot;Arial&quot;},&quot;backgroundColor&quot;:&quot;#FFFFFF&quot;,&quot;backgroundColorModified&quot;:false,&quot;code&quot;:&quot;$1&lt;a&lt;{\\sqrt[]{n}}$&quot;,&quot;id&quot;:&quot;3&quot;,&quot;ts&quot;:1621498831936,&quot;cs&quot;:&quot;irVXI4JB9I2Vg52ue52v7Q==&quot;,&quot;size&quot;:{&quot;width&quot;:139.33333333333334,&quot;height&quot;:27.833333333333332}}"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0102" y="3153159"/>
            <a:ext cx="1327150" cy="265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font&quot;:{&quot;color&quot;:&quot;#595959&quot;,&quot;family&quot;:&quot;Arial&quot;,&quot;size&quot;:14},&quot;type&quot;:&quot;$&quot;,&quot;backgroundColor&quot;:&quot;#FFFFFF&quot;,&quot;code&quot;:&quot;$n\\,\\,=\\,a.b,\\,a\\leq b,\\,a^{2}\\leq a.b=n.$&quot;,&quot;id&quot;:&quot;4&quot;,&quot;ts&quot;:1621498942215,&quot;cs&quot;:&quot;g3koudlYOwMkwHrTwFH1fg==&quot;,&quot;size&quot;:{&quot;width&quot;:281,&quot;height&quot;:22.25}}"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9100" y="3454825"/>
            <a:ext cx="2676525" cy="2119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font&quot;:{&quot;family&quot;:&quot;Arial&quot;,&quot;color&quot;:&quot;#595959&quot;,&quot;size&quot;:18},&quot;backgroundColor&quot;:&quot;#FFFFFF&quot;,&quot;type&quot;:&quot;$&quot;,&quot;id&quot;:&quot;3&quot;,&quot;code&quot;:&quot;$p&lt;{\\sqrt[]{n}}$&quot;,&quot;ts&quot;:1621499377104,&quot;cs&quot;:&quot;k4LxWqqbC3vYuZz5/m+fnQ==&quot;,&quot;size&quot;:{&quot;width&quot;:92.33333333333333,&quot;height&quot;:27.833333333333332}}" id="113" name="Google Shape;11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2063" y="3705113"/>
            <a:ext cx="879475" cy="26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Số nguyên tố và hợp số(2</a:t>
            </a:r>
            <a:r>
              <a:rPr lang="en-US"/>
              <a:t>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448950"/>
            <a:ext cx="85206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 - </a:t>
            </a:r>
            <a:r>
              <a:rPr b="1" lang="en-US"/>
              <a:t>hợp số</a:t>
            </a:r>
            <a:r>
              <a:rPr lang="en-US"/>
              <a:t>, </a:t>
            </a:r>
            <a:r>
              <a:rPr lang="en-US"/>
              <a:t>thì n có nhiều hơn 2 ước số</a:t>
            </a:r>
            <a:r>
              <a:rPr lang="en-US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Số </a:t>
            </a:r>
            <a:r>
              <a:rPr b="1" lang="en-US"/>
              <a:t>12</a:t>
            </a:r>
            <a:r>
              <a:rPr lang="en-US"/>
              <a:t> có các ước: 1,</a:t>
            </a:r>
            <a:r>
              <a:rPr lang="en-US"/>
              <a:t>	2,	3,	4	6,	12.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n - phân tích thành tích hữu hạn của các số nguyên tố</a:t>
            </a:r>
            <a:r>
              <a:rPr lang="en-US"/>
              <a:t>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id&quot;:&quot;1&quot;,&quot;backgroundColor&quot;:&quot;#FFFFFF&quot;,&quot;type&quot;:&quot;$&quot;,&quot;font&quot;:{&quot;family&quot;:&quot;Arial&quot;,&quot;color&quot;:&quot;#595959&quot;,&quot;size&quot;:18},&quot;backgroundColorModified&quot;:false,&quot;aid&quot;:null,&quot;code&quot;:&quot;$n\\in\\,N,\\,n\\,&gt;1,\\,$&quot;,&quot;ts&quot;:1621498357408,&quot;cs&quot;:&quot;VPg8PLsptS694Cp48WBqfA==&quot;,&quot;size&quot;:{&quot;width&quot;:172.66666666666666,&quot;height&quot;:24.333333333333332}}"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075" y="1164925"/>
            <a:ext cx="1644650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backgroundColor&quot;:&quot;#FFFFFF&quot;,&quot;aid&quot;:null,&quot;type&quot;:&quot;gather*&quot;,&quot;font&quot;:{&quot;color&quot;:&quot;#595959&quot;,&quot;family&quot;:&quot;Arial&quot;,&quot;size&quot;:18},&quot;code&quot;:&quot;\\begin{gather*}\n{n\\,=\\,p_{1}^{\\alpha_{1}}.p_{2}^{\\alpha_{2}}.p_{3}^{\\alpha_{3}}...p_{s}^{\\alpha_{s}},\\,p_{1}&lt;p_{2}&lt;p_{3}...&lt;p_{s},\\,p_{i}-nt,\\,\\alpha_{i}\\in N}\t\n\\end{gather*}&quot;,&quot;id&quot;:&quot;1&quot;,&quot;ts&quot;:1621745611764,&quot;cs&quot;:&quot;4rFi90rrpK3YF1FC0FjyrQ==&quot;,&quot;size&quot;:{&quot;width&quot;:719.5,&quot;height&quot;:30.5}}"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654" y="2574815"/>
            <a:ext cx="6853238" cy="290513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descr="{&quot;id&quot;:&quot;5&quot;,&quot;type&quot;:&quot;$&quot;,&quot;backgroundColor&quot;:&quot;#FFFFFF&quot;,&quot;font&quot;:{&quot;size&quot;:14,&quot;color&quot;:&quot;#595959&quot;,&quot;family&quot;:&quot;Arial&quot;},&quot;code&quot;:&quot;$84\\,=\\,2^{2}.\\,3^{1}.7^{1}$&quot;,&quot;backgroundColorModified&quot;:false,&quot;aid&quot;:null,&quot;ts&quot;:1621782203650,&quot;cs&quot;:&quot;o3gI6EfQFLH8qDbWyjrXhg==&quot;,&quot;size&quot;:{&quot;width&quot;:130.83333333333334,&quot;height&quot;:19}}"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9825" y="3516088"/>
            <a:ext cx="124618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5&quot;,&quot;aid&quot;:null,&quot;code&quot;:&quot;$6=\\,2^{1}.\\,3^{1}$&quot;,&quot;font&quot;:{&quot;family&quot;:&quot;Arial&quot;,&quot;size&quot;:14,&quot;color&quot;:&quot;#595959&quot;},&quot;type&quot;:&quot;$&quot;,&quot;backgroundColor&quot;:&quot;#FFFFFF&quot;,&quot;backgroundColorModified&quot;:false,&quot;ts&quot;:1621782271931,&quot;cs&quot;:&quot;oY8Dx1sGsxRN5qwtWkhVOA==&quot;,&quot;size&quot;:{&quot;width&quot;:91.83333333333331,&quot;height&quot;:18.5}}" id="125" name="Google Shape;12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0536" y="3253938"/>
            <a:ext cx="874713" cy="176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Số nguyên tố và hợp số(3)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Làm thế nào để phân tích n thành tích của các số nguyên tố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Giải pháp: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Bắt đầu kiểm tra với n chia cho p (2|n, 3|n, 5|n,....)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Nếu tìm thấy p, thì lấy thương 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tiếp tục quá trình với 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Ví dụ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7007 không chia hết cho 2, 3, 5, mà chia hết cho 7 với thương 1001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1001 không chia hết cho 2, 3, 5, mà chia hết cho 7 với thương 143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143 không chia hết cho 2, 3, 5, 7, mà chia hết cho 11 với thương 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Bài tập(15 phút)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Viết chương trình nhập vào n và đưa ra danh sách tích của các nguyên tố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id&quot;:&quot;1&quot;,&quot;backgroundColor&quot;:&quot;#FFFFFF&quot;,&quot;type&quot;:&quot;$&quot;,&quot;font&quot;:{&quot;family&quot;:&quot;Arial&quot;,&quot;color&quot;:&quot;#595959&quot;,&quot;size&quot;:18},&quot;backgroundColorModified&quot;:false,&quot;aid&quot;:null,&quot;code&quot;:&quot;$n\\in\\,N,\\,n\\,&gt;1,\\,$&quot;,&quot;ts&quot;:1621498357408,&quot;cs&quot;:&quot;VPg8PLsptS694Cp48WBqfA==&quot;,&quot;size&quot;:{&quot;width&quot;:172.66666666666666,&quot;height&quot;:24.333333333333332}}"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200" y="1017725"/>
            <a:ext cx="1644650" cy="2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10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Ư</a:t>
            </a:r>
            <a:r>
              <a:rPr lang="en-US"/>
              <a:t>ớc số, tổng và tích của chúng(1)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76825"/>
            <a:ext cx="8520600" cy="367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Số các ước số</a:t>
            </a:r>
            <a:r>
              <a:rPr lang="en-US"/>
              <a:t> của n: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Tổng các ước số</a:t>
            </a:r>
            <a:r>
              <a:rPr lang="en-US"/>
              <a:t> của 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id&quot;:&quot;1&quot;,&quot;backgroundColor&quot;:&quot;#FFFFFF&quot;,&quot;type&quot;:&quot;$&quot;,&quot;font&quot;:{&quot;family&quot;:&quot;Arial&quot;,&quot;color&quot;:&quot;#595959&quot;,&quot;size&quot;:18},&quot;backgroundColorModified&quot;:false,&quot;aid&quot;:null,&quot;code&quot;:&quot;$n\\in\\,N,\\,n\\,&gt;1,\\,$&quot;,&quot;ts&quot;:1621498357408,&quot;cs&quot;:&quot;VPg8PLsptS694Cp48WBqfA==&quot;,&quot;size&quot;:{&quot;width&quot;:172.66666666666666,&quot;height&quot;:24.333333333333332}}"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988" y="810450"/>
            <a:ext cx="1644650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code&quot;:&quot;$\\tau\\left(n\\right)\\,=\\,\\prod_{i=1}^{s}\\left(\\alpha_{i}+1\\right)$&quot;,&quot;aid&quot;:null,&quot;type&quot;:&quot;$&quot;,&quot;font&quot;:{&quot;size&quot;:18,&quot;color&quot;:&quot;#595959&quot;,&quot;family&quot;:&quot;Arial&quot;},&quot;id&quot;:&quot;6&quot;,&quot;backgroundColor&quot;:&quot;#FFFFFF&quot;,&quot;ts&quot;:1621772645352,&quot;cs&quot;:&quot;sp0M9yqrkxfQqB5EH2ozOQ==&quot;,&quot;size&quot;:{&quot;width&quot;:252.79999999999995,&quot;height&quot;:30.399999999999988}}"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925" y="1300263"/>
            <a:ext cx="2407920" cy="28956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descr="{&quot;id&quot;:&quot;7&quot;,&quot;aid&quot;:null,&quot;type&quot;:&quot;lalign*&quot;,&quot;backgroundColor&quot;:&quot;#FFFFFF&quot;,&quot;code&quot;:&quot;\\begin{lalign*}\n&amp;{84=\\,2^{2}.3^{1}.7^{1}}\\\\\n\\end{lalign*}&quot;,&quot;backgroundColorModified&quot;:false,&quot;font&quot;:{&quot;color&quot;:&quot;#595959&quot;,&quot;size&quot;:18,&quot;family&quot;:&quot;Arial&quot;},&quot;ts&quot;:1621773936213,&quot;cs&quot;:&quot;RZY8bspuwBF0aX1HOZGWkw==&quot;,&quot;size&quot;:{&quot;width&quot;:154.5,&quot;height&quot;:24.666666666666668}}"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1140" y="1847863"/>
            <a:ext cx="1471613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aid&quot;:null,&quot;code&quot;:&quot;$\\tau\\left(84\\right)=\\left(2+1\\right).\\left(1+1\\right).\\left(1+1\\right)\\,=12$&quot;,&quot;font&quot;:{&quot;color&quot;:&quot;#595959&quot;,&quot;family&quot;:&quot;Arial&quot;,&quot;size&quot;:18},&quot;id&quot;:&quot;8&quot;,&quot;backgroundColorModified&quot;:false,&quot;backgroundColor&quot;:&quot;#FFFFFF&quot;,&quot;ts&quot;:1621774138265,&quot;cs&quot;:&quot;tby372IsnMR/lb+9ixLpNA==&quot;,&quot;size&quot;:{&quot;width&quot;:439.6666666666667,&quot;height&quot;:27.666666666666668}}" id="146" name="Google Shape;14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1150" y="2160925"/>
            <a:ext cx="4187825" cy="26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8&quot;,&quot;backgroundColorModified&quot;:false,&quot;backgroundColor&quot;:&quot;#FFFFFF&quot;,&quot;type&quot;:&quot;$&quot;,&quot;font&quot;:{&quot;size&quot;:18,&quot;color&quot;:&quot;#595959&quot;,&quot;family&quot;:&quot;Arial&quot;},&quot;aid&quot;:null,&quot;code&quot;:&quot;$\\tau\\left(84\\right):\\,1,2,3,4,6,7,\\,12,14,21,28,42,84$&quot;,&quot;ts&quot;:1621774026364,&quot;cs&quot;:&quot;lfjfYUkgsTRBgwMpLVjYjQ==&quot;,&quot;size&quot;:{&quot;width&quot;:477,&quot;height&quot;:27.666666666666668}}" id="147" name="Google Shape;14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1150" y="2444750"/>
            <a:ext cx="4543425" cy="26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595959&quot;,&quot;family&quot;:&quot;Arial&quot;,&quot;size&quot;:18},&quot;aid&quot;:null,&quot;backgroundColorModified&quot;:false,&quot;type&quot;:&quot;$&quot;,&quot;id&quot;:&quot;6&quot;,&quot;code&quot;:&quot;$\\sigma\\left(n\\right)=\\,\\prod_{i=1}^{s}\\left(1+\\,p_{i}+...+p_{i}^{\\alpha_{i}}\\right)=\\prod_{i=1}^{s}\\left(\\frac{p_{i}^{\\alpha_{i}+1}-1}{p_{i}-1}\\right)$&quot;,&quot;backgroundColor&quot;:&quot;#FFFFFF&quot;,&quot;ts&quot;:1621774634057,&quot;cs&quot;:&quot;e10YZ7xaBNp4Ti4Bk881ww==&quot;,&quot;size&quot;:{&quot;width&quot;:583,&quot;height&quot;:66.5}}" id="148" name="Google Shape;14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09350" y="3417600"/>
            <a:ext cx="5553075" cy="633413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descr="{&quot;aid&quot;:null,&quot;id&quot;:&quot;8&quot;,&quot;font&quot;:{&quot;family&quot;:&quot;Arial&quot;,&quot;color&quot;:&quot;#595959&quot;,&quot;size&quot;:18},&quot;type&quot;:&quot;$&quot;,&quot;backgroundColor&quot;:&quot;#FFFFFF&quot;,&quot;code&quot;:&quot;$\\sigma\\left(84\\right)=\\,\\frac{2^{3}-1}{2-1}.\\frac{3^{2}-1}{3-1}.\\frac{7^{2}-1}{7-1}=224$&quot;,&quot;backgroundColorModified&quot;:false,&quot;ts&quot;:1621775276287,&quot;cs&quot;:&quot;/8DhGd5zbuXN4kjzA//80w==&quot;,&quot;size&quot;:{&quot;width&quot;:372.6666666666667,&quot;height&quot;:37.333333333333336}}" id="149" name="Google Shape;149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1141" y="4206650"/>
            <a:ext cx="354965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backgroundColorModified&quot;:false,&quot;type&quot;:&quot;$&quot;,&quot;aid&quot;:null,&quot;code&quot;:&quot;$\\sigma\\left(84\\right)=1+2+3+4+6+7+\\,12+14+21+28+42+84=224$&quot;,&quot;id&quot;:&quot;8&quot;,&quot;font&quot;:{&quot;family&quot;:&quot;Arial&quot;,&quot;color&quot;:&quot;#595959&quot;,&quot;size&quot;:18},&quot;ts&quot;:1621775420090,&quot;cs&quot;:&quot;e8pmZbC0+vSADkFgePO4Mw==&quot;,&quot;size&quot;:{&quot;width&quot;:802,&quot;height&quot;:28}}" id="150" name="Google Shape;150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16275" y="4594176"/>
            <a:ext cx="7448551" cy="26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10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Ư</a:t>
            </a:r>
            <a:r>
              <a:rPr lang="en-US"/>
              <a:t>ớc số, tổng và tích của chúng(2)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76825"/>
            <a:ext cx="8520600" cy="367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Tích của các ước số</a:t>
            </a:r>
            <a:r>
              <a:rPr lang="en-US"/>
              <a:t> của n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n- </a:t>
            </a:r>
            <a:r>
              <a:rPr b="1" lang="en-US"/>
              <a:t>số hoàn hảo</a:t>
            </a:r>
            <a:r>
              <a:rPr lang="en-US"/>
              <a:t>, nếu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 bằng tổng các ước số của n, ngoài trừ n.</a:t>
            </a:r>
            <a:r>
              <a:rPr lang="en-US"/>
              <a:t>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Bài tập(10 phút)</a:t>
            </a:r>
            <a:r>
              <a:rPr lang="en-US"/>
              <a:t>: Tìm số hoàn hảo từ 1 đến n</a:t>
            </a: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id&quot;:&quot;1&quot;,&quot;backgroundColor&quot;:&quot;#FFFFFF&quot;,&quot;type&quot;:&quot;$&quot;,&quot;font&quot;:{&quot;family&quot;:&quot;Arial&quot;,&quot;color&quot;:&quot;#595959&quot;,&quot;size&quot;:18},&quot;backgroundColorModified&quot;:false,&quot;aid&quot;:null,&quot;code&quot;:&quot;$n\\in\\,N,\\,n\\,&gt;1,\\,$&quot;,&quot;ts&quot;:1621498357408,&quot;cs&quot;:&quot;VPg8PLsptS694Cp48WBqfA==&quot;,&quot;size&quot;:{&quot;width&quot;:172.66666666666666,&quot;height&quot;:24.333333333333332}}"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988" y="810450"/>
            <a:ext cx="1644650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\\mu\\left(n\\right)\\,=\\,n^{\\tau\\left(n\\right)/2}$&quot;,&quot;id&quot;:&quot;6&quot;,&quot;type&quot;:&quot;$&quot;,&quot;backgroundColorModified&quot;:false,&quot;font&quot;:{&quot;size&quot;:18,&quot;family&quot;:&quot;Arial&quot;,&quot;color&quot;:&quot;#595959&quot;},&quot;backgroundColor&quot;:&quot;#FFFFFF&quot;,&quot;ts&quot;:1621776191924,&quot;cs&quot;:&quot;2NKtnZJFuYntUJ1P2gl/Ow==&quot;,&quot;size&quot;:{&quot;width&quot;:172.33333333333334,&quot;height&quot;:32.166666666666664}}"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399" y="1324363"/>
            <a:ext cx="1641475" cy="306388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descr="{&quot;id&quot;:&quot;7&quot;,&quot;aid&quot;:null,&quot;type&quot;:&quot;lalign*&quot;,&quot;backgroundColor&quot;:&quot;#FFFFFF&quot;,&quot;code&quot;:&quot;\\begin{lalign*}\n&amp;{84=\\,2^{2}.3^{1}.7^{1}}\\\\\n\\end{lalign*}&quot;,&quot;backgroundColorModified&quot;:false,&quot;font&quot;:{&quot;color&quot;:&quot;#595959&quot;,&quot;size&quot;:18,&quot;family&quot;:&quot;Arial&quot;},&quot;ts&quot;:1621773936213,&quot;cs&quot;:&quot;RZY8bspuwBF0aX1HOZGWkw==&quot;,&quot;size&quot;:{&quot;width&quot;:154.5,&quot;height&quot;:24.666666666666668}}"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1140" y="2033563"/>
            <a:ext cx="1471613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aid&quot;:null,&quot;code&quot;:&quot;$\\tau\\left(84\\right)=\\left(2+1\\right).\\left(1+1\\right).\\left(1+1\\right)\\,=12$&quot;,&quot;font&quot;:{&quot;color&quot;:&quot;#595959&quot;,&quot;family&quot;:&quot;Arial&quot;,&quot;size&quot;:18},&quot;id&quot;:&quot;8&quot;,&quot;backgroundColorModified&quot;:false,&quot;backgroundColor&quot;:&quot;#FFFFFF&quot;,&quot;ts&quot;:1621774138265,&quot;cs&quot;:&quot;tby372IsnMR/lb+9ixLpNA==&quot;,&quot;size&quot;:{&quot;width&quot;:439.6666666666667,&quot;height&quot;:27.666666666666668}}" id="162" name="Google Shape;16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1150" y="2314275"/>
            <a:ext cx="4187825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color&quot;:&quot;#595959&quot;,&quot;family&quot;:&quot;Arial&quot;,&quot;size&quot;:18},&quot;id&quot;:&quot;8&quot;,&quot;aid&quot;:null,&quot;backgroundColor&quot;:&quot;#FFFFFF&quot;,&quot;code&quot;:&quot;\\begin{gather*}\n{\\mu\\left(84\\right)=84^{6}\\,=\\left(1.84\\right).\\left(2.42\\right).\\left(3.28\\right).\\left(4.21\\right).\\left(6.14\\right).\\left(7.12\\right)=351298031616}\t\n\\end{gather*}&quot;,&quot;type&quot;:&quot;gather*&quot;,&quot;ts&quot;:1621777221316,&quot;cs&quot;:&quot;8n8WduJKbYcj9X6BiQmEvQ==&quot;,&quot;size&quot;:{&quot;width&quot;:867,&quot;height&quot;:31}}" id="163" name="Google Shape;16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1149" y="2591800"/>
            <a:ext cx="76611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n=\\sigma\\left(n\\right)-n$&quot;,&quot;aid&quot;:null,&quot;font&quot;:{&quot;color&quot;:&quot;#595959&quot;,&quot;family&quot;:&quot;Arial&quot;,&quot;size&quot;:18},&quot;type&quot;:&quot;$&quot;,&quot;backgroundColorModified&quot;:false,&quot;id&quot;:&quot;9&quot;,&quot;backgroundColor&quot;:&quot;#FFFFFF&quot;,&quot;ts&quot;:1621777420410,&quot;cs&quot;:&quot;qqoONCTPdU3mqt3jZgnXjA==&quot;,&quot;size&quot;:{&quot;width&quot;:155.83333333333334,&quot;height&quot;:27.66666666666663}}" id="164" name="Google Shape;16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7328" y="3391373"/>
            <a:ext cx="1484313" cy="2635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descr="{&quot;type&quot;:&quot;$&quot;,&quot;aid&quot;:null,&quot;backgroundColorModified&quot;:false,&quot;id&quot;:&quot;10&quot;,&quot;font&quot;:{&quot;family&quot;:&quot;Arial&quot;,&quot;size&quot;:14,&quot;color&quot;:&quot;#595959&quot;},&quot;backgroundColor&quot;:&quot;#FFFFFF&quot;,&quot;code&quot;:&quot;$6\\,=\\,1+2+3$&quot;,&quot;ts&quot;:1621777717226,&quot;cs&quot;:&quot;YDJ8Z9UEJoEKD2O/ZU/ksA==&quot;,&quot;size&quot;:{&quot;width&quot;:129.66666666666666,&quot;height&quot;:16.166666666666668}}" id="165" name="Google Shape;165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20120" y="3953575"/>
            <a:ext cx="1235075" cy="153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28\\,=\\,1+2+4+7+14$&quot;,&quot;type&quot;:&quot;$&quot;,&quot;aid&quot;:null,&quot;backgroundColorModified&quot;:false,&quot;id&quot;:&quot;10&quot;,&quot;font&quot;:{&quot;size&quot;:14,&quot;family&quot;:&quot;Arial&quot;,&quot;color&quot;:&quot;#595959&quot;},&quot;ts&quot;:1621777781489,&quot;cs&quot;:&quot;zFoEyFzm6pSw3x65Vsvx8w==&quot;,&quot;size&quot;:{&quot;width&quot;:224.60000000000002,&quot;height&quot;:16.399999999999984}}" id="166" name="Google Shape;166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20120" y="4216227"/>
            <a:ext cx="2139315" cy="156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10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Ư</a:t>
            </a:r>
            <a:r>
              <a:rPr lang="en-US"/>
              <a:t>ớc số, </a:t>
            </a:r>
            <a:r>
              <a:rPr lang="en-US"/>
              <a:t>tổng và tích của chúng (3)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76825"/>
            <a:ext cx="8520600" cy="52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Bài tập ( 5 phút): </a:t>
            </a:r>
            <a:r>
              <a:rPr lang="en-US"/>
              <a:t>Tìm số tự nhiên n có  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{&quot;id&quot;:&quot;1&quot;,&quot;backgroundColor&quot;:&quot;#FFFFFF&quot;,&quot;type&quot;:&quot;$&quot;,&quot;font&quot;:{&quot;family&quot;:&quot;Arial&quot;,&quot;color&quot;:&quot;#595959&quot;,&quot;size&quot;:18},&quot;backgroundColorModified&quot;:false,&quot;aid&quot;:null,&quot;code&quot;:&quot;$n\\in\\,N,\\,n\\,&gt;1,\\,$&quot;,&quot;ts&quot;:1621498357408,&quot;cs&quot;:&quot;VPg8PLsptS694Cp48WBqfA==&quot;,&quot;size&quot;:{&quot;width&quot;:172.66666666666666,&quot;height&quot;:24.333333333333332}}"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988" y="810450"/>
            <a:ext cx="1644650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id&quot;:&quot;6&quot;,&quot;font&quot;:{&quot;family&quot;:&quot;Arial&quot;,&quot;color&quot;:&quot;#595959&quot;,&quot;size&quot;:18},&quot;type&quot;:&quot;$&quot;,&quot;code&quot;:&quot;$\\tau\\left(n\\right)\\,=\\,10$&quot;,&quot;backgroundColor&quot;:&quot;#FFFFFF&quot;,&quot;backgroundColorModified&quot;:false,&quot;ts&quot;:1621778837367,&quot;cs&quot;:&quot;1CLIC0JteEYjnW+GH2n/wQ==&quot;,&quot;size&quot;:{&quot;width&quot;:124.83333333333333,&quot;height&quot;:27.666666666666668}}"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555" y="1283938"/>
            <a:ext cx="1189038" cy="2635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2299888"/>
            <a:ext cx="8520600" cy="52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Bài tập ( 5 phút): </a:t>
            </a:r>
            <a:r>
              <a:rPr lang="en-US"/>
              <a:t>Tìm số tự nhiên nhỏ nhất có </a:t>
            </a:r>
            <a:endParaRPr/>
          </a:p>
        </p:txBody>
      </p:sp>
      <p:pic>
        <p:nvPicPr>
          <p:cNvPr descr="{&quot;aid&quot;:null,&quot;id&quot;:&quot;6&quot;,&quot;font&quot;:{&quot;family&quot;:&quot;Arial&quot;,&quot;color&quot;:&quot;#595959&quot;,&quot;size&quot;:18},&quot;type&quot;:&quot;$&quot;,&quot;code&quot;:&quot;$\\tau\\left(n\\right)\\,=\\,10$&quot;,&quot;backgroundColor&quot;:&quot;#FFFFFF&quot;,&quot;backgroundColorModified&quot;:false,&quot;ts&quot;:1621778837367,&quot;cs&quot;:&quot;1CLIC0JteEYjnW+GH2n/wQ==&quot;,&quot;size&quot;:{&quot;width&quot;:124.83333333333333,&quot;height&quot;:27.666666666666668}}"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455" y="2374850"/>
            <a:ext cx="1189038" cy="2635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56500" y="3574625"/>
            <a:ext cx="8520600" cy="52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Bài tập ( 3 phút): Số </a:t>
            </a:r>
            <a:r>
              <a:rPr lang="en-US"/>
              <a:t>1 có phải là số nguyên tố hay hợp số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