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6858000" cx="9144000"/>
  <p:notesSz cx="6858000" cy="9144000"/>
  <p:embeddedFontLst>
    <p:embeddedFont>
      <p:font typeface="Comfortaa Regular"/>
      <p:regular r:id="rId43"/>
      <p:bold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ComfortaaRegular-bold.fntdata"/><Relationship Id="rId21" Type="http://schemas.openxmlformats.org/officeDocument/2006/relationships/slide" Target="slides/slide17.xml"/><Relationship Id="rId43" Type="http://schemas.openxmlformats.org/officeDocument/2006/relationships/font" Target="fonts/ComfortaaRegular-regular.fntdata"/><Relationship Id="rId24" Type="http://schemas.openxmlformats.org/officeDocument/2006/relationships/slide" Target="slides/slide20.xml"/><Relationship Id="rId46" Type="http://schemas.openxmlformats.org/officeDocument/2006/relationships/font" Target="fonts/Comfortaa-bold.fntdata"/><Relationship Id="rId23" Type="http://schemas.openxmlformats.org/officeDocument/2006/relationships/slide" Target="slides/slide19.xml"/><Relationship Id="rId45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a7ba7afe_1_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5a7ba7afe_1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5a7ba7afe_1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5a7ba7afe_1_1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5a7ba7afe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5a7ba7afe_1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a7ba7afe_1_1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a7ba7afe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5a7ba7afe_1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a7ba7afe_1_1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a7ba7afe_1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e5a7ba7afe_1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5a7ba7afe_1_1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5a7ba7afe_1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5a7ba7afe_1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a7ba7afe_1_2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a7ba7afe_1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5a7ba7afe_1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7a626c0d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7a626c0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c7a626c0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28dbca2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28dbca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b828dbca2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828dbca2d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828dbca2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828dbca2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28dbca2d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28dbca2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b828dbca2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a6dd46d24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a6dd46d2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da6dd46d2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28dbca2d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28dbca2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828dbca2d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828dbca2d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828dbca2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b828dbca2d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28dbca2d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828dbca2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828dbca2d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5a7ba7afe_1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5a7ba7afe_1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e5a7ba7afe_1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c7a626c0d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c7a626c0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ec7a626c0d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c7a626c0d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c7a626c0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ec7a626c0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c7a626c0d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c7a626c0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ec7a626c0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c7a626c0d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c7a626c0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ec7a626c0d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c8985f9d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c8985f9d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ec8985f9d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c8985f9d8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c8985f9d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ec8985f9d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b2d7c8c9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7b2d7c8c9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b2d7c8c9b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8985f9d8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8985f9d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ec8985f9d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c8985f9d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c8985f9d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ec8985f9d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8985f9d8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8985f9d8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ec8985f9d8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c8985f9d8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c8985f9d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ec8985f9d8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c8985f9d8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c8985f9d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ec8985f9d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c8985f9d8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c8985f9d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ec8985f9d8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c8985f9d8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c8985f9d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ec8985f9d8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c8985f9d8_0_1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c8985f9d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https://www.youtube.com/watch?v=NQlzL0eDseQ</a:t>
            </a:r>
            <a:endParaRPr/>
          </a:p>
        </p:txBody>
      </p:sp>
      <p:sp>
        <p:nvSpPr>
          <p:cNvPr id="406" name="Google Shape;406;gec8985f9d8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753c969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81753c9695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7a626c0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7a626c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ec7a626c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a7ba7afe_1_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a7ba7afe_1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5a7ba7afe_1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a7ba7afe_1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a7ba7afe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e5a7ba7afe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5a7ba7afe_1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5a7ba7afe_1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e5a7ba7afe_1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a7ba7afe_1_2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a7ba7afe_1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5a7ba7afe_1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a7ba7afe_1_2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a7ba7afe_1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5a7ba7afe_1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3968500"/>
            <a:ext cx="4229700" cy="276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60"/>
              <a:buNone/>
              <a:defRPr b="0" i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49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2pPr>
            <a:lvl3pPr indent="-3149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3pPr>
            <a:lvl4pPr indent="-3149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4pPr>
            <a:lvl5pPr indent="-3149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6pPr>
            <a:lvl7pPr indent="-2921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7pPr>
            <a:lvl8pPr indent="-2921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8pPr>
            <a:lvl9pPr indent="-2921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1239125"/>
            <a:ext cx="4053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2216727"/>
            <a:ext cx="0" cy="340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129505"/>
            <a:ext cx="3907717" cy="83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3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1200" y="1076950"/>
            <a:ext cx="843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754125"/>
            <a:ext cx="3922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389125" y="1711850"/>
            <a:ext cx="445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294075" y="642545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1076941"/>
            <a:ext cx="7886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845400"/>
            <a:ext cx="83877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6319775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217021"/>
            <a:ext cx="276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34971"/>
            <a:ext cx="645300" cy="5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33229"/>
            <a:ext cx="3242733" cy="69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40531"/>
            <a:ext cx="702733" cy="62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5" Type="http://schemas.openxmlformats.org/officeDocument/2006/relationships/image" Target="../media/image39.png"/><Relationship Id="rId6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9.png"/><Relationship Id="rId4" Type="http://schemas.openxmlformats.org/officeDocument/2006/relationships/image" Target="../media/image6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7.png"/><Relationship Id="rId4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70.png"/><Relationship Id="rId13" Type="http://schemas.openxmlformats.org/officeDocument/2006/relationships/image" Target="../media/image73.png"/><Relationship Id="rId1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Relationship Id="rId4" Type="http://schemas.openxmlformats.org/officeDocument/2006/relationships/image" Target="../media/image63.png"/><Relationship Id="rId9" Type="http://schemas.openxmlformats.org/officeDocument/2006/relationships/image" Target="../media/image71.png"/><Relationship Id="rId15" Type="http://schemas.openxmlformats.org/officeDocument/2006/relationships/image" Target="../media/image81.png"/><Relationship Id="rId14" Type="http://schemas.openxmlformats.org/officeDocument/2006/relationships/image" Target="../media/image72.png"/><Relationship Id="rId16" Type="http://schemas.openxmlformats.org/officeDocument/2006/relationships/image" Target="../media/image77.png"/><Relationship Id="rId5" Type="http://schemas.openxmlformats.org/officeDocument/2006/relationships/image" Target="../media/image62.png"/><Relationship Id="rId6" Type="http://schemas.openxmlformats.org/officeDocument/2006/relationships/image" Target="../media/image69.png"/><Relationship Id="rId7" Type="http://schemas.openxmlformats.org/officeDocument/2006/relationships/image" Target="../media/image66.png"/><Relationship Id="rId8" Type="http://schemas.openxmlformats.org/officeDocument/2006/relationships/image" Target="../media/image7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37875" y="2788650"/>
            <a:ext cx="4164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600"/>
              <a:t>T</a:t>
            </a:r>
            <a:r>
              <a:rPr lang="en-US" sz="2600"/>
              <a:t>OÁN ỨNG DỤNG CÔNG NGHỆ THÔNG TIN</a:t>
            </a:r>
            <a:endParaRPr sz="2600"/>
          </a:p>
        </p:txBody>
      </p:sp>
      <p:sp>
        <p:nvSpPr>
          <p:cNvPr id="39" name="Google Shape;39;p6"/>
          <p:cNvSpPr txBox="1"/>
          <p:nvPr/>
        </p:nvSpPr>
        <p:spPr>
          <a:xfrm>
            <a:off x="1309143" y="4828745"/>
            <a:ext cx="49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37871" y="4735071"/>
            <a:ext cx="7977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64" y="4764626"/>
            <a:ext cx="557456" cy="54630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Tích vô hướng của hai vectơ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vô hướng của hai vectơ là một số với giá trị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family&quot;:&quot;Comfortaa&quot;,&quot;color&quot;:&quot;#000000&quot;,&quot;size&quot;:18},&quot;code&quot;:&quot;\\begin{align*}\n{a\\cdot b=\\left|a\\right|.\\left|b\\right|\\cos\\theta =a_{x}.b_{x}\\,+a_{y}.b_{y};\\,a}&amp;={\\left(a_{x},\\,a_{y}\\right)^{T},\\,b\\,=\\,\\left(b_{x},\\,b_{y}\\right)^{T}\\,}\t\n\\end{align*}&quot;,&quot;aid&quot;:null,&quot;backgroundColorModified&quot;:false,&quot;backgroundColor&quot;:&quot;#ffffff&quot;,&quot;id&quot;:&quot;6&quot;,&quot;type&quot;:&quot;align*&quot;,&quot;ts&quot;:1626773028107,&quot;cs&quot;:&quot;u85rg7HPdlMX0Mx62coI2Q==&quot;,&quot;size&quot;:{&quot;width&quot;:669.5,&quot;height&quot;:30}}"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00" y="2912376"/>
            <a:ext cx="637698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75" y="3586950"/>
            <a:ext cx="184207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250" y="3707725"/>
            <a:ext cx="3142100" cy="2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5375" y="4653325"/>
            <a:ext cx="3394225" cy="10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Tích </a:t>
            </a:r>
            <a:r>
              <a:rPr b="1" lang="en-US" u="sng"/>
              <a:t>hữu</a:t>
            </a:r>
            <a:r>
              <a:rPr b="1" lang="en-US" u="sng"/>
              <a:t> hướng của hai vectơ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hữu hướng của hai vectơ ( cross product)  là vectơ vuông góc với hai vectơ trên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Tọa độ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1" marL="914400" rtl="0" algn="l">
              <a:spcBef>
                <a:spcPts val="60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Độ lớn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Hướng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code&quot;:&quot;\\begin{align*}\n{a}&amp;={\\left(a_{x},\\,a_{y},a_{z}\\right)^{T},\\,b\\,=\\,\\left(b_{x},\\,b_{y},b_{z}\\right)^{T}}\t\n\\end{align*}&quot;,&quot;type&quot;:&quot;align*&quot;,&quot;backgroundColor&quot;:&quot;#ffffff&quot;,&quot;aid&quot;:null,&quot;id&quot;:&quot;6&quot;,&quot;backgroundColorModified&quot;:false,&quot;font&quot;:{&quot;size&quot;:18,&quot;family&quot;:&quot;Comfortaa&quot;,&quot;color&quot;:&quot;#000000&quot;},&quot;ts&quot;:1626607622411,&quot;cs&quot;:&quot;KnX1GD3phDsXopJDL3jIhg==&quot;,&quot;size&quot;:{&quot;width&quot;:355,&quot;height&quot;:30}}"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225" y="2360396"/>
            <a:ext cx="33813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Comfortaa&quot;,&quot;color&quot;:&quot;#000000&quot;,&quot;size&quot;:18},&quot;code&quot;:&quot;$a\\times b=\\begin{vmatrix}\n{a_{x}}&amp;{b_{x}}\\\\\n{a_{y}}&amp;{b_{y}}\\\\\n{a_{z}}&amp;{b_{z}}\\\\\n\\end{vmatrix}=\\left(\\begin{vmatrix}\n{a_{y}}&amp;{b_{y}}\\\\\n{a_{z}}&amp;{b_{z}}\\\\\n\\end{vmatrix},-\\begin{vmatrix}\n{a_{x}}&amp;{b_{x}}\\\\\n{a_{z}}&amp;{b_{z}}\\\\\n\\end{vmatrix},\\begin{vmatrix}\n{a_{x}}&amp;{b_{x}}\\\\\n{a_{y}}&amp;{b_{y}}\\\\\n\\end{vmatrix}\\right)$&quot;,&quot;id&quot;:&quot;7&quot;,&quot;backgroundColor&quot;:&quot;#ffffff&quot;,&quot;type&quot;:&quot;$&quot;,&quot;aid&quot;:null,&quot;ts&quot;:1626665503213,&quot;cs&quot;:&quot;9S30WB/ICQ5H9kRm06Pv7A==&quot;,&quot;size&quot;:{&quot;width&quot;:529.5,&quot;height&quot;:94}}"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625" y="3454280"/>
            <a:ext cx="5043488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begin{vmatrix}\n{a\\times b}\\\\\n\\end{vmatrix}=\\left|a\\right|\\cdot\\left|b\\right|\\cdot \\sin\\theta$&quot;,&quot;aid&quot;:null,&quot;backgroundColor&quot;:&quot;#ffffff&quot;,&quot;type&quot;:&quot;$&quot;,&quot;backgroundColorModified&quot;:false,&quot;id&quot;:&quot;11&quot;,&quot;font&quot;:{&quot;color&quot;:&quot;#000000&quot;,&quot;family&quot;:&quot;Comfortaa&quot;,&quot;size&quot;:18},&quot;ts&quot;:1626665693876,&quot;cs&quot;:&quot;jOtmDuH/cnX/7IjAFs+gmg==&quot;,&quot;size&quot;:{&quot;width&quot;:226.79999999999995,&quot;height&quot;:24.20000000000003}}"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625" y="4611475"/>
            <a:ext cx="2160270" cy="23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701" y="5334975"/>
            <a:ext cx="3319549" cy="128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9425" y="5419603"/>
            <a:ext cx="3866677" cy="120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Tam giác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r>
              <a:rPr lang="en-US"/>
              <a:t>Ba điểm phân biệt A, B, C thỏa mãn điều của một tam giác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</a:t>
            </a:r>
            <a:r>
              <a:rPr lang="en-US"/>
              <a:t>oảng cách điểm C đến đường thẳng đi qua hai điểm A, B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aid&quot;:null,&quot;type&quot;:&quot;$&quot;,&quot;code&quot;:&quot;$S_{\\Delta ABC}=\\frac{1}{2}\\left|AB\\times AC\\right|=\\left|AB\\right|\\cdot\\left|AC\\right|\\cdot \\sin\\left(AB,\\,AC\\right)$&quot;,&quot;backgroundColor&quot;:&quot;#ffffff&quot;,&quot;font&quot;:{&quot;size&quot;:18,&quot;family&quot;:&quot;Comfortaa&quot;,&quot;color&quot;:&quot;#000000&quot;},&quot;backgroundColorModified&quot;:null,&quot;id&quot;:&quot;18&quot;,&quot;ts&quot;:1626834645794,&quot;cs&quot;:&quot;NygOm+k8YT4Z0uqxySq7rg==&quot;,&quot;size&quot;:{&quot;width&quot;:543.5,&quot;height&quot;:29.5}}"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75" y="2830850"/>
            <a:ext cx="5176838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75" y="4154575"/>
            <a:ext cx="28955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9&quot;,&quot;code&quot;:&quot;$CH\\,=\\,\\frac{2\\cdot S_{\\Delta ABC}}{\\left|AB\\right|}$&quot;,&quot;backgroundColor&quot;:&quot;#ffffff&quot;,&quot;backgroundColorModified&quot;:null,&quot;type&quot;:&quot;$&quot;,&quot;font&quot;:{&quot;size&quot;:18,&quot;color&quot;:&quot;#000000&quot;,&quot;family&quot;:&quot;Comfortaa&quot;},&quot;aid&quot;:null,&quot;ts&quot;:1626834884149,&quot;cs&quot;:&quot;VehamyaHWNlJBrgz5KUrEw==&quot;,&quot;size&quot;:{&quot;width&quot;:150,&quot;height&quot;:37}}"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725" y="3665475"/>
            <a:ext cx="14287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350" y="3858500"/>
            <a:ext cx="5176849" cy="28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</a:t>
            </a:r>
            <a:r>
              <a:rPr b="1" lang="en-US" u="sng"/>
              <a:t>ường tròn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hợp các điểm cách đều một điểm cho trước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Đường tròn tâm A, bán kính r </a:t>
            </a: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975" y="3651550"/>
            <a:ext cx="29146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Đa giác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Đa giác là đường gấp khúc khép kín.</a:t>
            </a: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Đa giác lưu bởi dãy điểm nối tiếp nhau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Diện tích của đa giác theo công thức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20&quot;,&quot;backgroundColor&quot;:&quot;#ffffff&quot;,&quot;backgroundColorModified&quot;:null,&quot;type&quot;:&quot;$&quot;,&quot;code&quot;:&quot;$A_{1},A_{2},...,A_{n}$&quot;,&quot;aid&quot;:null,&quot;font&quot;:{&quot;family&quot;:&quot;Comfortaa&quot;,&quot;size&quot;:18,&quot;color&quot;:&quot;#000000&quot;},&quot;ts&quot;:1626836949589,&quot;cs&quot;:&quot;pU4sMXYiYDERBLYzesHdIg==&quot;,&quot;size&quot;:{&quot;width&quot;:148.5,&quot;height&quot;:22}}"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825" y="2864100"/>
            <a:ext cx="1414463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size&quot;:18,&quot;color&quot;:&quot;#000000&quot;},&quot;type&quot;:&quot;$&quot;,&quot;aid&quot;:null,&quot;backgroundColor&quot;:&quot;#ffffff&quot;,&quot;code&quot;:&quot;$S=\\frac{1}{2}\\left|\\sum_{i=1}^{n-1}\\left(A_{i}\\times A_{i+1}\\right)\\right|=\\frac{1}{2}\\left|\\sum_{i=1}^{n-1}\\left(x_{i}y_{i+1}-x_{i+1}y_{i}\\right)\\right|$&quot;,&quot;backgroundColorModified&quot;:null,&quot;id&quot;:&quot;21&quot;,&quot;ts&quot;:1626837496575,&quot;cs&quot;:&quot;6hm9RJpJVrN46FiPeWV60Q==&quot;,&quot;size&quot;:{&quot;width&quot;:559.5,&quot;height&quot;:34}}"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125" y="3654975"/>
            <a:ext cx="5329238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600" y="4247000"/>
            <a:ext cx="7151775" cy="2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25200" y="1821425"/>
            <a:ext cx="87189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Đa giác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Thuật toán Ray casting kiểm tra điểm M trong hoặc ngoài đa giác</a:t>
            </a:r>
            <a:endParaRPr b="1"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b="1" lang="en-US"/>
              <a:t>Tại điểm M vẽ tia cắt các cạnh của đa giác, nếu M không nằm trên biên của đa giác thì 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b="1" lang="en-US"/>
              <a:t>M nằm ngoài đa giác nếu tổng số điểm lẻ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b="1" lang="en-US"/>
              <a:t>M nằm trong đa giác nếu tổng số điểm chẵn</a:t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50" y="4400000"/>
            <a:ext cx="5791200" cy="24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số phức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</a:t>
            </a:r>
            <a:r>
              <a:rPr lang="en-US"/>
              <a:t>ố phức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z được biểu diễn tương ứng một điểm trong không gian OXY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Số phức liên hợp với z có dạng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Khoảng cách từ o đến z là p: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 là modulo của z: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1&quot;,&quot;backgroundColor&quot;:&quot;#ffffff&quot;,&quot;backgroundColorModified&quot;:false,&quot;code&quot;:&quot;$\\bar{z}=x-y.i$&quot;,&quot;type&quot;:&quot;$&quot;,&quot;aid&quot;:null,&quot;font&quot;:{&quot;family&quot;:&quot;Comfortaa&quot;,&quot;size&quot;:18,&quot;color&quot;:&quot;#000000&quot;},&quot;ts&quot;:1626596492057,&quot;cs&quot;:&quot;houtzwnhOr3+ZXsIe0ylyg==&quot;,&quot;size&quot;:{&quot;width&quot;:118.83333333333333,&quot;height&quot;:21}}"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00" y="2913778"/>
            <a:ext cx="1131888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z=x+y.i\\,,\\,i^{2}=-1.$&quot;,&quot;backgroundColorModified&quot;:false,&quot;type&quot;:&quot;$&quot;,&quot;id&quot;:&quot;1&quot;,&quot;font&quot;:{&quot;size&quot;:18,&quot;color&quot;:&quot;#000000&quot;,&quot;family&quot;:&quot;Comfortaa&quot;},&quot;ts&quot;:1626596447228,&quot;cs&quot;:&quot;hPVMFf7fAkqCaxwd6QBT7w==&quot;,&quot;size&quot;:{&quot;width&quot;:223.40000000000006,&quot;height&quot;:25.199999999999992}}"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375" y="1978193"/>
            <a:ext cx="2127885" cy="2400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p^{2}=x^{2}+y^{2}=\\left(x+y.i\\right)\\left(x-y.i\\right)$&quot;,&quot;backgroundColorModified&quot;:null,&quot;id&quot;:&quot;2&quot;,&quot;type&quot;:&quot;$&quot;,&quot;backgroundColor&quot;:&quot;#ffffff&quot;,&quot;font&quot;:{&quot;size&quot;:18,&quot;family&quot;:&quot;Comfortaa&quot;,&quot;color&quot;:&quot;#000000&quot;},&quot;aid&quot;:null,&quot;ts&quot;:1626597204484,&quot;cs&quot;:&quot;YtMoQC5TrPvCBzZJmDq3ZQ==&quot;,&quot;size&quot;:{&quot;width&quot;:347.75,&quot;height&quot;:26.25}}"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175" y="3303988"/>
            <a:ext cx="3312319" cy="250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code&quot;:&quot;$p={\\sqrt[]{x^{2}+y^{2}}}$&quot;,&quot;backgroundColor&quot;:&quot;#ffffff&quot;,&quot;backgroundColorModified&quot;:null,&quot;type&quot;:&quot;$&quot;,&quot;aid&quot;:null,&quot;font&quot;:{&quot;size&quot;:18,&quot;family&quot;:&quot;Comfortaa&quot;,&quot;color&quot;:&quot;#000000&quot;},&quot;ts&quot;:1626597474166,&quot;cs&quot;:&quot;TLtgdFMZB64pkGY67bM6QA==&quot;,&quot;size&quot;:{&quot;width&quot;:145,&quot;height&quot;:29.666666666666668}}" id="184" name="Google Shape;18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0475" y="3713125"/>
            <a:ext cx="1381125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6650" y="4058550"/>
            <a:ext cx="5811850" cy="26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Tổng </a:t>
            </a:r>
            <a:r>
              <a:rPr lang="en-US"/>
              <a:t>hai số phức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Tổng hai số phức bởi hình học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Biểu diễn số phức trên trục tọa độ oxy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các đoạn thẳng tạo thành hình bình hành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Đường chéo hình bình hành chính là kết quả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&quot;,&quot;id&quot;:&quot;1&quot;,&quot;font&quot;:{&quot;color&quot;:&quot;#000000&quot;,&quot;size&quot;:18,&quot;family&quot;:&quot;Comfortaa&quot;},&quot;backgroundColor&quot;:&quot;#ffffff&quot;,&quot;backgroundColorModified&quot;:false,&quot;aid&quot;:null,&quot;code&quot;:&quot;$z_{1}+z_{2}=\\left(x_{1}+y_{1}.i\\,\\right)+\\left(x_{2}+y_{2}.i\\right)=\\left(x_{1}+x_{2}\\right)+\\left(y_{1}+y_{2}\\right).i$&quot;,&quot;ts&quot;:1626618980389,&quot;cs&quot;:&quot;tvgZYx2pvqvFtU7Ih62PiA==&quot;,&quot;size&quot;:{&quot;width&quot;:633,&quot;height&quot;:24.5}}"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75" y="2406936"/>
            <a:ext cx="6029325" cy="23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349" y="4607900"/>
            <a:ext cx="5812849" cy="21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Module tổng của hai số phức không vượt </a:t>
            </a:r>
            <a:r>
              <a:rPr lang="en-US"/>
              <a:t>quá</a:t>
            </a:r>
            <a:r>
              <a:rPr lang="en-US"/>
              <a:t> tổng của hai module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1&quot;,&quot;font&quot;:{&quot;size&quot;:18,&quot;family&quot;:&quot;Comfortaa&quot;,&quot;color&quot;:&quot;#000000&quot;},&quot;code&quot;:&quot;$\\,\\left|z_{1}+z_{2}\\right|\\leqslant\\left|z_{1}\\right|+\\left|z_{2}\\right|$&quot;,&quot;aid&quot;:null,&quot;backgroundColor&quot;:&quot;#ffffff&quot;,&quot;type&quot;:&quot;$&quot;,&quot;backgroundColorModified&quot;:false,&quot;ts&quot;:1626600555175,&quot;cs&quot;:&quot;3vc25grniidSNwcCoj+WjQ==&quot;,&quot;size&quot;:{&quot;width&quot;:211.16666666666666,&quot;height&quot;:24.166666666666668}}"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385" y="2774768"/>
            <a:ext cx="2011363" cy="23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825" y="3494675"/>
            <a:ext cx="6905400" cy="241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Hình học trong khoa học máy tính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(Geometry for computer </a:t>
            </a:r>
            <a:r>
              <a:rPr lang="en-US"/>
              <a:t>science</a:t>
            </a:r>
            <a:r>
              <a:rPr lang="en-US"/>
              <a:t>)</a:t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</a:t>
            </a:r>
            <a:r>
              <a:rPr lang="en-US"/>
              <a:t>ểu diễn </a:t>
            </a:r>
            <a:r>
              <a:rPr lang="en-US"/>
              <a:t> số phức </a:t>
            </a:r>
            <a:r>
              <a:rPr lang="en-US"/>
              <a:t>theo lượng giác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&quot;#000000&quot;,&quot;family&quot;:&quot;Comfortaa&quot;,&quot;size&quot;:18},&quot;id&quot;:&quot;1&quot;,&quot;code&quot;:&quot;\\begin{gather*}\n{z_{1}=\\left(x_{1}+y_{1}.i\\,\\right)\\,=\\,\\left|z_{1}\\right|\\left(Cos\\,\\theta_{1}+iSin\\theta_{1}\\right)}\\\\\n{z_{2}=\\left(x_{2}+y_{2}.i\\,\\right)\\,=\\,\\left|z_{2}\\right|\\left(Cos\\,\\theta_{2}+iSin\\theta_{2}\\right)}\t\n\\end{gather*}&quot;,&quot;type&quot;:&quot;gather*&quot;,&quot;aid&quot;:null,&quot;backgroundColor&quot;:&quot;#ffffff&quot;,&quot;backgroundColorModified&quot;:false,&quot;ts&quot;:1626601943343,&quot;cs&quot;:&quot;oEjIJzRedNk776TIHDJAGw==&quot;,&quot;size&quot;:{&quot;width&quot;:427.00000000000006,&quot;height&quot;:56}}"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18" y="2481443"/>
            <a:ext cx="40671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75" y="3530950"/>
            <a:ext cx="6648450" cy="25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77400" y="1690750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hai số phức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hai số phức là tích module và tổng hệ số gốc của chúng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color&quot;:&quot;#000000&quot;,&quot;family&quot;:&quot;Comfortaa&quot;,&quot;size&quot;:18},&quot;id&quot;:&quot;1&quot;,&quot;code&quot;:&quot;\\begin{gather*}\n{z_{1}=\\left(x_{1}+y_{1}.i\\,\\right)\\,=\\,\\left|z_{1}\\right|\\left(Cos\\,\\theta_{1}+iSin\\theta_{1}\\right)}\\\\\n{z_{2}=\\left(x_{2}+y_{2}.i\\,\\right)\\,=\\,\\left|z_{2}\\right|\\left(Cos\\,\\theta_{2}+iSin\\theta_{2}\\right)}\t\n\\end{gather*}&quot;,&quot;type&quot;:&quot;gather*&quot;,&quot;aid&quot;:null,&quot;backgroundColor&quot;:&quot;#ffffff&quot;,&quot;backgroundColorModified&quot;:false,&quot;ts&quot;:1626601943343,&quot;cs&quot;:&quot;oEjIJzRedNk776TIHDJAGw==&quot;,&quot;size&quot;:{&quot;width&quot;:427.00000000000006,&quot;height&quot;:56}}"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493" y="1881680"/>
            <a:ext cx="40671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000000&quot;,&quot;family&quot;:&quot;Comfortaa&quot;},&quot;type&quot;:&quot;gather*&quot;,&quot;backgroundColor&quot;:&quot;#ffffff&quot;,&quot;backgroundColorModified&quot;:false,&quot;aid&quot;:null,&quot;code&quot;:&quot;\\begin{gather*}\n{z_{1}z_{2}=\\left(x_{1}x_{2}-y_{1}y_{2}\\right)+\\left(x_{1}y_{2}+x_{2}y_{1}\\right)i}\\\\\n{=\\left|z_{1}\\right|\\left|z_{2}\\right|\\left[\\left(\\cos\\theta_{1}\\cos\\theta_{2}-sin\\theta_{1}sin\\theta_{2}\\right)+\\left(\\cos\\theta_{1}sin\\theta_{2}+cos\\theta_{2}sin\\theta_{1}\\right)\\right]}\\\\\n{=\\left|z_{1}\\right|\\left|z_{2}\\right|\\left[\\left(\\cos\\left(\\theta_{1}+\\theta_{2}\\right)\\right)+i\\sin\\left(\\theta_{1}+\\theta_{2}\\right)\\right]}\t\n\\end{gather*}&quot;,&quot;id&quot;:&quot;4&quot;,&quot;ts&quot;:1626602672477,&quot;cs&quot;:&quot;mCmwMivFNuPCTZlpWbVASw==&quot;,&quot;size&quot;:{&quot;width&quot;:687.5,&quot;height&quot;:88}}"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325" y="2856625"/>
            <a:ext cx="6548451" cy="9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950" y="4359500"/>
            <a:ext cx="7417101" cy="23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diễn hình học của số phức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377400" y="1690750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</a:t>
            </a:r>
            <a:r>
              <a:rPr lang="en-US"/>
              <a:t>ích của hai số phức cho một số tính chất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Nếu </a:t>
            </a:r>
            <a:r>
              <a:rPr lang="en-US"/>
              <a:t>modun</a:t>
            </a:r>
            <a:r>
              <a:rPr lang="en-US"/>
              <a:t> z bằng 1, thì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Tích hai số phức là tích module và tổng hệ số gốc của chúng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25" y="3697875"/>
            <a:ext cx="7417101" cy="23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aid&quot;:null,&quot;font&quot;:{&quot;family&quot;:&quot;Comfortaa&quot;,&quot;color&quot;:&quot;#000000&quot;,&quot;size&quot;:18},&quot;code&quot;:&quot;$z_{}^{n}=\\left|z\\right|^{n}\\left(\\cos n\\theta+i\\sin n\\theta\\right)$&quot;,&quot;backgroundColor&quot;:&quot;#ffffff&quot;,&quot;type&quot;:&quot;$&quot;,&quot;backgroundColorModified&quot;:null,&quot;ts&quot;:1626604730745,&quot;cs&quot;:&quot;J/X3FXUKLwX0yclurFrBXA==&quot;,&quot;size&quot;:{&quot;width&quot;:271.75,&quot;height&quot;:25.25}}"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338" y="2271150"/>
            <a:ext cx="2588419" cy="240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&quot;,&quot;aid&quot;:null,&quot;backgroundColorModified&quot;:false,&quot;id&quot;:&quot;5&quot;,&quot;font&quot;:{&quot;color&quot;:&quot;#000000&quot;,&quot;family&quot;:&quot;Comfortaa&quot;,&quot;size&quot;:18},&quot;code&quot;:&quot;$\\left(z\\right)_{}^{n}=\\left(\\cos\\theta+i\\sin\\theta\\right)^{n}=\\left(\\cos n\\theta+i\\sin n\\theta\\right)$&quot;,&quot;ts&quot;:1626604907078,&quot;cs&quot;:&quot;Dclb8B0uF9KNdHgex8hYtw==&quot;,&quot;size&quot;:{&quot;width&quot;:451.3333333333333,&quot;height&quot;:25.333333333333332}}"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938" y="2776534"/>
            <a:ext cx="4298950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V</a:t>
            </a:r>
            <a:r>
              <a:rPr lang="en-US" sz="2800"/>
              <a:t>ị trí tương đối của điểm so với đường, đoạn và tia</a:t>
            </a:r>
            <a:endParaRPr sz="2800"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Hàm khoảng cách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(Distance Function)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Khoảng cách Euclidean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425200" y="1821425"/>
            <a:ext cx="8389200" cy="15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hai điểm A và B trong không gian 2D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Trực quan</a:t>
            </a:r>
            <a:endParaRPr/>
          </a:p>
        </p:txBody>
      </p:sp>
      <p:pic>
        <p:nvPicPr>
          <p:cNvPr descr="{&quot;backgroundColor&quot;:&quot;#ffffff&quot;,&quot;font&quot;:{&quot;family&quot;:&quot;Comfortaa&quot;,&quot;size&quot;:18,&quot;color&quot;:&quot;#000000&quot;},&quot;code&quot;:&quot;$${\\sqrt[]{\\left(x_{B}-x_{A}\\right)^{2}+\\left(y_{B}-y_{A}\\right)^{2}}}$$&quot;,&quot;id&quot;:&quot;22&quot;,&quot;type&quot;:&quot;$$&quot;,&quot;backgroundColorModified&quot;:null,&quot;aid&quot;:null,&quot;ts&quot;:1630370768306,&quot;cs&quot;:&quot;sBxKAuO0Vw+Su7Au7WkcmQ==&quot;,&quot;size&quot;:{&quot;width&quot;:277.5,&quot;height&quot;:43.75}}"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2766150"/>
            <a:ext cx="2643188" cy="416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0"/>
          <p:cNvCxnSpPr/>
          <p:nvPr/>
        </p:nvCxnSpPr>
        <p:spPr>
          <a:xfrm flipH="1" rot="10800000">
            <a:off x="2750575" y="3827075"/>
            <a:ext cx="2405100" cy="10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5" name="Google Shape;255;p30"/>
          <p:cNvSpPr txBox="1"/>
          <p:nvPr/>
        </p:nvSpPr>
        <p:spPr>
          <a:xfrm>
            <a:off x="2495575" y="4702300"/>
            <a:ext cx="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A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848975" y="3461575"/>
            <a:ext cx="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B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Khoảng cách </a:t>
            </a:r>
            <a:r>
              <a:rPr lang="en-US"/>
              <a:t>Manhattan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425200" y="1821425"/>
            <a:ext cx="8389200" cy="159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hai điểm A và B trong không gian 2D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Trực quan</a:t>
            </a:r>
            <a:endParaRPr/>
          </a:p>
        </p:txBody>
      </p:sp>
      <p:pic>
        <p:nvPicPr>
          <p:cNvPr descr="{&quot;aid&quot;:null,&quot;type&quot;:&quot;$$&quot;,&quot;id&quot;:&quot;22&quot;,&quot;code&quot;:&quot;$$\\left|x_{B}-x_{A}\\right|+\\left|y_{B}-y_{A}\\right|$$&quot;,&quot;backgroundColor&quot;:&quot;#ffffff&quot;,&quot;backgroundColorModified&quot;:false,&quot;font&quot;:{&quot;color&quot;:&quot;#000000&quot;,&quot;family&quot;:&quot;Comfortaa&quot;,&quot;size&quot;:18},&quot;ts&quot;:1630371042510,&quot;cs&quot;:&quot;UBnapk5dPLWjksWn0i97Zg==&quot;,&quot;size&quot;:{&quot;width&quot;:219.20000000000002,&quot;height&quot;:24.399999999999988}}"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2827398"/>
            <a:ext cx="2087880" cy="232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1"/>
          <p:cNvCxnSpPr/>
          <p:nvPr/>
        </p:nvCxnSpPr>
        <p:spPr>
          <a:xfrm flipH="1" rot="10800000">
            <a:off x="3014125" y="4175325"/>
            <a:ext cx="678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66" name="Google Shape;266;p31"/>
          <p:cNvSpPr txBox="1"/>
          <p:nvPr/>
        </p:nvSpPr>
        <p:spPr>
          <a:xfrm>
            <a:off x="2708050" y="5271650"/>
            <a:ext cx="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A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5384900" y="3962975"/>
            <a:ext cx="1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B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268" name="Google Shape;268;p31"/>
          <p:cNvCxnSpPr/>
          <p:nvPr/>
        </p:nvCxnSpPr>
        <p:spPr>
          <a:xfrm>
            <a:off x="3082100" y="4149925"/>
            <a:ext cx="2302800" cy="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 cặp điểm gần nhất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(Closest pair problem)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n điểm trong không gian 2D, mỗi điểm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Vấn đề: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Khoảng cách Euclidean: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aid&quot;:null,&quot;code&quot;:&quot;$$p_{i}=\\left(x_{i},y_{i}\\right)$$&quot;,&quot;font&quot;:{&quot;family&quot;:&quot;Comfortaa&quot;,&quot;color&quot;:&quot;#000000&quot;,&quot;size&quot;:18},&quot;backgroundColor&quot;:&quot;#ffffff&quot;,&quot;backgroundColorModified&quot;:null,&quot;id&quot;:&quot;23&quot;,&quot;type&quot;:&quot;$$&quot;,&quot;ts&quot;:1630382619404,&quot;cs&quot;:&quot;UKhgX+0d1TVMhywp8qglDg==&quot;,&quot;size&quot;:{&quot;width&quot;:119.83333333333333,&quot;height&quot;:24.333333333333332}}"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650" y="2001325"/>
            <a:ext cx="1141413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id&quot;:&quot;24&quot;,&quot;code&quot;:&quot;$$\\min_{i,j}\\left\\{\\rho\\left(p_{i},p_{j}\\right)\\right\\}$$&quot;,&quot;backgroundColor&quot;:&quot;#ffffff&quot;,&quot;font&quot;:{&quot;color&quot;:&quot;#000000&quot;,&quot;size&quot;:18,&quot;family&quot;:&quot;Comfortaa&quot;},&quot;aid&quot;:null,&quot;ts&quot;:1630402858722,&quot;cs&quot;:&quot;mOuyGXf3NNz5jZd0XhB23A==&quot;,&quot;size&quot;:{&quot;width&quot;:144.83333333333334,&quot;height&quot;:37}}"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825" y="2433119"/>
            <a:ext cx="1379538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22&quot;,&quot;type&quot;:&quot;$$&quot;,&quot;font&quot;:{&quot;family&quot;:&quot;Comfortaa&quot;,&quot;size&quot;:18,&quot;color&quot;:&quot;#000000&quot;},&quot;backgroundColorModified&quot;:false,&quot;code&quot;:&quot;$$\\rho\\left(p_{i},p_{j}\\right)={\\sqrt[]{\\left(x_{i}-x_{j}\\right)^{2}+\\left(y_{i}-y_{j}\\right)^{2}}}$$&quot;,&quot;backgroundColor&quot;:&quot;#ffffff&quot;,&quot;ts&quot;:1630396591157,&quot;cs&quot;:&quot;wrnNi6DNzibKL4Y1/G6EWQ==&quot;,&quot;size&quot;:{&quot;width&quot;:368.6666666666667,&quot;height&quot;:43.666666666666664}}" id="284" name="Google Shape;2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325" y="3293873"/>
            <a:ext cx="3511550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2225" y="4225025"/>
            <a:ext cx="4198050" cy="24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tiêu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Brute giải bài toán với  độ phức tạp: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Vấn đề </a:t>
            </a:r>
            <a:r>
              <a:rPr lang="en-US"/>
              <a:t>có cách nào nhanh hơn không? Không sử dụng so sánh cặp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Chúng ta có thể giải bài toán với độ phức tạp: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Cách tiếp cận hợp lý là gì 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{&quot;font&quot;:{&quot;color&quot;:&quot;#000000&quot;,&quot;family&quot;:&quot;Comfortaa&quot;,&quot;size&quot;:18},&quot;backgroundColorModified&quot;:false,&quot;id&quot;:&quot;23&quot;,&quot;backgroundColor&quot;:&quot;#ffffff&quot;,&quot;code&quot;:&quot;$$O\\left(n^{2}\\right)$$&quot;,&quot;aid&quot;:null,&quot;type&quot;:&quot;$$&quot;,&quot;ts&quot;:1630396924720,&quot;cs&quot;:&quot;pMOKkosKCB57H50S9+EK2Q==&quot;,&quot;size&quot;:{&quot;width&quot;:60.166666666666664,&quot;height&quot;:30}}"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163" y="1984325"/>
            <a:ext cx="573088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O\\left(n\\log_{}\\left(n\\right)\\right)$$&quot;,&quot;backgroundColor&quot;:&quot;#ffffff&quot;,&quot;aid&quot;:null,&quot;font&quot;:{&quot;color&quot;:&quot;#000000&quot;,&quot;family&quot;:&quot;Comfortaa&quot;,&quot;size&quot;:18},&quot;id&quot;:&quot;23&quot;,&quot;type&quot;:&quot;$$&quot;,&quot;backgroundColorModified&quot;:false,&quot;ts&quot;:1630397217668,&quot;cs&quot;:&quot;kPs92dxXetdlIo3ZwLPKHw==&quot;,&quot;size&quot;:{&quot;width&quot;:122.5,&quot;height&quot;:24.333333333333332}}" id="294" name="Google Shape;2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338" y="4126256"/>
            <a:ext cx="1166813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Các khái niệm cơ bản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Biểu diễn hình học của số phức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Biểu diễn hình học cộng và trừ hai 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Hàm khoảng cách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cặp điểm gần nhất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bao lồi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 (1)</a:t>
            </a:r>
            <a:endParaRPr/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Sắp xếp các điểm dọc theo tọa độ x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Chia tập hợp điểm thành 2 tập con có kích thước gần bằng nhau theo đường thẳng x = 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375" y="3461575"/>
            <a:ext cx="5429250" cy="3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toán( 2)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Giải bài toán bằng đệ quy trong tập con trái và tập con phải </a:t>
            </a:r>
            <a:endParaRPr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0" y="2484300"/>
            <a:ext cx="7507150" cy="4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 (3)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Xây dựng miền S là tập hợp các điểm lân cận L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Tìm khoảng cách tối thiểu      trong miền S ( một điểm nằm bên trái và một điểm nằm bên phải L)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Câu </a:t>
            </a:r>
            <a:r>
              <a:rPr lang="en-US"/>
              <a:t>trả</a:t>
            </a:r>
            <a:r>
              <a:rPr lang="en-US"/>
              <a:t> lời </a:t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900" y="3300125"/>
            <a:ext cx="4629150" cy="279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size&quot;:18,&quot;color&quot;:&quot;#000000&quot;},&quot;id&quot;:&quot;25&quot;,&quot;code&quot;:&quot;$$d_{S}$$&quot;,&quot;aid&quot;:null,&quot;backgroundColor&quot;:&quot;#ffffff&quot;,&quot;type&quot;:&quot;$$&quot;,&quot;backgroundColorModified&quot;:null,&quot;ts&quot;:1630402394102,&quot;cs&quot;:&quot;6ZGPS7v4I1Ruow3NiVCVAA==&quot;,&quot;size&quot;:{&quot;width&quot;:23,&quot;height&quot;:21}}"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075" y="2434700"/>
            <a:ext cx="2190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18,&quot;family&quot;:&quot;Comfortaa&quot;},&quot;type&quot;:&quot;$$&quot;,&quot;code&quot;:&quot;$$d\\,:=\\,\\min \\,\\left\\{d,\\,d_{S}\\right\\}$$&quot;,&quot;backgroundColorModified&quot;:false,&quot;id&quot;:&quot;24&quot;,&quot;backgroundColor&quot;:&quot;#ffffff&quot;,&quot;aid&quot;:null,&quot;ts&quot;:1630402815636,&quot;cs&quot;:&quot;ahopgs+a5a8XY33X3fPT2g==&quot;,&quot;size&quot;:{&quot;width&quot;:187.66666666666666,&quot;height&quot;:24.33333333333341}}" id="320" name="Google Shape;3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7475" y="6310255"/>
            <a:ext cx="1787525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</a:t>
            </a:r>
            <a:r>
              <a:rPr lang="en-US"/>
              <a:t>onvex hull</a:t>
            </a:r>
            <a:r>
              <a:rPr lang="en-US"/>
              <a:t>)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75" y="3754950"/>
            <a:ext cx="2089294" cy="29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194" y="3698675"/>
            <a:ext cx="2178371" cy="2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lồi(1)</a:t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lồi: 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Bao lồi:  tập lồi nhỏ nhất chứa tất cả các điểm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$&quot;,&quot;id&quot;:&quot;26&quot;,&quot;font&quot;:{&quot;size&quot;:18,&quot;color&quot;:&quot;#000000&quot;,&quot;family&quot;:&quot;Comfortaa&quot;},&quot;code&quot;:&quot;$$\\forall a,\\,b\\,\\in\\,S,\\,then\\,\\left[a,b\\right]\\in S$$&quot;,&quot;backgroundColor&quot;:&quot;#ffffff&quot;,&quot;backgroundColorModified&quot;:null,&quot;aid&quot;:null,&quot;ts&quot;:1630408742888,&quot;cs&quot;:&quot;u/SX59Oop1ihNG4ThLVs7A==&quot;,&quot;size&quot;:{&quot;width&quot;:266,&quot;height&quot;:24.399999999999988}}" id="336" name="Google Shape;3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875" y="2012350"/>
            <a:ext cx="2533650" cy="23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575" y="3000275"/>
            <a:ext cx="7738475" cy="31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 (2)</a:t>
            </a:r>
            <a:endParaRPr/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425200" y="1821425"/>
            <a:ext cx="8389200" cy="371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Cho 3 điểm  p, q và r trong không gian 2D: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Nếu D &gt; 0, thì điểm r nằm trái [p,q]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Nếu D &lt; 0, thì điểm r nằm phải [p, q 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size&quot;:18,&quot;color&quot;:&quot;#000000&quot;,&quot;family&quot;:&quot;Comfortaa&quot;},&quot;backgroundColorModified&quot;:null,&quot;aid&quot;:null,&quot;backgroundColor&quot;:&quot;#ffffff&quot;,&quot;id&quot;:&quot;27&quot;,&quot;code&quot;:&quot;$$p=\\left(p_{x},\\,p_{y}\\right),\\,q\\,=\\,\\left(q_{x},\\,q_{y}\\right),\\,r\\,=\\,\\left(r_{x},\\,r_{y}\\right)$$&quot;,&quot;type&quot;:&quot;$$&quot;,&quot;ts&quot;:1630409375574,&quot;cs&quot;:&quot;XhATj25DnNGMKhH+c9TNJA==&quot;,&quot;size&quot;:{&quot;width&quot;:406.6666666666667,&quot;height&quot;:25.333333333333332}}"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75" y="2575250"/>
            <a:ext cx="3873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Comfortaa&quot;,&quot;color&quot;:&quot;#000000&quot;,&quot;size&quot;:18},&quot;id&quot;:&quot;28&quot;,&quot;backgroundColor&quot;:&quot;#ffffff&quot;,&quot;code&quot;:&quot;$$D=\\begin{vmatrix}\n{1}&amp;{p_{x}}&amp;{p_{y}}\\\\\n{1}&amp;{q_{x}}&amp;{q_{y}}\\\\\n{1}&amp;{r_{x}}&amp;{r_{y}}\\\\\n\\end{vmatrix}$$&quot;,&quot;aid&quot;:null,&quot;backgroundColorModified&quot;:null,&quot;type&quot;:&quot;$$&quot;,&quot;ts&quot;:1630409470632,&quot;cs&quot;:&quot;XphNIiyJWj349h7Eg9BeFQ==&quot;,&quot;size&quot;:{&quot;width&quot;:170.83333333333334,&quot;height&quot;:96}}"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775" y="3185075"/>
            <a:ext cx="1627188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40"/>
          <p:cNvCxnSpPr/>
          <p:nvPr/>
        </p:nvCxnSpPr>
        <p:spPr>
          <a:xfrm>
            <a:off x="1150825" y="6392050"/>
            <a:ext cx="2758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48" name="Google Shape;348;p40"/>
          <p:cNvSpPr txBox="1"/>
          <p:nvPr/>
        </p:nvSpPr>
        <p:spPr>
          <a:xfrm>
            <a:off x="831850" y="613875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p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3986400" y="619660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q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2567450" y="5904200"/>
            <a:ext cx="468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351" name="Google Shape;351;p40"/>
          <p:cNvSpPr txBox="1"/>
          <p:nvPr/>
        </p:nvSpPr>
        <p:spPr>
          <a:xfrm>
            <a:off x="2076475" y="566910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352" name="Google Shape;352;p40"/>
          <p:cNvCxnSpPr/>
          <p:nvPr/>
        </p:nvCxnSpPr>
        <p:spPr>
          <a:xfrm>
            <a:off x="5252926" y="5716663"/>
            <a:ext cx="2758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53" name="Google Shape;353;p40"/>
          <p:cNvSpPr txBox="1"/>
          <p:nvPr/>
        </p:nvSpPr>
        <p:spPr>
          <a:xfrm>
            <a:off x="4980851" y="5796400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p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8011126" y="5849475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q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6957251" y="6174622"/>
            <a:ext cx="3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 Regular"/>
                <a:ea typeface="Comfortaa Regular"/>
                <a:cs typeface="Comfortaa Regular"/>
                <a:sym typeface="Comfortaa Regular"/>
              </a:rPr>
              <a:t>r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356" name="Google Shape;356;p40"/>
          <p:cNvCxnSpPr/>
          <p:nvPr/>
        </p:nvCxnSpPr>
        <p:spPr>
          <a:xfrm flipH="1">
            <a:off x="6798450" y="6392050"/>
            <a:ext cx="18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 (3)</a:t>
            </a:r>
            <a:endParaRPr/>
          </a:p>
        </p:txBody>
      </p:sp>
      <p:sp>
        <p:nvSpPr>
          <p:cNvPr id="363" name="Google Shape;363;p41"/>
          <p:cNvSpPr txBox="1"/>
          <p:nvPr>
            <p:ph idx="1" type="body"/>
          </p:nvPr>
        </p:nvSpPr>
        <p:spPr>
          <a:xfrm>
            <a:off x="425200" y="1821425"/>
            <a:ext cx="8389200" cy="105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Sắp xếp các điểm tăng dần theo thứ tự  trung độ x ( </a:t>
            </a:r>
            <a:r>
              <a:rPr lang="en-US"/>
              <a:t>nếu trung độ x bằng nhau thì ưu tiên hoành độ độ y )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/>
          <p:nvPr/>
        </p:nvSpPr>
        <p:spPr>
          <a:xfrm>
            <a:off x="878750" y="3408675"/>
            <a:ext cx="3067800" cy="1688700"/>
          </a:xfrm>
          <a:custGeom>
            <a:rect b="b" l="l" r="r" t="t"/>
            <a:pathLst>
              <a:path extrusionOk="0" h="67548" w="122712">
                <a:moveTo>
                  <a:pt x="0" y="39403"/>
                </a:moveTo>
                <a:lnTo>
                  <a:pt x="31898" y="7505"/>
                </a:lnTo>
                <a:lnTo>
                  <a:pt x="74303" y="0"/>
                </a:lnTo>
                <a:lnTo>
                  <a:pt x="122712" y="15761"/>
                </a:lnTo>
                <a:lnTo>
                  <a:pt x="109953" y="52913"/>
                </a:lnTo>
                <a:lnTo>
                  <a:pt x="66422" y="67548"/>
                </a:lnTo>
                <a:lnTo>
                  <a:pt x="30772" y="61168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65" name="Google Shape;365;p41"/>
          <p:cNvCxnSpPr/>
          <p:nvPr/>
        </p:nvCxnSpPr>
        <p:spPr>
          <a:xfrm>
            <a:off x="1619900" y="358692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878750" y="4396050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2675232" y="3410237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8" name="Google Shape;368;p41"/>
          <p:cNvCxnSpPr/>
          <p:nvPr/>
        </p:nvCxnSpPr>
        <p:spPr>
          <a:xfrm>
            <a:off x="3887750" y="3809600"/>
            <a:ext cx="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69" name="Google Shape;369;p41"/>
          <p:cNvCxnSpPr/>
          <p:nvPr/>
        </p:nvCxnSpPr>
        <p:spPr>
          <a:xfrm>
            <a:off x="3599225" y="474067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0" name="Google Shape;370;p41"/>
          <p:cNvCxnSpPr/>
          <p:nvPr/>
        </p:nvCxnSpPr>
        <p:spPr>
          <a:xfrm>
            <a:off x="2497000" y="509737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1" name="Google Shape;371;p41"/>
          <p:cNvCxnSpPr/>
          <p:nvPr/>
        </p:nvCxnSpPr>
        <p:spPr>
          <a:xfrm>
            <a:off x="1619900" y="4923725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2" name="Google Shape;372;p41"/>
          <p:cNvCxnSpPr/>
          <p:nvPr/>
        </p:nvCxnSpPr>
        <p:spPr>
          <a:xfrm>
            <a:off x="1561100" y="41285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3" name="Google Shape;373;p41"/>
          <p:cNvCxnSpPr/>
          <p:nvPr/>
        </p:nvCxnSpPr>
        <p:spPr>
          <a:xfrm>
            <a:off x="2044150" y="45928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4" name="Google Shape;374;p41"/>
          <p:cNvCxnSpPr/>
          <p:nvPr/>
        </p:nvCxnSpPr>
        <p:spPr>
          <a:xfrm>
            <a:off x="2205950" y="394780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5" name="Google Shape;375;p41"/>
          <p:cNvCxnSpPr/>
          <p:nvPr/>
        </p:nvCxnSpPr>
        <p:spPr>
          <a:xfrm>
            <a:off x="2832200" y="45928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76" name="Google Shape;376;p41"/>
          <p:cNvCxnSpPr/>
          <p:nvPr/>
        </p:nvCxnSpPr>
        <p:spPr>
          <a:xfrm>
            <a:off x="2497000" y="4128550"/>
            <a:ext cx="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descr="{&quot;backgroundColorModified&quot;:null,&quot;aid&quot;:null,&quot;code&quot;:&quot;$$p_{1}$$&quot;,&quot;font&quot;:{&quot;color&quot;:&quot;#000000&quot;,&quot;family&quot;:&quot;Comfortaa&quot;,&quot;size&quot;:14},&quot;backgroundColor&quot;:&quot;#ffffff&quot;,&quot;type&quot;:&quot;$$&quot;,&quot;id&quot;:&quot;29&quot;,&quot;ts&quot;:1630413896259,&quot;cs&quot;:&quot;+dZzD5OmVgFwE0HazqSGIA==&quot;,&quot;size&quot;:{&quot;width&quot;:15.333333333333334,&quot;height&quot;:12.166666666666666}}" id="377" name="Google Shape;3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25" y="4338100"/>
            <a:ext cx="14605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family&quot;:&quot;Comfortaa&quot;,&quot;color&quot;:&quot;#000000&quot;,&quot;size&quot;:14},&quot;id&quot;:&quot;29&quot;,&quot;backgroundColor&quot;:&quot;#ffffff&quot;,&quot;code&quot;:&quot;$$p_{2}$$&quot;,&quot;type&quot;:&quot;$$&quot;,&quot;backgroundColorModified&quot;:false,&quot;ts&quot;:1630414005100,&quot;cs&quot;:&quot;HdSQboiOi2VwrZEpBkoThw==&quot;,&quot;size&quot;:{&quot;width&quot;:15.5,&quot;height&quot;:12.166666666666666}}" id="378" name="Google Shape;3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850" y="3371673"/>
            <a:ext cx="1476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3}$$&quot;,&quot;backgroundColorModified&quot;:false,&quot;id&quot;:&quot;29&quot;,&quot;backgroundColor&quot;:&quot;#ffffff&quot;,&quot;font&quot;:{&quot;size&quot;:14,&quot;color&quot;:&quot;#000000&quot;,&quot;family&quot;:&quot;Comfortaa&quot;},&quot;aid&quot;:null,&quot;type&quot;:&quot;$$&quot;,&quot;ts&quot;:1630414029494,&quot;cs&quot;:&quot;ISbGqE6sNq7z3HRpeRYunw==&quot;,&quot;size&quot;:{&quot;width&quot;:15.666666666666666,&quot;height&quot;:12.166666666666666}}" id="379" name="Google Shape;3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225" y="3208733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9}$$&quot;,&quot;backgroundColorModified&quot;:false,&quot;id&quot;:&quot;29&quot;,&quot;aid&quot;:null,&quot;font&quot;:{&quot;size&quot;:14,&quot;family&quot;:&quot;Comfortaa&quot;,&quot;color&quot;:&quot;#000000&quot;},&quot;type&quot;:&quot;$$&quot;,&quot;backgroundColor&quot;:&quot;#ffffff&quot;,&quot;ts&quot;:1630414090448,&quot;cs&quot;:&quot;16tO3chXFL6E4tDNyfpc0g==&quot;,&quot;size&quot;:{&quot;width&quot;:15.666666666666666,&quot;height&quot;:12.166666666666666}}" id="380" name="Google Shape;38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2875" y="3694939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aid&quot;:null,&quot;code&quot;:&quot;$$p_{10}$$&quot;,&quot;font&quot;:{&quot;family&quot;:&quot;Comfortaa&quot;,&quot;color&quot;:&quot;#000000&quot;,&quot;size&quot;:14},&quot;id&quot;:&quot;29&quot;,&quot;backgroundColor&quot;:&quot;#ffffff&quot;,&quot;ts&quot;:1630414241208,&quot;cs&quot;:&quot;D+hSyEQpSUYBcm07YFKtCg==&quot;,&quot;size&quot;:{&quot;width&quot;:22.666666666666668,&quot;height&quot;:12.166666666666666}}" id="381" name="Google Shape;38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1700" y="4759421"/>
            <a:ext cx="21590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9&quot;,&quot;type&quot;:&quot;$$&quot;,&quot;code&quot;:&quot;$$p_{11}$$&quot;,&quot;backgroundColorModified&quot;:false,&quot;font&quot;:{&quot;color&quot;:&quot;#000000&quot;,&quot;size&quot;:14,&quot;family&quot;:&quot;Comfortaa&quot;},&quot;backgroundColor&quot;:&quot;#ffffff&quot;,&quot;aid&quot;:null,&quot;ts&quot;:1630414263385,&quot;cs&quot;:&quot;Z7ORh3QkQAl1LRX63oC+RA==&quot;,&quot;size&quot;:{&quot;width&quot;:22.166666666666668,&quot;height&quot;:12.166666666666666}}" id="382" name="Google Shape;38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7000" y="5221138"/>
            <a:ext cx="2111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12}$$&quot;,&quot;id&quot;:&quot;29&quot;,&quot;font&quot;:{&quot;size&quot;:14,&quot;color&quot;:&quot;#000000&quot;,&quot;family&quot;:&quot;Comfortaa&quot;},&quot;backgroundColorModified&quot;:false,&quot;type&quot;:&quot;$$&quot;,&quot;aid&quot;:null,&quot;backgroundColor&quot;:&quot;#ffffff&quot;,&quot;ts&quot;:1630414288368,&quot;cs&quot;:&quot;QvNd+TfPI5YMz/Piex6YTw==&quot;,&quot;size&quot;:{&quot;width&quot;:22.5,&quot;height&quot;:12.166666666666666}}" id="383" name="Google Shape;38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73850" y="5115831"/>
            <a:ext cx="214313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p_{5}$$&quot;,&quot;id&quot;:&quot;29&quot;,&quot;aid&quot;:null,&quot;font&quot;:{&quot;color&quot;:&quot;#000000&quot;,&quot;family&quot;:&quot;Comfortaa&quot;,&quot;size&quot;:14},&quot;backgroundColor&quot;:&quot;#ffffff&quot;,&quot;ts&quot;:1630414139161,&quot;cs&quot;:&quot;7LZXXC4VD/D0cZvLeeWdUg==&quot;,&quot;size&quot;:{&quot;width&quot;:15.5,&quot;height&quot;:12.166666666666666}}" id="384" name="Google Shape;384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15050" y="4195698"/>
            <a:ext cx="1476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color&quot;:&quot;#000000&quot;,&quot;size&quot;:14,&quot;family&quot;:&quot;Comfortaa&quot;},&quot;aid&quot;:null,&quot;id&quot;:&quot;29&quot;,&quot;backgroundColor&quot;:&quot;#ffffff&quot;,&quot;type&quot;:&quot;$$&quot;,&quot;code&quot;:&quot;$$p_{4}$$&quot;,&quot;ts&quot;:1630414116361,&quot;cs&quot;:&quot;76DCW+lT381yXYi/912lWw==&quot;,&quot;size&quot;:{&quot;width&quot;:15.833333333333334,&quot;height&quot;:12.166666666666666}}" id="385" name="Google Shape;385;p4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75775" y="3811430"/>
            <a:ext cx="150813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color&quot;:&quot;#000000&quot;,&quot;family&quot;:&quot;Comfortaa&quot;,&quot;size&quot;:14},&quot;backgroundColorModified&quot;:false,&quot;id&quot;:&quot;29&quot;,&quot;aid&quot;:null,&quot;type&quot;:&quot;$$&quot;,&quot;code&quot;:&quot;$$p_{6}$$&quot;,&quot;ts&quot;:1630414165791,&quot;cs&quot;:&quot;3nBmo1dLnBNtr6zab41ReA==&quot;,&quot;size&quot;:{&quot;width&quot;:15.666666666666666,&quot;height&quot;:12.166666666666666}}" id="386" name="Google Shape;386;p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29725" y="4594083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Comfortaa&quot;,&quot;size&quot;:14},&quot;code&quot;:&quot;$$p_{7}$$&quot;,&quot;type&quot;:&quot;$$&quot;,&quot;backgroundColor&quot;:&quot;#ffffff&quot;,&quot;backgroundColorModified&quot;:false,&quot;aid&quot;:null,&quot;id&quot;:&quot;29&quot;,&quot;ts&quot;:1630414193554,&quot;cs&quot;:&quot;juQuU2bsmdhS9yz6e1NwGQ==&quot;,&quot;size&quot;:{&quot;width&quot;:16,&quot;height&quot;:12.166666666666666}}" id="387" name="Google Shape;387;p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06850" y="4595264"/>
            <a:ext cx="15240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p_{8}$$&quot;,&quot;aid&quot;:null,&quot;font&quot;:{&quot;family&quot;:&quot;Comfortaa&quot;,&quot;color&quot;:&quot;#000000&quot;,&quot;size&quot;:14},&quot;type&quot;:&quot;$$&quot;,&quot;id&quot;:&quot;29&quot;,&quot;backgroundColorModified&quot;:false,&quot;backgroundColor&quot;:&quot;#ffffff&quot;,&quot;ts&quot;:1630414213293,&quot;cs&quot;:&quot;nZAIdPwOcd/TxDt2G0iuDQ==&quot;,&quot;size&quot;:{&quot;width&quot;:15.666666666666666,&quot;height&quot;:12.166666666666666}}" id="388" name="Google Shape;388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75225" y="4071833"/>
            <a:ext cx="149225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lalign*&quot;,&quot;id&quot;:&quot;30&quot;,&quot;backgroundColorModified&quot;:false,&quot;code&quot;:&quot;\\begin{lalign*}\n&amp;{L_{upper}=\\left\\{p_{1},p_{2},\\,p_{3},p_{9}\\right\\}}\\\\\n&amp;{L_{lower}=\\left\\{p_{9},p_{10},\\,p_{11},p_{12},p_{1}\\right\\}}\t\n\\end{lalign*}&quot;,&quot;font&quot;:{&quot;family&quot;:&quot;Arial&quot;,&quot;color&quot;:&quot;#000000&quot;,&quot;size&quot;:12},&quot;aid&quot;:null,&quot;backgroundColor&quot;:&quot;#ffffff&quot;,&quot;ts&quot;:1630414820307,&quot;cs&quot;:&quot;2Mepr5CPb7jSmVX27MKE0A==&quot;,&quot;size&quot;:{&quot;width&quot;:229.20000000000005,&quot;height&quot;:44}}" id="389" name="Google Shape;389;p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47000" y="3057135"/>
            <a:ext cx="218313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41"/>
          <p:cNvCxnSpPr/>
          <p:nvPr/>
        </p:nvCxnSpPr>
        <p:spPr>
          <a:xfrm flipH="1" rot="10800000">
            <a:off x="494100" y="3258575"/>
            <a:ext cx="31053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4632775" y="4311575"/>
            <a:ext cx="4181700" cy="220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Xác định bao trên</a:t>
            </a:r>
            <a:endParaRPr/>
          </a:p>
          <a:p>
            <a:pPr indent="-340360" lvl="0" marL="914400" rtl="0" algn="l"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 sz="1400"/>
              <a:t>Bổ sung 2 điểm đầu tiên </a:t>
            </a:r>
            <a:endParaRPr sz="1400"/>
          </a:p>
          <a:p>
            <a:pPr indent="-340360" lvl="0" marL="914400" rtl="0" algn="l"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 sz="1400"/>
              <a:t>Bổ sung điểm thứ 3 ( nếu ba điểm cuối cùng không tạo thành </a:t>
            </a:r>
            <a:r>
              <a:rPr lang="en-US" sz="1400"/>
              <a:t>rẽ</a:t>
            </a:r>
            <a:r>
              <a:rPr lang="en-US" sz="1400"/>
              <a:t> phải thì xóa điểm giữa)</a:t>
            </a:r>
            <a:endParaRPr sz="1400"/>
          </a:p>
        </p:txBody>
      </p:sp>
      <p:pic>
        <p:nvPicPr>
          <p:cNvPr descr="{&quot;type&quot;:&quot;$$&quot;,&quot;code&quot;:&quot;$$L_{upper}$$&quot;,&quot;aid&quot;:null,&quot;id&quot;:&quot;31&quot;,&quot;font&quot;:{&quot;family&quot;:&quot;Comfortaa&quot;,&quot;color&quot;:&quot;#000000&quot;,&quot;size&quot;:18},&quot;backgroundColor&quot;:&quot;#ffffff&quot;,&quot;backgroundColorModified&quot;:null,&quot;ts&quot;:1630415678926,&quot;cs&quot;:&quot;W7FixWqqo7ndxZvikx57sg==&quot;,&quot;size&quot;:{&quot;width&quot;:58.833333333333336,&quot;height&quot;:23.5}}" id="392" name="Google Shape;392;p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29800" y="4540106"/>
            <a:ext cx="560388" cy="223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41"/>
          <p:cNvCxnSpPr/>
          <p:nvPr/>
        </p:nvCxnSpPr>
        <p:spPr>
          <a:xfrm flipH="1" rot="10800000">
            <a:off x="1134700" y="6359900"/>
            <a:ext cx="1371600" cy="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1"/>
          <p:cNvCxnSpPr/>
          <p:nvPr/>
        </p:nvCxnSpPr>
        <p:spPr>
          <a:xfrm flipH="1" rot="10800000">
            <a:off x="1151675" y="5469000"/>
            <a:ext cx="1988100" cy="98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1"/>
          <p:cNvCxnSpPr/>
          <p:nvPr/>
        </p:nvCxnSpPr>
        <p:spPr>
          <a:xfrm flipH="1" rot="10800000">
            <a:off x="2479875" y="5494975"/>
            <a:ext cx="66840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backgroundColorModified&quot;:null,&quot;aid&quot;:null,&quot;code&quot;:&quot;$$p_{1}$$&quot;,&quot;font&quot;:{&quot;color&quot;:&quot;#000000&quot;,&quot;family&quot;:&quot;Comfortaa&quot;,&quot;size&quot;:14},&quot;backgroundColor&quot;:&quot;#ffffff&quot;,&quot;type&quot;:&quot;$$&quot;,&quot;id&quot;:&quot;29&quot;,&quot;ts&quot;:1630413896259,&quot;cs&quot;:&quot;+dZzD5OmVgFwE0HazqSGIA==&quot;,&quot;size&quot;:{&quot;width&quot;:15.333333333333334,&quot;height&quot;:12.166666666666666}}" id="396" name="Google Shape;3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50" y="6371875"/>
            <a:ext cx="146050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code&quot;:&quot;$$p_{5}$$&quot;,&quot;id&quot;:&quot;29&quot;,&quot;aid&quot;:null,&quot;font&quot;:{&quot;color&quot;:&quot;#000000&quot;,&quot;family&quot;:&quot;Comfortaa&quot;,&quot;size&quot;:14},&quot;backgroundColor&quot;:&quot;#ffffff&quot;,&quot;ts&quot;:1630414139161,&quot;cs&quot;:&quot;7LZXXC4VD/D0cZvLeeWdUg==&quot;,&quot;size&quot;:{&quot;width&quot;:15.5,&quot;height&quot;:12.166666666666666}}" id="397" name="Google Shape;397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1100" y="6487773"/>
            <a:ext cx="147638" cy="11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family&quot;:&quot;Comfortaa&quot;,&quot;color&quot;:&quot;#000000&quot;,&quot;size&quot;:14},&quot;id&quot;:&quot;29&quot;,&quot;backgroundColor&quot;:&quot;#ffffff&quot;,&quot;code&quot;:&quot;$$p_{2}$$&quot;,&quot;type&quot;:&quot;$$&quot;,&quot;backgroundColorModified&quot;:false,&quot;ts&quot;:1630414005100,&quot;cs&quot;:&quot;HdSQboiOi2VwrZEpBkoThw==&quot;,&quot;size&quot;:{&quot;width&quot;:15.5,&quot;height&quot;:12.166666666666666}}" id="398" name="Google Shape;3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775" y="5379898"/>
            <a:ext cx="147638" cy="115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41"/>
          <p:cNvCxnSpPr/>
          <p:nvPr/>
        </p:nvCxnSpPr>
        <p:spPr>
          <a:xfrm>
            <a:off x="2123950" y="6251125"/>
            <a:ext cx="755400" cy="16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1"/>
          <p:cNvCxnSpPr/>
          <p:nvPr/>
        </p:nvCxnSpPr>
        <p:spPr>
          <a:xfrm flipH="1">
            <a:off x="2432200" y="6012475"/>
            <a:ext cx="138900" cy="64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1"/>
          <p:cNvCxnSpPr/>
          <p:nvPr/>
        </p:nvCxnSpPr>
        <p:spPr>
          <a:xfrm>
            <a:off x="2722950" y="5903100"/>
            <a:ext cx="269100" cy="9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1"/>
          <p:cNvCxnSpPr/>
          <p:nvPr/>
        </p:nvCxnSpPr>
        <p:spPr>
          <a:xfrm>
            <a:off x="1768025" y="6311875"/>
            <a:ext cx="17400" cy="22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Bao lồi (4)</a:t>
            </a:r>
            <a:endParaRPr/>
          </a:p>
        </p:txBody>
      </p:sp>
      <p:sp>
        <p:nvSpPr>
          <p:cNvPr id="409" name="Google Shape;409;p4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Xác định bao dưới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Bổ sung hai điểm đầu tiên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Bổ sung điểm thứ 3, nếu ba điểm không tạo thành rẽ phải thì xóa điểm đầu giữa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Xóa điểm đầu và điểm cuối trong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hợp điểm thu được theo kim đồng hồ  </a:t>
            </a:r>
            <a:endParaRPr/>
          </a:p>
        </p:txBody>
      </p:sp>
      <p:pic>
        <p:nvPicPr>
          <p:cNvPr descr="{&quot;type&quot;:&quot;$$&quot;,&quot;id&quot;:&quot;31&quot;,&quot;backgroundColorModified&quot;:false,&quot;aid&quot;:null,&quot;font&quot;:{&quot;size&quot;:18,&quot;color&quot;:&quot;#000000&quot;,&quot;family&quot;:&quot;Comfortaa&quot;},&quot;code&quot;:&quot;$$L_{lower}$$&quot;,&quot;backgroundColor&quot;:&quot;#ffffff&quot;,&quot;ts&quot;:1630416702619,&quot;cs&quot;:&quot;fDthmIyrGf7fp55Juezbpw==&quot;,&quot;size&quot;:{&quot;width&quot;:56.833333333333336,&quot;height&quot;:20.333333333333332}}" id="410" name="Google Shape;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25" y="2016929"/>
            <a:ext cx="541338" cy="19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L_{lower}\\,=\\,\\left\\{p_{9},p_{10}\\right\\}$$&quot;,&quot;aid&quot;:null,&quot;type&quot;:&quot;$$&quot;,&quot;backgroundColor&quot;:&quot;#ffffff&quot;,&quot;id&quot;:&quot;31&quot;,&quot;font&quot;:{&quot;size&quot;:18,&quot;color&quot;:&quot;#000000&quot;,&quot;family&quot;:&quot;Comfortaa&quot;},&quot;backgroundColorModified&quot;:false,&quot;ts&quot;:1630416768419,&quot;cs&quot;:&quot;5zPc4qZE+0yKV7qMy4VCkA==&quot;,&quot;size&quot;:{&quot;width&quot;:185.66666666666666,&quot;height&quot;:24.333333333333332}}" id="411" name="Google Shape;4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450" y="2508468"/>
            <a:ext cx="176847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31&quot;,&quot;backgroundColorModified&quot;:false,&quot;aid&quot;:null,&quot;font&quot;:{&quot;size&quot;:18,&quot;color&quot;:&quot;#000000&quot;,&quot;family&quot;:&quot;Comfortaa&quot;},&quot;code&quot;:&quot;$$L_{lower}$$&quot;,&quot;backgroundColor&quot;:&quot;#ffffff&quot;,&quot;ts&quot;:1630416702619,&quot;cs&quot;:&quot;fDthmIyrGf7fp55Juezbpw==&quot;,&quot;size&quot;:{&quot;width&quot;:56.833333333333336,&quot;height&quot;:20.333333333333332}}" id="412" name="Google Shape;4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225" y="3662454"/>
            <a:ext cx="541338" cy="19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L_{upper}\\cup L_{lower}$$&quot;,&quot;type&quot;:&quot;$$&quot;,&quot;backgroundColorModified&quot;:false,&quot;id&quot;:&quot;31&quot;,&quot;aid&quot;:null,&quot;backgroundColor&quot;:&quot;#ffffff&quot;,&quot;font&quot;:{&quot;size&quot;:18,&quot;family&quot;:&quot;Comfortaa&quot;,&quot;color&quot;:&quot;#000000&quot;},&quot;ts&quot;:1630417216730,&quot;cs&quot;:&quot;LC1x/oVKojtR3aa4RfB5NA==&quot;,&quot;size&quot;:{&quot;width&quot;:144.66666666666666,&quot;height&quot;:23.5}}" id="413" name="Google Shape;41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375" y="4540024"/>
            <a:ext cx="1377950" cy="22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1860650" y="2552725"/>
            <a:ext cx="5161528" cy="1077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522825" y="327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Điểm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Điểm được biểu diễn trên Oxy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Điểm được biểu diễn trên Oxyz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Điểm được biểu diễn trên máy tính thường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     struct Point { int x, int y }</a:t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Khoảng cách giữa hai điểm A và B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double dist( Point A, Point B)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return sqrt((B.x-A.x)x(</a:t>
            </a:r>
            <a:r>
              <a:rPr lang="en-US"/>
              <a:t>B.x-A.x) + (B.y-A.y)x(B.y-A.y));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Đ</a:t>
            </a:r>
            <a:r>
              <a:rPr b="1" lang="en-US" u="sng"/>
              <a:t>ường thẳng</a:t>
            </a:r>
            <a:endParaRPr b="1" u="sng"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Đường thẳng trong mặt phẳng được xác định bởi hai điểm phân biệt A và B nằm trên đường thẳng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Tập hợp các điểm M nằm trên đường thẳng AB: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Các trường hợp có thể xảy ra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  &lt; 0 , thì điểm M nằm ngoài đoạn AB về phía A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  &gt;  1, thì điểm M nằm ngoài đoạn AB về phía B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trường hợp còn lại M thuộc đoạn [AB]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size&quot;:18,&quot;color&quot;:&quot;#000000&quot;,&quot;family&quot;:&quot;Comfortaa&quot;},&quot;code&quot;:&quot;\\begin{lalign*}\n&amp;{\\left(x_{M}-x_{A},y_{M}-y_{A}\\right)=\\,t.\\left(x_{B}-x_{A},y_{B}-y_{A}\\right)}\\\\\n&amp;{\\Rightarrow\\begin{cases}\n{x_{M}-x_{A}}&amp;{=t.\\left(x_{B}-x_{A}\\right)}\\\\\n{y_{M}-y_{A}}&amp;{=t.\\left(y_{B}-y_{A}\\right)}\\\\\n\\end{cases}}\t\n\\end{lalign*}&quot;,&quot;backgroundColorModified&quot;:null,&quot;aid&quot;:null,&quot;id&quot;:&quot;17&quot;,&quot;type&quot;:&quot;lalign*&quot;,&quot;backgroundColor&quot;:&quot;#ffffff&quot;,&quot;ts&quot;:1626770851893,&quot;cs&quot;:&quot;+yLtmPCWU+lgejUrl4lw5Q==&quot;,&quot;size&quot;:{&quot;width&quot;:458.3333333333333,&quot;height&quot;:90}}"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07" y="3721125"/>
            <a:ext cx="43656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25200" y="1821425"/>
            <a:ext cx="87189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u="sng"/>
              <a:t>Vectơ</a:t>
            </a:r>
            <a:endParaRPr b="1" u="sng"/>
          </a:p>
          <a:p>
            <a: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Vectơ biểu diễn đại lượng có cả độ lớn (magnitude) và hướng(direction)</a:t>
            </a:r>
            <a:endParaRPr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Độ lớn là chiều dài, hướng là từ đuôi (tail) đến đầu (head) của vectơ</a:t>
            </a:r>
            <a:endParaRPr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Trực quan hóa vectơ: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75" y="4277750"/>
            <a:ext cx="6967775" cy="24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r>
              <a:rPr lang="en-US"/>
              <a:t> 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 Cộng hai vectơ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Trừ hai 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</a:t>
            </a:r>
            <a:r>
              <a:rPr b="1" lang="en-US"/>
              <a:t>hương pháp hình bình hành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các vectơ sao cho các điểm ban đầu trùng nhau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đường thẳng tạo hình bình hành hoàn chỉnh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Đường chéo từ điểm ban đầu đến đối diện là kết quả</a:t>
            </a:r>
            <a:endParaRPr/>
          </a:p>
        </p:txBody>
      </p:sp>
      <p:pic>
        <p:nvPicPr>
          <p:cNvPr descr="{&quot;backgroundColor&quot;:&quot;#ffffff&quot;,&quot;id&quot;:&quot;6&quot;,&quot;font&quot;:{&quot;color&quot;:&quot;#000000&quot;,&quot;family&quot;:&quot;Comfortaa&quot;,&quot;size&quot;:18},&quot;backgroundColorModified&quot;:false,&quot;code&quot;:&quot;\\begin{align*}\n{a}&amp;={\\left(a_{x},\\,a_{y}\\right)^{T},\\,b\\,=\\,\\left(b_{x},\\,b_{y}\\right)^{T}}\t\n\\end{align*}&quot;,&quot;type&quot;:&quot;align*&quot;,&quot;aid&quot;:null,&quot;ts&quot;:1626620974460,&quot;cs&quot;:&quot;qGJ99pmFdn88E1ccxXBj3w==&quot;,&quot;size&quot;:{&quot;width&quot;:291,&quot;height&quot;:30}}"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600" y="1985571"/>
            <a:ext cx="27717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type&quot;:&quot;align*&quot;,&quot;code&quot;:&quot;\\begin{align*}\n{a+b}&amp;={\\left(a_{x}+b_{x},\\,a_{y}+b_{y}\\right)^{T}}\t\n\\end{align*}&quot;,&quot;backgroundColor&quot;:&quot;#ffffff&quot;,&quot;id&quot;:&quot;6&quot;,&quot;font&quot;:{&quot;color&quot;:&quot;#000000&quot;,&quot;size&quot;:18,&quot;family&quot;:&quot;Comfortaa&quot;},&quot;ts&quot;:1626621079587,&quot;cs&quot;:&quot;oPrfisFkCe5iC2nIsbxJ3Q==&quot;,&quot;size&quot;:{&quot;width&quot;:278,&quot;height&quot;:30}}"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838" y="2408121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\\begin{align*}\n{a+b}&amp;={\\left(a_{x}-b_{x},\\,a_{y}-b_{y}\\right)^{T}}\t\n\\end{align*}&quot;,&quot;backgroundColorModified&quot;:false,&quot;font&quot;:{&quot;color&quot;:&quot;#000000&quot;,&quot;family&quot;:&quot;Comfortaa&quot;,&quot;size&quot;:18},&quot;type&quot;:&quot;align*&quot;,&quot;aid&quot;:null,&quot;id&quot;:&quot;6&quot;,&quot;ts&quot;:1626621106672,&quot;cs&quot;:&quot;YEBQkVSVXoL8DDIm9fWYZA==&quot;,&quot;size&quot;:{&quot;width&quot;:278,&quot;height&quot;:30}}"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038" y="2830671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6275" y="5090525"/>
            <a:ext cx="7574374" cy="17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80775" y="1638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 u="sng">
                <a:latin typeface="Comfortaa"/>
                <a:ea typeface="Comfortaa"/>
                <a:cs typeface="Comfortaa"/>
                <a:sym typeface="Comfortaa"/>
              </a:rPr>
              <a:t>Cộng trừ Vectơ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 cơ bản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25200" y="1821425"/>
            <a:ext cx="85485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Cộng hai vectơ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Trừ hai vectơ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</a:t>
            </a:r>
            <a:r>
              <a:rPr b="1" lang="en-US"/>
              <a:t>hương pháp tam giác</a:t>
            </a:r>
            <a:endParaRPr b="1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Vẽ các vectơ lần lượt sao cho đặt điểm đầu của vectơ kế tiếp  tại điểm cuối của vectơ trước đó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Vectơ với điểm đầu của vectơ đầu tiên đến điểm cuối của vectơ cuối cùng là kết quả</a:t>
            </a:r>
            <a:endParaRPr/>
          </a:p>
        </p:txBody>
      </p:sp>
      <p:pic>
        <p:nvPicPr>
          <p:cNvPr descr="{&quot;aid&quot;:null,&quot;backgroundColorModified&quot;:false,&quot;type&quot;:&quot;align*&quot;,&quot;code&quot;:&quot;\\begin{align*}\n{a+b}&amp;={\\left(a_{x}+b_{x},\\,a_{y}+b_{y}\\right)^{T}}\t\n\\end{align*}&quot;,&quot;backgroundColor&quot;:&quot;#ffffff&quot;,&quot;id&quot;:&quot;6&quot;,&quot;font&quot;:{&quot;color&quot;:&quot;#000000&quot;,&quot;size&quot;:18,&quot;family&quot;:&quot;Comfortaa&quot;},&quot;ts&quot;:1626621079587,&quot;cs&quot;:&quot;oPrfisFkCe5iC2nIsbxJ3Q==&quot;,&quot;size&quot;:{&quot;width&quot;:278,&quot;height&quot;:30}}"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663" y="1987196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\\begin{align*}\n{a+b}&amp;={\\left(a_{x}-b_{x},\\,a_{y}-b_{y}\\right)^{T}}\t\n\\end{align*}&quot;,&quot;backgroundColorModified&quot;:false,&quot;font&quot;:{&quot;color&quot;:&quot;#000000&quot;,&quot;family&quot;:&quot;Comfortaa&quot;,&quot;size&quot;:18},&quot;type&quot;:&quot;align*&quot;,&quot;aid&quot;:null,&quot;id&quot;:&quot;6&quot;,&quot;ts&quot;:1626621106672,&quot;cs&quot;:&quot;YEBQkVSVXoL8DDIm9fWYZA==&quot;,&quot;size&quot;:{&quot;width&quot;:278,&quot;height&quot;:30}}"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138" y="2409771"/>
            <a:ext cx="26479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700" y="4896100"/>
            <a:ext cx="7142725" cy="1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180775" y="1638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 u="sng">
                <a:latin typeface="Comfortaa"/>
                <a:ea typeface="Comfortaa"/>
                <a:cs typeface="Comfortaa"/>
                <a:sym typeface="Comfortaa"/>
              </a:rPr>
              <a:t>Cộng trừ Vectơ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