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Comfortaa Regular"/>
      <p:regular r:id="rId34"/>
      <p:bold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omfortaaRegular-bold.fntdata"/><Relationship Id="rId12" Type="http://schemas.openxmlformats.org/officeDocument/2006/relationships/slide" Target="slides/slide8.xml"/><Relationship Id="rId34" Type="http://schemas.openxmlformats.org/officeDocument/2006/relationships/font" Target="fonts/ComfortaaRegular-regular.fntdata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800b9ec9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800b9ec9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Nabra cua Theta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x N, N x n n x1 </a:t>
            </a:r>
            <a:endParaRPr/>
          </a:p>
        </p:txBody>
      </p:sp>
      <p:sp>
        <p:nvSpPr>
          <p:cNvPr id="128" name="Google Shape;128;ge6800b9ec9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800b9ec9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800b9ec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Nabra cua Theta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x N, N x n n x1 </a:t>
            </a:r>
            <a:endParaRPr/>
          </a:p>
        </p:txBody>
      </p:sp>
      <p:sp>
        <p:nvSpPr>
          <p:cNvPr id="138" name="Google Shape;138;ge6800b9ec9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6800b9ec9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6800b9ec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numpy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as</a:t>
            </a:r>
            <a:r>
              <a:rPr lang="en-US">
                <a:highlight>
                  <a:srgbClr val="FFFFFF"/>
                </a:highlight>
              </a:rPr>
              <a:t> np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matplotlib.pyplot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as</a:t>
            </a:r>
            <a:r>
              <a:rPr lang="en-US">
                <a:highlight>
                  <a:srgbClr val="FFFFFF"/>
                </a:highlight>
              </a:rPr>
              <a:t> plt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np.random.seed(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grad(w):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N = Xbar.shape[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/N * Xbar.T.dot(Xbar.dot(w) - y)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l(w):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N = Xbar.shape[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.5</a:t>
            </a:r>
            <a:r>
              <a:rPr lang="en-US">
                <a:highlight>
                  <a:srgbClr val="FFFFFF"/>
                </a:highlight>
              </a:rPr>
              <a:t>/N*np.linalg.norm(Xbar.dot(w)-y,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)**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endParaRPr>
              <a:solidFill>
                <a:srgbClr val="1C00C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myGradientDescent(w_init, grad, alpha, loop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1000</a:t>
            </a:r>
            <a:r>
              <a:rPr lang="en-US">
                <a:highlight>
                  <a:srgbClr val="FFFFFF"/>
                </a:highlight>
              </a:rPr>
              <a:t>, esilon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e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-4</a:t>
            </a:r>
            <a:r>
              <a:rPr lang="en-US">
                <a:highlight>
                  <a:srgbClr val="FFFFFF"/>
                </a:highlight>
              </a:rPr>
              <a:t>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w = [w_init]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-US">
                <a:highlight>
                  <a:srgbClr val="FFFFFF"/>
                </a:highlight>
              </a:rPr>
              <a:t> i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</a:t>
            </a:r>
            <a:r>
              <a:rPr lang="en-US">
                <a:highlight>
                  <a:srgbClr val="FFFFFF"/>
                </a:highlight>
              </a:rPr>
              <a:t> range(loop):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w_new = w[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 - alpha*grad(w[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 np.linalg.norm(grad(w_new))/len(w_new) &lt; esilon: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break</a:t>
            </a:r>
            <a:endParaRPr b="1">
              <a:solidFill>
                <a:srgbClr val="9B239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w.append(w_new)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(w, i)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 __name__ ==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'__main__'</a:t>
            </a:r>
            <a:r>
              <a:rPr lang="en-US">
                <a:highlight>
                  <a:srgbClr val="FFFFFF"/>
                </a:highlight>
              </a:rPr>
              <a:t>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dataset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X = np.random.rand(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1000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y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4</a:t>
            </a:r>
            <a:r>
              <a:rPr lang="en-US">
                <a:highlight>
                  <a:srgbClr val="FFFFFF"/>
                </a:highlight>
              </a:rPr>
              <a:t> +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3</a:t>
            </a:r>
            <a:r>
              <a:rPr lang="en-US">
                <a:highlight>
                  <a:srgbClr val="FFFFFF"/>
                </a:highlight>
              </a:rPr>
              <a:t> * X +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.2</a:t>
            </a:r>
            <a:r>
              <a:rPr lang="en-US">
                <a:highlight>
                  <a:srgbClr val="FFFFFF"/>
                </a:highlight>
              </a:rPr>
              <a:t> * np.random.randn(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1000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)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noise added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Building Xbar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one = np.ones((X.shape[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],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Xbar = np.concatenate((one, X), axis=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Gradient descent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w_init = np.array([[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], 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]])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(w1, it1) = myGradientDescent(w_init, grad,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 Phương pháp GradientDescent: w = '</a:t>
            </a:r>
            <a:r>
              <a:rPr lang="en-US">
                <a:highlight>
                  <a:srgbClr val="FFFFFF"/>
                </a:highlight>
              </a:rPr>
              <a:t>, w1[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].T,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',\n after %d iterations.'</a:t>
            </a:r>
            <a:r>
              <a:rPr lang="en-US">
                <a:highlight>
                  <a:srgbClr val="FFFFFF"/>
                </a:highlight>
              </a:rPr>
              <a:t> %(it1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+1</a:t>
            </a:r>
            <a:r>
              <a:rPr lang="en-US">
                <a:highlight>
                  <a:srgbClr val="FFFFFF"/>
                </a:highlight>
              </a:rPr>
              <a:t>),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',\n l = %f '</a:t>
            </a:r>
            <a:r>
              <a:rPr lang="en-US">
                <a:highlight>
                  <a:srgbClr val="FFFFFF"/>
                </a:highlight>
              </a:rPr>
              <a:t> % l(w1[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Linear regression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A = np.dot(Xbar.T, Xbar)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b = np.dot(Xbar.T, y)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w_lr = np.dot(np.linalg.pinv(A), b)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'Phuong phap nghich dao: w = '</a:t>
            </a:r>
            <a:r>
              <a:rPr lang="en-US">
                <a:highlight>
                  <a:srgbClr val="FFFFFF"/>
                </a:highlight>
              </a:rPr>
              <a:t>, w_lr.T)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Display result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w = w_lr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w_0 = w[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][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w_1 = w[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][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x0 = np.linspace(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, endpoint=True)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y0 = w_0 + w_1 * x0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Draw the fitting line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plt.plot(X.T, y.T,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'b.'</a:t>
            </a:r>
            <a:r>
              <a:rPr lang="en-US">
                <a:highlight>
                  <a:srgbClr val="FFFFFF"/>
                </a:highlight>
              </a:rPr>
              <a:t>)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data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plt.plot(x0, y0,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'y'</a:t>
            </a:r>
            <a:r>
              <a:rPr lang="en-US">
                <a:highlight>
                  <a:srgbClr val="FFFFFF"/>
                </a:highlight>
              </a:rPr>
              <a:t>, linewidth=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)  </a:t>
            </a: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the fitting line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plt.axis([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])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plt.show()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6800b9ec9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3461e3f5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3461e3f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b83461e3f5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43f7840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43f784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743f784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800b9ec9_0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800b9ec9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Nabra cua Theta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x N, N x n n x1 </a:t>
            </a:r>
            <a:endParaRPr/>
          </a:p>
        </p:txBody>
      </p:sp>
      <p:sp>
        <p:nvSpPr>
          <p:cNvPr id="170" name="Google Shape;170;ge6800b9ec9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1a628a75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1a628a7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71a628a7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1a628a75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1a628a7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numpy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as</a:t>
            </a:r>
            <a:r>
              <a:rPr lang="en-US">
                <a:highlight>
                  <a:srgbClr val="FFFFFF"/>
                </a:highlight>
              </a:rPr>
              <a:t> np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matplotlib.pyplot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as</a:t>
            </a:r>
            <a:r>
              <a:rPr lang="en-US">
                <a:highlight>
                  <a:srgbClr val="FFFFFF"/>
                </a:highlight>
              </a:rPr>
              <a:t> plt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grad(x):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*x+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*np.cos(x)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cost(x):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x**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 +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*np.sin(x)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536579"/>
                </a:solidFill>
                <a:highlight>
                  <a:srgbClr val="FFFFFF"/>
                </a:highlight>
              </a:rPr>
              <a:t># check convergence</a:t>
            </a:r>
            <a:endParaRPr i="1">
              <a:solidFill>
                <a:srgbClr val="5365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has_converged(theta_new, grad):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np.linalg.norm(grad(theta_new))/len(theta_new) &lt;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0.001</a:t>
            </a:r>
            <a:endParaRPr>
              <a:solidFill>
                <a:srgbClr val="1C00C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GD_momentum(theta_init, alpha=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0.1</a:t>
            </a:r>
            <a:r>
              <a:rPr lang="en-US">
                <a:highlight>
                  <a:srgbClr val="FFFFFF"/>
                </a:highlight>
              </a:rPr>
              <a:t>, beta=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0.9</a:t>
            </a:r>
            <a:r>
              <a:rPr lang="en-US">
                <a:highlight>
                  <a:srgbClr val="FFFFFF"/>
                </a:highlight>
              </a:rPr>
              <a:t>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theta = [theta_init]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v_old = np.zeros_like(theta_init)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-US">
                <a:highlight>
                  <a:srgbClr val="FFFFFF"/>
                </a:highlight>
              </a:rPr>
              <a:t> it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</a:t>
            </a:r>
            <a:r>
              <a:rPr lang="en-US">
                <a:highlight>
                  <a:srgbClr val="FFFFFF"/>
                </a:highlight>
              </a:rPr>
              <a:t> range(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1000</a:t>
            </a:r>
            <a:r>
              <a:rPr lang="en-US">
                <a:highlight>
                  <a:srgbClr val="FFFFFF"/>
                </a:highlight>
              </a:rPr>
              <a:t>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v_new = beta*v_old + alpha*grad(theta[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theta_new = theta[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 - v_new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theta.append(theta_new)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v_old = v_new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(theta,it)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myGD1(x0,alpha=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0.1</a:t>
            </a:r>
            <a:r>
              <a:rPr lang="en-US">
                <a:highlight>
                  <a:srgbClr val="FFFFFF"/>
                </a:highlight>
              </a:rPr>
              <a:t>, gra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1e-3</a:t>
            </a:r>
            <a:r>
              <a:rPr lang="en-US">
                <a:highlight>
                  <a:srgbClr val="FFFFFF"/>
                </a:highlight>
              </a:rPr>
              <a:t>, loop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1000</a:t>
            </a:r>
            <a:r>
              <a:rPr lang="en-US">
                <a:highlight>
                  <a:srgbClr val="FFFFFF"/>
                </a:highlight>
              </a:rPr>
              <a:t>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x = [x0]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-US">
                <a:highlight>
                  <a:srgbClr val="FFFFFF"/>
                </a:highlight>
              </a:rPr>
              <a:t> it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</a:t>
            </a:r>
            <a:r>
              <a:rPr lang="en-US">
                <a:highlight>
                  <a:srgbClr val="FFFFFF"/>
                </a:highlight>
              </a:rPr>
              <a:t> range(loop):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x_new = x[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 - alpha*grad(x[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 abs(grad(x_new)) &lt; gra: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break</a:t>
            </a:r>
            <a:endParaRPr b="1">
              <a:solidFill>
                <a:srgbClr val="9B239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x.append(x_new)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(x, it)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 __name__ ==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'__main__'</a:t>
            </a:r>
            <a:r>
              <a:rPr lang="en-US">
                <a:highlight>
                  <a:srgbClr val="FFFFFF"/>
                </a:highlight>
              </a:rPr>
              <a:t>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C41A16"/>
                </a:solidFill>
                <a:highlight>
                  <a:srgbClr val="FFFFFF"/>
                </a:highlight>
              </a:rPr>
              <a:t>"OK"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(x3, it3) = myGD1(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5</a:t>
            </a:r>
            <a:r>
              <a:rPr lang="en-US">
                <a:highlight>
                  <a:srgbClr val="FFFFFF"/>
                </a:highlight>
              </a:rPr>
              <a:t>,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0.1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'GD_Solution x3 = %f, cost = %f, obtained after %d iterations'</a:t>
            </a:r>
            <a:r>
              <a:rPr lang="en-US">
                <a:highlight>
                  <a:srgbClr val="FFFFFF"/>
                </a:highlight>
              </a:rPr>
              <a:t>%(x3[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], cost(x3[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]), it3))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(x1, it1) = GD_momentum(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5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0.1</a:t>
            </a:r>
            <a:r>
              <a:rPr lang="en-US">
                <a:highlight>
                  <a:srgbClr val="FFFFFF"/>
                </a:highlight>
              </a:rPr>
              <a:t>, beta=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0.9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'Momentum_Solution x1 = %f, cost = %f, obtained after %d iterations'</a:t>
            </a:r>
            <a:r>
              <a:rPr lang="en-US">
                <a:highlight>
                  <a:srgbClr val="FFFFFF"/>
                </a:highlight>
              </a:rPr>
              <a:t>%(x1[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], cost(x1[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]), it1))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ge71a628a7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800b9ec9_0_1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800b9ec9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</a:rPr>
              <a:t> Nesterov accelerated gradient (NAG)</a:t>
            </a:r>
            <a:endParaRPr sz="1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6800b9ec9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1a628a75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1a628a7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71a628a75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a6dd46d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a6dd46d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da6dd46d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71a628a75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71a628a75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e71a628a75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71a628a75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71a628a7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n= 50→ 100</a:t>
            </a:r>
            <a:endParaRPr/>
          </a:p>
        </p:txBody>
      </p:sp>
      <p:sp>
        <p:nvSpPr>
          <p:cNvPr id="232" name="Google Shape;232;ge71a628a75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5e3dc5c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5e3dc5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75e3dc5c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75e3dc5c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75e3dc5c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e75e3dc5c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7620c7c14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7620c7c1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e7620c7c1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e30cda28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ee30cda28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e30cda28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e30cda2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ee30cda2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e30cda28e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e30cda28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ee30cda28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e30cda28e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e30cda28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ee30cda28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1753c969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81753c9695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83461e3f5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b83461e3f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83461e3f5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800b9ec9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800b9ec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số góc giữa tiếp tiếp với độ thi </a:t>
            </a:r>
            <a:endParaRPr/>
          </a:p>
        </p:txBody>
      </p:sp>
      <p:sp>
        <p:nvSpPr>
          <p:cNvPr id="59" name="Google Shape;59;ge6800b9ec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e6a37b9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e6a37b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e5e6a37b9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800b9ec9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800b9ec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Alpha = tốc độ học ( Learning rate)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Dấu “- ”  ngược với đạo hàm ( phương pháp trượt dóc) </a:t>
            </a:r>
            <a:endParaRPr/>
          </a:p>
        </p:txBody>
      </p:sp>
      <p:sp>
        <p:nvSpPr>
          <p:cNvPr id="74" name="Google Shape;74;ge6800b9ec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800b9ec9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800b9ec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from</a:t>
            </a:r>
            <a:r>
              <a:rPr lang="en-US">
                <a:highlight>
                  <a:srgbClr val="FFFFFF"/>
                </a:highlight>
              </a:rPr>
              <a:t> __future__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division, print_function, unicode_literals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math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numpy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as</a:t>
            </a:r>
            <a:r>
              <a:rPr lang="en-US">
                <a:highlight>
                  <a:srgbClr val="FFFFFF"/>
                </a:highlight>
              </a:rPr>
              <a:t> np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import</a:t>
            </a:r>
            <a:r>
              <a:rPr lang="en-US">
                <a:highlight>
                  <a:srgbClr val="FFFFFF"/>
                </a:highlight>
              </a:rPr>
              <a:t> matplotlib.pyplot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as</a:t>
            </a:r>
            <a:r>
              <a:rPr lang="en-US">
                <a:highlight>
                  <a:srgbClr val="FFFFFF"/>
                </a:highlight>
              </a:rPr>
              <a:t> plt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grad(x):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*x+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5</a:t>
            </a:r>
            <a:r>
              <a:rPr lang="en-US">
                <a:highlight>
                  <a:srgbClr val="FFFFFF"/>
                </a:highlight>
              </a:rPr>
              <a:t>*np.cos(x)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cost(x):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x**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 +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5</a:t>
            </a:r>
            <a:r>
              <a:rPr lang="en-US">
                <a:highlight>
                  <a:srgbClr val="FFFFFF"/>
                </a:highlight>
              </a:rPr>
              <a:t>*np.sin(x)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def</a:t>
            </a:r>
            <a:r>
              <a:rPr lang="en-US">
                <a:highlight>
                  <a:srgbClr val="FFFFFF"/>
                </a:highlight>
              </a:rPr>
              <a:t> myGD1(alpha, x0, gra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e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-3</a:t>
            </a:r>
            <a:r>
              <a:rPr lang="en-US">
                <a:highlight>
                  <a:srgbClr val="FFFFFF"/>
                </a:highlight>
              </a:rPr>
              <a:t>, loop 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1000</a:t>
            </a:r>
            <a:r>
              <a:rPr lang="en-US">
                <a:highlight>
                  <a:srgbClr val="FFFFFF"/>
                </a:highlight>
              </a:rPr>
              <a:t>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x = [x0]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-US">
                <a:highlight>
                  <a:srgbClr val="FFFFFF"/>
                </a:highlight>
              </a:rPr>
              <a:t> it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in</a:t>
            </a:r>
            <a:r>
              <a:rPr lang="en-US">
                <a:highlight>
                  <a:srgbClr val="FFFFFF"/>
                </a:highlight>
              </a:rPr>
              <a:t> range(loop):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x_new = x[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 - alpha*grad(x[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 abs(grad(x_new)) &lt; gra: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break</a:t>
            </a:r>
            <a:endParaRPr b="1">
              <a:solidFill>
                <a:srgbClr val="9B239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 x.append(x_new)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highlight>
                  <a:srgbClr val="FFFFFF"/>
                </a:highlight>
              </a:rPr>
              <a:t> (x, it)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 __name__ ==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'__main__'</a:t>
            </a:r>
            <a:r>
              <a:rPr lang="en-US">
                <a:highlight>
                  <a:srgbClr val="FFFFFF"/>
                </a:highlight>
              </a:rPr>
              <a:t>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(x1, it1) = myGD1(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.1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-10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(x2, it2) = myGD1(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.1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'Solution x1 = %f, cost = %f, obtained after %d iterations'</a:t>
            </a:r>
            <a:r>
              <a:rPr lang="en-US">
                <a:highlight>
                  <a:srgbClr val="FFFFFF"/>
                </a:highlight>
              </a:rPr>
              <a:t>%(x1[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], cost(x1[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]), it1))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'Solution x2 = %f, cost = %f, obtained after %d iterations'</a:t>
            </a:r>
            <a:r>
              <a:rPr lang="en-US">
                <a:highlight>
                  <a:srgbClr val="FFFFFF"/>
                </a:highlight>
              </a:rPr>
              <a:t>%(x2[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], cost(x2[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]), it2))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(x3, it3) = myGD1(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.5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'Solution x3 = %f, cost = %f, obtained after %d iterations'</a:t>
            </a:r>
            <a:r>
              <a:rPr lang="en-US">
                <a:highlight>
                  <a:srgbClr val="FFFFFF"/>
                </a:highlight>
              </a:rPr>
              <a:t>%(x3[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], cost(x3[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]), it3))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(x4, it4) = myGD1(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.01</a:t>
            </a:r>
            <a:r>
              <a:rPr lang="en-US"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10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</a:t>
            </a:r>
            <a:r>
              <a:rPr b="1" lang="en-US">
                <a:solidFill>
                  <a:srgbClr val="9B2393"/>
                </a:solidFill>
                <a:highlight>
                  <a:srgbClr val="FFFFFF"/>
                </a:highlight>
              </a:rPr>
              <a:t>print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'Solution x4 = %f, cost = %f, obtained after %d iterations'</a:t>
            </a:r>
            <a:r>
              <a:rPr lang="en-US">
                <a:highlight>
                  <a:srgbClr val="FFFFFF"/>
                </a:highlight>
              </a:rPr>
              <a:t>%(x4[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], cost(x4[</a:t>
            </a:r>
            <a:r>
              <a:rPr lang="en-US">
                <a:solidFill>
                  <a:srgbClr val="1C00CF"/>
                </a:solidFill>
                <a:highlight>
                  <a:srgbClr val="FFFFFF"/>
                </a:highlight>
              </a:rPr>
              <a:t>-1</a:t>
            </a:r>
            <a:r>
              <a:rPr lang="en-US">
                <a:highlight>
                  <a:srgbClr val="FFFFFF"/>
                </a:highlight>
              </a:rPr>
              <a:t>]), it4))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B2393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ge6800b9ec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800b9ec9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800b9ec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lúc nào hội tụ hay lúc nào dừng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!!! Thực nghiệm</a:t>
            </a:r>
            <a:endParaRPr/>
          </a:p>
        </p:txBody>
      </p:sp>
      <p:sp>
        <p:nvSpPr>
          <p:cNvPr id="106" name="Google Shape;106;ge6800b9ec9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800b9ec9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800b9ec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Nabra cua Theta</a:t>
            </a:r>
            <a:endParaRPr/>
          </a:p>
        </p:txBody>
      </p:sp>
      <p:sp>
        <p:nvSpPr>
          <p:cNvPr id="116" name="Google Shape;116;ge6800b9ec9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Relationship Id="rId7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9.png"/><Relationship Id="rId6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uder.io/optimizing-gradient-descent/index.html#stochasticgradientdescent" TargetMode="External"/><Relationship Id="rId4" Type="http://schemas.openxmlformats.org/officeDocument/2006/relationships/hyperlink" Target="https://www.youtube.com/watch?v=UfNU3Vhv5C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1" Type="http://schemas.openxmlformats.org/officeDocument/2006/relationships/image" Target="../media/image23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</a:t>
            </a:r>
            <a:r>
              <a:rPr lang="en-US" sz="2600"/>
              <a:t>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64" y="4764626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</a:t>
            </a:r>
            <a:r>
              <a:rPr lang="en-US"/>
              <a:t>đa </a:t>
            </a:r>
            <a:r>
              <a:rPr lang="en-US"/>
              <a:t>biến(</a:t>
            </a:r>
            <a:r>
              <a:rPr lang="en-US"/>
              <a:t>tiếp)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</a:t>
            </a:r>
            <a:r>
              <a:rPr lang="en-US"/>
              <a:t>Linear Regression ( nhắc lại) </a:t>
            </a: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Hàm mất mát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 ký hiệu: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Đạo hàm: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font&quot;:{&quot;color&quot;:&quot;#000000&quot;,&quot;size&quot;:18,&quot;family&quot;:&quot;Comfortaa&quot;},&quot;aid&quot;:null,&quot;code&quot;:&quot;\\begin{align*}\n{L\\left(w\\right)}&amp;={\\frac{1}{2N}\\sum_{i=1}^{N}\\left(\\bar{X}^{\\left(i\\right)}\\cdot w-y^{\\left(i\\right)}\\right)^{2}}\\\\\n{\\,}&amp;={\\frac{1}{2N}\\left\\|\\bar{X}.w-y\\right\\|_{2}^{2}}\t\n\\end{align*}&quot;,&quot;id&quot;:&quot;7&quot;,&quot;backgroundColor&quot;:&quot;#ffffff&quot;,&quot;type&quot;:&quot;align*&quot;,&quot;backgroundColorModified&quot;:false,&quot;ts&quot;:1627546138162,&quot;cs&quot;:&quot;M0kRmkW8KO5nWKSeKlF9zA==&quot;,&quot;size&quot;:{&quot;width&quot;:347.3333333333333,&quot;height&quot;:126.66666666666667}}"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600" y="2644525"/>
            <a:ext cx="33083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color&quot;:&quot;#000000&quot;,&quot;size&quot;:18},&quot;type&quot;:&quot;align*&quot;,&quot;id&quot;:&quot;8&quot;,&quot;aid&quot;:null,&quot;backgroundColorModified&quot;:false,&quot;code&quot;:&quot;\\begin{align*}\n{y=\\,\\begin{pmatrix}\n{y_{1}}\\\\\n{\\vdots}\\\\\n{y_{N}}\\\\\n\\end{pmatrix},w=\\begin{pmatrix}\n{w_{0}}\\\\\n{\\vdots}\\\\\n{w_{n}}\\\\\n\\end{pmatrix},}&amp;\\relempty{\\bar{X}=\\begin{pmatrix}\n{1}&amp;{x_{1}^{\\left(1\\right)}}&amp;{...}&amp;{x_{n}^{\\left(1\\right)}}\\\\\n{1}&amp;{x_{1}^{\\left(2\\right)}}&amp;{...}&amp;{x_{n}^{\\left(2\\right)}}\\\\\n{\\vdots}&amp;{\\vdots}&amp;{\\cdots}&amp;{\\vdots}\\\\\n{1}&amp;{x_{1}^{\\left(N\\right)}}&amp;{\\dots}&amp;{x_{n}^{\\left(N\\right)}}\\\\\n\\end{pmatrix}}\t\n\\end{align*}&quot;,&quot;backgroundColor&quot;:&quot;#ffffff&quot;,&quot;ts&quot;:1627547009776,&quot;cs&quot;:&quot;UTxDonmZMZSgIDEDJHrSrg==&quot;,&quot;size&quot;:{&quot;width&quot;:580.5,&quot;height&quot;:166}}" id="133" name="Google Shape;13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013" y="3851017"/>
            <a:ext cx="5529263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w}L\\left(w\\right)=\\frac{1}{N}\\bar{X}^{T}\\left(\\bar{X.}w-y\\right)$$&quot;,&quot;font&quot;:{&quot;color&quot;:&quot;#000000&quot;,&quot;size&quot;:18,&quot;family&quot;:&quot;Comfortaa&quot;},&quot;backgroundColorModified&quot;:false,&quot;id&quot;:&quot;9&quot;,&quot;type&quot;:&quot;$$&quot;,&quot;aid&quot;:null,&quot;backgroundColor&quot;:&quot;#ffffff&quot;,&quot;ts&quot;:1627547502879,&quot;cs&quot;:&quot;UiFmNkjwPkWHHLrd6fidUw==&quot;,&quot;size&quot;:{&quot;width&quot;:289.25,&quot;height&quot;:49}}"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500" y="5900331"/>
            <a:ext cx="2755106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</a:t>
            </a:r>
            <a:r>
              <a:rPr lang="en-US"/>
              <a:t>đa</a:t>
            </a:r>
            <a:r>
              <a:rPr lang="en-US"/>
              <a:t> biến(</a:t>
            </a:r>
            <a:r>
              <a:rPr lang="en-US"/>
              <a:t>tiếp)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Phương pháp truyền thống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9144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</a:t>
            </a:r>
            <a:r>
              <a:rPr lang="en-US"/>
              <a:t>ấn đề khó khăn</a:t>
            </a:r>
            <a:endParaRPr b="1"/>
          </a:p>
          <a:p>
            <a:pPr indent="-365760" lvl="1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N và n lớn </a:t>
            </a:r>
            <a:endParaRPr/>
          </a:p>
          <a:p>
            <a:pPr indent="-365760" lvl="1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    ⇒ Sử dụng Gradient descent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type&quot;:&quot;lalign*&quot;,&quot;backgroundColorModified&quot;:false,&quot;font&quot;:{&quot;color&quot;:&quot;#000000&quot;,&quot;size&quot;:18,&quot;family&quot;:&quot;Comfortaa&quot;},&quot;code&quot;:&quot;\\begin{lalign*}\n&amp;{\\Delta_{w}L\\left(w\\right)=\\frac{1}{N}\\bar{X}^{T}\\left(\\bar{X.}w-y\\right)=0}\\\\\n&amp;{}\\\\\n&amp;{\\implies w=\\left(\\bar{X}^{T}\\bar{X}\\right)^{-1}\\bar{X}^{T}y}\t\n\\end{lalign*}&quot;,&quot;aid&quot;:null,&quot;id&quot;:&quot;9&quot;,&quot;backgroundColor&quot;:&quot;#ffffff&quot;,&quot;ts&quot;:1627550480294,&quot;cs&quot;:&quot;ynF5YaAji4phNO49kPTHoA==&quot;,&quot;size&quot;:{&quot;width&quot;:337,&quot;height&quot;:137}}"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00" y="2522871"/>
            <a:ext cx="32099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</a:t>
            </a:r>
            <a:r>
              <a:rPr lang="en-US"/>
              <a:t>đa</a:t>
            </a:r>
            <a:r>
              <a:rPr lang="en-US"/>
              <a:t> biến(</a:t>
            </a:r>
            <a:r>
              <a:rPr lang="en-US"/>
              <a:t>tiếp)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Cài đặt Gradient descent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50" y="2331225"/>
            <a:ext cx="8128299" cy="44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với hàm </a:t>
            </a:r>
            <a:r>
              <a:rPr lang="en-US"/>
              <a:t>đa biến(tiếp)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xét sẽ lăn từ từ xuống hố và dừng lại ở đáy hố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Tùy thuộc vào chọn điểm ban đầu mà kết quả có thể khác nhau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75" y="2443075"/>
            <a:ext cx="5707525" cy="19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775" y="4938275"/>
            <a:ext cx="5707524" cy="17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pháp khắc phục Gradient Descent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Gradient Descent với  Momentum</a:t>
            </a:r>
            <a:endParaRPr/>
          </a:p>
          <a:p>
            <a:pPr indent="-3657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Nesterov Accelerated Gradient (NAG)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</a:t>
            </a:r>
            <a:r>
              <a:rPr lang="en-US"/>
              <a:t>với Momentum(đà)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Vấn đề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 có vận tốc đủ lớn khi di chuyển đến D, và theo đà sẽ di chuyển sang bên trái. Nếu vận tốc lớn hơn nữa thì sẽ di chuyển đến E và dừng ở C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375" y="2393725"/>
            <a:ext cx="7752025" cy="27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với Momentum(đà)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Thuật toán:</a:t>
            </a:r>
            <a:endParaRPr/>
          </a:p>
          <a:p>
            <a:pPr indent="-36576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Dự đoán một điểm khởi tạo và vận tốc ban đầu 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Cập nhật  đến đạt kết quả chấp nhận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    </a:t>
            </a:r>
            <a:r>
              <a:rPr lang="en-US"/>
              <a:t>là vận tốc vật lý: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Thông tin về độ dốc ( tức đạo hàm)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Thông tin về đà ( tức vận tốc của         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font&quot;:{&quot;color&quot;:&quot;#000000&quot;,&quot;size&quot;:18,&quot;family&quot;:&quot;Arial&quot;},&quot;type&quot;:&quot;$$&quot;,&quot;backgroundColorModified&quot;:false,&quot;aid&quot;:null,&quot;backgroundColor&quot;:&quot;#ffffff&quot;,&quot;code&quot;:&quot;$$\\theta:=\\,\\theta\\,-v_{t}$$&quot;,&quot;id&quot;:&quot;6&quot;,&quot;ts&quot;:1627576245212,&quot;cs&quot;:&quot;s8fQCgLi4BbsWDMBXRI75A==&quot;,&quot;size&quot;:{&quot;width&quot;:135.16666666666666,&quot;height&quot;:24.666666666666668}}"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08" y="3928445"/>
            <a:ext cx="1287463" cy="23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font&quot;:{&quot;color&quot;:&quot;#000000&quot;,&quot;family&quot;:&quot;Arial&quot;,&quot;size&quot;:18},&quot;type&quot;:&quot;$$&quot;,&quot;id&quot;:&quot;6&quot;,&quot;code&quot;:&quot;$$v_{t}=\\,\\beta\\,.v_{t-1}+\\alpha.\\Delta_{\\theta}J\\left(\\theta\\right)$$&quot;,&quot;aid&quot;:null,&quot;backgroundColorModified&quot;:false,&quot;backgroundColor&quot;:&quot;#ffffff&quot;,&quot;ts&quot;:1627573246171,&quot;cs&quot;:&quot;xKB+Fi6q51cVICamrD+Zhg==&quot;,&quot;size&quot;:{&quot;width&quot;:293.99999999999994,&quot;height&quot;:28.75}}"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460" y="6272978"/>
            <a:ext cx="2800350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6&quot;,&quot;code&quot;:&quot;$$\\theta_{0}\\,;\\,v_{0}\\,$$&quot;,&quot;type&quot;:&quot;$$&quot;,&quot;aid&quot;:null,&quot;font&quot;:{&quot;color&quot;:&quot;#000000&quot;,&quot;family&quot;:&quot;Arial&quot;,&quot;size&quot;:18},&quot;backgroundColor&quot;:&quot;#ffffff&quot;,&quot;backgroundColorModified&quot;:false,&quot;ts&quot;:1627573579014,&quot;cs&quot;:&quot;SOMfzOQw+nDAbnQpkauLhg==&quot;,&quot;size&quot;:{&quot;width&quot;:68.16666666666667,&quot;height&quot;:25.666666666666668}}"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329" y="2850170"/>
            <a:ext cx="649288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family&quot;:&quot;Arial&quot;,&quot;color&quot;:&quot;#000000&quot;},&quot;type&quot;:&quot;$$&quot;,&quot;code&quot;:&quot;$$v_{t}$$&quot;,&quot;backgroundColorModified&quot;:false,&quot;backgroundColor&quot;:&quot;#ffffff&quot;,&quot;aid&quot;:null,&quot;id&quot;:&quot;6&quot;,&quot;ts&quot;:1627572955759,&quot;cs&quot;:&quot;z+wwmcOPnKBB48tCrG+ejQ==&quot;,&quot;size&quot;:{&quot;width&quot;:19.666666666666668,&quot;height&quot;:17.166666666666668}}"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243" y="4766645"/>
            <a:ext cx="1873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code&quot;:&quot;$$v_{t-1}$$&quot;,&quot;id&quot;:&quot;6&quot;,&quot;font&quot;:{&quot;family&quot;:&quot;Arial&quot;,&quot;color&quot;:&quot;#000000&quot;,&quot;size&quot;:18},&quot;aid&quot;:null,&quot;backgroundColor&quot;:&quot;#ffffff&quot;,&quot;ts&quot;:1627573093014,&quot;cs&quot;:&quot;P0gm49LavNFg8xSlpCHBtg==&quot;,&quot;size&quot;:{&quot;width&quot;:44.666666666666664,&quot;height&quot;:17.166666666666668}}" id="186" name="Google Shape;1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4668" y="5615879"/>
            <a:ext cx="425450" cy="16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với Momentum(đà)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69850" y="1605425"/>
            <a:ext cx="8389200" cy="24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Ví dụ: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Demo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00" y="4693500"/>
            <a:ext cx="6631624" cy="199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5&quot;,&quot;type&quot;:&quot;$$&quot;,&quot;backgroundColor&quot;:&quot;#ffffff&quot;,&quot;code&quot;:&quot;$$f\\left(x\\right)=x^{2}+\\,10.\\sin\\left(x\\right)\\,,\\,\\,\\,x_{0}=\\,5,\\,\\alpha=0.1$$&quot;,&quot;font&quot;:{&quot;size&quot;:18,&quot;color&quot;:&quot;#000000&quot;,&quot;family&quot;:&quot;Comfortaa&quot;},&quot;aid&quot;:null,&quot;ts&quot;:1627912994319,&quot;cs&quot;:&quot;G+vJQFaZHKkXd70WP0EgLg==&quot;,&quot;size&quot;:{&quot;width&quot;:429.3333333333333,&quot;height&quot;:28}}"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810" y="2052177"/>
            <a:ext cx="40894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800" y="2431450"/>
            <a:ext cx="2669625" cy="17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8425" y="2411475"/>
            <a:ext cx="3474000" cy="1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Nesterov Accelerated Gradient (NAG)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Gradient Descent với Momentum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Giúp trượt quá điểm cục bộ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Hội tụ rất chậm khi về đích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Phương pháp NAG</a:t>
            </a:r>
            <a:endParaRPr/>
          </a:p>
          <a:p>
            <a:pPr indent="-36576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Dự đoán một điểm khởi tạo và vận tốc ban đầu </a:t>
            </a:r>
            <a:endParaRPr/>
          </a:p>
          <a:p>
            <a:pPr indent="0" lvl="0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Cập nhật  đến đạt kết quả chấp nhận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id&quot;:&quot;6&quot;,&quot;code&quot;:&quot;$$\\theta_{0}\\,;\\,v_{0}\\,$$&quot;,&quot;type&quot;:&quot;$$&quot;,&quot;aid&quot;:null,&quot;font&quot;:{&quot;color&quot;:&quot;#000000&quot;,&quot;family&quot;:&quot;Arial&quot;,&quot;size&quot;:18},&quot;backgroundColor&quot;:&quot;#ffffff&quot;,&quot;backgroundColorModified&quot;:false,&quot;ts&quot;:1627573579014,&quot;cs&quot;:&quot;SOMfzOQw+nDAbnQpkauLhg==&quot;,&quot;size&quot;:{&quot;width&quot;:68.16666666666667,&quot;height&quot;:25.666666666666668}}"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54" y="4088245"/>
            <a:ext cx="649288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8,&quot;family&quot;:&quot;Arial&quot;},&quot;type&quot;:&quot;$$&quot;,&quot;backgroundColorModified&quot;:false,&quot;aid&quot;:null,&quot;backgroundColor&quot;:&quot;#ffffff&quot;,&quot;code&quot;:&quot;$$\\theta:=\\,\\theta\\,-v_{t}$$&quot;,&quot;id&quot;:&quot;6&quot;,&quot;ts&quot;:1627576245212,&quot;cs&quot;:&quot;s8fQCgLi4BbsWDMBXRI75A==&quot;,&quot;size&quot;:{&quot;width&quot;:135.16666666666666,&quot;height&quot;:24.666666666666668}}"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108" y="5263870"/>
            <a:ext cx="1287463" cy="23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descr="{&quot;backgroundColor&quot;:&quot;#ffffff&quot;,&quot;id&quot;:&quot;6&quot;,&quot;aid&quot;:null,&quot;code&quot;:&quot;$$v_{t}=\\,\\beta\\,.v_{t-1}+\\alpha.\\Delta_{\\theta}J\\left(\\theta-\\beta\\,.v_{t-1}\\right)$$&quot;,&quot;font&quot;:{&quot;color&quot;:&quot;#000000&quot;,&quot;family&quot;:&quot;Arial&quot;,&quot;size&quot;:18},&quot;type&quot;:&quot;$$&quot;,&quot;backgroundColorModified&quot;:false,&quot;ts&quot;:1627576433185,&quot;cs&quot;:&quot;M81bLMttbIIQZayGwM6zig==&quot;,&quot;size&quot;:{&quot;width&quot;:409.6666666666667,&quot;height&quot;:28.666666666666668}}"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335" y="5918822"/>
            <a:ext cx="3902075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400" y="1979475"/>
            <a:ext cx="3474000" cy="1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biến thể Gradient Descent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Batch Gradient descent</a:t>
            </a:r>
            <a:endParaRPr b="1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Batch - tất cả, cập nhật qua tất cả các điểm dữ liệu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Khó khăn: </a:t>
            </a:r>
            <a:endParaRPr b="1"/>
          </a:p>
          <a:p>
            <a:pPr indent="-365760" lvl="1" marL="13716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b="1" lang="en-US"/>
              <a:t>Dữ liệu huấn luyện quá lớn ( như facebook ) </a:t>
            </a:r>
            <a:endParaRPr b="1"/>
          </a:p>
          <a:p>
            <a:pPr indent="-365760" lvl="1" marL="13716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b="1" lang="en-US"/>
              <a:t>Online Learning: dữ liệu cập nhật liên tục</a:t>
            </a:r>
            <a:endParaRPr b="1"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Ví dụ</a:t>
            </a:r>
            <a:endParaRPr b="1"/>
          </a:p>
        </p:txBody>
      </p:sp>
      <p:pic>
        <p:nvPicPr>
          <p:cNvPr descr="{&quot;font&quot;:{&quot;color&quot;:&quot;#000000&quot;,&quot;size&quot;:18,&quot;family&quot;:&quot;Comfortaa&quot;},&quot;aid&quot;:null,&quot;code&quot;:&quot;\\begin{align*}\n{L\\left(w\\right)}&amp;={\\frac{1}{2N}\\sum_{i=1}^{N}\\left(\\bar{X}^{\\left(i\\right)}\\cdot w-y^{\\left(i\\right)}\\right)^{2}}\\\\\n{\\,}&amp;={\\frac{1}{2N}\\left\\|\\bar{X}.w-y\\right\\|_{2}^{2}}\t\n\\end{align*}&quot;,&quot;id&quot;:&quot;7&quot;,&quot;backgroundColor&quot;:&quot;#ffffff&quot;,&quot;type&quot;:&quot;align*&quot;,&quot;backgroundColorModified&quot;:false,&quot;ts&quot;:1627546138162,&quot;cs&quot;:&quot;M0kRmkW8KO5nWKSeKlF9zA==&quot;,&quot;size&quot;:{&quot;width&quot;:347.3333333333333,&quot;height&quot;:126.66666666666667}}"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75" y="4414750"/>
            <a:ext cx="33083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w}L\\left(w\\right)=\\frac{1}{N}\\bar{X}^{T}\\left(\\bar{X.}w-y\\right)$$&quot;,&quot;font&quot;:{&quot;color&quot;:&quot;#000000&quot;,&quot;size&quot;:18,&quot;family&quot;:&quot;Comfortaa&quot;},&quot;backgroundColorModified&quot;:false,&quot;id&quot;:&quot;9&quot;,&quot;type&quot;:&quot;$$&quot;,&quot;aid&quot;:null,&quot;backgroundColor&quot;:&quot;#ffffff&quot;,&quot;ts&quot;:1627547502879,&quot;cs&quot;:&quot;UiFmNkjwPkWHHLrd6fidUw==&quot;,&quot;size&quot;:{&quot;width&quot;:289.25,&quot;height&quot;:49}}"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900" y="6162606"/>
            <a:ext cx="2755106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63425" y="1582625"/>
            <a:ext cx="54504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Chuyên đề tối ưu hóa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Bài 1: Gradient Descent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biến thể Gradient Descent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Stochastic</a:t>
            </a:r>
            <a:r>
              <a:rPr b="1" lang="en-US"/>
              <a:t> Gradient descent</a:t>
            </a:r>
            <a:endParaRPr b="1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Tại mỗi thời điểm chỉ tính đạo hàm cho một điểm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1 Epoch: mỗi lần duyệt qua tất cả dữ liệu 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GD mỗi lần cập nhật dữ liệu là 1 epoch 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Stochastic GD  có N lần cập nhật dữ liệu là 1 epoch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Quy tắc cập nhật SGD:</a:t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        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                                </a:t>
            </a:r>
            <a:r>
              <a:rPr b="1" lang="en-US"/>
              <a:t>cặp dữ liệu (input, label)</a:t>
            </a:r>
            <a:endParaRPr b="1"/>
          </a:p>
        </p:txBody>
      </p:sp>
      <p:pic>
        <p:nvPicPr>
          <p:cNvPr descr="{&quot;font&quot;:{&quot;family&quot;:&quot;Arial&quot;,&quot;size&quot;:14,&quot;color&quot;:&quot;#000000&quot;},&quot;code&quot;:&quot;$$\\theta\\,=\\,\\theta\\,-\\alpha\\cdot\\Delta_{\\theta}J\\left(\\theta,x^{\\left(i\\right)},y^{\\left(i\\right)}\\right)$$&quot;,&quot;type&quot;:&quot;$$&quot;,&quot;backgroundColorModified&quot;:false,&quot;id&quot;:&quot;6&quot;,&quot;aid&quot;:null,&quot;backgroundColor&quot;:&quot;#ffffff&quot;,&quot;ts&quot;:1627577701393,&quot;cs&quot;:&quot;9UGur8/KG/oleSLvclgvpA==&quot;,&quot;size&quot;:{&quot;width&quot;:269.5,&quot;height&quot;:39}}"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118" y="4701108"/>
            <a:ext cx="2566988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6&quot;,&quot;backgroundColor&quot;:&quot;#ffffff&quot;,&quot;type&quot;:&quot;$$&quot;,&quot;font&quot;:{&quot;family&quot;:&quot;Arial&quot;,&quot;size&quot;:14,&quot;color&quot;:&quot;#000000&quot;},&quot;code&quot;:&quot;$$\\left(x^{\\left(i\\right)},y^{\\left(i\\right)}\\right)$$&quot;,&quot;backgroundColorModified&quot;:false,&quot;ts&quot;:1627577385558,&quot;cs&quot;:&quot;Nzi5uMZePGDwabyPwlUuhA==&quot;,&quot;size&quot;:{&quot;width&quot;:88.16666666666667,&quot;height&quot;:39}}"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52" y="5385095"/>
            <a:ext cx="839788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size&quot;:18,&quot;color&quot;:&quot;#000000&quot;},&quot;code&quot;:&quot;\\begin{align*}\n{L\\left(w,\\bar{X}^{\\left(i\\right)},y^{\\left(i\\right)}\\right)}&amp;={\\frac{1}{2}\\left(\\bar{X}^{\\left(i\\right)}\\cdot w-y^{\\left(i\\right)}\\right)^{2}}\\\\\n{\\,}&amp;={\\frac{1}{2}\\left\\|\\bar{X}^{\\left(i\\right)}\\cdot w-y^{\\left(i\\right)}\\right\\|_{2}^{2}}\t\n\\end{align*}&quot;,&quot;backgroundColor&quot;:&quot;#ffffff&quot;,&quot;id&quot;:&quot;7&quot;,&quot;type&quot;:&quot;align*&quot;,&quot;aid&quot;:null,&quot;backgroundColorModified&quot;:false,&quot;ts&quot;:1627922065510,&quot;cs&quot;:&quot;2wV7EUJN6QLi0eEMn/c9Rw==&quot;,&quot;size&quot;:{&quot;width&quot;:388.6666666666667,&quot;height&quot;:106}}"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025" y="4460686"/>
            <a:ext cx="37020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_{w}L\\left(w,\\bar{X}^{\\left(i\\right)},y^{\\left(i\\right)}\\right)=\\bar{X}^{\\left(i\\right)T}\\left(\\bar{X}^{\\left(i\\right)}w-y^{\\left(i\\right)}\\right)$$&quot;,&quot;id&quot;:&quot;9&quot;,&quot;type&quot;:&quot;$$&quot;,&quot;backgroundColorModified&quot;:false,&quot;font&quot;:{&quot;color&quot;:&quot;#000000&quot;,&quot;family&quot;:&quot;Comfortaa&quot;,&quot;size&quot;:18},&quot;aid&quot;:null,&quot;backgroundColor&quot;:&quot;#ffffff&quot;,&quot;ts&quot;:1627922188704,&quot;cs&quot;:&quot;C9zL8Mxy+g+CZvhf5V/xQA==&quot;,&quot;size&quot;:{&quot;width&quot;:422.6666666666667,&quot;height&quot;:44}}" id="228" name="Google Shape;2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100" y="5977164"/>
            <a:ext cx="40259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biến thể Gradient Descent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Mini_batch </a:t>
            </a:r>
            <a:r>
              <a:rPr b="1" lang="en-US"/>
              <a:t>Gradient descent</a:t>
            </a:r>
            <a:endParaRPr b="1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Khác với Stochastic GD 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Mini-batch - sử dụng lượng dữ liệu &gt;1 và nhỏ &lt; N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Xáo trộn dữ liệu trước lúc chia Mini-batch </a:t>
            </a:r>
            <a:endParaRPr b="1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Quy tắc cập nhật </a:t>
            </a:r>
            <a:r>
              <a:rPr b="1" lang="en-US"/>
              <a:t>Mini-batch </a:t>
            </a:r>
            <a:r>
              <a:rPr b="1" lang="en-US"/>
              <a:t>GD:</a:t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        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                             </a:t>
            </a:r>
            <a:endParaRPr b="1"/>
          </a:p>
        </p:txBody>
      </p:sp>
      <p:pic>
        <p:nvPicPr>
          <p:cNvPr descr="{&quot;code&quot;:&quot;$$\\theta\\,=\\,\\theta\\,-\\alpha\\cdot\\Delta_{\\theta}J\\left(\\theta,x_{i:i+n},y_{i:i+n}\\right)$$&quot;,&quot;id&quot;:&quot;6&quot;,&quot;type&quot;:&quot;$$&quot;,&quot;backgroundColorModified&quot;:false,&quot;font&quot;:{&quot;family&quot;:&quot;Arial&quot;,&quot;color&quot;:&quot;#000000&quot;,&quot;size&quot;:14},&quot;backgroundColor&quot;:&quot;#ffffff&quot;,&quot;aid&quot;:null,&quot;ts&quot;:1627577785991,&quot;cs&quot;:&quot;ThWzkgNH/tYspHQ/3UtuqQ==&quot;,&quot;size&quot;:{&quot;width&quot;:300,&quot;height&quot;:21.75}}"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18" y="4422705"/>
            <a:ext cx="2857500" cy="20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tập 1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Cài đặt thuật toán </a:t>
            </a:r>
            <a:r>
              <a:rPr b="1" lang="en-US"/>
              <a:t>Stochastic Gradient descent cho bài toán Linear Regression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tập 2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Cài đặt thuật toán </a:t>
            </a:r>
            <a:r>
              <a:rPr b="1" lang="en-US"/>
              <a:t>Mini Batch Gradient descent </a:t>
            </a:r>
            <a:r>
              <a:rPr b="1" lang="en-US"/>
              <a:t>cho bài toán Linear Regression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 u="sng">
                <a:solidFill>
                  <a:srgbClr val="23527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https://ruder.io/optimizing-gradient-descent/index.html#stochasticgradientdescent</a:t>
            </a:r>
            <a:endParaRPr sz="1500" u="sng">
              <a:solidFill>
                <a:srgbClr val="23527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 u="sng">
                <a:solidFill>
                  <a:srgbClr val="23527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Gradient Descen - Andrew Ng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1860650" y="3010850"/>
            <a:ext cx="5161528" cy="619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ctrTitle"/>
          </p:nvPr>
        </p:nvSpPr>
        <p:spPr>
          <a:xfrm>
            <a:off x="163425" y="1582625"/>
            <a:ext cx="54504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Chuyên đề tối ưu hóa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1" type="subTitle"/>
          </p:nvPr>
        </p:nvSpPr>
        <p:spPr>
          <a:xfrm>
            <a:off x="104001" y="3817812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Bài 2: </a:t>
            </a:r>
            <a:r>
              <a:rPr lang="en-US"/>
              <a:t>Phương pháp Lagrange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pháp Lagrange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Bước 1:  Lập hàm Lagrange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Bước 2: Giải hệ phương trình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code&quot;:&quot;$$\\begin{cases}\n{f\\left(x\\right)\\to}&amp;{\\min\\left(/max\\right)}\\\\\n{g_{i}\\left(x\\right)=}&amp;{b_{i},\\,i\\,=1,...,m}\\\\\n{x\\in R^{n}}&amp;{}\\\\\n\\end{cases}$$&quot;,&quot;aid&quot;:null,&quot;backgroundColorModified&quot;:null,&quot;backgroundColor&quot;:&quot;#ffffff&quot;,&quot;font&quot;:{&quot;size&quot;:18,&quot;color&quot;:&quot;#000000&quot;,&quot;family&quot;:&quot;Comfortaa&quot;},&quot;type&quot;:&quot;$$&quot;,&quot;id&quot;:&quot;11&quot;,&quot;ts&quot;:1630741196184,&quot;cs&quot;:&quot;Qx8ypN5ihbgojps4vCZwtw==&quot;,&quot;size&quot;:{&quot;width&quot;:283.5,&quot;height&quot;:83}}"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75" y="2327425"/>
            <a:ext cx="2700338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color&quot;:&quot;#000000&quot;,&quot;size&quot;:18,&quot;family&quot;:&quot;Comfortaa&quot;},&quot;code&quot;:&quot;$$L\\left(x,\\lambda\\right)=f\\left(x\\right)+\\sum_{i=1}^{m}\\lambda_{i}\\left[b_{i}-g_{i}\\left(x\\right)\\right]$$&quot;,&quot;backgroundColorModified&quot;:null,&quot;backgroundColor&quot;:&quot;#ffffff&quot;,&quot;aid&quot;:null,&quot;id&quot;:&quot;12&quot;,&quot;ts&quot;:1630741448669,&quot;cs&quot;:&quot;PGQKwkbV7dEBHCRSHM6t5g==&quot;,&quot;size&quot;:{&quot;width&quot;:352.6666666666667,&quot;height&quot;:62}}"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775" y="3779275"/>
            <a:ext cx="33591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color&quot;:&quot;#000000&quot;,&quot;family&quot;:&quot;Comfortaa&quot;,&quot;size&quot;:18},&quot;id&quot;:&quot;12&quot;,&quot;type&quot;:&quot;lalign*&quot;,&quot;code&quot;:&quot;\\begin{lalign*}\n&amp;{0=\\diff{L}{x_{j}}=\\diff{f}{x_{j}}-\\sum_{i=1}^{m}\\lambda_{i}\\diff{g_{i}}{x_{j}},\\,j\\,=\\,1,...,n}\\\\\n&amp;{0=\\diff{L}{\\lambda_{j}}=b_{j}-g_{j}\\left(x\\right),\\,j\\,=\\,1,...,m}\t\n\\end{lalign*}&quot;,&quot;backgroundColorModified&quot;:false,&quot;ts&quot;:1630741881858,&quot;cs&quot;:&quot;iuWmDLO7EEW6mMFevEUfYw==&quot;,&quot;size&quot;:{&quot;width&quot;:451.6666666666667,&quot;height&quot;:130.66666666666666}}" id="280" name="Google Shape;2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968" y="5236600"/>
            <a:ext cx="4302125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pháp Lagrange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Bước 3: từ tập điểm cực trị của L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          , thì cực trị của L là điểm cực tiêu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          , thì cực trị của L là điểm cực đại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Modified&quot;:null,&quot;type&quot;:&quot;$$&quot;,&quot;id&quot;:&quot;13&quot;,&quot;code&quot;:&quot;$$d^{2}L&gt;0$$&quot;,&quot;backgroundColor&quot;:&quot;#ffffff&quot;,&quot;aid&quot;:null,&quot;font&quot;:{&quot;color&quot;:&quot;#000000&quot;,&quot;family&quot;:&quot;Comfortaa&quot;,&quot;size&quot;:18},&quot;ts&quot;:1630742166820,&quot;cs&quot;:&quot;JKSLiYEmOI2yw7RCtQdhiA==&quot;,&quot;size&quot;:{&quot;width&quot;:82.33333333333333,&quot;height&quot;:22.666666666666668}}"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75" y="2423475"/>
            <a:ext cx="78422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8,&quot;family&quot;:&quot;Comfortaa&quot;},&quot;id&quot;:&quot;13&quot;,&quot;code&quot;:&quot;$$d^{2}L&lt;0$$&quot;,&quot;type&quot;:&quot;$$&quot;,&quot;backgroundColorModified&quot;:false,&quot;backgroundColor&quot;:&quot;#ffffff&quot;,&quot;aid&quot;:null,&quot;ts&quot;:1630742282106,&quot;cs&quot;:&quot;kjo8vHgcrroKTXEQ6p4M7w==&quot;,&quot;size&quot;:{&quot;width&quot;:82.33333333333333,&quot;height&quot;:22.666666666666668}}" id="289" name="Google Shape;2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175" y="2830075"/>
            <a:ext cx="784225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1860650" y="3010850"/>
            <a:ext cx="5161528" cy="619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Giới thiệu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Gradient descent cho hàm một biến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Gradient descent cho hàm nhiều biến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Phương pháp khắc phục hạn chế của Gradient descent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Các biến thể của Gradient descent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Bài tập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69850" y="958750"/>
            <a:ext cx="8444400" cy="59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25200" y="1555450"/>
            <a:ext cx="8389200" cy="51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/>
              <a:t>Bài toán tối ưu:</a:t>
            </a:r>
            <a:endParaRPr b="1" sz="1700"/>
          </a:p>
          <a:p>
            <a:pPr indent="-3175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Tìm giá trị lớn nhất hoặc nhỏ nhất của hàm số 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Bài toán có nhiều ứng dụng, đặc biệt ngành khoa học máy tính</a:t>
            </a:r>
            <a:endParaRPr sz="14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/>
              <a:t>Ví dụ</a:t>
            </a:r>
            <a:endParaRPr b="1" sz="17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/>
              <a:t>Một số vấn đề:</a:t>
            </a:r>
            <a:endParaRPr b="1" sz="1400"/>
          </a:p>
          <a:p>
            <a:pPr indent="-3403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760"/>
              <a:buChar char="-"/>
            </a:pPr>
            <a:r>
              <a:rPr lang="en-US" sz="1400"/>
              <a:t>x* là nghiệm cục bộ thì f'(x*) = 0</a:t>
            </a:r>
            <a:endParaRPr sz="1400"/>
          </a:p>
          <a:p>
            <a:pPr indent="-3403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en-US" sz="1400"/>
              <a:t>Bên trái x*: f’(x*) &lt;  0 ; Bên phải x*: f'(x*) &gt; 0; tại x*: f'( x*) = 0</a:t>
            </a:r>
            <a:endParaRPr sz="14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00" y="3289900"/>
            <a:ext cx="6310601" cy="1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9410" lvl="0" marL="457200" rtl="0" algn="l">
              <a:spcBef>
                <a:spcPts val="60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Tìm nghiệm tối ưu toàn cục của hàm số:</a:t>
            </a:r>
            <a:endParaRPr sz="1700"/>
          </a:p>
          <a:p>
            <a:pPr indent="-359410" lvl="1" marL="9144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Thường khó khăn hoặc không thể</a:t>
            </a:r>
            <a:endParaRPr sz="1700"/>
          </a:p>
          <a:p>
            <a:pPr indent="-359410" lvl="1" marL="9144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Tìm nghiệm tối ưu cục bộ</a:t>
            </a:r>
            <a:endParaRPr sz="1700"/>
          </a:p>
          <a:p>
            <a:pPr indent="-359410" lvl="0" marL="4572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Tìm nghiệm tối ưu cục bộ của hàm số:</a:t>
            </a:r>
            <a:endParaRPr sz="1700"/>
          </a:p>
          <a:p>
            <a:pPr indent="-359410" lvl="1" marL="9144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Đạo hàm của hàm số đó phải bằng 0.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Khó khăn với bài toán với dữ liệu lớn hoặc chiều dữ liệu lớn</a:t>
            </a:r>
            <a:endParaRPr sz="1700"/>
          </a:p>
          <a:p>
            <a:pPr indent="-359410" lvl="0" marL="4572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Hướng tiếp cận </a:t>
            </a:r>
            <a:endParaRPr sz="1700"/>
          </a:p>
          <a:p>
            <a:pPr indent="-359410" lvl="1" marL="9144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Xuất phát từ một điểm ( xem gần với nghiệm bài toán)</a:t>
            </a:r>
            <a:endParaRPr sz="1700"/>
          </a:p>
          <a:p>
            <a:pPr indent="-359410" lvl="1" marL="914400" rtl="0" algn="l"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en-US" sz="1700"/>
              <a:t>Dùng phương pháp lặp để dịch chuyển điểm đó đến nghiệm cần tìm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         ⇒ Phương pháp Gradient descent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một biến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Xem ví dụ trước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Nếu                 , thì         nằm bên phải      .  Cần dịch chuyển  sang trái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 sz="1600"/>
              <a:t>Nếu                 , thì         nằm bên trái      .  Cần dịch chuyển  sang phải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Thuật toán Gradient descent: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Dự đoán một điểm khởi tạo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Cập nhật       đến đạt đến kết quả chấp nhận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Khái niệm “Gradient descent”  chính dấu “-” : ngược hướng đàm hàm </a:t>
            </a:r>
            <a:endParaRPr sz="1600"/>
          </a:p>
        </p:txBody>
      </p:sp>
      <p:pic>
        <p:nvPicPr>
          <p:cNvPr descr="{&quot;code&quot;:&quot;$$x_{t}:=\\,x_{t}\\,-\\,\\alpha f^{\\prime}\\left(x_{t}\\right)$$&quot;,&quot;type&quot;:&quot;$$&quot;,&quot;backgroundColor&quot;:&quot;#ffffff&quot;,&quot;aid&quot;:null,&quot;font&quot;:{&quot;size&quot;:18,&quot;color&quot;:&quot;#000000&quot;,&quot;family&quot;:&quot;Comfortaa&quot;},&quot;id&quot;:&quot;2&quot;,&quot;backgroundColorModified&quot;:false,&quot;ts&quot;:1627539193553,&quot;cs&quot;:&quot;1+3GGibpW6IeUBM1kG6i/g==&quot;,&quot;size&quot;:{&quot;width&quot;:196.83333333333334,&quot;height&quot;:25.666666666666668}}"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63" y="5537325"/>
            <a:ext cx="1874838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null,&quot;font&quot;:{&quot;family&quot;:&quot;Comfortaa&quot;,&quot;color&quot;:&quot;#000000&quot;,&quot;size&quot;:16},&quot;code&quot;:&quot;$$f^{\\prime}\\left(x_{t}\\right)&gt;0$$&quot;,&quot;aid&quot;:null,&quot;backgroundColor&quot;:&quot;#ffffff&quot;,&quot;id&quot;:&quot;3&quot;,&quot;ts&quot;:1627532949538,&quot;cs&quot;:&quot;NrUC5voZfA0WQ7T2JJS57A==&quot;,&quot;size&quot;:{&quot;width&quot;:92,&quot;height&quot;:23}}" id="79" name="Google Shape;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775" y="2398525"/>
            <a:ext cx="8763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x_{t}$$&quot;,&quot;backgroundColor&quot;:&quot;#ffffff&quot;,&quot;font&quot;:{&quot;color&quot;:&quot;#000000&quot;,&quot;family&quot;:&quot;Comfortaa&quot;,&quot;size&quot;:16},&quot;id&quot;:&quot;3&quot;,&quot;backgroundColorModified&quot;:false,&quot;type&quot;:&quot;$$&quot;,&quot;aid&quot;:null,&quot;ts&quot;:1627533082424,&quot;cs&quot;:&quot;YlEs4xMM7EeUcEmHMSsbYQ==&quot;,&quot;size&quot;:{&quot;width&quot;:16.833333333333332,&quot;height&quot;:13}}" id="80" name="Google Shape;8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762" y="2422338"/>
            <a:ext cx="221988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22,&quot;family&quot;:&quot;Comfortaa&quot;},&quot;aid&quot;:null,&quot;code&quot;:&quot;$$x^{*}$$&quot;,&quot;backgroundColorModified&quot;:false,&quot;backgroundColor&quot;:&quot;#ffffff&quot;,&quot;id&quot;:&quot;3&quot;,&quot;type&quot;:&quot;$$&quot;,&quot;ts&quot;:1627533327339,&quot;cs&quot;:&quot;9FAo7k/Db22V4QTghsNYMA==&quot;,&quot;size&quot;:{&quot;width&quot;:25.166666666666668,&quot;height&quot;:22.166666666666668}}" id="81" name="Google Shape;8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449" y="2355114"/>
            <a:ext cx="239713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color&quot;:&quot;#000000&quot;,&quot;size&quot;:16},&quot;type&quot;:&quot;$$&quot;,&quot;backgroundColorModified&quot;:null,&quot;id&quot;:&quot;4&quot;,&quot;code&quot;:&quot;$$x_{t+1}=x_{t}\\,+\\,\\Delta=x_{t}\\,-\\alpha.f^{\\prime}\\left(x_{t}\\right)$$&quot;,&quot;backgroundColor&quot;:&quot;#ffffff&quot;,&quot;aid&quot;:null,&quot;ts&quot;:1627533610965,&quot;cs&quot;:&quot;1fXEvlYbWlh52BBzhq3ghA==&quot;,&quot;size&quot;:{&quot;width&quot;:290.25,&quot;height&quot;:23}}" id="82" name="Google Shape;8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4550" y="2762124"/>
            <a:ext cx="2764631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3&quot;,&quot;aid&quot;:null,&quot;font&quot;:{&quot;size&quot;:16,&quot;color&quot;:&quot;#000000&quot;,&quot;family&quot;:&quot;Comfortaa&quot;},&quot;backgroundColorModified&quot;:false,&quot;backgroundColor&quot;:&quot;#ffffff&quot;,&quot;code&quot;:&quot;$$f^{\\prime}\\left(x_{t}\\right)&lt;0$$&quot;,&quot;ts&quot;:1627533665158,&quot;cs&quot;:&quot;eKI+lzdx/ByP6qbH72oT1w==&quot;,&quot;size&quot;:{&quot;width&quot;:92,&quot;height&quot;:23}}" id="83" name="Google Shape;83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0825" y="3226075"/>
            <a:ext cx="8763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x_{t}$$&quot;,&quot;backgroundColor&quot;:&quot;#ffffff&quot;,&quot;font&quot;:{&quot;color&quot;:&quot;#000000&quot;,&quot;family&quot;:&quot;Comfortaa&quot;,&quot;size&quot;:16},&quot;id&quot;:&quot;3&quot;,&quot;backgroundColorModified&quot;:false,&quot;type&quot;:&quot;$$&quot;,&quot;aid&quot;:null,&quot;ts&quot;:1627533082424,&quot;cs&quot;:&quot;YlEs4xMM7EeUcEmHMSsbYQ==&quot;,&quot;size&quot;:{&quot;width&quot;:16.833333333333332,&quot;height&quot;:13}}" id="84" name="Google Shape;8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762" y="3261732"/>
            <a:ext cx="221988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22,&quot;family&quot;:&quot;Comfortaa&quot;},&quot;aid&quot;:null,&quot;code&quot;:&quot;$$x^{*}$$&quot;,&quot;backgroundColorModified&quot;:false,&quot;backgroundColor&quot;:&quot;#ffffff&quot;,&quot;id&quot;:&quot;3&quot;,&quot;type&quot;:&quot;$$&quot;,&quot;ts&quot;:1627533327339,&quot;cs&quot;:&quot;9FAo7k/Db22V4QTghsNYMA==&quot;,&quot;size&quot;:{&quot;width&quot;:25.166666666666668,&quot;height&quot;:22.166666666666668}}" id="85" name="Google Shape;8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9349" y="3230614"/>
            <a:ext cx="239713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color&quot;:&quot;#000000&quot;,&quot;size&quot;:16},&quot;type&quot;:&quot;$$&quot;,&quot;backgroundColorModified&quot;:null,&quot;id&quot;:&quot;4&quot;,&quot;code&quot;:&quot;$$x_{t+1}=x_{t}\\,+\\,\\Delta=x_{t}\\,-\\alpha.f^{\\prime}\\left(x_{t}\\right)$$&quot;,&quot;backgroundColor&quot;:&quot;#ffffff&quot;,&quot;aid&quot;:null,&quot;ts&quot;:1627533610965,&quot;cs&quot;:&quot;1fXEvlYbWlh52BBzhq3ghA==&quot;,&quot;size&quot;:{&quot;width&quot;:290.25,&quot;height&quot;:23}}" id="86" name="Google Shape;8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4550" y="3637049"/>
            <a:ext cx="2764631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x_{t}=x_{0}$$&quot;,&quot;aid&quot;:null,&quot;backgroundColor&quot;:&quot;#ffffff&quot;,&quot;font&quot;:{&quot;color&quot;:&quot;#000000&quot;,&quot;family&quot;:&quot;Comfortaa&quot;,&quot;size&quot;:22},&quot;type&quot;:&quot;$$&quot;,&quot;id&quot;:&quot;3&quot;,&quot;backgroundColorModified&quot;:false,&quot;ts&quot;:1627539064851,&quot;cs&quot;:&quot;SBNi0xBuXhMuQDcrQ9u2Tg==&quot;,&quot;size&quot;:{&quot;width&quot;:91.66666666666667,&quot;height&quot;:17.833333333333332}}" id="87" name="Google Shape;87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8736" y="4810488"/>
            <a:ext cx="873125" cy="169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22,&quot;family&quot;:&quot;Comfortaa&quot;,&quot;color&quot;:&quot;#000000&quot;},&quot;aid&quot;:null,&quot;backgroundColor&quot;:&quot;#ffffff&quot;,&quot;backgroundColorModified&quot;:false,&quot;code&quot;:&quot;$$x_{t}$$&quot;,&quot;id&quot;:&quot;3&quot;,&quot;type&quot;:&quot;$$&quot;,&quot;ts&quot;:1627539148452,&quot;cs&quot;:&quot;dYMcnaubk9gwzSxlmN6skA==&quot;,&quot;size&quot;:{&quot;width&quot;:22.833333333333332,&quot;height&quot;:17.666666666666668}}" id="88" name="Google Shape;88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2304" y="5116888"/>
            <a:ext cx="217488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3050" y="3637050"/>
            <a:ext cx="2674399" cy="21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một biến(tiếp)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Ví dụ tối ưu hàm số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Khó khăn: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Gradient descent:  cho  điểm                 và cập nhất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Demo:  </a:t>
            </a:r>
            <a:endParaRPr/>
          </a:p>
        </p:txBody>
      </p:sp>
      <p:pic>
        <p:nvPicPr>
          <p:cNvPr descr="{&quot;id&quot;:&quot;5&quot;,&quot;code&quot;:&quot;$$f\\left(x\\right)=x^{2}+\\,5\\,.\\sin\\left(x\\right)$$&quot;,&quot;backgroundColor&quot;:&quot;#ffffff&quot;,&quot;type&quot;:&quot;$$&quot;,&quot;backgroundColorModified&quot;:false,&quot;font&quot;:{&quot;size&quot;:18,&quot;color&quot;:&quot;#000000&quot;,&quot;family&quot;:&quot;Comfortaa&quot;},&quot;aid&quot;:null,&quot;ts&quot;:1627903848692,&quot;cs&quot;:&quot;XQ27trYBAnXsNBv0yudDsw==&quot;,&quot;size&quot;:{&quot;width&quot;:226.60000000000002,&quot;height&quot;:27.800000000000008}}" id="97" name="Google Shape;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810" y="1970178"/>
            <a:ext cx="2158365" cy="264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f^{\\prime}\\left(x\\right)=2.x+\\,5\\,.cos\\left(x\\right)\\,=0$$&quot;,&quot;type&quot;:&quot;$$&quot;,&quot;backgroundColor&quot;:&quot;#ffffff&quot;,&quot;backgroundColorModified&quot;:false,&quot;font&quot;:{&quot;color&quot;:&quot;#000000&quot;,&quot;family&quot;:&quot;Comfortaa&quot;,&quot;size&quot;:18},&quot;id&quot;:&quot;5&quot;,&quot;aid&quot;:null,&quot;ts&quot;:1627903946858,&quot;cs&quot;:&quot;O/SDbJENE3Ys4RODyM8GXg==&quot;,&quot;size&quot;:{&quot;width&quot;:292.5,&quot;height&quot;:25.75}}" id="98" name="Google Shape;9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41" y="2442247"/>
            <a:ext cx="2786063" cy="245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x_{t}=x_{0}$$&quot;,&quot;aid&quot;:null,&quot;backgroundColor&quot;:&quot;#ffffff&quot;,&quot;font&quot;:{&quot;color&quot;:&quot;#000000&quot;,&quot;family&quot;:&quot;Comfortaa&quot;,&quot;size&quot;:22},&quot;type&quot;:&quot;$$&quot;,&quot;id&quot;:&quot;3&quot;,&quot;backgroundColorModified&quot;:false,&quot;ts&quot;:1627539064851,&quot;cs&quot;:&quot;SBNi0xBuXhMuQDcrQ9u2Tg==&quot;,&quot;size&quot;:{&quot;width&quot;:91.66666666666667,&quot;height&quot;:17.833333333333332}}" id="99" name="Google Shape;9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886" y="2894796"/>
            <a:ext cx="873125" cy="169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id&quot;:&quot;2&quot;,&quot;font&quot;:{&quot;family&quot;:&quot;Comfortaa&quot;,&quot;size&quot;:18,&quot;color&quot;:&quot;#000000&quot;},&quot;type&quot;:&quot;$$&quot;,&quot;code&quot;:&quot;$$x_{t}:=\\,x_{t}\\,-\\,\\alpha \\left(2.x+5.\\cos\\left(x\\right)\\right)$$&quot;,&quot;backgroundColor&quot;:&quot;#ffffff&quot;,&quot;ts&quot;:1627903972594,&quot;cs&quot;:&quot;VDVzaqVj1xMquMAwjUf8XA==&quot;,&quot;size&quot;:{&quot;width&quot;:309.75,&quot;height&quot;:24.25}}" id="100" name="Google Shape;10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2778" y="3281267"/>
            <a:ext cx="2950369" cy="23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5175" y="4059100"/>
            <a:ext cx="2942900" cy="2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600" y="4106000"/>
            <a:ext cx="4683451" cy="22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một biến(</a:t>
            </a:r>
            <a:r>
              <a:rPr lang="en-US"/>
              <a:t>tiếp)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Điều kiện dừng của Gradient Descent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Giới hạn số bước lặp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So sánh giá trị hàm của nghiệm tại 2 lần cấp nhật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Kiểm tra giá trị tuyệt đối của Gradient 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Tốc độ hội tụ của Gradient Descent: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Phụ thuộc vào điểm khởi tạo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Phụ thuộc vào chỉ số Alpha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650" y="4779125"/>
            <a:ext cx="3310750" cy="20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725" y="5007800"/>
            <a:ext cx="2423925" cy="1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450" y="5174325"/>
            <a:ext cx="1930950" cy="15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cho hàm </a:t>
            </a:r>
            <a:r>
              <a:rPr lang="en-US"/>
              <a:t>đa </a:t>
            </a:r>
            <a:r>
              <a:rPr lang="en-US"/>
              <a:t>biến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toán: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Tối ưu cho hàm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Đạo hàm tại điểm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Thuật toán</a:t>
            </a:r>
            <a:r>
              <a:rPr lang="en-US"/>
              <a:t> ( tương tự hàm một biến)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Dự đoán một điểm khởi tạo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Cập nhật     đến khi nhận được kết quả chấp nhận được  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backgroundColorModified&quot;:false,&quot;type&quot;:&quot;$$&quot;,&quot;font&quot;:{&quot;color&quot;:&quot;#000000&quot;,&quot;family&quot;:&quot;Comfortaa&quot;,&quot;size&quot;:18},&quot;aid&quot;:null,&quot;id&quot;:&quot;5&quot;,&quot;backgroundColor&quot;:&quot;#ffffff&quot;,&quot;code&quot;:&quot;$$f\\left(\\theta\\right),\\theta=\\,\\left(\\theta_{0},\\theta_{1},...,\\theta_{n}\\right)^{T}$$&quot;,&quot;ts&quot;:1627543825224,&quot;cs&quot;:&quot;IrfW64o+UPawAhhzmZZYkg==&quot;,&quot;size&quot;:{&quot;width&quot;:262.59999999999997,&quot;height&quot;:29.800000000000008}}"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300" y="2399931"/>
            <a:ext cx="2501265" cy="2838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6&quot;,&quot;code&quot;:&quot;$$\\theta\\text{:}\\,\\,\\,\\Delta_{\\theta}\\text{f}\\left(\\theta\\right)$$&quot;,&quot;font&quot;:{&quot;size&quot;:14,&quot;family&quot;:&quot;Arial&quot;,&quot;color&quot;:&quot;#666666&quot;},&quot;aid&quot;:null,&quot;backgroundColor&quot;:&quot;#ffffff&quot;,&quot;type&quot;:&quot;$$&quot;,&quot;ts&quot;:1627544534664,&quot;cs&quot;:&quot;p0dbigi7K21xSa6dk8cSxg==&quot;,&quot;size&quot;:{&quot;width&quot;:85.1666666666667,&quot;height&quot;:21.666666666666668}}"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694" y="3392957"/>
            <a:ext cx="811212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heta\\,$$&quot;,&quot;backgroundColor&quot;:&quot;#ffffff&quot;,&quot;id&quot;:&quot;6&quot;,&quot;aid&quot;:null,&quot;backgroundColorModified&quot;:false,&quot;type&quot;:&quot;$$&quot;,&quot;font&quot;:{&quot;size&quot;:14,&quot;family&quot;:&quot;Arial&quot;,&quot;color&quot;:&quot;#000000&quot;},&quot;ts&quot;:1627917973928,&quot;cs&quot;:&quot;QFaz8Ts7oWq/k4n1bNd8ZA==&quot;,&quot;size&quot;:{&quot;width&quot;:9.5,&quot;height&quot;:15.5}}"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293" y="4795145"/>
            <a:ext cx="90488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aid&quot;:null,&quot;font&quot;:{&quot;color&quot;:&quot;#000000&quot;,&quot;size&quot;:14,&quot;family&quot;:&quot;Arial&quot;},&quot;type&quot;:&quot;$$&quot;,&quot;code&quot;:&quot;$$\\theta\\,$$&quot;,&quot;id&quot;:&quot;6&quot;,&quot;ts&quot;:1627544697407,&quot;cs&quot;:&quot;IC4fCNP/LjoSUEe2uLdWZQ==&quot;,&quot;size&quot;:{&quot;width&quot;:9.5,&quot;height&quot;:15.5}}" id="123" name="Google Shape;12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918" y="5225520"/>
            <a:ext cx="90488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heta\\,=\\,\\theta\\,-\\alpha\\cdot\\Delta_{\\theta}f\\left(\\theta\\right)$$&quot;,&quot;font&quot;:{&quot;size&quot;:14,&quot;color&quot;:&quot;#000000&quot;,&quot;family&quot;:&quot;Arial&quot;},&quot;id&quot;:&quot;6&quot;,&quot;aid&quot;:null,&quot;backgroundColor&quot;:&quot;#ffffff&quot;,&quot;type&quot;:&quot;$$&quot;,&quot;backgroundColorModified&quot;:false,&quot;ts&quot;:1627544644062,&quot;cs&quot;:&quot;dN3FHFSaF+31Ig9ECx8WsA==&quot;,&quot;size&quot;:{&quot;width&quot;:180.16666666666666,&quot;height&quot;:21.666666666666668}}" id="124" name="Google Shape;12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223" y="5774320"/>
            <a:ext cx="1716088" cy="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