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Comfortaa Regular"/>
      <p:regular r:id="rId19"/>
      <p:bold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4AED98-B4B1-49BD-ADDC-D6D9F1443749}">
  <a:tblStyle styleId="{F74AED98-B4B1-49BD-ADDC-D6D9F1443749}" styleName="Table_0">
    <a:wholeTbl>
      <a:tcTxStyle b="off" i="off">
        <a:font>
          <a:latin typeface="Times New Roman"/>
          <a:ea typeface="Times New Roman"/>
          <a:cs typeface="Times New Roman"/>
        </a:font>
        <a:srgbClr val="00B0F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5F8FA"/>
          </a:solidFill>
        </a:fill>
      </a:tcStyle>
    </a:wholeTbl>
    <a:band1H>
      <a:tcTxStyle/>
      <a:tcStyle>
        <a:fill>
          <a:solidFill>
            <a:srgbClr val="E9F0F5"/>
          </a:solidFill>
        </a:fill>
      </a:tcStyle>
    </a:band1H>
    <a:band2H>
      <a:tcTxStyle/>
    </a:band2H>
    <a:band1V>
      <a:tcTxStyle/>
      <a:tcStyle>
        <a:fill>
          <a:solidFill>
            <a:srgbClr val="E9F0F5"/>
          </a:solidFill>
        </a:fill>
      </a:tcStyle>
    </a:band1V>
    <a:band2V>
      <a:tcTxStyle/>
    </a:band2V>
    <a:la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fill>
          <a:solidFill>
            <a:srgbClr val="94B6D2"/>
          </a:solidFill>
        </a:fill>
      </a:tcStyle>
    </a:lastCol>
    <a:firstCol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fill>
          <a:solidFill>
            <a:srgbClr val="94B6D2"/>
          </a:solidFill>
        </a:fill>
      </a:tcStyle>
    </a:firstCol>
    <a:la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94B6D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imes New Roman"/>
          <a:ea typeface="Times New Roman"/>
          <a:cs typeface="Times New Roman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94B6D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Regular-bold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Regula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a5cb9f0bb_0_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a5cb9f0bb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ea5cb9f0bb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a5cb9f0bb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a5cb9f0bb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ea5cb9f0bb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a5cb9f0bb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a5cb9f0b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ea5cb9f0b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1753c9695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g81753c9695_0_6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a6dd46d24_0_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a6dd46d24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da6dd46d24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b83461e3f5_0_8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b83461e3f5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b83461e3f5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a5cb9f0bb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a5cb9f0bb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ea5cb9f0bb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ea5cb9f0bb_0_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ea5cb9f0bb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ea5cb9f0bb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a5cb9f0bb_0_5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a5cb9f0bb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ea5cb9f0bb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a5cb9f0bb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a5cb9f0b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ea5cb9f0b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a5cb9f0bb_0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a5cb9f0bb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ea5cb9f0bb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a5cb9f0bb_0_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a5cb9f0b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ea5cb9f0bb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93775" y="3968500"/>
            <a:ext cx="4229700" cy="2762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2560"/>
              <a:buNone/>
              <a:defRPr b="0" i="0" sz="2000">
                <a:solidFill>
                  <a:schemeClr val="lt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149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2pPr>
            <a:lvl3pPr indent="-3149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3pPr>
            <a:lvl4pPr indent="-3149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4pPr>
            <a:lvl5pPr indent="-3149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360"/>
              <a:buChar char="-"/>
              <a:defRPr sz="1000">
                <a:solidFill>
                  <a:schemeClr val="lt2"/>
                </a:solidFill>
              </a:defRPr>
            </a:lvl5pPr>
            <a:lvl6pPr indent="-2921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6pPr>
            <a:lvl7pPr indent="-2921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7pPr>
            <a:lvl8pPr indent="-2921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8pPr>
            <a:lvl9pPr indent="-2921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000"/>
              <a:buChar char="•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type="ctrTitle"/>
          </p:nvPr>
        </p:nvSpPr>
        <p:spPr>
          <a:xfrm>
            <a:off x="348700" y="1239125"/>
            <a:ext cx="4053000" cy="238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"/>
              <a:buNone/>
              <a:defRPr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>
            <a:off x="276359" y="2216727"/>
            <a:ext cx="0" cy="34023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dash"/>
            <a:miter lim="800000"/>
            <a:headEnd len="sm" w="sm" type="none"/>
            <a:tailEnd len="sm" w="sm" type="none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569" y="129505"/>
            <a:ext cx="3907717" cy="832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493776" y="1490663"/>
            <a:ext cx="49788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rtl="0" algn="l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b="1" i="0" sz="3600" cap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b="0" sz="2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rtl="0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"/>
              <a:buChar char="-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"/>
              <a:buChar char="•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ouble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51200" y="1076950"/>
            <a:ext cx="843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25200" y="1754125"/>
            <a:ext cx="39228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389125" y="1711850"/>
            <a:ext cx="4455600" cy="46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•"/>
              <a:defRPr>
                <a:solidFill>
                  <a:srgbClr val="333333"/>
                </a:solidFill>
              </a:defRPr>
            </a:lvl1pPr>
            <a:lvl2pPr indent="-365760" lvl="1" marL="9144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2pPr>
            <a:lvl3pPr indent="-365760" lvl="2" marL="13716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3pPr>
            <a:lvl4pPr indent="-365760" lvl="3" marL="18288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4pPr>
            <a:lvl5pPr indent="-365760" lvl="4" marL="228600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333333"/>
              </a:buClr>
              <a:buSzPts val="2160"/>
              <a:buChar char="-"/>
              <a:defRPr>
                <a:solidFill>
                  <a:srgbClr val="333333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3"/>
              </a:buClr>
              <a:buSzPts val="1800"/>
              <a:buChar char="•"/>
              <a:defRPr>
                <a:solidFill>
                  <a:srgbClr val="333333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5294075" y="642545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51196" y="1076941"/>
            <a:ext cx="78867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Georgia"/>
              <a:buNone/>
              <a:defRPr b="0" i="0" sz="34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25200" y="1845400"/>
            <a:ext cx="83877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1pPr>
            <a:lvl2pPr indent="-365760" lvl="1" marL="9144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2pPr>
            <a:lvl3pPr indent="-365760" lvl="2" marL="13716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3pPr>
            <a:lvl4pPr indent="-365760" lvl="3" marL="18288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4pPr>
            <a:lvl5pPr indent="-365760" lvl="4" marL="2286000" marR="0" rt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Font typeface="Comfortaa Regular"/>
              <a:buChar char="-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omfortaa Regular"/>
              <a:buChar char="•"/>
              <a:defRPr i="0" sz="1800" u="none" cap="none" strike="noStrike">
                <a:latin typeface="Comfortaa Regular"/>
                <a:ea typeface="Comfortaa Regular"/>
                <a:cs typeface="Comfortaa Regular"/>
                <a:sym typeface="Comfortaa Regula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5294075" y="6319775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/>
        </p:nvSpPr>
        <p:spPr>
          <a:xfrm>
            <a:off x="5542161" y="217021"/>
            <a:ext cx="2769300" cy="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311897" y="134971"/>
            <a:ext cx="645300" cy="596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02631" y="-33229"/>
            <a:ext cx="3242733" cy="6905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sign&#10;&#10;Description automatically generated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11555" y="140531"/>
            <a:ext cx="702733" cy="6223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  <p:sldLayoutId id="2147483649" r:id="rId5"/>
    <p:sldLayoutId id="2147483650" r:id="rId6"/>
    <p:sldLayoutId id="2147483651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ctrTitle"/>
          </p:nvPr>
        </p:nvSpPr>
        <p:spPr>
          <a:xfrm>
            <a:off x="437875" y="2788650"/>
            <a:ext cx="41649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29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600"/>
              <a:t>T</a:t>
            </a:r>
            <a:r>
              <a:rPr lang="en-US" sz="2600"/>
              <a:t>OÁN ỨNG DỤNG CÔNG NGHỆ THÔNG TIN</a:t>
            </a:r>
            <a:endParaRPr sz="2600"/>
          </a:p>
        </p:txBody>
      </p:sp>
      <p:sp>
        <p:nvSpPr>
          <p:cNvPr id="39" name="Google Shape;39;p6"/>
          <p:cNvSpPr txBox="1"/>
          <p:nvPr/>
        </p:nvSpPr>
        <p:spPr>
          <a:xfrm>
            <a:off x="1309143" y="4828745"/>
            <a:ext cx="4944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Khoa Công Nghệ Thông Tin</a:t>
            </a:r>
            <a:endParaRPr b="1" i="0" sz="16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TS. Nguyễn Văn Hiệu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6"/>
          <p:cNvSpPr/>
          <p:nvPr/>
        </p:nvSpPr>
        <p:spPr>
          <a:xfrm>
            <a:off x="437871" y="4735071"/>
            <a:ext cx="797700" cy="797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LOGO KHOA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464" y="4764626"/>
            <a:ext cx="557456" cy="546308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toán(4)</a:t>
            </a:r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Dạng </a:t>
            </a:r>
            <a:r>
              <a:rPr lang="en-US"/>
              <a:t>chính</a:t>
            </a:r>
            <a:r>
              <a:rPr lang="en-US"/>
              <a:t> tắc ( </a:t>
            </a:r>
            <a:r>
              <a:rPr b="1" lang="en-US" u="sng"/>
              <a:t>đặc biệt</a:t>
            </a:r>
            <a:r>
              <a:rPr lang="en-US"/>
              <a:t>)</a:t>
            </a:r>
            <a:endParaRPr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8125" y="2451750"/>
            <a:ext cx="5550000" cy="40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toán(5)</a:t>
            </a:r>
            <a:endParaRPr/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 quy hoạch tuyến tính: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Hàm mục tiêu là tuyến tính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Char char="-"/>
            </a:pPr>
            <a:r>
              <a:rPr lang="en-US"/>
              <a:t>Tập ràng buộc tuyến tính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f(x) - hàm mục tiêu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Hệ (2) và hệ (3) trong bài toán chính tắc gọi tập ràng buộc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Biến                                 thỏa mãn tập ràng buộc gọi là phương án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Phương án tối ưu là phương án đảm bảo f(x) đạt mục tiêu  </a:t>
            </a:r>
            <a:endParaRPr/>
          </a:p>
        </p:txBody>
      </p:sp>
      <p:pic>
        <p:nvPicPr>
          <p:cNvPr descr="{&quot;code&quot;:&quot;$$x\\,=\\,\\left(x_{1},x_{2},...,\\,x_{n}\\right)$$&quot;,&quot;type&quot;:&quot;$$&quot;,&quot;id&quot;:&quot;1&quot;,&quot;backgroundColor&quot;:&quot;#ffffff&quot;,&quot;aid&quot;:null,&quot;font&quot;:{&quot;size&quot;:18,&quot;family&quot;:&quot;Comfortaa&quot;,&quot;color&quot;:&quot;#000000&quot;},&quot;backgroundColorModified&quot;:null,&quot;ts&quot;:1630575382341,&quot;cs&quot;:&quot;UX3BCrlueI72jVK1nhqJwQ==&quot;,&quot;size&quot;:{&quot;width&quot;:211.83333333333334,&quot;height&quot;:24.333333333333332}}"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625" y="4165688"/>
            <a:ext cx="2017713" cy="23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hép biến đổi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Chuyển bài toán về dạng </a:t>
            </a:r>
            <a:r>
              <a:rPr b="1" lang="en-US"/>
              <a:t>bài toán chính tắc</a:t>
            </a:r>
            <a:endParaRPr b="1"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2545550"/>
            <a:ext cx="8305800" cy="400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5357475" y="6492900"/>
            <a:ext cx="366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1860650" y="3010850"/>
            <a:ext cx="5161528" cy="6191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1">
                <a:ln cap="flat" cmpd="sng" w="2857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dk1"/>
                </a:solidFill>
                <a:latin typeface="Arial"/>
              </a:rPr>
              <a:t>Cám Ơn!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63425" y="1582625"/>
            <a:ext cx="5450400" cy="23877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Chuyên đề tối ưu hóa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493776" y="3970337"/>
            <a:ext cx="4978800" cy="22131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Bài 2: Linear Programming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Giới thiệu 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Bài toán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Các phép biến đổi</a:t>
            </a:r>
            <a:endParaRPr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Phương pháp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AutoNum type="alphaLcPeriod"/>
            </a:pPr>
            <a:r>
              <a:rPr lang="en-US"/>
              <a:t>Phương pháp đơn hình 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AutoNum type="alphaLcPeriod"/>
            </a:pPr>
            <a:r>
              <a:rPr lang="en-US"/>
              <a:t>Phương pháp ẩn phụ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AutoNum type="alphaLcPeriod"/>
            </a:pPr>
            <a:r>
              <a:rPr lang="en-US"/>
              <a:t>Phương pháp đơn hình 2 pha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AutoNum type="alphaLcPeriod"/>
            </a:pPr>
            <a:r>
              <a:rPr lang="en-US"/>
              <a:t>Phương pháp M lớn</a:t>
            </a:r>
            <a:endParaRPr/>
          </a:p>
          <a:p>
            <a:pPr indent="-365760" lvl="1" marL="914400" rtl="0" algn="l">
              <a:spcBef>
                <a:spcPts val="0"/>
              </a:spcBef>
              <a:spcAft>
                <a:spcPts val="0"/>
              </a:spcAft>
              <a:buSzPts val="2160"/>
              <a:buAutoNum type="alphaLcPeriod"/>
            </a:pPr>
            <a:r>
              <a:rPr lang="en-US"/>
              <a:t>Phương pháp từ vựng(tự tìm hiểu)</a:t>
            </a:r>
            <a:endParaRPr/>
          </a:p>
          <a:p>
            <a:pPr indent="-36576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lang="en-US"/>
              <a:t>Bài toán đối ngẫu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</a:t>
            </a:r>
            <a:endParaRPr/>
          </a:p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 xác định khẩu phần ăn</a:t>
            </a:r>
            <a:endParaRPr/>
          </a:p>
        </p:txBody>
      </p:sp>
      <p:graphicFrame>
        <p:nvGraphicFramePr>
          <p:cNvPr id="63" name="Google Shape;63;p9"/>
          <p:cNvGraphicFramePr/>
          <p:nvPr/>
        </p:nvGraphicFramePr>
        <p:xfrm>
          <a:off x="1657625" y="434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{F74AED98-B4B1-49BD-ADDC-D6D9F1443749}</a:tableStyleId>
              </a:tblPr>
              <a:tblGrid>
                <a:gridCol w="1676400"/>
                <a:gridCol w="1371600"/>
                <a:gridCol w="1524000"/>
                <a:gridCol w="152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Thức ăn T1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Thức ăn T2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Dinh dưỡng D1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Dinh dưỡng D2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Dinh dưỡng D3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60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Giá 1 kg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bull" id="64" name="Google Shape;6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0850" y="2495200"/>
            <a:ext cx="2743200" cy="17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thiệu(2)</a:t>
            </a:r>
            <a:endParaRPr/>
          </a:p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Lập kế hoạch sản xuất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2" name="Google Shape;72;p10"/>
          <p:cNvGraphicFramePr/>
          <p:nvPr/>
        </p:nvGraphicFramePr>
        <p:xfrm>
          <a:off x="1457500" y="2688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{F74AED98-B4B1-49BD-ADDC-D6D9F1443749}</a:tableStyleId>
              </a:tblPr>
              <a:tblGrid>
                <a:gridCol w="1739275"/>
                <a:gridCol w="1423025"/>
                <a:gridCol w="1581150"/>
                <a:gridCol w="158115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Sản phẩm  S1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Sản phẩm S2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Vật liệu V1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1200 đv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Vật liệu V2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1080 đv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Giá bán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50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Giới thiệu (3)</a:t>
            </a:r>
            <a:endParaRPr/>
          </a:p>
        </p:txBody>
      </p:sp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Bài toán vận tải</a:t>
            </a:r>
            <a:endParaRPr/>
          </a:p>
        </p:txBody>
      </p:sp>
      <p:graphicFrame>
        <p:nvGraphicFramePr>
          <p:cNvPr id="80" name="Google Shape;80;p11"/>
          <p:cNvGraphicFramePr/>
          <p:nvPr/>
        </p:nvGraphicFramePr>
        <p:xfrm>
          <a:off x="1315325" y="250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{F74AED98-B4B1-49BD-ADDC-D6D9F1443749}</a:tableStyleId>
              </a:tblPr>
              <a:tblGrid>
                <a:gridCol w="1159500"/>
                <a:gridCol w="948700"/>
                <a:gridCol w="1054100"/>
                <a:gridCol w="1054100"/>
                <a:gridCol w="1054100"/>
                <a:gridCol w="10541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170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18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200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25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180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40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35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1" name="Google Shape;81;p11"/>
          <p:cNvSpPr txBox="1"/>
          <p:nvPr/>
        </p:nvSpPr>
        <p:spPr>
          <a:xfrm>
            <a:off x="3372725" y="4108125"/>
            <a:ext cx="4267200" cy="381000"/>
          </a:xfrm>
          <a:prstGeom prst="rect">
            <a:avLst/>
          </a:prstGeom>
          <a:noFill/>
          <a:ln cap="flat" cmpd="sng" w="9525">
            <a:solidFill>
              <a:srgbClr val="00B0F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130             160	     120             140</a:t>
            </a:r>
            <a:endParaRPr/>
          </a:p>
        </p:txBody>
      </p:sp>
      <p:graphicFrame>
        <p:nvGraphicFramePr>
          <p:cNvPr id="82" name="Google Shape;82;p11"/>
          <p:cNvGraphicFramePr/>
          <p:nvPr/>
        </p:nvGraphicFramePr>
        <p:xfrm>
          <a:off x="2037250" y="487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{F74AED98-B4B1-49BD-ADDC-D6D9F1443749}</a:tableStyleId>
              </a:tblPr>
              <a:tblGrid>
                <a:gridCol w="948700"/>
                <a:gridCol w="1054100"/>
                <a:gridCol w="1054100"/>
                <a:gridCol w="1054100"/>
                <a:gridCol w="1054100"/>
              </a:tblGrid>
              <a:tr h="142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T4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x11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x12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x13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x14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x21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x22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x23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x24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Kho K3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x31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x32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x33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2060"/>
                          </a:solidFill>
                        </a:rPr>
                        <a:t>x34</a:t>
                      </a:r>
                      <a:endParaRPr sz="18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B0F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 (1)</a:t>
            </a:r>
            <a:endParaRPr/>
          </a:p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Dạng tổng quát</a:t>
            </a:r>
            <a:endParaRPr/>
          </a:p>
        </p:txBody>
      </p:sp>
      <p:pic>
        <p:nvPicPr>
          <p:cNvPr id="90" name="Google Shape;9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650" y="2404714"/>
            <a:ext cx="7162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3962" y="3699500"/>
            <a:ext cx="7467600" cy="29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toán(2)</a:t>
            </a:r>
            <a:endParaRPr/>
          </a:p>
        </p:txBody>
      </p:sp>
      <p:sp>
        <p:nvSpPr>
          <p:cNvPr id="98" name="Google Shape;98;p13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Dạng chuẩn tắc</a:t>
            </a:r>
            <a:endParaRPr/>
          </a:p>
        </p:txBody>
      </p: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763" y="2409300"/>
            <a:ext cx="71358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369850" y="958750"/>
            <a:ext cx="8444400" cy="732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toán (3)</a:t>
            </a:r>
            <a:endParaRPr/>
          </a:p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425200" y="1821425"/>
            <a:ext cx="8389200" cy="492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5760" lvl="0" marL="457200" rtl="0" algn="l">
              <a:spcBef>
                <a:spcPts val="600"/>
              </a:spcBef>
              <a:spcAft>
                <a:spcPts val="0"/>
              </a:spcAft>
              <a:buSzPts val="2160"/>
              <a:buChar char="•"/>
            </a:pPr>
            <a:r>
              <a:rPr lang="en-US"/>
              <a:t>Dạng chính tắc</a:t>
            </a:r>
            <a:endParaRPr/>
          </a:p>
        </p:txBody>
      </p:sp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025" y="2409300"/>
            <a:ext cx="58674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