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92" r:id="rId4"/>
    <p:sldId id="260" r:id="rId5"/>
    <p:sldId id="276" r:id="rId6"/>
    <p:sldId id="277" r:id="rId7"/>
    <p:sldId id="278" r:id="rId8"/>
    <p:sldId id="279" r:id="rId9"/>
    <p:sldId id="274" r:id="rId10"/>
    <p:sldId id="291" r:id="rId11"/>
    <p:sldId id="275" r:id="rId12"/>
    <p:sldId id="28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90" r:id="rId21"/>
    <p:sldId id="287" r:id="rId22"/>
    <p:sldId id="288" r:id="rId2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9" autoAdjust="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417B8-1E0D-4640-AA6D-0921408159F8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EDDAB-2E66-43AD-9914-6D6D8AEBD9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&lt;!-- https://mvnrepository.com/artifact/org.mockito/mockito-all --&gt;</a:t>
            </a:r>
          </a:p>
          <a:p>
            <a:r>
              <a:rPr lang="en-US" dirty="0" smtClean="0"/>
              <a:t>&lt;dependency&gt;</a:t>
            </a:r>
          </a:p>
          <a:p>
            <a:r>
              <a:rPr lang="en-US" dirty="0" smtClean="0"/>
              <a:t>    &lt;groupId&gt;org.mockito&lt;/groupId&gt;</a:t>
            </a:r>
          </a:p>
          <a:p>
            <a:r>
              <a:rPr lang="en-US" dirty="0" smtClean="0"/>
              <a:t>    &lt;artifactId&gt;mockito-all&lt;/artifactId&gt;</a:t>
            </a:r>
          </a:p>
          <a:p>
            <a:r>
              <a:rPr lang="en-US" dirty="0" smtClean="0"/>
              <a:t>    &lt;version&gt;1.10.19&lt;/version&gt;</a:t>
            </a:r>
          </a:p>
          <a:p>
            <a:r>
              <a:rPr lang="en-US" dirty="0" smtClean="0"/>
              <a:t>    &lt;scope&gt;test&lt;/scope&gt;</a:t>
            </a:r>
          </a:p>
          <a:p>
            <a:r>
              <a:rPr lang="en-US" dirty="0" smtClean="0"/>
              <a:t>&lt;/dependency&gt;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DAB-2E66-43AD-9914-6D6D8AEBD9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16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DAB-2E66-43AD-9914-6D6D8AEBD9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94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DAB-2E66-43AD-9914-6D6D8AEBD99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1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DAB-2E66-43AD-9914-6D6D8AEBD9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96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DAB-2E66-43AD-9914-6D6D8AEBD99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62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DAB-2E66-43AD-9914-6D6D8AEBD99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38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DAB-2E66-43AD-9914-6D6D8AEBD99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61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DAB-2E66-43AD-9914-6D6D8AEBD99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39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DAB-2E66-43AD-9914-6D6D8AEBD99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94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DAB-2E66-43AD-9914-6D6D8AEBD99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78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DAB-2E66-43AD-9914-6D6D8AEBD99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2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DAB-2E66-43AD-9914-6D6D8AEBD9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8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DAB-2E66-43AD-9914-6D6D8AEBD9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07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DAB-2E66-43AD-9914-6D6D8AEBD9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52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DAB-2E66-43AD-9914-6D6D8AEBD9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5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DAB-2E66-43AD-9914-6D6D8AEBD9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54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DAB-2E66-43AD-9914-6D6D8AEBD9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13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DAB-2E66-43AD-9914-6D6D8AEBD9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55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DAB-2E66-43AD-9914-6D6D8AEBD9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6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132920"/>
            <a:ext cx="1051524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38080" y="3767400"/>
            <a:ext cx="1051524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13292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26200" y="113292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38080" y="376740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26200" y="376740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132920"/>
            <a:ext cx="338580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93440" y="1132920"/>
            <a:ext cx="338580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949160" y="1132920"/>
            <a:ext cx="338580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38080" y="3767400"/>
            <a:ext cx="338580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93440" y="3767400"/>
            <a:ext cx="338580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949160" y="3767400"/>
            <a:ext cx="338580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838080" y="1132920"/>
            <a:ext cx="10515240" cy="504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132920"/>
            <a:ext cx="10515240" cy="504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132920"/>
            <a:ext cx="5131080" cy="504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26200" y="1132920"/>
            <a:ext cx="5131080" cy="504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38080" y="158040"/>
            <a:ext cx="10515240" cy="2496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13292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132920"/>
            <a:ext cx="5131080" cy="504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838080" y="376740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132920"/>
            <a:ext cx="10515240" cy="504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132920"/>
            <a:ext cx="5131080" cy="504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13292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26200" y="376740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13292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13292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38080" y="3767400"/>
            <a:ext cx="1051524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132920"/>
            <a:ext cx="1051524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8080" y="3767400"/>
            <a:ext cx="1051524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13292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13292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76740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26200" y="376740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132920"/>
            <a:ext cx="338580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93440" y="1132920"/>
            <a:ext cx="338580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949160" y="1132920"/>
            <a:ext cx="338580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38080" y="3767400"/>
            <a:ext cx="338580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93440" y="3767400"/>
            <a:ext cx="338580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7949160" y="3767400"/>
            <a:ext cx="338580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132920"/>
            <a:ext cx="10515240" cy="504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132920"/>
            <a:ext cx="5131080" cy="504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26200" y="1132920"/>
            <a:ext cx="5131080" cy="504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38080" y="158040"/>
            <a:ext cx="10515240" cy="2496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13292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26200" y="1132920"/>
            <a:ext cx="5131080" cy="504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38080" y="376740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132920"/>
            <a:ext cx="5131080" cy="504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200" y="113292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26200" y="376740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13292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132920"/>
            <a:ext cx="513108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38080" y="3767400"/>
            <a:ext cx="10515240" cy="240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32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13400" y="1888200"/>
            <a:ext cx="8177760" cy="25257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vi-VN" sz="4800" b="0" strike="noStrike" spc="-1">
                <a:solidFill>
                  <a:srgbClr val="CB2236"/>
                </a:solidFill>
                <a:latin typeface="Arial"/>
                <a:ea typeface="Arial"/>
              </a:rPr>
              <a:t>CLICK TO EDIT MASTER TITLE STYLE</a:t>
            </a:r>
            <a:endParaRPr lang="en-US" sz="4800" b="0" strike="noStrike" spc="-1">
              <a:solidFill>
                <a:srgbClr val="323232"/>
              </a:solidFill>
              <a:latin typeface="Arial"/>
            </a:endParaRPr>
          </a:p>
        </p:txBody>
      </p:sp>
      <p:pic>
        <p:nvPicPr>
          <p:cNvPr id="5" name="Picture 7"/>
          <p:cNvPicPr/>
          <p:nvPr/>
        </p:nvPicPr>
        <p:blipFill>
          <a:blip r:embed="rId15"/>
          <a:stretch/>
        </p:blipFill>
        <p:spPr>
          <a:xfrm>
            <a:off x="9991080" y="5296320"/>
            <a:ext cx="1631160" cy="1209600"/>
          </a:xfrm>
          <a:prstGeom prst="rect">
            <a:avLst/>
          </a:prstGeom>
          <a:ln w="0">
            <a:noFill/>
          </a:ln>
        </p:spPr>
      </p:pic>
      <p:pic>
        <p:nvPicPr>
          <p:cNvPr id="2" name="Picture 3"/>
          <p:cNvPicPr/>
          <p:nvPr/>
        </p:nvPicPr>
        <p:blipFill>
          <a:blip r:embed="rId16"/>
          <a:stretch/>
        </p:blipFill>
        <p:spPr>
          <a:xfrm>
            <a:off x="9757440" y="-60120"/>
            <a:ext cx="2434320" cy="2707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23232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323232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64646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64646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64646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64646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64646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158040"/>
            <a:ext cx="10515240" cy="538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vi-VN" sz="3200" b="0" strike="noStrike" spc="-1">
                <a:solidFill>
                  <a:srgbClr val="6D829F"/>
                </a:solidFill>
                <a:latin typeface="Arial"/>
                <a:ea typeface="Arial"/>
              </a:rPr>
              <a:t>CLICK TO EDIT TITLE</a:t>
            </a:r>
            <a:endParaRPr lang="en-US" sz="32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132920"/>
            <a:ext cx="10515240" cy="5043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CB2236"/>
              </a:buClr>
              <a:buSzPct val="120000"/>
              <a:buFont typeface="Arial"/>
              <a:buChar char="•"/>
            </a:pPr>
            <a:r>
              <a:rPr lang="en-US" sz="2800" b="0" strike="noStrike" spc="-1">
                <a:solidFill>
                  <a:srgbClr val="323232"/>
                </a:solidFill>
                <a:latin typeface="Arial"/>
              </a:rPr>
              <a:t>Edit text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6D829F"/>
              </a:buClr>
              <a:buFont typeface="LucidaGrande"/>
              <a:buChar char="-"/>
            </a:pPr>
            <a:r>
              <a:rPr lang="en-US" sz="2400" b="0" strike="noStrike" spc="-1">
                <a:solidFill>
                  <a:srgbClr val="323232"/>
                </a:solidFill>
                <a:latin typeface="Arial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6D829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323232"/>
                </a:solidFill>
                <a:latin typeface="Arial"/>
              </a:rPr>
              <a:t>Third level</a:t>
            </a:r>
            <a:endParaRPr lang="en-US" sz="2000" b="0" strike="noStrike" spc="-1">
              <a:solidFill>
                <a:srgbClr val="464646"/>
              </a:solidFill>
              <a:latin typeface="Arial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6D829F"/>
              </a:buClr>
              <a:buFont typeface="LucidaGrande"/>
              <a:buChar char="◇"/>
            </a:pPr>
            <a:r>
              <a:rPr lang="en-US" sz="1800" b="0" strike="noStrike" spc="-1">
                <a:solidFill>
                  <a:srgbClr val="464646"/>
                </a:solidFill>
                <a:latin typeface="Arial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999999"/>
              </a:buClr>
              <a:buFont typeface="LucidaGrande"/>
              <a:buChar char="-"/>
            </a:pPr>
            <a:r>
              <a:rPr lang="en-US" sz="1800" b="0" strike="noStrike" spc="-1">
                <a:solidFill>
                  <a:srgbClr val="464646"/>
                </a:solidFill>
                <a:latin typeface="Arial"/>
              </a:rPr>
              <a:t>Fifth level</a:t>
            </a:r>
          </a:p>
        </p:txBody>
      </p:sp>
      <p:pic>
        <p:nvPicPr>
          <p:cNvPr id="42" name="Picture 7"/>
          <p:cNvPicPr/>
          <p:nvPr/>
        </p:nvPicPr>
        <p:blipFill>
          <a:blip r:embed="rId14"/>
          <a:stretch/>
        </p:blipFill>
        <p:spPr>
          <a:xfrm>
            <a:off x="0" y="-10080"/>
            <a:ext cx="961560" cy="5515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013400" y="1888200"/>
            <a:ext cx="8177760" cy="252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CB2236"/>
                </a:solidFill>
                <a:latin typeface="Arial"/>
                <a:ea typeface="Arial"/>
              </a:rPr>
              <a:t>Unit Testing with Junit </a:t>
            </a:r>
            <a:r>
              <a:rPr lang="en-US" sz="4800" b="0" strike="noStrike" spc="-1" dirty="0" smtClean="0">
                <a:solidFill>
                  <a:srgbClr val="CB2236"/>
                </a:solidFill>
                <a:latin typeface="Arial"/>
                <a:ea typeface="Arial"/>
              </a:rPr>
              <a:t>&amp; Mockito</a:t>
            </a:r>
            <a:endParaRPr lang="en-US" sz="4800" b="0" strike="noStrike" spc="-1" dirty="0">
              <a:solidFill>
                <a:srgbClr val="323232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013400" y="4690800"/>
            <a:ext cx="8177760" cy="1009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1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 smtClean="0">
                <a:solidFill>
                  <a:srgbClr val="6D829F"/>
                </a:solidFill>
                <a:latin typeface="Arial"/>
              </a:rPr>
              <a:t>Do </a:t>
            </a:r>
            <a:r>
              <a:rPr lang="en-US" sz="2800" b="0" strike="noStrike" spc="-1" dirty="0">
                <a:solidFill>
                  <a:srgbClr val="6D829F"/>
                </a:solidFill>
                <a:latin typeface="Arial"/>
              </a:rPr>
              <a:t>Xuan Toai – SSE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6D829F"/>
                </a:solidFill>
                <a:latin typeface="Arial"/>
              </a:rPr>
              <a:t>May </a:t>
            </a:r>
            <a:r>
              <a:rPr lang="en-US" sz="2800" b="0" strike="noStrike" spc="-1" dirty="0" smtClean="0">
                <a:solidFill>
                  <a:srgbClr val="6D829F"/>
                </a:solidFill>
                <a:latin typeface="Arial"/>
              </a:rPr>
              <a:t>2021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 smtClean="0">
                <a:solidFill>
                  <a:srgbClr val="6D829F"/>
                </a:solidFill>
                <a:latin typeface="Arial"/>
              </a:rPr>
              <a:t>Source code : </a:t>
            </a:r>
            <a:r>
              <a:rPr lang="en-US" sz="2800" spc="-1" dirty="0" err="1" smtClean="0">
                <a:solidFill>
                  <a:srgbClr val="6D829F"/>
                </a:solidFill>
                <a:latin typeface="Arial"/>
              </a:rPr>
              <a:t>git</a:t>
            </a:r>
            <a:r>
              <a:rPr lang="en-US" sz="2800" spc="-1" dirty="0">
                <a:solidFill>
                  <a:srgbClr val="6D829F"/>
                </a:solidFill>
              </a:rPr>
              <a:t> clone https://</a:t>
            </a:r>
            <a:r>
              <a:rPr lang="en-US" sz="2800" spc="-1" dirty="0" smtClean="0">
                <a:solidFill>
                  <a:srgbClr val="6D829F"/>
                </a:solidFill>
              </a:rPr>
              <a:t>bitbucket.org/kakama89/mockitojunit5.git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-1" dirty="0">
                <a:solidFill>
                  <a:srgbClr val="6D829F"/>
                </a:solidFill>
                <a:ea typeface="Arial"/>
              </a:rPr>
              <a:t>Unit testing with Mockito</a:t>
            </a:r>
            <a:endParaRPr lang="en-US" sz="3200" spc="-1" dirty="0">
              <a:solidFill>
                <a:srgbClr val="323232"/>
              </a:solidFill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132920"/>
            <a:ext cx="1051524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400" b="1" strike="noStrike" spc="-1" dirty="0" smtClean="0">
                <a:solidFill>
                  <a:srgbClr val="323232"/>
                </a:solidFill>
                <a:latin typeface="Arial"/>
              </a:rPr>
              <a:t>Stubbing</a:t>
            </a:r>
            <a:r>
              <a:rPr lang="en-US" sz="2400" b="0" strike="noStrike" spc="-1" dirty="0" smtClean="0">
                <a:solidFill>
                  <a:srgbClr val="323232"/>
                </a:solidFill>
                <a:latin typeface="Arial"/>
              </a:rPr>
              <a:t> : 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dirty="0"/>
              <a:t>By default, for all methods that return a value, a mock will return either null, a primitive/primitive wrapper value, or an empty collection, as appropriate. For example 0 for an int/Integer and false for a boolean/Boolean</a:t>
            </a:r>
            <a:r>
              <a:rPr lang="en-US" dirty="0" smtClean="0"/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323232"/>
                </a:solidFill>
              </a:rPr>
              <a:t>Stubbing can be overridden: for example common stubbing can go to fixture setup but the test methods can override it. Please note that overridding stubbing is a potential code smell that points out too much stubbing</a:t>
            </a: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spc="-1" dirty="0" smtClean="0">
                <a:solidFill>
                  <a:srgbClr val="323232"/>
                </a:solidFill>
              </a:rPr>
              <a:t>Once </a:t>
            </a:r>
            <a:r>
              <a:rPr lang="en-US" spc="-1" dirty="0">
                <a:solidFill>
                  <a:srgbClr val="323232"/>
                </a:solidFill>
              </a:rPr>
              <a:t>stubbed, the method will always return a stubbed value, regardless of how many times it is called</a:t>
            </a:r>
            <a:r>
              <a:rPr lang="en-US" spc="-1" dirty="0" smtClean="0">
                <a:solidFill>
                  <a:srgbClr val="323232"/>
                </a:solidFill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323232"/>
                </a:solidFill>
              </a:rPr>
              <a:t>Last stubbing is more important - when you stubbed the same method with the same arguments many times. Other words: the order of stubbing matters but it is only meaningful rarely, e.g. when stubbing exactly the same method calls or sometimes when argument matchers are used, </a:t>
            </a:r>
            <a:r>
              <a:rPr lang="en-US" spc="-1" dirty="0" smtClean="0">
                <a:solidFill>
                  <a:srgbClr val="323232"/>
                </a:solidFill>
              </a:rPr>
              <a:t>etc</a:t>
            </a: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>
              <a:solidFill>
                <a:srgbClr val="32323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74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-1" dirty="0">
                <a:solidFill>
                  <a:srgbClr val="6D829F"/>
                </a:solidFill>
                <a:ea typeface="Arial"/>
              </a:rPr>
              <a:t>Unit testing with Mockito</a:t>
            </a:r>
            <a:endParaRPr lang="en-US" sz="3200" spc="-1" dirty="0">
              <a:solidFill>
                <a:srgbClr val="323232"/>
              </a:solidFill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132920"/>
            <a:ext cx="1051524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400" b="1" spc="-1" dirty="0">
                <a:solidFill>
                  <a:srgbClr val="323232"/>
                </a:solidFill>
              </a:rPr>
              <a:t>Difference between </a:t>
            </a:r>
            <a:r>
              <a:rPr lang="en-US" sz="2400" b="1" strike="noStrike" spc="-1" dirty="0" smtClean="0">
                <a:solidFill>
                  <a:srgbClr val="323232"/>
                </a:solidFill>
                <a:latin typeface="Arial"/>
              </a:rPr>
              <a:t>doReturn/when and when/thenReturn</a:t>
            </a:r>
            <a:r>
              <a:rPr lang="en-US" sz="2400" b="0" strike="noStrike" spc="-1" dirty="0" smtClean="0">
                <a:solidFill>
                  <a:srgbClr val="323232"/>
                </a:solidFill>
                <a:latin typeface="Arial"/>
              </a:rPr>
              <a:t> </a:t>
            </a:r>
            <a:r>
              <a:rPr lang="en-US" sz="2400" b="0" strike="noStrike" spc="-1" dirty="0" smtClean="0">
                <a:solidFill>
                  <a:srgbClr val="323232"/>
                </a:solidFill>
                <a:latin typeface="Arial"/>
              </a:rPr>
              <a:t>: </a:t>
            </a: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>
              <a:solidFill>
                <a:srgbClr val="323232"/>
              </a:solidFill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500254"/>
              </p:ext>
            </p:extLst>
          </p:nvPr>
        </p:nvGraphicFramePr>
        <p:xfrm>
          <a:off x="1121918" y="1901920"/>
          <a:ext cx="9947564" cy="2565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6640">
                  <a:extLst>
                    <a:ext uri="{9D8B030D-6E8A-4147-A177-3AD203B41FA5}">
                      <a16:colId xmlns:a16="http://schemas.microsoft.com/office/drawing/2014/main" val="3235543528"/>
                    </a:ext>
                  </a:extLst>
                </a:gridCol>
                <a:gridCol w="2637574">
                  <a:extLst>
                    <a:ext uri="{9D8B030D-6E8A-4147-A177-3AD203B41FA5}">
                      <a16:colId xmlns:a16="http://schemas.microsoft.com/office/drawing/2014/main" val="1042795956"/>
                    </a:ext>
                  </a:extLst>
                </a:gridCol>
                <a:gridCol w="4883350">
                  <a:extLst>
                    <a:ext uri="{9D8B030D-6E8A-4147-A177-3AD203B41FA5}">
                      <a16:colId xmlns:a16="http://schemas.microsoft.com/office/drawing/2014/main" val="214367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doReturn/when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when/thenReturn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3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Stubbing on spy</a:t>
                      </a:r>
                      <a:r>
                        <a:rPr lang="en-US" baseline="0" dirty="0" smtClean="0"/>
                        <a:t>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Does</a:t>
                      </a:r>
                      <a:r>
                        <a:rPr lang="en-US" baseline="0" dirty="0" smtClean="0"/>
                        <a:t> not call method at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Call real method on spy object just before</a:t>
                      </a:r>
                      <a:r>
                        <a:rPr lang="en-US" baseline="0" dirty="0" smtClean="0"/>
                        <a:t> special value will be returned.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6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Consecutive stubbing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support consecutive stubbing shorthand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Support both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checking at compile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21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30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-1" dirty="0">
                <a:solidFill>
                  <a:srgbClr val="6D829F"/>
                </a:solidFill>
                <a:ea typeface="Arial"/>
              </a:rPr>
              <a:t>Unit testing with Mockito</a:t>
            </a:r>
            <a:endParaRPr lang="en-US" sz="3200" spc="-1" dirty="0">
              <a:solidFill>
                <a:srgbClr val="323232"/>
              </a:solidFill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132920"/>
            <a:ext cx="1051524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400" b="1" strike="noStrike" spc="-1" dirty="0" smtClean="0">
                <a:solidFill>
                  <a:srgbClr val="323232"/>
                </a:solidFill>
                <a:latin typeface="Arial"/>
              </a:rPr>
              <a:t>Stubbing</a:t>
            </a:r>
            <a:r>
              <a:rPr lang="en-US" sz="2400" b="0" strike="noStrike" spc="-1" dirty="0" smtClean="0">
                <a:solidFill>
                  <a:srgbClr val="323232"/>
                </a:solidFill>
                <a:latin typeface="Arial"/>
              </a:rPr>
              <a:t> </a:t>
            </a:r>
            <a:r>
              <a:rPr lang="en-US" sz="2400" b="1" strike="noStrike" spc="-1" dirty="0" smtClean="0">
                <a:solidFill>
                  <a:srgbClr val="323232"/>
                </a:solidFill>
                <a:latin typeface="Arial"/>
              </a:rPr>
              <a:t>simple method call</a:t>
            </a:r>
            <a:r>
              <a:rPr lang="en-US" sz="2400" b="0" strike="noStrike" spc="-1" dirty="0" smtClean="0">
                <a:solidFill>
                  <a:srgbClr val="323232"/>
                </a:solidFill>
                <a:latin typeface="Arial"/>
              </a:rPr>
              <a:t>: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>
              <a:solidFill>
                <a:srgbClr val="323232"/>
              </a:solidFill>
              <a:latin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6218" y="1854630"/>
            <a:ext cx="844556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java.util.List;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org.junit.jupiter.api.Assertions.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org.mockito.ArgumentMatchers.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StubbingMethodCallTest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stubbingCall()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List mockList =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(mockList.get(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())).thenReturn(Integer.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stubbing method call</a:t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(Integer.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mockList.get(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5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-1" dirty="0">
                <a:solidFill>
                  <a:srgbClr val="6D829F"/>
                </a:solidFill>
                <a:ea typeface="Arial"/>
              </a:rPr>
              <a:t>Unit testing with Mockito</a:t>
            </a:r>
            <a:endParaRPr lang="en-US" sz="3200" spc="-1" dirty="0">
              <a:solidFill>
                <a:srgbClr val="323232"/>
              </a:solidFill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132920"/>
            <a:ext cx="1051524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400" b="1" strike="noStrike" spc="-1" dirty="0" smtClean="0">
                <a:solidFill>
                  <a:srgbClr val="323232"/>
                </a:solidFill>
                <a:latin typeface="Arial"/>
              </a:rPr>
              <a:t>Stubbing</a:t>
            </a:r>
            <a:r>
              <a:rPr lang="en-US" sz="2400" b="0" strike="noStrike" spc="-1" dirty="0" smtClean="0">
                <a:solidFill>
                  <a:srgbClr val="323232"/>
                </a:solidFill>
                <a:latin typeface="Arial"/>
              </a:rPr>
              <a:t> </a:t>
            </a:r>
            <a:r>
              <a:rPr lang="en-US" sz="2400" b="1" spc="-1" dirty="0" smtClean="0">
                <a:solidFill>
                  <a:srgbClr val="323232"/>
                </a:solidFill>
                <a:latin typeface="Arial"/>
              </a:rPr>
              <a:t>exceptions</a:t>
            </a:r>
            <a:endParaRPr lang="en-US" sz="2400" b="0" strike="noStrike" spc="-1" dirty="0" smtClean="0">
              <a:solidFill>
                <a:srgbClr val="323232"/>
              </a:solidFill>
              <a:latin typeface="Arial"/>
            </a:endParaRPr>
          </a:p>
          <a:p>
            <a:pPr lvl="1">
              <a:lnSpc>
                <a:spcPct val="90000"/>
              </a:lnSpc>
              <a:spcBef>
                <a:spcPts val="1001"/>
              </a:spcBef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>
              <a:solidFill>
                <a:srgbClr val="323232"/>
              </a:solidFill>
              <a:latin typeface="Arial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31016" y="1634880"/>
            <a:ext cx="10194366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java.util.List;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java.util.Map;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org.mockito.ArgumentMatchers.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org.mockito.ArgumentMatchers.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org.mockito.Mockito.*;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StubbingExceptionTest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stubbingException()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List mockList =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(mockList.add(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())).thenThrow(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IllegalAccessError(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"Does not allow to add integer value to list"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stubbing 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mockList.add(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Should throw IllegalAccessError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stubbingExceptionWithDoThrow()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Map mockMap =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(Map.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doThrow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(NullPointerException.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).when(mockMap).get(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stubbing exception</a:t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mockMap.get(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"Should throw null pointer exception"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8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-1" dirty="0">
                <a:solidFill>
                  <a:srgbClr val="6D829F"/>
                </a:solidFill>
                <a:ea typeface="Arial"/>
              </a:rPr>
              <a:t>Unit testing with Mockito</a:t>
            </a:r>
            <a:endParaRPr lang="en-US" sz="3200" spc="-1" dirty="0">
              <a:solidFill>
                <a:srgbClr val="323232"/>
              </a:solidFill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132920"/>
            <a:ext cx="1051524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400" b="1" strike="noStrike" spc="-1" dirty="0" smtClean="0">
                <a:solidFill>
                  <a:srgbClr val="323232"/>
                </a:solidFill>
                <a:latin typeface="Arial"/>
              </a:rPr>
              <a:t>Stubbing</a:t>
            </a:r>
            <a:r>
              <a:rPr lang="en-US" sz="2400" b="0" strike="noStrike" spc="-1" dirty="0" smtClean="0">
                <a:solidFill>
                  <a:srgbClr val="323232"/>
                </a:solidFill>
                <a:latin typeface="Arial"/>
              </a:rPr>
              <a:t> </a:t>
            </a:r>
            <a:r>
              <a:rPr lang="en-US" sz="2400" b="1" spc="-1" dirty="0" smtClean="0">
                <a:solidFill>
                  <a:srgbClr val="323232"/>
                </a:solidFill>
                <a:latin typeface="Arial"/>
              </a:rPr>
              <a:t>consecutive calls</a:t>
            </a:r>
            <a:endParaRPr lang="en-US" sz="2400" b="0" strike="noStrike" spc="-1" dirty="0" smtClean="0">
              <a:solidFill>
                <a:srgbClr val="323232"/>
              </a:solidFill>
              <a:latin typeface="Arial"/>
            </a:endParaRPr>
          </a:p>
          <a:p>
            <a:pPr lvl="1">
              <a:lnSpc>
                <a:spcPct val="90000"/>
              </a:lnSpc>
              <a:spcBef>
                <a:spcPts val="1001"/>
              </a:spcBef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>
              <a:solidFill>
                <a:srgbClr val="323232"/>
              </a:solidFill>
              <a:latin typeface="Arial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6218" y="1882568"/>
            <a:ext cx="8608291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java.util.Map;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org.junit.jupiter.api.Assertions.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StubbingConsecutiveCallsTest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subbingConsecutiveCalls()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Map mockMap =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(Map.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(mockMap.get(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"some arg"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)).thenReturn(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).thenReturn(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).thenReturn(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stubbing consecutive</a:t>
            </a: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mockMap.get(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"some arg"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mockMap.get(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"some arg"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mockMap.get(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"some arg"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subbingConsecutiveCallsShortHand()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Map mockMap =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(Map.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(mockMap.get(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"some arg"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)).thenReturn(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stubbing consecutive calls short hand</a:t>
            </a:r>
            <a:r>
              <a:rPr kumimoji="0" lang="en-US" altLang="en-US" sz="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mockMap.get(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"some arg"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mockMap.get(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"some arg"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mockMap.get(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"some arg"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-1" dirty="0">
                <a:solidFill>
                  <a:srgbClr val="6D829F"/>
                </a:solidFill>
                <a:ea typeface="Arial"/>
              </a:rPr>
              <a:t>Unit testing with Mockito</a:t>
            </a:r>
            <a:endParaRPr lang="en-US" sz="3200" spc="-1" dirty="0">
              <a:solidFill>
                <a:srgbClr val="323232"/>
              </a:solidFill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132920"/>
            <a:ext cx="1051524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400" b="1" strike="noStrike" spc="-1" dirty="0" smtClean="0">
                <a:solidFill>
                  <a:srgbClr val="323232"/>
                </a:solidFill>
                <a:latin typeface="Arial"/>
              </a:rPr>
              <a:t>Stubbing</a:t>
            </a:r>
            <a:r>
              <a:rPr lang="en-US" sz="2400" b="0" strike="noStrike" spc="-1" dirty="0" smtClean="0">
                <a:solidFill>
                  <a:srgbClr val="323232"/>
                </a:solidFill>
                <a:latin typeface="Arial"/>
              </a:rPr>
              <a:t> </a:t>
            </a:r>
            <a:r>
              <a:rPr lang="en-US" sz="2400" b="1" spc="-1" dirty="0" smtClean="0">
                <a:solidFill>
                  <a:srgbClr val="323232"/>
                </a:solidFill>
                <a:latin typeface="Arial"/>
              </a:rPr>
              <a:t>with callbacks</a:t>
            </a:r>
            <a:endParaRPr lang="en-US" sz="2400" b="0" strike="noStrike" spc="-1" dirty="0" smtClean="0">
              <a:solidFill>
                <a:srgbClr val="323232"/>
              </a:solidFill>
              <a:latin typeface="Arial"/>
            </a:endParaRPr>
          </a:p>
          <a:p>
            <a:pPr lvl="1">
              <a:lnSpc>
                <a:spcPct val="90000"/>
              </a:lnSpc>
              <a:spcBef>
                <a:spcPts val="1001"/>
              </a:spcBef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>
              <a:solidFill>
                <a:srgbClr val="323232"/>
              </a:solid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39273" y="1550152"/>
            <a:ext cx="1050079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org.mockito.invocation.InvocationOnMock;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org.mockito.stubbing.Answer;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java.util.Map;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org.junit.jupiter.api.Assertions.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org.mockito.ArgumentMatchers.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org.mockito.Mockito.*;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StubbingWithCallbackTest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stubbingWithCallback()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Map mockMap =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(Map.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(mockMap.get(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())).thenAnswer(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Answer&lt;Object&gt;() {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stubbing with</a:t>
            </a: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callback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answer(InvocationOnMock invocation)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Object[] args = invocation.getArguments();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Object mock = invocation.getMock();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"Got Value :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args[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"Got Value : ABC"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mockMap.get(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stubbingWithCallbackWithDoAnswer()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Map mockMap =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(Map.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doAnswer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(invocation -&gt; Integer.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).when(mockMap).get(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stubbing</a:t>
            </a: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callback and lambda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(Integer.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mockMap.get(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-1" dirty="0">
                <a:solidFill>
                  <a:srgbClr val="6D829F"/>
                </a:solidFill>
                <a:ea typeface="Arial"/>
              </a:rPr>
              <a:t>Unit testing with Mockito</a:t>
            </a:r>
            <a:endParaRPr lang="en-US" sz="3200" spc="-1" dirty="0">
              <a:solidFill>
                <a:srgbClr val="323232"/>
              </a:solidFill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132920"/>
            <a:ext cx="1051524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400" b="1" strike="noStrike" spc="-1" dirty="0" smtClean="0">
                <a:solidFill>
                  <a:srgbClr val="323232"/>
                </a:solidFill>
                <a:latin typeface="Arial"/>
              </a:rPr>
              <a:t>Spy on real objects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spc="-1" dirty="0" smtClean="0">
                <a:solidFill>
                  <a:srgbClr val="323232"/>
                </a:solidFill>
                <a:latin typeface="Arial"/>
              </a:rPr>
              <a:t>You can create spies of real objects. When you use spy the </a:t>
            </a:r>
            <a:r>
              <a:rPr lang="en-US" b="1" spc="-1" dirty="0" smtClean="0">
                <a:solidFill>
                  <a:srgbClr val="323232"/>
                </a:solidFill>
                <a:latin typeface="Arial"/>
              </a:rPr>
              <a:t>real</a:t>
            </a:r>
            <a:r>
              <a:rPr lang="en-US" spc="-1" dirty="0" smtClean="0">
                <a:solidFill>
                  <a:srgbClr val="323232"/>
                </a:solidFill>
                <a:latin typeface="Arial"/>
              </a:rPr>
              <a:t> methods are called (unless a method was stubbed)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dirty="0"/>
              <a:t>Real spies should be used </a:t>
            </a:r>
            <a:r>
              <a:rPr lang="en-US" b="1" dirty="0"/>
              <a:t>carefully and occasionally</a:t>
            </a:r>
            <a:r>
              <a:rPr lang="en-US" dirty="0"/>
              <a:t>, for example when dealing with legacy code</a:t>
            </a:r>
            <a:r>
              <a:rPr lang="en-US" dirty="0" smtClean="0"/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b="0" strike="noStrike" spc="-1" dirty="0" smtClean="0">
                <a:solidFill>
                  <a:srgbClr val="323232"/>
                </a:solidFill>
                <a:latin typeface="Arial"/>
              </a:rPr>
              <a:t>You can create spy objects by </a:t>
            </a:r>
          </a:p>
          <a:p>
            <a:pPr marL="1371600" lvl="2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b="1" spc="-1" dirty="0" smtClean="0">
                <a:solidFill>
                  <a:srgbClr val="323232"/>
                </a:solidFill>
              </a:rPr>
              <a:t>@Spy</a:t>
            </a:r>
            <a:r>
              <a:rPr lang="en-US" spc="-1" dirty="0" smtClean="0">
                <a:solidFill>
                  <a:srgbClr val="323232"/>
                </a:solidFill>
              </a:rPr>
              <a:t> with </a:t>
            </a:r>
            <a:r>
              <a:rPr lang="en-US" b="1" dirty="0"/>
              <a:t>@RunWith(MockitoJUnitRunner.class</a:t>
            </a:r>
            <a:r>
              <a:rPr lang="en-US" b="1" dirty="0" smtClean="0"/>
              <a:t>)</a:t>
            </a:r>
          </a:p>
          <a:p>
            <a:pPr marL="1371600" lvl="2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call </a:t>
            </a:r>
            <a:r>
              <a:rPr lang="en-US" b="1" dirty="0" smtClean="0"/>
              <a:t>org.mockito.Mockito.spy(</a:t>
            </a:r>
            <a:r>
              <a:rPr lang="en-US" dirty="0" smtClean="0"/>
              <a:t>Object realObject</a:t>
            </a:r>
            <a:r>
              <a:rPr lang="en-US" b="1" dirty="0" smtClean="0"/>
              <a:t>)</a:t>
            </a:r>
            <a:r>
              <a:rPr lang="en-US" dirty="0" smtClean="0"/>
              <a:t> and return spy object</a:t>
            </a:r>
            <a:endParaRPr lang="en-US" dirty="0"/>
          </a:p>
          <a:p>
            <a:pPr marL="1371600" lvl="2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 smtClean="0">
              <a:solidFill>
                <a:srgbClr val="323232"/>
              </a:solidFill>
              <a:latin typeface="Arial"/>
            </a:endParaRPr>
          </a:p>
          <a:p>
            <a:pPr marL="1371600" lvl="2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>
              <a:solidFill>
                <a:srgbClr val="32323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28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-1" dirty="0">
                <a:solidFill>
                  <a:srgbClr val="6D829F"/>
                </a:solidFill>
                <a:ea typeface="Arial"/>
              </a:rPr>
              <a:t>Unit testing with Mockito</a:t>
            </a:r>
            <a:endParaRPr lang="en-US" sz="3200" spc="-1" dirty="0">
              <a:solidFill>
                <a:srgbClr val="323232"/>
              </a:solidFill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132920"/>
            <a:ext cx="1051524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400" b="1" strike="noStrike" spc="-1" dirty="0" smtClean="0">
                <a:solidFill>
                  <a:srgbClr val="323232"/>
                </a:solidFill>
                <a:latin typeface="Arial"/>
              </a:rPr>
              <a:t>Spy on real objects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>
              <a:solidFill>
                <a:srgbClr val="323232"/>
              </a:solidFill>
              <a:latin typeface="Arial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02328" y="1614852"/>
            <a:ext cx="9312253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org.junit.runner.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org.mockito.junit.MockitoJUnitRunner;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java.util.HashMap;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java.util.List;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java.util.Map;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org.junit.jupiter.api.Assertions.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org.mockito.Mockito.*;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@RunWith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(MockitoJUnitRunner.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CreateSpyTest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@Spy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listSpy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createSpyWithStubbingAndVerifying()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listSpy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.size()).thenReturn(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you can stub spy object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listSpy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.size());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listSpy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).size();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you can verify method call on spy object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createSpyBySpyMethod()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Map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Map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mapSpy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//Impossible: real method is called so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spy.get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(0) throws IndexOutOfBoundsException (the list is yet empty)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(mapSpy.get(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)).thenReturn(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//You have to use doReturn() for stubbing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doReturn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).when(mapSpy.get(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3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-1" dirty="0">
                <a:solidFill>
                  <a:srgbClr val="6D829F"/>
                </a:solidFill>
                <a:ea typeface="Arial"/>
              </a:rPr>
              <a:t>Unit testing with Mockito</a:t>
            </a:r>
            <a:endParaRPr lang="en-US" sz="3200" spc="-1" dirty="0">
              <a:solidFill>
                <a:srgbClr val="323232"/>
              </a:solidFill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132920"/>
            <a:ext cx="1051524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400" b="1" strike="noStrike" spc="-1" dirty="0" smtClean="0">
                <a:solidFill>
                  <a:srgbClr val="323232"/>
                </a:solidFill>
                <a:latin typeface="Arial"/>
              </a:rPr>
              <a:t>Capturing </a:t>
            </a:r>
            <a:r>
              <a:rPr lang="en-US" sz="2400" b="1" spc="-1" dirty="0" smtClean="0">
                <a:solidFill>
                  <a:srgbClr val="323232"/>
                </a:solidFill>
                <a:latin typeface="Arial"/>
              </a:rPr>
              <a:t>a</a:t>
            </a:r>
            <a:r>
              <a:rPr lang="en-US" sz="2400" b="1" strike="noStrike" spc="-1" dirty="0" smtClean="0">
                <a:solidFill>
                  <a:srgbClr val="323232"/>
                </a:solidFill>
                <a:latin typeface="Arial"/>
              </a:rPr>
              <a:t>rguments</a:t>
            </a:r>
            <a:endParaRPr lang="en-US" spc="-1" dirty="0" smtClean="0">
              <a:solidFill>
                <a:srgbClr val="323232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323232"/>
                </a:solidFill>
              </a:rPr>
              <a:t>ArgumentCaptor allows us to capture an argument passed to a method in order to inspect it. This is especially useful when we can't access the argument outside of the method we'd like to test.</a:t>
            </a:r>
            <a:endParaRPr lang="en-US" spc="-1" dirty="0" smtClean="0">
              <a:solidFill>
                <a:srgbClr val="323232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323232"/>
                </a:solidFill>
              </a:rPr>
              <a:t>Y</a:t>
            </a:r>
            <a:r>
              <a:rPr lang="en-US" spc="-1" dirty="0" smtClean="0">
                <a:solidFill>
                  <a:srgbClr val="323232"/>
                </a:solidFill>
              </a:rPr>
              <a:t>ou can create arguments capturing by</a:t>
            </a:r>
            <a:endParaRPr lang="en-US" strike="noStrike" spc="-1" dirty="0" smtClean="0">
              <a:solidFill>
                <a:srgbClr val="323232"/>
              </a:solidFill>
            </a:endParaRPr>
          </a:p>
          <a:p>
            <a:pPr marL="1371600" lvl="2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sz="1600" b="1" strike="noStrike" spc="-1" dirty="0" smtClean="0">
                <a:solidFill>
                  <a:srgbClr val="323232"/>
                </a:solidFill>
              </a:rPr>
              <a:t>@Captor</a:t>
            </a:r>
            <a:r>
              <a:rPr lang="en-US" sz="1600" strike="noStrike" spc="-1" dirty="0" smtClean="0">
                <a:solidFill>
                  <a:srgbClr val="323232"/>
                </a:solidFill>
              </a:rPr>
              <a:t> with </a:t>
            </a:r>
            <a:r>
              <a:rPr lang="en-US" sz="1600" b="1" dirty="0"/>
              <a:t>@RunWith(MockitoJUnitRunner.class</a:t>
            </a:r>
            <a:r>
              <a:rPr lang="en-US" sz="1600" b="1" dirty="0" smtClean="0"/>
              <a:t>)</a:t>
            </a:r>
          </a:p>
          <a:p>
            <a:pPr marL="1371600" lvl="2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sz="1600" b="1" spc="-1" dirty="0" smtClean="0">
                <a:solidFill>
                  <a:srgbClr val="323232"/>
                </a:solidFill>
              </a:rPr>
              <a:t>ArgumentCaptor.forClass</a:t>
            </a:r>
            <a:r>
              <a:rPr lang="en-US" sz="1600" spc="-1" dirty="0" smtClean="0">
                <a:solidFill>
                  <a:srgbClr val="323232"/>
                </a:solidFill>
              </a:rPr>
              <a:t>(Class </a:t>
            </a:r>
            <a:r>
              <a:rPr lang="en-US" sz="1600" spc="-1" dirty="0">
                <a:solidFill>
                  <a:srgbClr val="323232"/>
                </a:solidFill>
              </a:rPr>
              <a:t>argumentTypeClass</a:t>
            </a:r>
            <a:r>
              <a:rPr lang="en-US" sz="1600" spc="-1" dirty="0" smtClean="0">
                <a:solidFill>
                  <a:srgbClr val="323232"/>
                </a:solidFill>
              </a:rPr>
              <a:t>)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@Captor </a:t>
            </a:r>
            <a:r>
              <a:rPr lang="en-US" dirty="0"/>
              <a:t>simplifies creation of ArgumentCaptor - useful when the argument to capture is a nasty generic class and you want to avoid compiler </a:t>
            </a:r>
            <a:r>
              <a:rPr lang="en-US" dirty="0" smtClean="0"/>
              <a:t>warnings.</a:t>
            </a:r>
            <a:endParaRPr lang="en-US" dirty="0"/>
          </a:p>
          <a:p>
            <a:pPr lvl="2">
              <a:lnSpc>
                <a:spcPct val="90000"/>
              </a:lnSpc>
              <a:spcBef>
                <a:spcPts val="1001"/>
              </a:spcBef>
            </a:pPr>
            <a:endParaRPr lang="en-US" sz="1600" strike="noStrike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>
              <a:solidFill>
                <a:srgbClr val="32323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985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-1" dirty="0">
                <a:solidFill>
                  <a:srgbClr val="6D829F"/>
                </a:solidFill>
                <a:ea typeface="Arial"/>
              </a:rPr>
              <a:t>Unit testing with Mockito</a:t>
            </a:r>
            <a:endParaRPr lang="en-US" sz="3200" spc="-1" dirty="0">
              <a:solidFill>
                <a:srgbClr val="323232"/>
              </a:solidFill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132920"/>
            <a:ext cx="1051524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400" b="1" strike="noStrike" spc="-1" dirty="0" smtClean="0">
                <a:solidFill>
                  <a:srgbClr val="323232"/>
                </a:solidFill>
                <a:latin typeface="Arial"/>
              </a:rPr>
              <a:t>Capturing </a:t>
            </a:r>
            <a:r>
              <a:rPr lang="en-US" sz="2400" b="1" spc="-1" dirty="0" smtClean="0">
                <a:solidFill>
                  <a:srgbClr val="323232"/>
                </a:solidFill>
                <a:latin typeface="Arial"/>
              </a:rPr>
              <a:t>a</a:t>
            </a:r>
            <a:r>
              <a:rPr lang="en-US" sz="2400" b="1" strike="noStrike" spc="-1" dirty="0" smtClean="0">
                <a:solidFill>
                  <a:srgbClr val="323232"/>
                </a:solidFill>
                <a:latin typeface="Arial"/>
              </a:rPr>
              <a:t>rguments</a:t>
            </a:r>
            <a:endParaRPr lang="en-US" sz="1600" strike="noStrike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>
              <a:solidFill>
                <a:srgbClr val="323232"/>
              </a:solidFill>
              <a:latin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39272" y="1559389"/>
            <a:ext cx="947651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junit5.entity.*;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junit5.repository.UserRepositoryImpl;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junit5.service.UserServiceImpl;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org.junit.runner.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org.mockito.*;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org.mockito.junit.MockitoJUnitRunner;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org.junit.jupiter.api.Assertions.*;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org.mockito.ArgumentMatchers.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org.mockito.Mockito.*;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@RunWith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(MockitoJUnitRunner.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CapturingArgumentsTest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@InjectMocks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UserServiceImpl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UserRepositoryImpl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@Captor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ArgumentCaptor&lt;User&gt;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captorUser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testInactiveUser()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.findById(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())).thenCallRealMethod();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.inactive(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).update(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captorUser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.capture());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User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captorUser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.getValue();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(UserStatus.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INACTIVE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user.getStatus());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assertNotNull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(user.getInactiveDate());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spc="-1">
                <a:solidFill>
                  <a:srgbClr val="6D829F"/>
                </a:solidFill>
                <a:latin typeface="Arial"/>
                <a:ea typeface="Arial"/>
              </a:rPr>
              <a:t>Agenda</a:t>
            </a:r>
            <a:endParaRPr lang="en-US" sz="3200" b="0" strike="noStrike" spc="-1">
              <a:solidFill>
                <a:srgbClr val="323232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38080" y="1141200"/>
            <a:ext cx="1051524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3000" lnSpcReduction="10000"/>
          </a:bodyPr>
          <a:lstStyle/>
          <a:p>
            <a:pPr marL="914400" lvl="1" indent="-853560">
              <a:lnSpc>
                <a:spcPct val="150000"/>
              </a:lnSpc>
              <a:spcBef>
                <a:spcPts val="499"/>
              </a:spcBef>
              <a:buClr>
                <a:srgbClr val="6D829F"/>
              </a:buClr>
              <a:buFont typeface="Wingdings" charset="2"/>
              <a:buChar char=""/>
            </a:pPr>
            <a:r>
              <a:rPr lang="en-US" sz="2400" b="0" strike="noStrike" spc="-1" dirty="0" smtClean="0">
                <a:solidFill>
                  <a:srgbClr val="323232"/>
                </a:solidFill>
                <a:latin typeface="Arial"/>
              </a:rPr>
              <a:t>Mockito</a:t>
            </a:r>
            <a:endParaRPr lang="en-US" sz="2400" b="0" strike="noStrike" spc="-1" dirty="0">
              <a:solidFill>
                <a:srgbClr val="323232"/>
              </a:solidFill>
              <a:latin typeface="Arial"/>
            </a:endParaRPr>
          </a:p>
          <a:p>
            <a:pPr marL="1371600" lvl="2" indent="-853560">
              <a:lnSpc>
                <a:spcPct val="150000"/>
              </a:lnSpc>
              <a:spcBef>
                <a:spcPts val="499"/>
              </a:spcBef>
              <a:buClr>
                <a:srgbClr val="6D829F"/>
              </a:buClr>
              <a:buFont typeface="Wingdings" charset="2"/>
              <a:buChar char=""/>
            </a:pPr>
            <a:r>
              <a:rPr lang="en-GB" sz="2000" strike="noStrike" spc="-1" dirty="0">
                <a:solidFill>
                  <a:srgbClr val="323232"/>
                </a:solidFill>
                <a:latin typeface="Arial"/>
              </a:rPr>
              <a:t>Introduction	</a:t>
            </a:r>
            <a:endParaRPr lang="en-US" sz="2000" strike="noStrike" spc="-1" dirty="0">
              <a:solidFill>
                <a:srgbClr val="464646"/>
              </a:solidFill>
              <a:latin typeface="Arial"/>
            </a:endParaRPr>
          </a:p>
          <a:p>
            <a:pPr marL="1371600" lvl="2" indent="-853560">
              <a:lnSpc>
                <a:spcPct val="150000"/>
              </a:lnSpc>
              <a:spcBef>
                <a:spcPts val="499"/>
              </a:spcBef>
              <a:buClr>
                <a:srgbClr val="6D829F"/>
              </a:buClr>
              <a:buFont typeface="Wingdings" charset="2"/>
              <a:buChar char=""/>
            </a:pPr>
            <a:r>
              <a:rPr lang="en-US" sz="2000" strike="noStrike" spc="-1" dirty="0" smtClean="0">
                <a:solidFill>
                  <a:srgbClr val="323232"/>
                </a:solidFill>
                <a:latin typeface="Arial"/>
              </a:rPr>
              <a:t>How to create mock object</a:t>
            </a:r>
          </a:p>
          <a:p>
            <a:pPr marL="1371600" lvl="2" indent="-853560">
              <a:lnSpc>
                <a:spcPct val="150000"/>
              </a:lnSpc>
              <a:spcBef>
                <a:spcPts val="499"/>
              </a:spcBef>
              <a:buClr>
                <a:srgbClr val="6D829F"/>
              </a:buClr>
              <a:buFont typeface="Wingdings" charset="2"/>
              <a:buChar char=""/>
            </a:pPr>
            <a:r>
              <a:rPr lang="en-US" sz="2000" spc="-1" dirty="0" smtClean="0">
                <a:solidFill>
                  <a:srgbClr val="323232"/>
                </a:solidFill>
              </a:rPr>
              <a:t>Verification</a:t>
            </a:r>
          </a:p>
          <a:p>
            <a:pPr marL="1371600" lvl="2" indent="-853560">
              <a:lnSpc>
                <a:spcPct val="150000"/>
              </a:lnSpc>
              <a:spcBef>
                <a:spcPts val="499"/>
              </a:spcBef>
              <a:buClr>
                <a:srgbClr val="6D829F"/>
              </a:buClr>
              <a:buFont typeface="Wingdings" charset="2"/>
              <a:buChar char=""/>
            </a:pPr>
            <a:r>
              <a:rPr lang="en-US" sz="2000" spc="-1" dirty="0" smtClean="0">
                <a:solidFill>
                  <a:srgbClr val="323232"/>
                </a:solidFill>
              </a:rPr>
              <a:t>Argument matchers</a:t>
            </a:r>
          </a:p>
          <a:p>
            <a:pPr marL="1371600" lvl="2" indent="-853560">
              <a:lnSpc>
                <a:spcPct val="150000"/>
              </a:lnSpc>
              <a:spcBef>
                <a:spcPts val="499"/>
              </a:spcBef>
              <a:buClr>
                <a:srgbClr val="6D829F"/>
              </a:buClr>
              <a:buFont typeface="Wingdings" charset="2"/>
              <a:buChar char=""/>
            </a:pPr>
            <a:r>
              <a:rPr lang="en-US" sz="2000" spc="-1" dirty="0" smtClean="0">
                <a:solidFill>
                  <a:srgbClr val="323232"/>
                </a:solidFill>
              </a:rPr>
              <a:t>Stubbing</a:t>
            </a:r>
          </a:p>
          <a:p>
            <a:pPr marL="1371600" lvl="2" indent="-853560">
              <a:lnSpc>
                <a:spcPct val="150000"/>
              </a:lnSpc>
              <a:spcBef>
                <a:spcPts val="499"/>
              </a:spcBef>
              <a:buClr>
                <a:srgbClr val="6D829F"/>
              </a:buClr>
              <a:buFont typeface="Wingdings" charset="2"/>
              <a:buChar char=""/>
            </a:pPr>
            <a:r>
              <a:rPr lang="en-US" sz="2000" spc="-1" dirty="0" smtClean="0">
                <a:solidFill>
                  <a:srgbClr val="323232"/>
                </a:solidFill>
              </a:rPr>
              <a:t>Spy</a:t>
            </a:r>
          </a:p>
          <a:p>
            <a:pPr marL="1371600" lvl="2" indent="-853560">
              <a:lnSpc>
                <a:spcPct val="150000"/>
              </a:lnSpc>
              <a:spcBef>
                <a:spcPts val="499"/>
              </a:spcBef>
              <a:buClr>
                <a:srgbClr val="6D829F"/>
              </a:buClr>
              <a:buFont typeface="Wingdings" charset="2"/>
              <a:buChar char=""/>
            </a:pPr>
            <a:r>
              <a:rPr lang="en-US" sz="2000" spc="-1" dirty="0" smtClean="0">
                <a:solidFill>
                  <a:srgbClr val="323232"/>
                </a:solidFill>
              </a:rPr>
              <a:t>Capturing Arguments</a:t>
            </a:r>
          </a:p>
          <a:p>
            <a:pPr marL="1371600" lvl="2" indent="-853560">
              <a:lnSpc>
                <a:spcPct val="150000"/>
              </a:lnSpc>
              <a:spcBef>
                <a:spcPts val="499"/>
              </a:spcBef>
              <a:buClr>
                <a:srgbClr val="6D829F"/>
              </a:buClr>
              <a:buFont typeface="Wingdings" charset="2"/>
              <a:buChar char=""/>
            </a:pPr>
            <a:r>
              <a:rPr lang="en-US" sz="2000" spc="-1" dirty="0" smtClean="0">
                <a:solidFill>
                  <a:srgbClr val="323232"/>
                </a:solidFill>
              </a:rPr>
              <a:t>Partial mocks</a:t>
            </a:r>
          </a:p>
          <a:p>
            <a:pPr marL="1371600" lvl="2" indent="-853560">
              <a:lnSpc>
                <a:spcPct val="150000"/>
              </a:lnSpc>
              <a:spcBef>
                <a:spcPts val="499"/>
              </a:spcBef>
              <a:buClr>
                <a:srgbClr val="6D829F"/>
              </a:buClr>
              <a:buFont typeface="Wingdings" charset="2"/>
              <a:buChar char=""/>
            </a:pPr>
            <a:r>
              <a:rPr lang="en-US" sz="2000" spc="-1" dirty="0" smtClean="0">
                <a:solidFill>
                  <a:srgbClr val="323232"/>
                </a:solidFill>
              </a:rPr>
              <a:t>Reset mocks</a:t>
            </a:r>
          </a:p>
          <a:p>
            <a:pPr marL="1371600" lvl="2" indent="-853560">
              <a:lnSpc>
                <a:spcPct val="150000"/>
              </a:lnSpc>
              <a:spcBef>
                <a:spcPts val="499"/>
              </a:spcBef>
              <a:buClr>
                <a:srgbClr val="6D829F"/>
              </a:buClr>
              <a:buFont typeface="Wingdings" charset="2"/>
              <a:buChar char=""/>
            </a:pPr>
            <a:endParaRPr lang="en-US" sz="2000" spc="-1" dirty="0" smtClean="0">
              <a:solidFill>
                <a:srgbClr val="464646"/>
              </a:solidFill>
            </a:endParaRPr>
          </a:p>
          <a:p>
            <a:pPr marL="1371600" lvl="2" indent="-853560">
              <a:lnSpc>
                <a:spcPct val="150000"/>
              </a:lnSpc>
              <a:spcBef>
                <a:spcPts val="499"/>
              </a:spcBef>
              <a:buClr>
                <a:srgbClr val="6D829F"/>
              </a:buClr>
              <a:buFont typeface="Wingdings" charset="2"/>
              <a:buChar char=""/>
            </a:pPr>
            <a:endParaRPr lang="en-US" sz="2000" b="0" strike="noStrike" spc="-1" dirty="0">
              <a:solidFill>
                <a:srgbClr val="464646"/>
              </a:solidFill>
              <a:latin typeface="Arial"/>
            </a:endParaRPr>
          </a:p>
          <a:p>
            <a:endParaRPr lang="en-US" sz="1800" b="0" strike="noStrike" spc="-1" dirty="0">
              <a:solidFill>
                <a:srgbClr val="323232"/>
              </a:solidFill>
              <a:latin typeface="Arial"/>
            </a:endParaRPr>
          </a:p>
          <a:p>
            <a:endParaRPr lang="en-US" sz="1800" b="0" strike="noStrike" spc="-1" dirty="0">
              <a:solidFill>
                <a:srgbClr val="32323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99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-1" dirty="0">
                <a:solidFill>
                  <a:srgbClr val="6D829F"/>
                </a:solidFill>
                <a:ea typeface="Arial"/>
              </a:rPr>
              <a:t>Unit testing with Mockito</a:t>
            </a:r>
            <a:endParaRPr lang="en-US" sz="3200" spc="-1" dirty="0">
              <a:solidFill>
                <a:srgbClr val="323232"/>
              </a:solidFill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132920"/>
            <a:ext cx="1051524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400" b="1" strike="noStrike" spc="-1" dirty="0" smtClean="0">
                <a:solidFill>
                  <a:srgbClr val="323232"/>
                </a:solidFill>
                <a:latin typeface="Arial"/>
              </a:rPr>
              <a:t>Partial mocks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srgbClr val="323232"/>
                </a:solidFill>
                <a:latin typeface="Arial"/>
              </a:rPr>
              <a:t>You can create partial mock with </a:t>
            </a:r>
            <a:r>
              <a:rPr lang="en-US" sz="1600" b="1" spc="-1" dirty="0" smtClean="0">
                <a:solidFill>
                  <a:srgbClr val="323232"/>
                </a:solidFill>
                <a:latin typeface="Arial"/>
              </a:rPr>
              <a:t>spy()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sz="1600" strike="noStrike" spc="-1" dirty="0" smtClean="0">
                <a:solidFill>
                  <a:srgbClr val="323232"/>
                </a:solidFill>
                <a:latin typeface="Arial"/>
              </a:rPr>
              <a:t>You can also create partial mock with </a:t>
            </a:r>
            <a:r>
              <a:rPr lang="en-US" sz="1600" b="1" strike="noStrike" spc="-1" dirty="0" smtClean="0">
                <a:solidFill>
                  <a:srgbClr val="323232"/>
                </a:solidFill>
                <a:latin typeface="Arial"/>
              </a:rPr>
              <a:t>thenCallRealMethod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>
              <a:solidFill>
                <a:srgbClr val="32323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665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-1" dirty="0">
                <a:solidFill>
                  <a:srgbClr val="6D829F"/>
                </a:solidFill>
                <a:ea typeface="Arial"/>
              </a:rPr>
              <a:t>Unit testing with Mockito</a:t>
            </a:r>
            <a:endParaRPr lang="en-US" sz="3200" spc="-1" dirty="0">
              <a:solidFill>
                <a:srgbClr val="323232"/>
              </a:solidFill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132920"/>
            <a:ext cx="1051524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400" b="1" strike="noStrike" spc="-1" dirty="0" smtClean="0">
                <a:solidFill>
                  <a:srgbClr val="323232"/>
                </a:solidFill>
                <a:latin typeface="Arial"/>
              </a:rPr>
              <a:t>Reset mocks: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You can reset mock objects by </a:t>
            </a:r>
            <a:r>
              <a:rPr lang="en-US" b="1" dirty="0" smtClean="0"/>
              <a:t>org.mockito.Mockito.reset</a:t>
            </a:r>
            <a:r>
              <a:rPr lang="en-US" dirty="0" smtClean="0"/>
              <a:t>(Object mockObject)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Normally</a:t>
            </a:r>
            <a:r>
              <a:rPr lang="en-US" dirty="0"/>
              <a:t>, you don't need to reset your mocks, just create new mocks for each test method</a:t>
            </a:r>
            <a:r>
              <a:rPr lang="en-US" dirty="0" smtClean="0"/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dirty="0"/>
              <a:t>The only reason we added reset() method is to make it possible to work with container-injected mocks.</a:t>
            </a:r>
            <a:endParaRPr lang="en-US" dirty="0" smtClean="0"/>
          </a:p>
          <a:p>
            <a:pPr lvl="1">
              <a:lnSpc>
                <a:spcPct val="90000"/>
              </a:lnSpc>
              <a:spcBef>
                <a:spcPts val="1001"/>
              </a:spcBef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>
              <a:solidFill>
                <a:srgbClr val="32323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02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spc="-1" dirty="0" smtClean="0">
                <a:solidFill>
                  <a:srgbClr val="6D829F"/>
                </a:solidFill>
                <a:latin typeface="Arial"/>
                <a:ea typeface="Arial"/>
              </a:rPr>
              <a:t>Unit </a:t>
            </a:r>
            <a:r>
              <a:rPr lang="en-US" sz="3200" b="0" strike="noStrike" spc="-1" dirty="0" smtClean="0">
                <a:solidFill>
                  <a:srgbClr val="6D829F"/>
                </a:solidFill>
                <a:latin typeface="Arial"/>
                <a:ea typeface="Arial"/>
              </a:rPr>
              <a:t>testing with Mockito</a:t>
            </a:r>
            <a:endParaRPr lang="en-US" sz="3200" b="0" strike="noStrike" spc="-1" dirty="0">
              <a:solidFill>
                <a:srgbClr val="323232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132920"/>
            <a:ext cx="1051524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400" b="1" strike="noStrike" spc="-1" dirty="0" smtClean="0">
                <a:solidFill>
                  <a:srgbClr val="323232"/>
                </a:solidFill>
                <a:latin typeface="Arial"/>
              </a:rPr>
              <a:t>Mockito</a:t>
            </a:r>
            <a:r>
              <a:rPr lang="en-US" sz="2400" b="0" strike="noStrike" spc="-1" dirty="0" smtClean="0">
                <a:solidFill>
                  <a:srgbClr val="323232"/>
                </a:solidFill>
                <a:latin typeface="Arial"/>
              </a:rPr>
              <a:t> : 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b="0" strike="noStrike" spc="-1" dirty="0" smtClean="0">
                <a:solidFill>
                  <a:srgbClr val="323232"/>
                </a:solidFill>
                <a:latin typeface="Arial"/>
              </a:rPr>
              <a:t>Mockito is java framework allowing creation of mock objects in automated unit tests.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b="0" strike="noStrike" spc="-1" dirty="0" smtClean="0">
                <a:solidFill>
                  <a:srgbClr val="323232"/>
                </a:solidFill>
                <a:latin typeface="Arial"/>
              </a:rPr>
              <a:t>Use mocking objects when real objects are really complex to instance and/or configure, sometime only interface exists, implement are not even coded.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spc="-1" dirty="0" smtClean="0">
                <a:solidFill>
                  <a:srgbClr val="323232"/>
                </a:solidFill>
                <a:latin typeface="Arial"/>
              </a:rPr>
              <a:t>It’s really simple to integrate Mockito in your project.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>
              <a:solidFill>
                <a:srgbClr val="323232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-1" dirty="0">
                <a:solidFill>
                  <a:srgbClr val="6D829F"/>
                </a:solidFill>
                <a:ea typeface="Arial"/>
              </a:rPr>
              <a:t>Unit testing with Mockito</a:t>
            </a:r>
            <a:endParaRPr lang="en-US" sz="3200" spc="-1" dirty="0">
              <a:solidFill>
                <a:srgbClr val="323232"/>
              </a:solidFill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132920"/>
            <a:ext cx="1051524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400" b="1" strike="noStrike" spc="-1" dirty="0" smtClean="0">
                <a:solidFill>
                  <a:srgbClr val="323232"/>
                </a:solidFill>
                <a:latin typeface="Arial"/>
              </a:rPr>
              <a:t>How to create mock objects</a:t>
            </a:r>
            <a:r>
              <a:rPr lang="en-US" sz="2400" b="0" strike="noStrike" spc="-1" dirty="0" smtClean="0">
                <a:solidFill>
                  <a:srgbClr val="323232"/>
                </a:solidFill>
                <a:latin typeface="Arial"/>
              </a:rPr>
              <a:t> </a:t>
            </a:r>
            <a:r>
              <a:rPr lang="en-US" sz="2400" b="0" strike="noStrike" spc="-1" dirty="0" smtClean="0">
                <a:solidFill>
                  <a:srgbClr val="323232"/>
                </a:solidFill>
                <a:latin typeface="Arial"/>
              </a:rPr>
              <a:t>: 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spc="-1" dirty="0" smtClean="0">
                <a:solidFill>
                  <a:srgbClr val="323232"/>
                </a:solidFill>
                <a:latin typeface="Arial"/>
              </a:rPr>
              <a:t>Use </a:t>
            </a:r>
            <a:r>
              <a:rPr lang="en-US" b="1" spc="-1" dirty="0" smtClean="0">
                <a:solidFill>
                  <a:srgbClr val="323232"/>
                </a:solidFill>
                <a:latin typeface="Arial"/>
              </a:rPr>
              <a:t>org.mockito.Mockito.mock</a:t>
            </a:r>
            <a:r>
              <a:rPr lang="en-US" spc="-1" dirty="0" smtClean="0">
                <a:solidFill>
                  <a:srgbClr val="323232"/>
                </a:solidFill>
                <a:latin typeface="Arial"/>
              </a:rPr>
              <a:t>(Class clazz) and return mock object.</a:t>
            </a:r>
            <a:endParaRPr lang="en-US" b="0" strike="noStrike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b="0" strike="noStrike" spc="-1" dirty="0" smtClean="0">
                <a:solidFill>
                  <a:srgbClr val="323232"/>
                </a:solidFill>
                <a:latin typeface="Arial"/>
              </a:rPr>
              <a:t>Use </a:t>
            </a:r>
            <a:r>
              <a:rPr lang="en-US" b="1" strike="noStrike" spc="-1" dirty="0" smtClean="0">
                <a:solidFill>
                  <a:srgbClr val="323232"/>
                </a:solidFill>
                <a:latin typeface="Arial"/>
              </a:rPr>
              <a:t>@</a:t>
            </a:r>
            <a:r>
              <a:rPr lang="en-US" b="1" spc="-1" dirty="0" smtClean="0">
                <a:solidFill>
                  <a:srgbClr val="323232"/>
                </a:solidFill>
                <a:latin typeface="Arial"/>
              </a:rPr>
              <a:t>Mock</a:t>
            </a:r>
            <a:r>
              <a:rPr lang="en-US" spc="-1" dirty="0" smtClean="0">
                <a:solidFill>
                  <a:srgbClr val="323232"/>
                </a:solidFill>
                <a:latin typeface="Arial"/>
              </a:rPr>
              <a:t> annotation from </a:t>
            </a:r>
            <a:r>
              <a:rPr lang="en-US" b="1" spc="-1" dirty="0" smtClean="0">
                <a:solidFill>
                  <a:srgbClr val="323232"/>
                </a:solidFill>
                <a:latin typeface="Arial"/>
              </a:rPr>
              <a:t>org.mockito</a:t>
            </a:r>
            <a:r>
              <a:rPr lang="en-US" spc="-1" dirty="0" smtClean="0">
                <a:solidFill>
                  <a:srgbClr val="323232"/>
                </a:solidFill>
                <a:latin typeface="Arial"/>
              </a:rPr>
              <a:t> package with</a:t>
            </a:r>
          </a:p>
          <a:p>
            <a:pPr marL="1371600" lvl="2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b="1" spc="-1" dirty="0" smtClean="0">
                <a:solidFill>
                  <a:srgbClr val="323232"/>
                </a:solidFill>
              </a:rPr>
              <a:t>MockitoAnnotations.initMocks</a:t>
            </a:r>
            <a:r>
              <a:rPr lang="en-US" spc="-1" dirty="0" smtClean="0">
                <a:solidFill>
                  <a:srgbClr val="323232"/>
                </a:solidFill>
              </a:rPr>
              <a:t>(Class testClass)</a:t>
            </a:r>
          </a:p>
          <a:p>
            <a:pPr marL="1371600" lvl="2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@RunWith(MockitoJUnitRunner.class</a:t>
            </a:r>
            <a:r>
              <a:rPr lang="en-US" b="1" dirty="0" smtClean="0"/>
              <a:t>)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Use </a:t>
            </a:r>
            <a:r>
              <a:rPr lang="en-US" b="1" dirty="0" smtClean="0"/>
              <a:t>@InjectMocks</a:t>
            </a:r>
            <a:r>
              <a:rPr lang="en-US" dirty="0" smtClean="0"/>
              <a:t> to </a:t>
            </a:r>
            <a:r>
              <a:rPr lang="en-US" dirty="0"/>
              <a:t>injects mock or spy fields into tested object automatically.</a:t>
            </a:r>
          </a:p>
          <a:p>
            <a:pPr marL="1371600" lvl="2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</a:endParaRPr>
          </a:p>
          <a:p>
            <a:pPr marL="1371600" lvl="2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</a:endParaRPr>
          </a:p>
          <a:p>
            <a:pPr marL="1371600" lvl="2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>
              <a:solidFill>
                <a:srgbClr val="32323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40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-1" dirty="0">
                <a:solidFill>
                  <a:srgbClr val="6D829F"/>
                </a:solidFill>
                <a:ea typeface="Arial"/>
              </a:rPr>
              <a:t>Unit testing with Mockito</a:t>
            </a:r>
            <a:endParaRPr lang="en-US" sz="3200" spc="-1" dirty="0">
              <a:solidFill>
                <a:srgbClr val="323232"/>
              </a:solidFill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132920"/>
            <a:ext cx="1051524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400" b="1" strike="noStrike" spc="-1" dirty="0" smtClean="0">
                <a:solidFill>
                  <a:srgbClr val="323232"/>
                </a:solidFill>
                <a:latin typeface="Arial"/>
              </a:rPr>
              <a:t>Create mock with </a:t>
            </a:r>
            <a:r>
              <a:rPr lang="en-US" sz="2400" b="1" spc="-1" dirty="0" smtClean="0">
                <a:solidFill>
                  <a:srgbClr val="323232"/>
                </a:solidFill>
              </a:rPr>
              <a:t>org.mockito.Mockito.mock</a:t>
            </a:r>
            <a:endParaRPr lang="en-US" sz="2400" b="0" strike="noStrike" spc="-1" dirty="0" smtClean="0">
              <a:solidFill>
                <a:srgbClr val="323232"/>
              </a:solidFill>
              <a:latin typeface="Arial"/>
            </a:endParaRPr>
          </a:p>
          <a:p>
            <a:pPr lvl="2">
              <a:lnSpc>
                <a:spcPct val="90000"/>
              </a:lnSpc>
              <a:spcBef>
                <a:spcPts val="1001"/>
              </a:spcBef>
            </a:pPr>
            <a:endParaRPr lang="en-US" spc="-1" dirty="0" smtClean="0">
              <a:solidFill>
                <a:srgbClr val="323232"/>
              </a:solidFill>
            </a:endParaRPr>
          </a:p>
          <a:p>
            <a:pPr marL="1371600" lvl="2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</a:endParaRPr>
          </a:p>
          <a:p>
            <a:pPr marL="1371600" lvl="2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>
              <a:solidFill>
                <a:srgbClr val="323232"/>
              </a:solid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45407" y="1785017"/>
            <a:ext cx="11213432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java.util.ArrayList;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java.util.List;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org.mockito.ArgumentMatchers.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CreateMockTest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createMockWithMockMethod()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List mockList =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(ArrayList.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(mockList.add(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())).thenThrow(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IllegalAccessError(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"Does not allow to add integer value to list"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mockList.add(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8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-1" dirty="0">
                <a:solidFill>
                  <a:srgbClr val="6D829F"/>
                </a:solidFill>
                <a:ea typeface="Arial"/>
              </a:rPr>
              <a:t>Unit testing with Mockito</a:t>
            </a:r>
            <a:endParaRPr lang="en-US" sz="3200" spc="-1" dirty="0">
              <a:solidFill>
                <a:srgbClr val="323232"/>
              </a:solidFill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132920"/>
            <a:ext cx="1051524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b="1" spc="-1" dirty="0">
                <a:solidFill>
                  <a:srgbClr val="323232"/>
                </a:solidFill>
              </a:rPr>
              <a:t>Create mock with @Mock and MockitoAnnotations.initMocks</a:t>
            </a:r>
            <a:endParaRPr lang="en-US" spc="-1" dirty="0" smtClean="0">
              <a:solidFill>
                <a:srgbClr val="323232"/>
              </a:solidFill>
            </a:endParaRPr>
          </a:p>
          <a:p>
            <a:pPr marL="1371600" lvl="2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</a:endParaRPr>
          </a:p>
          <a:p>
            <a:pPr marL="1371600" lvl="2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>
              <a:solidFill>
                <a:srgbClr val="323232"/>
              </a:solid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37911" y="1725440"/>
            <a:ext cx="8980371" cy="41088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org.mockito.MockitoAnnotations;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java.util.Set;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CreateMockWithAnnotation2Test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mockSet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@Before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MockitoAnnotations.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initMocks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createMockWithInitMocksMethod()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mockSet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mockSet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mockSet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.clear();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mockSet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).add(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mockSet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).clear();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-1" dirty="0">
                <a:solidFill>
                  <a:srgbClr val="6D829F"/>
                </a:solidFill>
                <a:ea typeface="Arial"/>
              </a:rPr>
              <a:t>Unit testing with Mockito</a:t>
            </a:r>
            <a:endParaRPr lang="en-US" sz="3200" spc="-1" dirty="0">
              <a:solidFill>
                <a:srgbClr val="323232"/>
              </a:solidFill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132920"/>
            <a:ext cx="1051524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b="1" strike="noStrike" spc="-1" dirty="0" smtClean="0">
                <a:solidFill>
                  <a:srgbClr val="323232"/>
                </a:solidFill>
                <a:latin typeface="Arial"/>
              </a:rPr>
              <a:t>Create mock with </a:t>
            </a:r>
            <a:r>
              <a:rPr lang="en-US" b="1" spc="-1" dirty="0" smtClean="0">
                <a:solidFill>
                  <a:srgbClr val="323232"/>
                </a:solidFill>
              </a:rPr>
              <a:t>@Mock and </a:t>
            </a:r>
            <a:r>
              <a:rPr lang="en-US" b="1" dirty="0"/>
              <a:t>@RunWith(MockitoJUnitRunner.class)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 smtClean="0">
              <a:solidFill>
                <a:srgbClr val="323232"/>
              </a:solidFill>
              <a:latin typeface="Arial"/>
            </a:endParaRPr>
          </a:p>
          <a:p>
            <a:pPr lvl="2">
              <a:lnSpc>
                <a:spcPct val="90000"/>
              </a:lnSpc>
              <a:spcBef>
                <a:spcPts val="1001"/>
              </a:spcBef>
            </a:pPr>
            <a:endParaRPr lang="en-US" spc="-1" dirty="0" smtClean="0">
              <a:solidFill>
                <a:srgbClr val="323232"/>
              </a:solidFill>
            </a:endParaRPr>
          </a:p>
          <a:p>
            <a:pPr marL="1371600" lvl="2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</a:endParaRPr>
          </a:p>
          <a:p>
            <a:pPr marL="1371600" lvl="2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>
              <a:solidFill>
                <a:srgbClr val="323232"/>
              </a:solid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57163" y="1738811"/>
            <a:ext cx="9673389" cy="38318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org.junit.runner.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org.mockito.junit.MockitoJUnitRunner;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java.util.List;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org.mockito.ArgumentMatchers.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@RunWith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(MockitoJUnitRunner.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CreateMockTest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createMockWithMockAnnotationAndMockitoJUnitRunner()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.clear();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).add(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).clear();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)).add(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97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-1" dirty="0">
                <a:solidFill>
                  <a:srgbClr val="6D829F"/>
                </a:solidFill>
                <a:ea typeface="Arial"/>
              </a:rPr>
              <a:t>Unit testing with Mockito</a:t>
            </a:r>
            <a:endParaRPr lang="en-US" sz="3200" spc="-1" dirty="0">
              <a:solidFill>
                <a:srgbClr val="323232"/>
              </a:solidFill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132920"/>
            <a:ext cx="1051524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400" b="1" spc="-1" dirty="0" smtClean="0">
                <a:solidFill>
                  <a:srgbClr val="323232"/>
                </a:solidFill>
                <a:latin typeface="Arial"/>
              </a:rPr>
              <a:t>Verification</a:t>
            </a:r>
            <a:r>
              <a:rPr lang="en-US" sz="2400" b="0" strike="noStrike" spc="-1" dirty="0" smtClean="0">
                <a:solidFill>
                  <a:srgbClr val="323232"/>
                </a:solidFill>
                <a:latin typeface="Arial"/>
              </a:rPr>
              <a:t> : 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spc="-1" dirty="0" smtClean="0">
                <a:solidFill>
                  <a:srgbClr val="323232"/>
                </a:solidFill>
                <a:latin typeface="Arial"/>
              </a:rPr>
              <a:t>You can verify interaction through mock objects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b="0" strike="noStrike" spc="-1" dirty="0" smtClean="0">
                <a:solidFill>
                  <a:srgbClr val="323232"/>
                </a:solidFill>
                <a:latin typeface="Arial"/>
              </a:rPr>
              <a:t>Once created, mock will remember all interactions.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>
              <a:solidFill>
                <a:srgbClr val="323232"/>
              </a:solid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80674" y="2475689"/>
            <a:ext cx="6699183" cy="27238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org.mockito.Mockito.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MockitoExample1Test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testVerfiyInteraction()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mock creation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mockedList =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using mock object - it does not throw any "unexpected interaction" exception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mockedList.add(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mockedList.clear();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selective, explicit, highly readable verification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(mockedList).add(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(mockedList).clear();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58040"/>
            <a:ext cx="10515240" cy="5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-1" dirty="0">
                <a:solidFill>
                  <a:srgbClr val="6D829F"/>
                </a:solidFill>
                <a:ea typeface="Arial"/>
              </a:rPr>
              <a:t>Unit testing with Mockito</a:t>
            </a:r>
            <a:endParaRPr lang="en-US" sz="3200" spc="-1" dirty="0">
              <a:solidFill>
                <a:srgbClr val="323232"/>
              </a:solidFill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696239"/>
            <a:ext cx="10729524" cy="6095177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2400" b="1" spc="-1" dirty="0" smtClean="0">
                <a:solidFill>
                  <a:srgbClr val="323232"/>
                </a:solidFill>
                <a:latin typeface="Arial"/>
              </a:rPr>
              <a:t>Argument matchers</a:t>
            </a:r>
            <a:r>
              <a:rPr lang="en-US" sz="2400" b="0" strike="noStrike" spc="-1" dirty="0" smtClean="0">
                <a:solidFill>
                  <a:srgbClr val="323232"/>
                </a:solidFill>
                <a:latin typeface="Arial"/>
              </a:rPr>
              <a:t> : 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sz="1600" dirty="0" smtClean="0"/>
              <a:t>Argument matchers are mainly used for performing flexible verification and stubbing in Mockito.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sz="1600" dirty="0" smtClean="0"/>
              <a:t>It extends </a:t>
            </a:r>
            <a:r>
              <a:rPr lang="en-US" sz="1600" b="1" dirty="0" err="1" smtClean="0"/>
              <a:t>ArgumentMatchers</a:t>
            </a:r>
            <a:r>
              <a:rPr lang="en-US" sz="1600" dirty="0" smtClean="0"/>
              <a:t> class to access all the matcher functions.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sz="1600" dirty="0" smtClean="0"/>
              <a:t>Mockito verifies argument values in natural java style: by using an equals() method. Sometimes, when extra flexibility is required then you might use argument matchers.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r>
              <a:rPr lang="en-US" sz="1600" dirty="0" smtClean="0"/>
              <a:t>If you are using argument matchers, </a:t>
            </a:r>
            <a:r>
              <a:rPr lang="en-US" sz="1600" b="1" dirty="0" smtClean="0"/>
              <a:t>all arguments</a:t>
            </a:r>
            <a:r>
              <a:rPr lang="en-US" sz="1600" dirty="0" smtClean="0"/>
              <a:t> have to be provided by matchers.</a:t>
            </a:r>
            <a:endParaRPr lang="en-US" sz="1600" spc="-1" dirty="0" smtClean="0">
              <a:solidFill>
                <a:srgbClr val="323232"/>
              </a:solidFill>
              <a:latin typeface="Arial"/>
            </a:endParaRPr>
          </a:p>
          <a:p>
            <a:pPr lvl="1">
              <a:lnSpc>
                <a:spcPct val="90000"/>
              </a:lnSpc>
              <a:spcBef>
                <a:spcPts val="1001"/>
              </a:spcBef>
            </a:pPr>
            <a:endParaRPr lang="en-US" spc="-1" dirty="0" smtClean="0">
              <a:solidFill>
                <a:srgbClr val="323232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</a:pPr>
            <a:endParaRPr lang="en-US" b="0" strike="noStrike" spc="-1" dirty="0">
              <a:solidFill>
                <a:srgbClr val="323232"/>
              </a:solid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052" y="2830312"/>
            <a:ext cx="7373379" cy="2542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051" y="5448329"/>
            <a:ext cx="737337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2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B5188"/>
      </a:dk2>
      <a:lt2>
        <a:srgbClr val="F26E32"/>
      </a:lt2>
      <a:accent1>
        <a:srgbClr val="EBEBEB"/>
      </a:accent1>
      <a:accent2>
        <a:srgbClr val="6D829F"/>
      </a:accent2>
      <a:accent3>
        <a:srgbClr val="7DB4D0"/>
      </a:accent3>
      <a:accent4>
        <a:srgbClr val="CB2236"/>
      </a:accent4>
      <a:accent5>
        <a:srgbClr val="8EB63E"/>
      </a:accent5>
      <a:accent6>
        <a:srgbClr val="F9DB5B"/>
      </a:accent6>
      <a:hlink>
        <a:srgbClr val="CB2236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B5188"/>
      </a:dk2>
      <a:lt2>
        <a:srgbClr val="F26E32"/>
      </a:lt2>
      <a:accent1>
        <a:srgbClr val="EBEBEB"/>
      </a:accent1>
      <a:accent2>
        <a:srgbClr val="6D829F"/>
      </a:accent2>
      <a:accent3>
        <a:srgbClr val="7DB4D0"/>
      </a:accent3>
      <a:accent4>
        <a:srgbClr val="CB2236"/>
      </a:accent4>
      <a:accent5>
        <a:srgbClr val="8EB63E"/>
      </a:accent5>
      <a:accent6>
        <a:srgbClr val="F9DB5B"/>
      </a:accent6>
      <a:hlink>
        <a:srgbClr val="CB2236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NashTech Powerpoint template</Template>
  <TotalTime>654</TotalTime>
  <Words>740</Words>
  <Application>Microsoft Office PowerPoint</Application>
  <PresentationFormat>Widescreen</PresentationFormat>
  <Paragraphs>156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DejaVu Sans</vt:lpstr>
      <vt:lpstr>LucidaGrande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subject/>
  <dc:creator>Anh Vu Khanh Mai</dc:creator>
  <dc:description/>
  <cp:lastModifiedBy>Toại Đỗ</cp:lastModifiedBy>
  <cp:revision>244</cp:revision>
  <dcterms:created xsi:type="dcterms:W3CDTF">2016-10-27T10:47:53Z</dcterms:created>
  <dcterms:modified xsi:type="dcterms:W3CDTF">2021-06-04T10:43:03Z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0x01010014E6E379757D964AA0CE700605AB5B88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