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colorlib.com/wp/bakery-website-templates/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9200" y="448615"/>
            <a:ext cx="10846045" cy="1272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5" b="1">
                <a:solidFill>
                  <a:srgbClr val="ffffff"/>
                </a:solidFill>
                <a:latin typeface="DejaVu Sans"/>
                <a:cs typeface="DejaVu Sans"/>
              </a:rPr>
              <a:t>HỆ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ffff"/>
                </a:solidFill>
                <a:latin typeface="DejaVu Sans"/>
                <a:cs typeface="DejaVu Sans"/>
              </a:rPr>
              <a:t>THỐNG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ffff"/>
                </a:solidFill>
                <a:latin typeface="DejaVu Sans"/>
                <a:cs typeface="DejaVu Sans"/>
              </a:rPr>
              <a:t>QUẢN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640" b="1">
                <a:solidFill>
                  <a:srgbClr val="ffffff"/>
                </a:solidFill>
                <a:latin typeface="DejaVu Sans"/>
                <a:cs typeface="DejaVu Sans"/>
              </a:rPr>
              <a:t>LÝ</a:t>
            </a:r>
            <a:r>
              <a:rPr dirty="0" sz="4050" spc="619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ffffff"/>
                </a:solidFill>
                <a:latin typeface="DejaVu Sans"/>
                <a:cs typeface="DejaVu Sans"/>
              </a:rPr>
              <a:t>BÁN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ffff"/>
                </a:solidFill>
                <a:latin typeface="DejaVu Sans"/>
                <a:cs typeface="DejaVu Sans"/>
              </a:rPr>
              <a:t>BÁNH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ffff"/>
                </a:solidFill>
                <a:latin typeface="DejaVu Sans"/>
                <a:cs typeface="DejaVu Sans"/>
              </a:rPr>
              <a:t>NGỌT</a:t>
            </a:r>
          </a:p>
          <a:p>
            <a:pPr marL="3527226" marR="0">
              <a:lnSpc>
                <a:spcPts val="4693"/>
              </a:lnSpc>
              <a:spcBef>
                <a:spcPts val="331"/>
              </a:spcBef>
              <a:spcAft>
                <a:spcPts val="0"/>
              </a:spcAft>
            </a:pPr>
            <a:r>
              <a:rPr dirty="0" sz="4050" spc="-14" b="1">
                <a:solidFill>
                  <a:srgbClr val="ffffff"/>
                </a:solidFill>
                <a:latin typeface="DejaVu Sans"/>
                <a:cs typeface="DejaVu Sans"/>
              </a:rPr>
              <a:t>TRỰC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ffffff"/>
                </a:solidFill>
                <a:latin typeface="DejaVu Sans"/>
                <a:cs typeface="DejaVu Sans"/>
              </a:rPr>
              <a:t>TUYẾN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1722" y="2448395"/>
            <a:ext cx="812096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Báo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cáo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bài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tập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lớn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học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phần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tích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và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Thiết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kế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Phần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1">
                <a:solidFill>
                  <a:srgbClr val="ffffff"/>
                </a:solidFill>
                <a:latin typeface="DejaVu Sans"/>
                <a:cs typeface="DejaVu Sans"/>
              </a:rPr>
              <a:t>mềm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2243" y="3135704"/>
            <a:ext cx="1025968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>
                <a:solidFill>
                  <a:srgbClr val="ffffff"/>
                </a:solidFill>
                <a:latin typeface="DejaVu Sans"/>
                <a:cs typeface="DejaVu Sans"/>
              </a:rPr>
              <a:t>Nhóm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5: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Nguyễn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Thanh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Phong,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69">
                <a:solidFill>
                  <a:srgbClr val="ffffff"/>
                </a:solidFill>
                <a:latin typeface="DejaVu Sans"/>
                <a:cs typeface="DejaVu Sans"/>
              </a:rPr>
              <a:t>Trần</a:t>
            </a:r>
            <a:r>
              <a:rPr dirty="0" sz="17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DejaVu Sans"/>
                <a:cs typeface="DejaVu Sans"/>
              </a:rPr>
              <a:t>Mạnh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Hoàng,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DejaVu Sans"/>
                <a:cs typeface="DejaVu Sans"/>
              </a:rPr>
              <a:t>Đỗ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ffffff"/>
                </a:solidFill>
                <a:latin typeface="DejaVu Sans"/>
                <a:cs typeface="DejaVu Sans"/>
              </a:rPr>
              <a:t>Minh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Thanh,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DejaVu Sans"/>
                <a:cs typeface="DejaVu Sans"/>
              </a:rPr>
              <a:t>Hà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DejaVu Sans"/>
                <a:cs typeface="DejaVu Sans"/>
              </a:rPr>
              <a:t>Đức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Thắng,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40">
                <a:solidFill>
                  <a:srgbClr val="ffffff"/>
                </a:solidFill>
                <a:latin typeface="DejaVu Sans"/>
                <a:cs typeface="DejaVu Sans"/>
              </a:rPr>
              <a:t>Lê</a:t>
            </a:r>
            <a:r>
              <a:rPr dirty="0" sz="1700" spc="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4">
                <a:solidFill>
                  <a:srgbClr val="ffffff"/>
                </a:solidFill>
                <a:latin typeface="DejaVu Sans"/>
                <a:cs typeface="DejaVu Sans"/>
              </a:rPr>
              <a:t>Anh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ffffff"/>
                </a:solidFill>
                <a:latin typeface="DejaVu Sans"/>
                <a:cs typeface="DejaVu Sans"/>
              </a:rPr>
              <a:t>Minh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38342" y="6586772"/>
            <a:ext cx="43107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ccccc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Bakery</a:t>
            </a:r>
            <a:r>
              <a:rPr dirty="0" sz="1000" spc="1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dirty="0" sz="1000" spc="12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 spc="-15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r>
              <a:rPr dirty="0" sz="1000" spc="2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cccccc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Colorlib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95197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3832" y="332791"/>
            <a:ext cx="9609478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3" b="1">
                <a:solidFill>
                  <a:srgbClr val="5c4033"/>
                </a:solidFill>
                <a:latin typeface="DejaVu Sans"/>
                <a:cs typeface="DejaVu Sans"/>
              </a:rPr>
              <a:t>KẾT</a:t>
            </a:r>
            <a:r>
              <a:rPr dirty="0" sz="4050" spc="-105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22" b="1">
                <a:solidFill>
                  <a:srgbClr val="5c4033"/>
                </a:solidFill>
                <a:latin typeface="DejaVu Sans"/>
                <a:cs typeface="DejaVu Sans"/>
              </a:rPr>
              <a:t>LUẬN</a:t>
            </a:r>
            <a:r>
              <a:rPr dirty="0" sz="4050" spc="-101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4050" spc="-224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16" b="1">
                <a:solidFill>
                  <a:srgbClr val="5c4033"/>
                </a:solidFill>
                <a:latin typeface="DejaVu Sans"/>
                <a:cs typeface="DejaVu Sans"/>
              </a:rPr>
              <a:t>HƯỚỚNG</a:t>
            </a:r>
            <a:r>
              <a:rPr dirty="0" sz="4050" spc="-107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64" b="1">
                <a:solidFill>
                  <a:srgbClr val="5c4033"/>
                </a:solidFill>
                <a:latin typeface="DejaVu Sans"/>
                <a:cs typeface="DejaVu Sans"/>
              </a:rPr>
              <a:t>PHÁT</a:t>
            </a:r>
            <a:r>
              <a:rPr dirty="0" sz="4050" spc="-56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12" b="1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084796"/>
            <a:ext cx="290538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I.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Kết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quả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đạt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được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1983" y="1084796"/>
            <a:ext cx="169521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II.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5c4033"/>
                </a:solidFill>
                <a:latin typeface="DejaVu Sans"/>
                <a:cs typeface="DejaVu Sans"/>
              </a:rPr>
              <a:t>Hạn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chế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1601410"/>
            <a:ext cx="4167582" cy="1547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Hoàn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thành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Microservices</a:t>
            </a:r>
          </a:p>
          <a:p>
            <a:pPr marL="0" marR="0">
              <a:lnSpc>
                <a:spcPts val="1760"/>
              </a:lnSpc>
              <a:spcBef>
                <a:spcPts val="156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Các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luồng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nghiệp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E-commerce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ổn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định</a:t>
            </a:r>
          </a:p>
          <a:p>
            <a:pPr marL="0" marR="0">
              <a:lnSpc>
                <a:spcPts val="1760"/>
              </a:lnSpc>
              <a:spcBef>
                <a:spcPts val="161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Công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nghệ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hiện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đại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được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áp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</a:p>
          <a:p>
            <a:pPr marL="0" marR="0">
              <a:lnSpc>
                <a:spcPts val="1760"/>
              </a:lnSpc>
              <a:spcBef>
                <a:spcPts val="1614"/>
              </a:spcBef>
              <a:spcAft>
                <a:spcPts val="0"/>
              </a:spcAft>
            </a:pPr>
            <a:r>
              <a:rPr dirty="0" sz="1500" spc="-40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500" spc="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khai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Docker</a:t>
            </a:r>
            <a:r>
              <a:rPr dirty="0" sz="1500" spc="1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thành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công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07967" y="1601410"/>
            <a:ext cx="3311790" cy="1547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Thiếu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giám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sát/logging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tập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trung</a:t>
            </a:r>
          </a:p>
          <a:p>
            <a:pPr marL="0" marR="0">
              <a:lnSpc>
                <a:spcPts val="1760"/>
              </a:lnSpc>
              <a:spcBef>
                <a:spcPts val="156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Thách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thức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nhất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quán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</a:p>
          <a:p>
            <a:pPr marL="0" marR="0">
              <a:lnSpc>
                <a:spcPts val="1760"/>
              </a:lnSpc>
              <a:spcBef>
                <a:spcPts val="161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Quy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trình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kiểm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thử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thủ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công</a:t>
            </a:r>
          </a:p>
          <a:p>
            <a:pPr marL="0" marR="0">
              <a:lnSpc>
                <a:spcPts val="1760"/>
              </a:lnSpc>
              <a:spcBef>
                <a:spcPts val="161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Bảo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mật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cần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tăng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cường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0999" y="3513671"/>
            <a:ext cx="534484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III.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5c4033"/>
                </a:solidFill>
                <a:latin typeface="DejaVu Sans"/>
                <a:cs typeface="DejaVu Sans"/>
              </a:rPr>
              <a:t>Hướng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phát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trong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tương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lai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19981" y="4897060"/>
            <a:ext cx="1678296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Giám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sát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spc="-43" b="1">
                <a:solidFill>
                  <a:srgbClr val="5c4033"/>
                </a:solidFill>
                <a:latin typeface="DejaVu Sans"/>
                <a:cs typeface="DejaVu Sans"/>
              </a:rPr>
              <a:t>Toàn</a:t>
            </a:r>
          </a:p>
          <a:p>
            <a:pPr marL="527893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diện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53494" y="4897060"/>
            <a:ext cx="1495310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Tự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động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hóa</a:t>
            </a:r>
          </a:p>
          <a:p>
            <a:pPr marL="380107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CI/CD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22553" y="4897060"/>
            <a:ext cx="164117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Nhất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quán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43230" y="5049460"/>
            <a:ext cx="208374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Nâng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cấp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5c4033"/>
                </a:solidFill>
                <a:latin typeface="DejaVu Sans"/>
                <a:cs typeface="DejaVu Sans"/>
              </a:rPr>
              <a:t>Hạ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tầng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67710" y="5192335"/>
            <a:ext cx="55098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49530" y="5355769"/>
            <a:ext cx="1271060" cy="402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Chuyển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đổi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lên</a:t>
            </a:r>
          </a:p>
          <a:p>
            <a:pPr marL="113109" marR="0">
              <a:lnSpc>
                <a:spcPts val="1368"/>
              </a:lnSpc>
              <a:spcBef>
                <a:spcPts val="131"/>
              </a:spcBef>
              <a:spcAft>
                <a:spcPts val="0"/>
              </a:spcAft>
            </a:pPr>
            <a:r>
              <a:rPr dirty="0" sz="1200" spc="-21">
                <a:solidFill>
                  <a:srgbClr val="5c4033"/>
                </a:solidFill>
                <a:latin typeface="DejaVu Sans"/>
                <a:cs typeface="DejaVu Sans"/>
              </a:rPr>
              <a:t>Kubernetes.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21444" y="5508169"/>
            <a:ext cx="2075348" cy="402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8346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43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200" spc="2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khai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Prometheus,</a:t>
            </a:r>
          </a:p>
          <a:p>
            <a:pPr marL="0" marR="0">
              <a:lnSpc>
                <a:spcPts val="1368"/>
              </a:lnSpc>
              <a:spcBef>
                <a:spcPts val="131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Grafana,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ELK/Loki,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5c4033"/>
                </a:solidFill>
                <a:latin typeface="DejaVu Sans"/>
                <a:cs typeface="DejaVu Sans"/>
              </a:rPr>
              <a:t>Jaeger.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14774" y="5508169"/>
            <a:ext cx="1972873" cy="402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Sử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GitHub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Actions,</a:t>
            </a:r>
          </a:p>
          <a:p>
            <a:pPr marL="621059" marR="0">
              <a:lnSpc>
                <a:spcPts val="1368"/>
              </a:lnSpc>
              <a:spcBef>
                <a:spcPts val="131"/>
              </a:spcBef>
              <a:spcAft>
                <a:spcPts val="0"/>
              </a:spcAft>
            </a:pP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Jenkins.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36220" y="5508169"/>
            <a:ext cx="2013930" cy="402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Áp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Saga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5c4033"/>
                </a:solidFill>
                <a:latin typeface="DejaVu Sans"/>
                <a:cs typeface="DejaVu Sans"/>
              </a:rPr>
              <a:t>Pattern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để</a:t>
            </a:r>
          </a:p>
          <a:p>
            <a:pPr marL="602455" marR="0">
              <a:lnSpc>
                <a:spcPts val="1368"/>
              </a:lnSpc>
              <a:spcBef>
                <a:spcPts val="131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đồng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bộ.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81922" y="7202110"/>
            <a:ext cx="1580349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Cải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thiện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Tìm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34062" y="7497385"/>
            <a:ext cx="676246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kiếm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67163" y="7813219"/>
            <a:ext cx="2037312" cy="40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0046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Tích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hợp</a:t>
            </a:r>
          </a:p>
          <a:p>
            <a:pPr marL="0" marR="0">
              <a:lnSpc>
                <a:spcPts val="1368"/>
              </a:lnSpc>
              <a:spcBef>
                <a:spcPts val="131"/>
              </a:spcBef>
              <a:spcAft>
                <a:spcPts val="0"/>
              </a:spcAft>
            </a:pPr>
            <a:r>
              <a:rPr dirty="0" sz="1200" spc="-21">
                <a:solidFill>
                  <a:srgbClr val="5c4033"/>
                </a:solidFill>
                <a:latin typeface="DejaVu Sans"/>
                <a:cs typeface="DejaVu Sans"/>
              </a:rPr>
              <a:t>Elasticsearch/Typesense.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131920" y="8375194"/>
            <a:ext cx="183487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nhom5@example.com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3699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44465" y="369749"/>
            <a:ext cx="5655276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5" b="1">
                <a:solidFill>
                  <a:srgbClr val="5c4033"/>
                </a:solidFill>
                <a:latin typeface="DejaVu Sans"/>
                <a:cs typeface="DejaVu Sans"/>
              </a:rPr>
              <a:t>TỔNG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41" b="1">
                <a:solidFill>
                  <a:srgbClr val="5c4033"/>
                </a:solidFill>
                <a:latin typeface="DejaVu Sans"/>
                <a:cs typeface="DejaVu Sans"/>
              </a:rPr>
              <a:t>QUAN</a:t>
            </a:r>
            <a:r>
              <a:rPr dirty="0" sz="4050" spc="21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ĐỀ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12" b="1">
                <a:solidFill>
                  <a:srgbClr val="ffd1dc"/>
                </a:solidFill>
                <a:latin typeface="DejaVu Sans"/>
                <a:cs typeface="DejaVu Sans"/>
              </a:rPr>
              <a:t>TÀI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866" y="1664678"/>
            <a:ext cx="261238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26" b="1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2000" spc="141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do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chọn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đề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tài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07732" y="1664678"/>
            <a:ext cx="308200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" b="1">
                <a:solidFill>
                  <a:srgbClr val="5c4033"/>
                </a:solidFill>
                <a:latin typeface="DejaVu Sans"/>
                <a:cs typeface="DejaVu Sans"/>
              </a:rPr>
              <a:t>Mục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tiêu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nghiên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cứu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145" y="2238442"/>
            <a:ext cx="4413557" cy="680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Chuyển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đổi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số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ngành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kinh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doanh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bánh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ngọt.</a:t>
            </a:r>
          </a:p>
          <a:p>
            <a:pPr marL="0" marR="0">
              <a:lnSpc>
                <a:spcPts val="1760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Nâng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cao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vận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hành.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2011" y="2238442"/>
            <a:ext cx="4506834" cy="680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Xây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dựng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bán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bánh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chi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tiết.</a:t>
            </a:r>
          </a:p>
          <a:p>
            <a:pPr marL="0" marR="0">
              <a:lnSpc>
                <a:spcPts val="1760"/>
              </a:lnSpc>
              <a:spcBef>
                <a:spcPts val="1539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kiến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thức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đã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học.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2145" y="3086167"/>
            <a:ext cx="3473583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Nâng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cao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trải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nghiệm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khách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hàng.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1666" y="5636604"/>
            <a:ext cx="2685529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Phạm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vi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31532" y="5636604"/>
            <a:ext cx="443579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Ý</a:t>
            </a:r>
            <a:r>
              <a:rPr dirty="0" sz="2000" spc="17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000000"/>
                </a:solidFill>
                <a:latin typeface="DejaVu Sans"/>
                <a:cs typeface="DejaVu Sans"/>
              </a:rPr>
              <a:t>nghĩa</a:t>
            </a: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000000"/>
                </a:solidFill>
                <a:latin typeface="DejaVu Sans"/>
                <a:cs typeface="DejaVu Sans"/>
              </a:rPr>
              <a:t>khoa</a:t>
            </a: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000000"/>
                </a:solidFill>
                <a:latin typeface="DejaVu Sans"/>
                <a:cs typeface="DejaVu Sans"/>
              </a:rPr>
              <a:t>học</a:t>
            </a: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000000"/>
                </a:solidFill>
                <a:latin typeface="DejaVu Sans"/>
                <a:cs typeface="DejaVu Sans"/>
              </a:rPr>
              <a:t>và</a:t>
            </a: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000000"/>
                </a:solidFill>
                <a:latin typeface="DejaVu Sans"/>
                <a:cs typeface="DejaVu Sans"/>
              </a:rPr>
              <a:t>thực</a:t>
            </a: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000000"/>
                </a:solidFill>
                <a:latin typeface="DejaVu Sans"/>
                <a:cs typeface="DejaVu Sans"/>
              </a:rPr>
              <a:t>tiễn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6553" y="6200842"/>
            <a:ext cx="1963176" cy="18046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phẩm.</a:t>
            </a:r>
          </a:p>
          <a:p>
            <a:pPr marL="0" marR="0">
              <a:lnSpc>
                <a:spcPts val="1760"/>
              </a:lnSpc>
              <a:spcBef>
                <a:spcPts val="126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đơn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hàng.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tài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khoản.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giỏ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hàng.</a:t>
            </a:r>
          </a:p>
          <a:p>
            <a:pPr marL="0" marR="0">
              <a:lnSpc>
                <a:spcPts val="1760"/>
              </a:lnSpc>
              <a:spcBef>
                <a:spcPts val="131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spc="-20">
                <a:solidFill>
                  <a:srgbClr val="5c4033"/>
                </a:solidFill>
                <a:latin typeface="DejaVu Sans"/>
                <a:cs typeface="DejaVu Sans"/>
              </a:rPr>
              <a:t>kê.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5811" y="6200842"/>
            <a:ext cx="4498016" cy="6902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Microservices,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công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nghệ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hiện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đại.</a:t>
            </a:r>
          </a:p>
          <a:p>
            <a:pPr marL="0" marR="0">
              <a:lnSpc>
                <a:spcPts val="1760"/>
              </a:lnSpc>
              <a:spcBef>
                <a:spcPts val="1564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Giá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trị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học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thuật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cao.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6553" y="8124892"/>
            <a:ext cx="2298779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Tích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hợp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Microservice.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315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35000" y="334315"/>
            <a:ext cx="9474165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4" b="1">
                <a:solidFill>
                  <a:srgbClr val="5c4033"/>
                </a:solidFill>
                <a:latin typeface="DejaVu Sans"/>
                <a:cs typeface="DejaVu Sans"/>
              </a:rPr>
              <a:t>CƠ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5c4033"/>
                </a:solidFill>
                <a:latin typeface="DejaVu Sans"/>
                <a:cs typeface="DejaVu Sans"/>
              </a:rPr>
              <a:t>SỞ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640" b="1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4050" spc="619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5c4033"/>
                </a:solidFill>
                <a:latin typeface="DejaVu Sans"/>
                <a:cs typeface="DejaVu Sans"/>
              </a:rPr>
              <a:t>THUYẾT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CÔNG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NGHỆ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678" y="914870"/>
            <a:ext cx="289701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Tổng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quan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lĩnh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vực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0434" y="914870"/>
            <a:ext cx="516400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Các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khái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niệm</a:t>
            </a:r>
            <a:r>
              <a:rPr dirty="0" sz="2000" spc="12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&amp;</a:t>
            </a:r>
            <a:r>
              <a:rPr dirty="0" sz="2000" spc="18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5" b="1">
                <a:solidFill>
                  <a:srgbClr val="ffd1dc"/>
                </a:solidFill>
                <a:latin typeface="DejaVu Sans"/>
                <a:cs typeface="DejaVu Sans"/>
              </a:rPr>
              <a:t>mô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hình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liên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quan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10523" y="1480618"/>
            <a:ext cx="2548346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UML: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5c4033"/>
                </a:solidFill>
                <a:latin typeface="DejaVu Sans"/>
                <a:cs typeface="DejaVu Sans"/>
              </a:rPr>
              <a:t>Mô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hình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hóa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trực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quan.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620" y="1650558"/>
            <a:ext cx="307199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10" b="1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thông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tin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4620" y="1928293"/>
            <a:ext cx="458343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Tối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ưu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hóa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quy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trình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nghiệp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ra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quyết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định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chiến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lược.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06504" y="2128318"/>
            <a:ext cx="2441058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CSDL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hệ: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Tổ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chức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quả.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16520" y="2764983"/>
            <a:ext cx="384632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web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thương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5c4033"/>
                </a:solidFill>
                <a:latin typeface="DejaVu Sans"/>
                <a:cs typeface="DejaVu Sans"/>
              </a:rPr>
              <a:t>mại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điện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tử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04272" y="2766493"/>
            <a:ext cx="2480850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Kiến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trúc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3</a:t>
            </a:r>
            <a:r>
              <a:rPr dirty="0" sz="1200" spc="-23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lớp: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tách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logic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dụng.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16520" y="3042718"/>
            <a:ext cx="467898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Nền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tảng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giao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dịch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trực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tuyến,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tiếp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cận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khách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rộng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rãi.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15136" y="3404668"/>
            <a:ext cx="2518967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Microservices: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Dịch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nhỏ,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độc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lập.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05462" y="4042843"/>
            <a:ext cx="2425577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5">
                <a:solidFill>
                  <a:srgbClr val="5c4033"/>
                </a:solidFill>
                <a:latin typeface="DejaVu Sans"/>
                <a:cs typeface="DejaVu Sans"/>
              </a:rPr>
              <a:t>Docker: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Đóng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gói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khai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dụng.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4878" y="4629620"/>
            <a:ext cx="600032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Công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nghệ,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ngôn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ngữ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&amp;</a:t>
            </a:r>
            <a:r>
              <a:rPr dirty="0" sz="2000" spc="18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công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cụ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sử</a:t>
            </a:r>
            <a:r>
              <a:rPr dirty="0" sz="200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d1dc"/>
                </a:solidFill>
                <a:latin typeface="DejaVu Sans"/>
                <a:cs typeface="DejaVu Sans"/>
              </a:rPr>
              <a:t>dụng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8992" y="5241483"/>
            <a:ext cx="114308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Frontend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09056" y="5241483"/>
            <a:ext cx="1074265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Backend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09270" y="5241483"/>
            <a:ext cx="1544527" cy="918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Cơ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sở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</a:p>
          <a:p>
            <a:pPr marL="384571" marR="0">
              <a:lnSpc>
                <a:spcPts val="1368"/>
              </a:lnSpc>
              <a:spcBef>
                <a:spcPts val="1201"/>
              </a:spcBef>
              <a:spcAft>
                <a:spcPts val="0"/>
              </a:spcAft>
            </a:pPr>
            <a:r>
              <a:rPr dirty="0" sz="1200" spc="-21">
                <a:solidFill>
                  <a:srgbClr val="5c4033"/>
                </a:solidFill>
                <a:latin typeface="DejaVu Sans"/>
                <a:cs typeface="DejaVu Sans"/>
              </a:rPr>
              <a:t>PostgreSQL</a:t>
            </a:r>
          </a:p>
          <a:p>
            <a:pPr marL="384571" marR="0">
              <a:lnSpc>
                <a:spcPts val="1368"/>
              </a:lnSpc>
              <a:spcBef>
                <a:spcPts val="1131"/>
              </a:spcBef>
              <a:spcAft>
                <a:spcPts val="0"/>
              </a:spcAft>
            </a:pPr>
            <a:r>
              <a:rPr dirty="0" sz="1200" spc="-27">
                <a:solidFill>
                  <a:srgbClr val="5c4033"/>
                </a:solidFill>
                <a:latin typeface="DejaVu Sans"/>
                <a:cs typeface="DejaVu Sans"/>
              </a:rPr>
              <a:t>Redis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09334" y="5241483"/>
            <a:ext cx="121621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28" b="1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500" spc="4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khai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3563" y="5623993"/>
            <a:ext cx="71910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1">
                <a:solidFill>
                  <a:srgbClr val="5c4033"/>
                </a:solidFill>
                <a:latin typeface="DejaVu Sans"/>
                <a:cs typeface="DejaVu Sans"/>
              </a:rPr>
              <a:t>ReactJS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93628" y="5623993"/>
            <a:ext cx="708969" cy="535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Node.js</a:t>
            </a:r>
          </a:p>
          <a:p>
            <a:pPr marL="0" marR="0">
              <a:lnSpc>
                <a:spcPts val="1368"/>
              </a:lnSpc>
              <a:spcBef>
                <a:spcPts val="1131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NestJS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593906" y="5623993"/>
            <a:ext cx="68067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5c4033"/>
                </a:solidFill>
                <a:latin typeface="DejaVu Sans"/>
                <a:cs typeface="DejaVu Sans"/>
              </a:rPr>
              <a:t>Docker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3563" y="5947843"/>
            <a:ext cx="951885" cy="52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1">
                <a:solidFill>
                  <a:srgbClr val="5c4033"/>
                </a:solidFill>
                <a:latin typeface="DejaVu Sans"/>
                <a:cs typeface="DejaVu Sans"/>
              </a:rPr>
              <a:t>TypeScript</a:t>
            </a:r>
          </a:p>
          <a:p>
            <a:pPr marL="0" marR="0">
              <a:lnSpc>
                <a:spcPts val="1368"/>
              </a:lnSpc>
              <a:spcBef>
                <a:spcPts val="1056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Axios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93906" y="5947843"/>
            <a:ext cx="58346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Nginx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793628" y="6262168"/>
            <a:ext cx="88377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RabbitMQ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93906" y="6262168"/>
            <a:ext cx="1094144" cy="535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57">
                <a:solidFill>
                  <a:srgbClr val="5c4033"/>
                </a:solidFill>
                <a:latin typeface="DejaVu Sans"/>
                <a:cs typeface="DejaVu Sans"/>
              </a:rPr>
              <a:t>VNPAY</a:t>
            </a:r>
            <a:r>
              <a:rPr dirty="0" sz="1200" spc="36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API</a:t>
            </a:r>
          </a:p>
          <a:p>
            <a:pPr marL="0" marR="0">
              <a:lnSpc>
                <a:spcPts val="1368"/>
              </a:lnSpc>
              <a:spcBef>
                <a:spcPts val="1131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SMTP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Server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93563" y="6586018"/>
            <a:ext cx="108744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4">
                <a:solidFill>
                  <a:srgbClr val="5c4033"/>
                </a:solidFill>
                <a:latin typeface="DejaVu Sans"/>
                <a:cs typeface="DejaVu Sans"/>
              </a:rPr>
              <a:t>Tailwind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CSS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9526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2537" y="333300"/>
            <a:ext cx="6499339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5" b="1">
                <a:solidFill>
                  <a:srgbClr val="5c4033"/>
                </a:solidFill>
                <a:latin typeface="DejaVu Sans"/>
                <a:cs typeface="DejaVu Sans"/>
              </a:rPr>
              <a:t>PHÂN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5c4033"/>
                </a:solidFill>
                <a:latin typeface="DejaVu Sans"/>
                <a:cs typeface="DejaVu Sans"/>
              </a:rPr>
              <a:t>TÍCH</a:t>
            </a:r>
            <a:r>
              <a:rPr dirty="0" sz="4050" spc="-1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235529"/>
            <a:ext cx="4521119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3.1.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5c4033"/>
                </a:solidFill>
                <a:latin typeface="DejaVu Sans"/>
                <a:cs typeface="DejaVu Sans"/>
              </a:rPr>
              <a:t>Khảo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5c4033"/>
                </a:solidFill>
                <a:latin typeface="DejaVu Sans"/>
                <a:cs typeface="DejaVu Sans"/>
              </a:rPr>
              <a:t>sát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hiện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trạng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9270" y="1235529"/>
            <a:ext cx="4157560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3.2.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5c4033"/>
                </a:solidFill>
                <a:latin typeface="DejaVu Sans"/>
                <a:cs typeface="DejaVu Sans"/>
              </a:rPr>
              <a:t>Phân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tích</a:t>
            </a: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5c4033"/>
                </a:solidFill>
                <a:latin typeface="DejaVu Sans"/>
                <a:cs typeface="DejaVu Sans"/>
              </a:rPr>
              <a:t>yêu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5c4033"/>
                </a:solidFill>
                <a:latin typeface="DejaVu Sans"/>
                <a:cs typeface="DejaVu Sans"/>
              </a:rPr>
              <a:t>cầu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9491" y="1906718"/>
            <a:ext cx="4836965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Quy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trình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nghiệp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thủ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công:</a:t>
            </a:r>
            <a:r>
              <a:rPr dirty="0" sz="1500" spc="-43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Cần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số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hóa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2540" y="2105988"/>
            <a:ext cx="1370959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5c4033"/>
                </a:solidFill>
                <a:latin typeface="DejaVu Sans"/>
                <a:cs typeface="DejaVu Sans"/>
              </a:rPr>
              <a:t>Nghiệp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9491" y="2201993"/>
            <a:ext cx="204951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nâng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cao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suất.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21089" y="2670227"/>
            <a:ext cx="1592571" cy="983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phẩm</a:t>
            </a:r>
          </a:p>
          <a:p>
            <a:pPr marL="0" marR="0">
              <a:lnSpc>
                <a:spcPts val="1368"/>
              </a:lnSpc>
              <a:spcBef>
                <a:spcPts val="1656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thanh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toán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Báo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cáo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56">
                <a:solidFill>
                  <a:srgbClr val="5c4033"/>
                </a:solidFill>
                <a:latin typeface="DejaVu Sans"/>
                <a:cs typeface="DejaVu Sans"/>
              </a:rPr>
              <a:t>kê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32179" y="2670227"/>
            <a:ext cx="1788395" cy="983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317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đơn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  <a:p>
            <a:pPr marL="140940" marR="0">
              <a:lnSpc>
                <a:spcPts val="1368"/>
              </a:lnSpc>
              <a:spcBef>
                <a:spcPts val="1656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khách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Gửi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thông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báo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9491" y="2754443"/>
            <a:ext cx="4522635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Hạn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chế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vấn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đề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tồn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tại:</a:t>
            </a:r>
            <a:r>
              <a:rPr dirty="0" sz="1500" spc="-41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Thiếu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tính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nhất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9491" y="3059243"/>
            <a:ext cx="375790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quán,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khó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khăn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trong</a:t>
            </a:r>
            <a:r>
              <a:rPr dirty="0" sz="1500" spc="12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22540" y="4344363"/>
            <a:ext cx="141355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5c4033"/>
                </a:solidFill>
                <a:latin typeface="DejaVu Sans"/>
                <a:cs typeface="DejaVu Sans"/>
              </a:rPr>
              <a:t>Chức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5c4033"/>
                </a:solidFill>
                <a:latin typeface="DejaVu Sans"/>
                <a:cs typeface="DejaVu Sans"/>
              </a:rPr>
              <a:t>năng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2540" y="4879273"/>
            <a:ext cx="126077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Người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dùng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88052" y="4879273"/>
            <a:ext cx="140502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trị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viên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93097" y="5213402"/>
            <a:ext cx="177566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56">
                <a:solidFill>
                  <a:srgbClr val="5c4033"/>
                </a:solidFill>
                <a:latin typeface="DejaVu Sans"/>
                <a:cs typeface="DejaVu Sans"/>
              </a:rPr>
              <a:t>ký</a:t>
            </a:r>
            <a:r>
              <a:rPr dirty="0" sz="1200" spc="34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200" spc="-27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nhập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58609" y="5213402"/>
            <a:ext cx="205640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phẩm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(thêm,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58609" y="5422952"/>
            <a:ext cx="83597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sửa,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7">
                <a:solidFill>
                  <a:srgbClr val="5c4033"/>
                </a:solidFill>
                <a:latin typeface="DejaVu Sans"/>
                <a:cs typeface="DejaVu Sans"/>
              </a:rPr>
              <a:t>xóa)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93097" y="5489627"/>
            <a:ext cx="2354543" cy="764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41">
                <a:solidFill>
                  <a:srgbClr val="5c4033"/>
                </a:solidFill>
                <a:latin typeface="DejaVu Sans"/>
                <a:cs typeface="DejaVu Sans"/>
              </a:rPr>
              <a:t>Xem</a:t>
            </a:r>
            <a:r>
              <a:rPr dirty="0" sz="1200" spc="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200" spc="-27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tìm</a:t>
            </a:r>
            <a:r>
              <a:rPr dirty="0" sz="1200" spc="-23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kiếm</a:t>
            </a:r>
            <a:r>
              <a:rPr dirty="0" sz="1200" spc="-2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phẩm</a:t>
            </a:r>
          </a:p>
          <a:p>
            <a:pPr marL="0" marR="0">
              <a:lnSpc>
                <a:spcPts val="1368"/>
              </a:lnSpc>
              <a:spcBef>
                <a:spcPts val="756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Thêm</a:t>
            </a: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vào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giỏ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đặt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  <a:p>
            <a:pPr marL="0" marR="0">
              <a:lnSpc>
                <a:spcPts val="1368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Theo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dõi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trạng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thái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đơn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358609" y="5699177"/>
            <a:ext cx="2090980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đơn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200" spc="-27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trạng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thái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358609" y="6194477"/>
            <a:ext cx="161829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người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dùng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522540" y="7049464"/>
            <a:ext cx="1838947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5c4033"/>
                </a:solidFill>
                <a:latin typeface="DejaVu Sans"/>
                <a:cs typeface="DejaVu Sans"/>
              </a:rPr>
              <a:t>Phi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5c4033"/>
                </a:solidFill>
                <a:latin typeface="DejaVu Sans"/>
                <a:cs typeface="DejaVu Sans"/>
              </a:rPr>
              <a:t>chức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5c4033"/>
                </a:solidFill>
                <a:latin typeface="DejaVu Sans"/>
                <a:cs typeface="DejaVu Sans"/>
              </a:rPr>
              <a:t>năng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86735" y="8089952"/>
            <a:ext cx="915513" cy="1059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năng</a:t>
            </a:r>
          </a:p>
          <a:p>
            <a:pPr marL="89148" marR="0">
              <a:lnSpc>
                <a:spcPts val="1368"/>
              </a:lnSpc>
              <a:spcBef>
                <a:spcPts val="5256"/>
              </a:spcBef>
              <a:spcAft>
                <a:spcPts val="0"/>
              </a:spcAft>
            </a:pP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Ổn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định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746032" y="8089952"/>
            <a:ext cx="78050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Bảo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5c4033"/>
                </a:solidFill>
                <a:latin typeface="DejaVu Sans"/>
                <a:cs typeface="DejaVu Sans"/>
              </a:rPr>
              <a:t>mật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61524" y="8089952"/>
            <a:ext cx="153302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Khả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năng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5c4033"/>
                </a:solidFill>
                <a:latin typeface="DejaVu Sans"/>
                <a:cs typeface="DejaVu Sans"/>
              </a:rPr>
              <a:t>mở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rộng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689775" y="8937677"/>
            <a:ext cx="89303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Dễ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bảo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trì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082807" y="8937677"/>
            <a:ext cx="1490341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52">
                <a:solidFill>
                  <a:srgbClr val="5c4033"/>
                </a:solidFill>
                <a:latin typeface="DejaVu Sans"/>
                <a:cs typeface="DejaVu Sans"/>
              </a:rPr>
              <a:t>Trải</a:t>
            </a:r>
            <a:r>
              <a:rPr dirty="0" sz="1200" spc="38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nghiệm</a:t>
            </a: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người</a:t>
            </a:r>
          </a:p>
          <a:p>
            <a:pPr marL="479673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dùng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3699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0213" y="388799"/>
            <a:ext cx="6543837" cy="1272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8" b="1">
                <a:solidFill>
                  <a:srgbClr val="5c4033"/>
                </a:solidFill>
                <a:latin typeface="DejaVu Sans"/>
                <a:cs typeface="DejaVu Sans"/>
              </a:rPr>
              <a:t>MÔ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5c4033"/>
                </a:solidFill>
                <a:latin typeface="DejaVu Sans"/>
                <a:cs typeface="DejaVu Sans"/>
              </a:rPr>
              <a:t>HÌNH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5c4033"/>
                </a:solidFill>
                <a:latin typeface="DejaVu Sans"/>
                <a:cs typeface="DejaVu Sans"/>
              </a:rPr>
              <a:t>CA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5c4033"/>
                </a:solidFill>
                <a:latin typeface="DejaVu Sans"/>
                <a:cs typeface="DejaVu Sans"/>
              </a:rPr>
              <a:t>SỬ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</a:p>
          <a:p>
            <a:pPr marL="24705" marR="0">
              <a:lnSpc>
                <a:spcPts val="4693"/>
              </a:lnSpc>
              <a:spcBef>
                <a:spcPts val="331"/>
              </a:spcBef>
              <a:spcAft>
                <a:spcPts val="0"/>
              </a:spcAft>
            </a:pP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d1dc"/>
                </a:solidFill>
                <a:latin typeface="DejaVu Sans"/>
                <a:cs typeface="DejaVu Sans"/>
              </a:rPr>
              <a:t>BIỂU</a:t>
            </a:r>
            <a:r>
              <a:rPr dirty="0" sz="4050" spc="-1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ĐỒ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PHÂN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d1dc"/>
                </a:solidFill>
                <a:latin typeface="DejaVu Sans"/>
                <a:cs typeface="DejaVu Sans"/>
              </a:rPr>
              <a:t>TÍCH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9409" y="2179028"/>
            <a:ext cx="4479667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5" b="1">
                <a:solidFill>
                  <a:srgbClr val="5c4033"/>
                </a:solidFill>
                <a:latin typeface="DejaVu Sans"/>
                <a:cs typeface="DejaVu Sans"/>
              </a:rPr>
              <a:t>Mô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hình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ca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sử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(Use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Case</a:t>
            </a:r>
          </a:p>
          <a:p>
            <a:pPr marL="1667619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Model)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04594" y="2179028"/>
            <a:ext cx="422054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Các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biểu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đồ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phân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tích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(UML)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0189" y="3029017"/>
            <a:ext cx="196357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Activity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Diagram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0862" y="3123512"/>
            <a:ext cx="1699509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5c4033"/>
                </a:solidFill>
                <a:latin typeface="DejaVu Sans"/>
                <a:cs typeface="DejaVu Sans"/>
              </a:rPr>
              <a:t>Các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5c4033"/>
                </a:solidFill>
                <a:latin typeface="DejaVu Sans"/>
                <a:cs typeface="DejaVu Sans"/>
              </a:rPr>
              <a:t>tác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5c4033"/>
                </a:solidFill>
                <a:latin typeface="DejaVu Sans"/>
                <a:cs typeface="DejaVu Sans"/>
              </a:rPr>
              <a:t>nhân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40189" y="3306751"/>
            <a:ext cx="4278641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5c4033"/>
                </a:solidFill>
                <a:latin typeface="DejaVu Sans"/>
                <a:cs typeface="DejaVu Sans"/>
              </a:rPr>
              <a:t>Luồng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xử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nghiệp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chính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(mua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34">
                <a:solidFill>
                  <a:srgbClr val="5c4033"/>
                </a:solidFill>
                <a:latin typeface="DejaVu Sans"/>
                <a:cs typeface="DejaVu Sans"/>
              </a:rPr>
              <a:t>ký,</a:t>
            </a:r>
            <a:r>
              <a:rPr dirty="0" sz="1200" spc="2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nhập)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7541" y="3550629"/>
            <a:ext cx="30341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d1dc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6594" y="3591747"/>
            <a:ext cx="1261603" cy="665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Khách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  <a:p>
            <a:pPr marL="0" marR="0">
              <a:lnSpc>
                <a:spcPts val="1564"/>
              </a:lnSpc>
              <a:spcBef>
                <a:spcPts val="176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trị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viên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7541" y="3969729"/>
            <a:ext cx="303418" cy="1193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d1dc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2346"/>
              </a:lnSpc>
              <a:spcBef>
                <a:spcPts val="1078"/>
              </a:spcBef>
              <a:spcAft>
                <a:spcPts val="0"/>
              </a:spcAft>
            </a:pPr>
            <a:r>
              <a:rPr dirty="0" sz="2000">
                <a:solidFill>
                  <a:srgbClr val="ffd1dc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2346"/>
              </a:lnSpc>
              <a:spcBef>
                <a:spcPts val="1078"/>
              </a:spcBef>
              <a:spcAft>
                <a:spcPts val="0"/>
              </a:spcAft>
            </a:pPr>
            <a:r>
              <a:rPr dirty="0" sz="2000">
                <a:solidFill>
                  <a:srgbClr val="ffd1dc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6594" y="4448997"/>
            <a:ext cx="1923511" cy="655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thanh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toán</a:t>
            </a:r>
          </a:p>
          <a:p>
            <a:pPr marL="0" marR="0">
              <a:lnSpc>
                <a:spcPts val="1564"/>
              </a:lnSpc>
              <a:spcBef>
                <a:spcPts val="1735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Dịch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báo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40189" y="4562542"/>
            <a:ext cx="218921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Sequence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Diagram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40189" y="4840276"/>
            <a:ext cx="4081007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43">
                <a:solidFill>
                  <a:srgbClr val="5c4033"/>
                </a:solidFill>
                <a:latin typeface="DejaVu Sans"/>
                <a:cs typeface="DejaVu Sans"/>
              </a:rPr>
              <a:t>Trình</a:t>
            </a:r>
            <a:r>
              <a:rPr dirty="0" sz="1200" spc="2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tự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tác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(Đặt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hàng,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Thanh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toán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DejaVu Sans"/>
                <a:cs typeface="DejaVu Sans"/>
              </a:rPr>
              <a:t>trực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tuyến,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7">
                <a:solidFill>
                  <a:srgbClr val="5c4033"/>
                </a:solidFill>
                <a:latin typeface="DejaVu Sans"/>
                <a:cs typeface="DejaVu Sans"/>
              </a:rPr>
              <a:t>Gửi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thông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báo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tự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động)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0862" y="5428562"/>
            <a:ext cx="329497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5c4033"/>
                </a:solidFill>
                <a:latin typeface="DejaVu Sans"/>
                <a:cs typeface="DejaVu Sans"/>
              </a:rPr>
              <a:t>Danh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5c4033"/>
                </a:solidFill>
                <a:latin typeface="DejaVu Sans"/>
                <a:cs typeface="DejaVu Sans"/>
              </a:rPr>
              <a:t>sách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5c4033"/>
                </a:solidFill>
                <a:latin typeface="DejaVu Sans"/>
                <a:cs typeface="DejaVu Sans"/>
              </a:rPr>
              <a:t>Use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5c4033"/>
                </a:solidFill>
                <a:latin typeface="DejaVu Sans"/>
                <a:cs typeface="DejaVu Sans"/>
              </a:rPr>
              <a:t>Case</a:t>
            </a:r>
            <a:r>
              <a:rPr dirty="0" sz="17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5c4033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7541" y="5849172"/>
            <a:ext cx="2169038" cy="922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✔</a:t>
            </a:r>
            <a:r>
              <a:rPr dirty="0" sz="1350" spc="532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5c4033"/>
                </a:solidFill>
                <a:latin typeface="DejaVu Sans"/>
                <a:cs typeface="DejaVu Sans"/>
              </a:rPr>
              <a:t>ký,</a:t>
            </a:r>
            <a:r>
              <a:rPr dirty="0" sz="1350" spc="23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nhập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✔</a:t>
            </a:r>
            <a:r>
              <a:rPr dirty="0" sz="1350" spc="532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34">
                <a:solidFill>
                  <a:srgbClr val="5c4033"/>
                </a:solidFill>
                <a:latin typeface="DejaVu Sans"/>
                <a:cs typeface="DejaVu Sans"/>
              </a:rPr>
              <a:t>Xem</a:t>
            </a:r>
            <a:r>
              <a:rPr dirty="0" sz="1350" spc="2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SP,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Đặt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✔</a:t>
            </a:r>
            <a:r>
              <a:rPr dirty="0" sz="1350" spc="532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Thanh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toán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40189" y="6096067"/>
            <a:ext cx="170053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Class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DejaVu Sans"/>
                <a:cs typeface="DejaVu Sans"/>
              </a:rPr>
              <a:t>Diagram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40189" y="6373801"/>
            <a:ext cx="4217678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lớp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đối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DejaVu Sans"/>
                <a:cs typeface="DejaVu Sans"/>
              </a:rPr>
              <a:t>tượng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chính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200" spc="-27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5c4033"/>
                </a:solidFill>
                <a:latin typeface="DejaVu Sans"/>
                <a:cs typeface="DejaVu Sans"/>
              </a:rPr>
              <a:t>mối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DejaVu Sans"/>
                <a:cs typeface="DejaVu Sans"/>
              </a:rPr>
              <a:t>(User,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5c4033"/>
                </a:solidFill>
                <a:latin typeface="DejaVu Sans"/>
                <a:cs typeface="DejaVu Sans"/>
              </a:rPr>
              <a:t>Product,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5c4033"/>
                </a:solidFill>
                <a:latin typeface="DejaVu Sans"/>
                <a:cs typeface="DejaVu Sans"/>
              </a:rPr>
              <a:t>Order,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5c4033"/>
                </a:solidFill>
                <a:latin typeface="DejaVu Sans"/>
                <a:cs typeface="DejaVu Sans"/>
              </a:rPr>
              <a:t>Payment)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7541" y="6877871"/>
            <a:ext cx="257899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✔</a:t>
            </a:r>
            <a:r>
              <a:rPr dirty="0" sz="1350" spc="532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SP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(Admin)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77409" y="9106663"/>
            <a:ext cx="4871703" cy="17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Source: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Improving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Client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Experience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with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Microservice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Architecture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-</a:t>
            </a:r>
            <a:r>
              <a:rPr dirty="0" sz="950">
                <a:solidFill>
                  <a:srgbClr val="999999"/>
                </a:solidFill>
                <a:latin typeface="DejaVu Sans"/>
                <a:cs typeface="DejaVu Sans"/>
              </a:rPr>
              <a:t> </a:t>
            </a:r>
            <a:r>
              <a:rPr dirty="0" sz="950" spc="-23">
                <a:solidFill>
                  <a:srgbClr val="999999"/>
                </a:solidFill>
                <a:latin typeface="DejaVu Sans"/>
                <a:cs typeface="DejaVu Sans"/>
              </a:rPr>
              <a:t>Travanleo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610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01888" y="334315"/>
            <a:ext cx="5940680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5c4033"/>
                </a:solidFill>
                <a:latin typeface="DejaVu Sans"/>
                <a:cs typeface="DejaVu Sans"/>
              </a:rPr>
              <a:t>THIẾT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5c4033"/>
                </a:solidFill>
                <a:latin typeface="DejaVu Sans"/>
                <a:cs typeface="DejaVu Sans"/>
              </a:rPr>
              <a:t>KẾ</a:t>
            </a:r>
            <a:r>
              <a:rPr dirty="0" sz="40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HỆ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THỐNG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2239" y="1012383"/>
            <a:ext cx="555967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Nền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tảng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vững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chắc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cho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dụng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E-commerce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hiện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đại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1420" y="1676870"/>
            <a:ext cx="417656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" b="1">
                <a:solidFill>
                  <a:srgbClr val="5c4033"/>
                </a:solidFill>
                <a:latin typeface="DejaVu Sans"/>
                <a:cs typeface="DejaVu Sans"/>
              </a:rPr>
              <a:t>CÔNG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2" b="1">
                <a:solidFill>
                  <a:srgbClr val="5c4033"/>
                </a:solidFill>
                <a:latin typeface="DejaVu Sans"/>
                <a:cs typeface="DejaVu Sans"/>
              </a:rPr>
              <a:t>NGHỆ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2000" spc="18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4" b="1">
                <a:solidFill>
                  <a:srgbClr val="5c4033"/>
                </a:solidFill>
                <a:latin typeface="DejaVu Sans"/>
                <a:cs typeface="DejaVu Sans"/>
              </a:rPr>
              <a:t>MÔI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5c4033"/>
                </a:solidFill>
                <a:latin typeface="DejaVu Sans"/>
                <a:cs typeface="DejaVu Sans"/>
              </a:rPr>
              <a:t>TRƯỜNG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94412" y="1676870"/>
            <a:ext cx="322037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KỊCH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5c4033"/>
                </a:solidFill>
                <a:latin typeface="DejaVu Sans"/>
                <a:cs typeface="DejaVu Sans"/>
              </a:rPr>
              <a:t>BẢN</a:t>
            </a:r>
            <a:r>
              <a:rPr dirty="0" sz="20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5c4033"/>
                </a:solidFill>
                <a:latin typeface="DejaVu Sans"/>
                <a:cs typeface="DejaVu Sans"/>
              </a:rPr>
              <a:t>BUILD/RUN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420" y="2156138"/>
            <a:ext cx="115035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*Backend*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2233" y="2480743"/>
            <a:ext cx="156830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5c4033"/>
                </a:solidFill>
                <a:latin typeface="DejaVu Sans"/>
                <a:cs typeface="DejaVu Sans"/>
              </a:rPr>
              <a:t>Node.js</a:t>
            </a:r>
            <a:r>
              <a:rPr dirty="0" sz="12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200" spc="-3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5c4033"/>
                </a:solidFill>
                <a:latin typeface="DejaVu Sans"/>
                <a:cs typeface="DejaVu Sans"/>
              </a:rPr>
              <a:t>NestJS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2233" y="2691048"/>
            <a:ext cx="212747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Phát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mạnh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mẽ,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dễ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bảo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trì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1420" y="3003863"/>
            <a:ext cx="121153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4" b="1">
                <a:solidFill>
                  <a:srgbClr val="5c4033"/>
                </a:solidFill>
                <a:latin typeface="DejaVu Sans"/>
                <a:cs typeface="DejaVu Sans"/>
              </a:rPr>
              <a:t>*Frontend*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88819" y="3070538"/>
            <a:ext cx="467679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Cấu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trúc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Repo:</a:t>
            </a:r>
            <a:r>
              <a:rPr dirty="0" sz="1350" spc="-4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Tổ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chức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dự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án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31">
                <a:solidFill>
                  <a:srgbClr val="5c4033"/>
                </a:solidFill>
                <a:latin typeface="DejaVu Sans"/>
                <a:cs typeface="DejaVu Sans"/>
              </a:rPr>
              <a:t>rõ</a:t>
            </a:r>
            <a:r>
              <a:rPr dirty="0" sz="1350" spc="25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ràng,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module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hóa.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02233" y="3337993"/>
            <a:ext cx="2306845" cy="387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5c4033"/>
                </a:solidFill>
                <a:latin typeface="DejaVu Sans"/>
                <a:cs typeface="DejaVu Sans"/>
              </a:rPr>
              <a:t>React</a:t>
            </a:r>
            <a:r>
              <a:rPr dirty="0" sz="12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200" spc="-3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200" spc="-31" b="1">
                <a:solidFill>
                  <a:srgbClr val="5c4033"/>
                </a:solidFill>
                <a:latin typeface="DejaVu Sans"/>
                <a:cs typeface="DejaVu Sans"/>
              </a:rPr>
              <a:t>TypeScript</a:t>
            </a:r>
          </a:p>
          <a:p>
            <a:pPr marL="0" marR="0">
              <a:lnSpc>
                <a:spcPts val="1173"/>
              </a:lnSpc>
              <a:spcBef>
                <a:spcPts val="212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Giao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diện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linh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hoạt,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suất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cao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88819" y="3756338"/>
            <a:ext cx="455631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File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.env:</a:t>
            </a:r>
            <a:r>
              <a:rPr dirty="0" sz="1350" spc="-4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môi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trường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an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toàn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1420" y="3861113"/>
            <a:ext cx="108820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*Hạ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tầng*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88819" y="4003988"/>
            <a:ext cx="52778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2233" y="4195243"/>
            <a:ext cx="74178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 b="1">
                <a:solidFill>
                  <a:srgbClr val="5c4033"/>
                </a:solidFill>
                <a:latin typeface="DejaVu Sans"/>
                <a:cs typeface="DejaVu Sans"/>
              </a:rPr>
              <a:t>Docker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02233" y="4396023"/>
            <a:ext cx="263057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Đóng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gói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ứng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dụng,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khai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dễ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dàng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88819" y="4518338"/>
            <a:ext cx="458558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DejaVu Sans"/>
                <a:cs typeface="DejaVu Sans"/>
              </a:rPr>
              <a:t>docker-compose.yml:</a:t>
            </a:r>
            <a:r>
              <a:rPr dirty="0" sz="1350" spc="-38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nghĩa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chạy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đa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dịch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02233" y="4700068"/>
            <a:ext cx="113631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5c4033"/>
                </a:solidFill>
                <a:latin typeface="DejaVu Sans"/>
                <a:cs typeface="DejaVu Sans"/>
              </a:rPr>
              <a:t>PostgreSQL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88819" y="4775513"/>
            <a:ext cx="283804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5c4033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một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cách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nhất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quán.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02233" y="4910373"/>
            <a:ext cx="219379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Cơ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sở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quan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hệ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mạnh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mẽ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02233" y="5214418"/>
            <a:ext cx="1942430" cy="387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5c4033"/>
                </a:solidFill>
                <a:latin typeface="DejaVu Sans"/>
                <a:cs typeface="DejaVu Sans"/>
              </a:rPr>
              <a:t>Redis</a:t>
            </a:r>
          </a:p>
          <a:p>
            <a:pPr marL="0" marR="0">
              <a:lnSpc>
                <a:spcPts val="1173"/>
              </a:lnSpc>
              <a:spcBef>
                <a:spcPts val="212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Cache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đợi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88819" y="5289863"/>
            <a:ext cx="468720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 b="1">
                <a:solidFill>
                  <a:srgbClr val="5c4033"/>
                </a:solidFill>
                <a:latin typeface="DejaVu Sans"/>
                <a:cs typeface="DejaVu Sans"/>
              </a:rPr>
              <a:t>Network/Volumes:</a:t>
            </a:r>
            <a:r>
              <a:rPr dirty="0" sz="1350" spc="-34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Đảm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bảo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giao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tiếp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liền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mạch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988819" y="5547038"/>
            <a:ext cx="370099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lưu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trữ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bền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vững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dịch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vụ.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02233" y="5728768"/>
            <a:ext cx="98018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5c4033"/>
                </a:solidFill>
                <a:latin typeface="DejaVu Sans"/>
                <a:cs typeface="DejaVu Sans"/>
              </a:rPr>
              <a:t>RabbitMQ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202233" y="5929548"/>
            <a:ext cx="172381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tác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vụ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bất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đồng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bộ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02233" y="6243118"/>
            <a:ext cx="63815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5c4033"/>
                </a:solidFill>
                <a:latin typeface="DejaVu Sans"/>
                <a:cs typeface="DejaVu Sans"/>
              </a:rPr>
              <a:t>Nginx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02233" y="6443898"/>
            <a:ext cx="218310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Load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balancing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&amp;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reverse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5c4033"/>
                </a:solidFill>
                <a:latin typeface="DejaVu Sans"/>
                <a:cs typeface="DejaVu Sans"/>
              </a:rPr>
              <a:t>proxy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5916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8808" y="334315"/>
            <a:ext cx="7126609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5c4033"/>
                </a:solidFill>
                <a:latin typeface="DejaVu Sans"/>
                <a:cs typeface="DejaVu Sans"/>
              </a:rPr>
              <a:t>GIAO</a:t>
            </a:r>
            <a:r>
              <a:rPr dirty="0" sz="4050" spc="-1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5c4033"/>
                </a:solidFill>
                <a:latin typeface="DejaVu Sans"/>
                <a:cs typeface="DejaVu Sans"/>
              </a:rPr>
              <a:t>DIỆN</a:t>
            </a:r>
            <a:r>
              <a:rPr dirty="0" sz="4050" spc="-1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NGƯỜI</a:t>
            </a:r>
            <a:r>
              <a:rPr dirty="0" sz="4050" b="1">
                <a:solidFill>
                  <a:srgbClr val="ffd1dc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d1dc"/>
                </a:solidFill>
                <a:latin typeface="DejaVu Sans"/>
                <a:cs typeface="DejaVu Sans"/>
              </a:rPr>
              <a:t>DÙNG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150820"/>
            <a:ext cx="4086191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Giao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diện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5c4033"/>
                </a:solidFill>
                <a:latin typeface="DejaVu Sans"/>
                <a:cs typeface="DejaVu Sans"/>
              </a:rPr>
              <a:t>Khách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66556" y="1150820"/>
            <a:ext cx="3440708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Giao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5c4033"/>
                </a:solidFill>
                <a:latin typeface="DejaVu Sans"/>
                <a:cs typeface="DejaVu Sans"/>
              </a:rPr>
              <a:t>diện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5c4033"/>
                </a:solidFill>
                <a:latin typeface="DejaVu Sans"/>
                <a:cs typeface="DejaVu Sans"/>
              </a:rPr>
              <a:t>trị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6084" y="4156388"/>
            <a:ext cx="98676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43">
                <a:solidFill>
                  <a:srgbClr val="5c4033"/>
                </a:solidFill>
                <a:latin typeface="DejaVu Sans"/>
                <a:cs typeface="DejaVu Sans"/>
              </a:rPr>
              <a:t>Trang</a:t>
            </a:r>
            <a:r>
              <a:rPr dirty="0" sz="1350" spc="36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chủ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1640" y="4156388"/>
            <a:ext cx="1827323" cy="4075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Đăng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nhập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5c4033"/>
                </a:solidFill>
                <a:latin typeface="DejaVu Sans"/>
                <a:cs typeface="DejaVu Sans"/>
              </a:rPr>
              <a:t>Admin</a:t>
            </a:r>
          </a:p>
          <a:p>
            <a:pPr marL="0" marR="0">
              <a:lnSpc>
                <a:spcPts val="1564"/>
              </a:lnSpc>
              <a:spcBef>
                <a:spcPts val="446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Dashboard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</a:p>
          <a:p>
            <a:pPr marL="0" marR="0">
              <a:lnSpc>
                <a:spcPts val="1564"/>
              </a:lnSpc>
              <a:spcBef>
                <a:spcPts val="4435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người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dùng</a:t>
            </a:r>
          </a:p>
          <a:p>
            <a:pPr marL="0" marR="0">
              <a:lnSpc>
                <a:spcPts val="1564"/>
              </a:lnSpc>
              <a:spcBef>
                <a:spcPts val="451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phẩm</a:t>
            </a:r>
          </a:p>
          <a:p>
            <a:pPr marL="0" marR="0">
              <a:lnSpc>
                <a:spcPts val="1564"/>
              </a:lnSpc>
              <a:spcBef>
                <a:spcPts val="451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danh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mục</a:t>
            </a:r>
          </a:p>
          <a:p>
            <a:pPr marL="0" marR="0">
              <a:lnSpc>
                <a:spcPts val="1564"/>
              </a:lnSpc>
              <a:spcBef>
                <a:spcPts val="4435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đơn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6084" y="4927913"/>
            <a:ext cx="1950954" cy="1770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Danh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sách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phẩm</a:t>
            </a:r>
          </a:p>
          <a:p>
            <a:pPr marL="0" marR="0">
              <a:lnSpc>
                <a:spcPts val="1564"/>
              </a:lnSpc>
              <a:spcBef>
                <a:spcPts val="4435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Chi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tiết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sản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phẩm</a:t>
            </a:r>
          </a:p>
          <a:p>
            <a:pPr marL="0" marR="0">
              <a:lnSpc>
                <a:spcPts val="1564"/>
              </a:lnSpc>
              <a:spcBef>
                <a:spcPts val="446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Giỏ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6084" y="7232963"/>
            <a:ext cx="112352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Thanh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toán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6084" y="7994963"/>
            <a:ext cx="1813082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Lịch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sử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đơn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hàng</a:t>
            </a:r>
          </a:p>
          <a:p>
            <a:pPr marL="0" marR="0">
              <a:lnSpc>
                <a:spcPts val="1564"/>
              </a:lnSpc>
              <a:spcBef>
                <a:spcPts val="446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tin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khoản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79945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7113" y="374707"/>
            <a:ext cx="6756703" cy="467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5c4033"/>
                </a:solidFill>
                <a:latin typeface="Liberation Sans"/>
                <a:cs typeface="Liberation Sans"/>
              </a:rPr>
              <a:t>K</a:t>
            </a:r>
            <a:r>
              <a:rPr dirty="0" sz="3000" spc="1057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3000" spc="2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spc="18" b="1">
                <a:solidFill>
                  <a:srgbClr val="5c4033"/>
                </a:solidFill>
                <a:latin typeface="Liberation Sans"/>
                <a:cs typeface="Liberation Sans"/>
              </a:rPr>
              <a:t>QU</a:t>
            </a:r>
            <a:r>
              <a:rPr dirty="0" sz="3000" spc="2104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spc="14" b="1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  <a:r>
              <a:rPr dirty="0" sz="3000" spc="1794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3000" spc="23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spc="17" b="1">
                <a:solidFill>
                  <a:srgbClr val="5c4033"/>
                </a:solidFill>
                <a:latin typeface="Liberation Sans"/>
                <a:cs typeface="Liberation Sans"/>
              </a:rPr>
              <a:t>NGHI</a:t>
            </a:r>
            <a:r>
              <a:rPr dirty="0" sz="3000" spc="1031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3000" spc="25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5c4033"/>
                </a:solidFill>
                <a:latin typeface="Liberation Sans"/>
                <a:cs typeface="Liberation Sans"/>
              </a:rPr>
              <a:t>&amp;</a:t>
            </a:r>
            <a:r>
              <a:rPr dirty="0" sz="3000" spc="23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spc="17" b="1">
                <a:solidFill>
                  <a:srgbClr val="5c4033"/>
                </a:solidFill>
                <a:latin typeface="Liberation Sans"/>
                <a:cs typeface="Liberation Sans"/>
              </a:rPr>
              <a:t>KI</a:t>
            </a:r>
            <a:r>
              <a:rPr dirty="0" sz="3000" spc="1031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3000" spc="25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3000" spc="14" b="1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7610" y="1272441"/>
            <a:ext cx="2030016" cy="252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API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Gateway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(Nginx)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4548" y="1262651"/>
            <a:ext cx="3769898" cy="276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5c4033"/>
                </a:solidFill>
                <a:latin typeface="Liberation Sans"/>
                <a:cs typeface="Liberation Sans"/>
              </a:rPr>
              <a:t>Các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  <a:r>
              <a:rPr dirty="0" sz="1700" spc="1627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spc="-12" b="1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h</a:t>
            </a:r>
            <a:r>
              <a:rPr dirty="0" sz="1700" spc="565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700" spc="-18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spc="-11" b="1">
                <a:solidFill>
                  <a:srgbClr val="5c4033"/>
                </a:solidFill>
                <a:latin typeface="Liberation Sans"/>
                <a:cs typeface="Liberation Sans"/>
              </a:rPr>
              <a:t>ki</a:t>
            </a:r>
            <a:r>
              <a:rPr dirty="0" sz="1700" spc="582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1700" spc="-23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  <a:r>
              <a:rPr dirty="0" sz="1700" spc="1038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5c4033"/>
                </a:solidFill>
                <a:latin typeface="Liberation Sans"/>
                <a:cs typeface="Liberation Sans"/>
              </a:rPr>
              <a:t>Black-box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7610" y="1583869"/>
            <a:ext cx="3765169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Liberation Sans"/>
                <a:cs typeface="Liberation Sans"/>
              </a:rPr>
              <a:t>Ho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ộ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ổ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200" spc="-33">
                <a:solidFill>
                  <a:srgbClr val="5c4033"/>
                </a:solidFill>
                <a:latin typeface="DejaVu Sans"/>
                <a:cs typeface="DejaVu Sans"/>
              </a:rPr>
              <a:t>ị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nh,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x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ử</a:t>
            </a:r>
            <a:r>
              <a:rPr dirty="0" sz="1200" spc="15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lý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</a:t>
            </a:r>
            <a:r>
              <a:rPr dirty="0" sz="1200" spc="-10">
                <a:solidFill>
                  <a:srgbClr val="5c4033"/>
                </a:solidFill>
                <a:latin typeface="DejaVu Sans"/>
                <a:cs typeface="DejaVu Sans"/>
              </a:rPr>
              <a:t>ư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ượ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truy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qu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6390" y="1729906"/>
            <a:ext cx="1043583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Đăng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nh</a:t>
            </a:r>
            <a:r>
              <a:rPr dirty="0" sz="1350" spc="4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08130" y="1749486"/>
            <a:ext cx="1019864" cy="181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THÀNH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CÔNG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2888" y="1920936"/>
            <a:ext cx="1412362" cy="181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000" spc="326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i</a:t>
            </a:r>
            <a:r>
              <a:rPr dirty="0" sz="1000" spc="678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hóa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hi</a:t>
            </a:r>
            <a:r>
              <a:rPr dirty="0" sz="1000" spc="32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su</a:t>
            </a:r>
            <a:r>
              <a:rPr dirty="0" sz="1000" spc="323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52815" y="2012494"/>
            <a:ext cx="206873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Liberation Sans"/>
                <a:cs typeface="Liberation Sans"/>
              </a:rPr>
              <a:t>Đăng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nh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tài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Liberation Sans"/>
                <a:cs typeface="Liberation Sans"/>
              </a:rPr>
              <a:t>kho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h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ợ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52815" y="2231569"/>
            <a:ext cx="158748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Liberation Sans"/>
                <a:cs typeface="Liberation Sans"/>
              </a:rPr>
              <a:t>X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ử</a:t>
            </a:r>
            <a:r>
              <a:rPr dirty="0" sz="1200" spc="15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lý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ỗ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i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Liberation Sans"/>
                <a:cs typeface="Liberation Sans"/>
              </a:rPr>
              <a:t>sai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thông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tin.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46390" y="2625256"/>
            <a:ext cx="2029034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Gi</a:t>
            </a:r>
            <a:r>
              <a:rPr dirty="0" sz="1350" spc="827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hàng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&amp;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Thanh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toán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93521" y="2644836"/>
            <a:ext cx="1516223" cy="181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CH</a:t>
            </a:r>
            <a:r>
              <a:rPr dirty="0" sz="1000" spc="621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NĂNG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000" spc="553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LÕI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7610" y="2672616"/>
            <a:ext cx="2528623" cy="252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500" spc="911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s</a:t>
            </a:r>
            <a:r>
              <a:rPr dirty="0" sz="1500" spc="91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d</a:t>
            </a:r>
            <a:r>
              <a:rPr dirty="0" sz="1500" spc="985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li</a:t>
            </a:r>
            <a:r>
              <a:rPr dirty="0" sz="1500" spc="482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500" spc="1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PostgreSQL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52815" y="2907844"/>
            <a:ext cx="2619579" cy="640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Thêm</a:t>
            </a:r>
            <a:r>
              <a:rPr dirty="0" sz="1200" spc="-12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s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ph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ẩ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m,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nh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s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ố</a:t>
            </a:r>
            <a:r>
              <a:rPr dirty="0" sz="1200" spc="41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ượ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ng.</a:t>
            </a:r>
          </a:p>
          <a:p>
            <a:pPr marL="0" marR="0">
              <a:lnSpc>
                <a:spcPts val="1313"/>
              </a:lnSpc>
              <a:spcBef>
                <a:spcPts val="383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Thanh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toán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5c4033"/>
                </a:solidFill>
                <a:latin typeface="Liberation Sans"/>
                <a:cs typeface="Liberation Sans"/>
              </a:rPr>
              <a:t>VNPay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thành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Liberation Sans"/>
                <a:cs typeface="Liberation Sans"/>
              </a:rPr>
              <a:t>công.</a:t>
            </a:r>
          </a:p>
          <a:p>
            <a:pPr marL="0" marR="0">
              <a:lnSpc>
                <a:spcPts val="1368"/>
              </a:lnSpc>
              <a:spcBef>
                <a:spcPts val="259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Liberation Sans"/>
                <a:cs typeface="Liberation Sans"/>
              </a:rPr>
              <a:t>X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ử</a:t>
            </a:r>
            <a:r>
              <a:rPr dirty="0" sz="1200" spc="15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lý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thanh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toán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ấ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b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7610" y="2993569"/>
            <a:ext cx="353635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1200" spc="-27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b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o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toàn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v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ẹ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d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ữ</a:t>
            </a:r>
            <a:r>
              <a:rPr dirty="0" sz="1200" spc="15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li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u,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Liberation Sans"/>
                <a:cs typeface="Liberation Sans"/>
              </a:rPr>
              <a:t>su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ấ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truy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v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ấ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5c4033"/>
                </a:solidFill>
                <a:latin typeface="Liberation Sans"/>
                <a:cs typeface="Liberation Sans"/>
              </a:rPr>
              <a:t>cao.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42888" y="3330636"/>
            <a:ext cx="918446" cy="181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Đáng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tin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000" spc="326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46390" y="3730156"/>
            <a:ext cx="2266898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Admin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350" spc="446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nh</a:t>
            </a:r>
            <a:r>
              <a:rPr dirty="0" sz="1350" spc="4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350" spc="446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5c4033"/>
                </a:solidFill>
                <a:latin typeface="Liberation Sans"/>
                <a:cs typeface="Liberation Sans"/>
              </a:rPr>
              <a:t>hàng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31497" y="3759261"/>
            <a:ext cx="728737" cy="181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QU</a:t>
            </a:r>
            <a:r>
              <a:rPr dirty="0" sz="1000" spc="397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52815" y="4022269"/>
            <a:ext cx="2691272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Admin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truy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p,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p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nh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ậ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thái.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Thông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báo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thái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ế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ườ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i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dùng.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7610" y="4082316"/>
            <a:ext cx="3235754" cy="252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Health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Checks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(Docker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b="1">
                <a:solidFill>
                  <a:srgbClr val="5c4033"/>
                </a:solidFill>
                <a:latin typeface="Liberation Sans"/>
                <a:cs typeface="Liberation Sans"/>
              </a:rPr>
              <a:t>Compose)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7610" y="4403269"/>
            <a:ext cx="2860176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ấ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c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200" spc="40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d</a:t>
            </a:r>
            <a:r>
              <a:rPr dirty="0" sz="1200" spc="-33">
                <a:solidFill>
                  <a:srgbClr val="5c4033"/>
                </a:solidFill>
                <a:latin typeface="DejaVu Sans"/>
                <a:cs typeface="DejaVu Sans"/>
              </a:rPr>
              <a:t>ị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ch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5c4033"/>
                </a:solidFill>
                <a:latin typeface="Liberation Sans"/>
                <a:cs typeface="Liberation Sans"/>
              </a:rPr>
              <a:t>v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ụ</a:t>
            </a:r>
            <a:r>
              <a:rPr dirty="0" sz="1200" spc="15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200" spc="11">
                <a:solidFill>
                  <a:srgbClr val="5c4033"/>
                </a:solidFill>
                <a:latin typeface="DejaVu Sans"/>
                <a:cs typeface="DejaVu Sans"/>
              </a:rPr>
              <a:t>ề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5c4033"/>
                </a:solidFill>
                <a:latin typeface="DejaVu Sans"/>
                <a:cs typeface="DejaVu Sans"/>
              </a:rPr>
              <a:t>ở</a:t>
            </a:r>
            <a:r>
              <a:rPr dirty="0" sz="1200" spc="41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  <a:r>
              <a:rPr dirty="0" sz="1200" spc="15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200" spc="-14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thái</a:t>
            </a:r>
            <a:r>
              <a:rPr dirty="0" sz="1200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5c4033"/>
                </a:solidFill>
                <a:latin typeface="Liberation Sans"/>
                <a:cs typeface="Liberation Sans"/>
              </a:rPr>
              <a:t>'healthy'.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42888" y="4740336"/>
            <a:ext cx="1383515" cy="181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S</a:t>
            </a:r>
            <a:r>
              <a:rPr dirty="0" sz="1000" spc="326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sàng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ho</a:t>
            </a:r>
            <a:r>
              <a:rPr dirty="0" sz="1000" spc="322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000" spc="326" b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000" b="1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32648" y="5973385"/>
            <a:ext cx="5395355" cy="8617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"K</a:t>
            </a:r>
            <a:r>
              <a:rPr dirty="0" sz="1500" spc="-23">
                <a:solidFill>
                  <a:srgbClr val="5c4033"/>
                </a:solidFill>
                <a:latin typeface="DejaVu Sans"/>
                <a:cs typeface="DejaVu Sans"/>
              </a:rPr>
              <a:t>ế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qu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500" spc="25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ử</a:t>
            </a:r>
            <a:r>
              <a:rPr dirty="0" sz="1500" spc="68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nghi</a:t>
            </a:r>
            <a:r>
              <a:rPr dirty="0" sz="1500" spc="-23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1500" spc="12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cho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ấ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y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h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500" spc="21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th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ố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ho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ộ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ổ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500" spc="1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500" spc="33">
                <a:solidFill>
                  <a:srgbClr val="5c4033"/>
                </a:solidFill>
                <a:latin typeface="DejaVu Sans"/>
                <a:cs typeface="DejaVu Sans"/>
              </a:rPr>
              <a:t>ị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nh,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đ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1500" spc="12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b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o</a:t>
            </a:r>
            <a:r>
              <a:rPr dirty="0" sz="1500" spc="1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i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nghi</a:t>
            </a:r>
            <a:r>
              <a:rPr dirty="0" sz="1500" spc="-23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1500" spc="12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ng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ườ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i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dùng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li</a:t>
            </a:r>
            <a:r>
              <a:rPr dirty="0" sz="1500" spc="-23">
                <a:solidFill>
                  <a:srgbClr val="5c4033"/>
                </a:solidFill>
                <a:latin typeface="DejaVu Sans"/>
                <a:cs typeface="DejaVu Sans"/>
              </a:rPr>
              <a:t>ề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  <a:r>
              <a:rPr dirty="0" sz="1500" spc="1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spc="10" i="1">
                <a:solidFill>
                  <a:srgbClr val="5c4033"/>
                </a:solidFill>
                <a:latin typeface="Liberation Sans"/>
                <a:cs typeface="Liberation Sans"/>
              </a:rPr>
              <a:t>m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ạ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ch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và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quy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trình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qu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n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tr</a:t>
            </a:r>
            <a:r>
              <a:rPr dirty="0" sz="1500">
                <a:solidFill>
                  <a:srgbClr val="5c4033"/>
                </a:solidFill>
                <a:latin typeface="DejaVu Sans"/>
                <a:cs typeface="DejaVu Sans"/>
              </a:rPr>
              <a:t>ị</a:t>
            </a:r>
            <a:r>
              <a:rPr dirty="0" sz="1500" spc="77">
                <a:solidFill>
                  <a:srgbClr val="5c4033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hi</a:t>
            </a:r>
            <a:r>
              <a:rPr dirty="0" sz="1500" spc="-23">
                <a:solidFill>
                  <a:srgbClr val="5c4033"/>
                </a:solidFill>
                <a:latin typeface="DejaVu Sans"/>
                <a:cs typeface="DejaVu Sans"/>
              </a:rPr>
              <a:t>ệ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u</a:t>
            </a:r>
            <a:r>
              <a:rPr dirty="0" sz="1500" spc="10" i="1">
                <a:solidFill>
                  <a:srgbClr val="5c4033"/>
                </a:solidFill>
                <a:latin typeface="Liberation Sans"/>
                <a:cs typeface="Liberation Sans"/>
              </a:rPr>
              <a:t> 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qu</a:t>
            </a:r>
            <a:r>
              <a:rPr dirty="0" sz="1500" spc="-18">
                <a:solidFill>
                  <a:srgbClr val="5c4033"/>
                </a:solidFill>
                <a:latin typeface="DejaVu Sans"/>
                <a:cs typeface="DejaVu Sans"/>
              </a:rPr>
              <a:t>ả</a:t>
            </a:r>
            <a:r>
              <a:rPr dirty="0" sz="1500" i="1">
                <a:solidFill>
                  <a:srgbClr val="5c4033"/>
                </a:solidFill>
                <a:latin typeface="Liberation Sans"/>
                <a:cs typeface="Liberation Sans"/>
              </a:rPr>
              <a:t>."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64073" y="1182040"/>
            <a:ext cx="6216107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5" b="1">
                <a:solidFill>
                  <a:srgbClr val="fffdd0"/>
                </a:solidFill>
                <a:latin typeface="DejaVu Sans"/>
                <a:cs typeface="DejaVu Sans"/>
              </a:rPr>
              <a:t>ĐÁNH</a:t>
            </a:r>
            <a:r>
              <a:rPr dirty="0" sz="4050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dd0"/>
                </a:solidFill>
                <a:latin typeface="DejaVu Sans"/>
                <a:cs typeface="DejaVu Sans"/>
              </a:rPr>
              <a:t>GIÁ</a:t>
            </a:r>
            <a:r>
              <a:rPr dirty="0" sz="4050" spc="-10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fdd0"/>
                </a:solidFill>
                <a:latin typeface="DejaVu Sans"/>
                <a:cs typeface="DejaVu Sans"/>
              </a:rPr>
              <a:t>HỆ</a:t>
            </a:r>
            <a:r>
              <a:rPr dirty="0" sz="4050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ffdd0"/>
                </a:solidFill>
                <a:latin typeface="DejaVu Sans"/>
                <a:cs typeface="DejaVu Sans"/>
              </a:rPr>
              <a:t>THỐNG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262" y="2169995"/>
            <a:ext cx="3836606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5" b="1">
                <a:solidFill>
                  <a:srgbClr val="fffdd0"/>
                </a:solidFill>
                <a:latin typeface="DejaVu Sans"/>
                <a:cs typeface="DejaVu Sans"/>
              </a:rPr>
              <a:t>Ưu</a:t>
            </a:r>
            <a:r>
              <a:rPr dirty="0" sz="2500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fffdd0"/>
                </a:solidFill>
                <a:latin typeface="DejaVu Sans"/>
                <a:cs typeface="DejaVu Sans"/>
              </a:rPr>
              <a:t>điểm</a:t>
            </a:r>
            <a:r>
              <a:rPr dirty="0" sz="2500" spc="15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fffdd0"/>
                </a:solidFill>
                <a:latin typeface="DejaVu Sans"/>
                <a:cs typeface="DejaVu Sans"/>
              </a:rPr>
              <a:t>(Strengths)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9270" y="2169995"/>
            <a:ext cx="4908068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4" b="1">
                <a:solidFill>
                  <a:srgbClr val="fffdd0"/>
                </a:solidFill>
                <a:latin typeface="DejaVu Sans"/>
                <a:cs typeface="DejaVu Sans"/>
              </a:rPr>
              <a:t>Nhược</a:t>
            </a:r>
            <a:r>
              <a:rPr dirty="0" sz="2500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fffdd0"/>
                </a:solidFill>
                <a:latin typeface="DejaVu Sans"/>
                <a:cs typeface="DejaVu Sans"/>
              </a:rPr>
              <a:t>điểm</a:t>
            </a:r>
            <a:r>
              <a:rPr dirty="0" sz="2500" spc="15" b="1">
                <a:solidFill>
                  <a:srgbClr val="fffdd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fffdd0"/>
                </a:solidFill>
                <a:latin typeface="DejaVu Sans"/>
                <a:cs typeface="DejaVu Sans"/>
              </a:rPr>
              <a:t>(Weaknesses)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6004" y="3003863"/>
            <a:ext cx="4219279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Kiến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trúc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Microservices: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linh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hoạt,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khả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năng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mở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rộng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cao,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dễ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bảo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trì.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93011" y="3118163"/>
            <a:ext cx="338827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phức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tạp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5c4033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vận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hành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gỡ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lỗi.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6004" y="4070663"/>
            <a:ext cx="3669468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Ghép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nối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lỏng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khả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năng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phục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hồi: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nhờ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RabbitMQ.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93011" y="4070663"/>
            <a:ext cx="407328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Thách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thức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về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tính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nhất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quán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các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service.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06004" y="5137463"/>
            <a:ext cx="377361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Ngăn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xếp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công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nghệ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hiện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đại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quả: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NestJS,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5c4033"/>
                </a:solidFill>
                <a:latin typeface="DejaVu Sans"/>
                <a:cs typeface="DejaVu Sans"/>
              </a:rPr>
              <a:t>React,</a:t>
            </a:r>
            <a:r>
              <a:rPr dirty="0" sz="1350" spc="11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33">
                <a:solidFill>
                  <a:srgbClr val="5c4033"/>
                </a:solidFill>
                <a:latin typeface="DejaVu Sans"/>
                <a:cs typeface="DejaVu Sans"/>
              </a:rPr>
              <a:t>Docker.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93011" y="5280338"/>
            <a:ext cx="376528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Chi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phí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phát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triển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hạ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tầng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ban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đầu</a:t>
            </a:r>
            <a:r>
              <a:rPr dirty="0" sz="1350">
                <a:solidFill>
                  <a:srgbClr val="5c4033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5c4033"/>
                </a:solidFill>
                <a:latin typeface="DejaVu Sans"/>
                <a:cs typeface="DejaVu Sans"/>
              </a:rPr>
              <a:t>cao.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2025-10-27T02:14:57+00:00</dcterms:modified>
</cp:coreProperties>
</file>