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5"/>
  </p:notesMasterIdLst>
  <p:sldIdLst>
    <p:sldId id="256" r:id="rId3"/>
    <p:sldId id="257" r:id="rId4"/>
    <p:sldId id="259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1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A25CA-585F-4DB0-B4FA-E780963B450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F3363-5D67-4E21-8278-80100FDB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363-5D67-4E21-8278-80100FDBCF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363-5D67-4E21-8278-80100FDBCF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3363-5D67-4E21-8278-80100FDBCF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0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36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84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3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02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0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0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0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6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05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5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A6A1-42DC-4CC0-A517-E80D6BA0E33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11A4-C8D7-4741-8C46-606E7BF0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678" y="2317449"/>
            <a:ext cx="7766936" cy="1646302"/>
          </a:xfrm>
        </p:spPr>
        <p:txBody>
          <a:bodyPr/>
          <a:lstStyle/>
          <a:p>
            <a:r>
              <a:rPr lang="en-US" b="1" dirty="0"/>
              <a:t>Expansion: Where is </a:t>
            </a:r>
            <a:r>
              <a:rPr lang="en-US" b="1" dirty="0" smtClean="0"/>
              <a:t>the </a:t>
            </a:r>
            <a:r>
              <a:rPr lang="en-US" b="1" dirty="0"/>
              <a:t>next restaurant?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0678" y="4033417"/>
            <a:ext cx="7766936" cy="1096899"/>
          </a:xfrm>
        </p:spPr>
        <p:txBody>
          <a:bodyPr/>
          <a:lstStyle/>
          <a:p>
            <a:r>
              <a:rPr lang="en-US" b="1" dirty="0"/>
              <a:t> Thanh Phu </a:t>
            </a:r>
            <a:r>
              <a:rPr lang="en-US" b="1" dirty="0" smtClean="0"/>
              <a:t>NGUYEN</a:t>
            </a:r>
          </a:p>
          <a:p>
            <a:r>
              <a:rPr lang="en-US" b="1" dirty="0" smtClean="0"/>
              <a:t>HCMC, 20 Apr 2019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9961" y="1590119"/>
            <a:ext cx="7054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Capstone Project - The Battle of Neighborhoods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753225" cy="2838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Results, discussion and conclusion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4335" y="1690688"/>
            <a:ext cx="4206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China Town - Toronto</a:t>
            </a:r>
            <a:endParaRPr lang="en-US" sz="24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64335" y="3939775"/>
            <a:ext cx="3890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China Town - Manhattan, NY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39775"/>
            <a:ext cx="6705600" cy="2714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50824" y="43256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Vietnamese restaurant:</a:t>
            </a:r>
          </a:p>
          <a:p>
            <a:r>
              <a:rPr lang="en-US" b="1" dirty="0" smtClean="0"/>
              <a:t>       * Top 5 popular</a:t>
            </a:r>
          </a:p>
          <a:p>
            <a:r>
              <a:rPr lang="en-US" b="1" dirty="0" smtClean="0"/>
              <a:t>       * 5 Restaurants in area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988071" y="20765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Vietnamese restaurant:</a:t>
            </a:r>
          </a:p>
          <a:p>
            <a:r>
              <a:rPr lang="en-US" b="1" dirty="0" smtClean="0"/>
              <a:t>    * </a:t>
            </a:r>
            <a:r>
              <a:rPr lang="en-US" b="1" dirty="0" smtClean="0">
                <a:solidFill>
                  <a:srgbClr val="FF0000"/>
                </a:solidFill>
              </a:rPr>
              <a:t>05/13</a:t>
            </a:r>
            <a:r>
              <a:rPr lang="en-US" b="1" dirty="0" smtClean="0"/>
              <a:t> Restaurants in area</a:t>
            </a:r>
          </a:p>
          <a:p>
            <a:r>
              <a:rPr lang="en-US" b="1" dirty="0" smtClean="0"/>
              <a:t>    * Top </a:t>
            </a:r>
            <a:r>
              <a:rPr lang="en-US" b="1" dirty="0" smtClean="0">
                <a:solidFill>
                  <a:srgbClr val="FF0000"/>
                </a:solidFill>
              </a:rPr>
              <a:t>04 popular</a:t>
            </a:r>
          </a:p>
          <a:p>
            <a:r>
              <a:rPr lang="en-US" b="1" dirty="0" smtClean="0"/>
              <a:t>    * More popular than other Asian one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62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Results, discussion and conclusion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1861018"/>
            <a:ext cx="106635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China Town – Toronto </a:t>
            </a:r>
            <a:r>
              <a:rPr lang="en-US" sz="2400" dirty="0" smtClean="0"/>
              <a:t>is a good place to start a new Vietnamese in both the results and </a:t>
            </a:r>
            <a:r>
              <a:rPr lang="en-US" sz="2400" b="1" i="1" dirty="0" smtClean="0"/>
              <a:t>practical view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research is </a:t>
            </a:r>
            <a:r>
              <a:rPr lang="en-US" sz="2400" b="1" dirty="0" smtClean="0"/>
              <a:t>limit to “venue allocation” </a:t>
            </a:r>
            <a:r>
              <a:rPr lang="en-US" sz="2400" dirty="0" smtClean="0"/>
              <a:t>only which could be considered as factors had relationship with customer behavior and competiveness of the market. Further assessment needed for the relationship of “venue allocation”.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Research should take the </a:t>
            </a:r>
            <a:r>
              <a:rPr lang="en-US" sz="2400" b="1" dirty="0" smtClean="0"/>
              <a:t>Asia Community Allocation </a:t>
            </a:r>
            <a:r>
              <a:rPr lang="en-US" sz="2400" dirty="0" smtClean="0"/>
              <a:t>and the </a:t>
            </a:r>
            <a:r>
              <a:rPr lang="en-US" sz="2400" b="1" dirty="0" smtClean="0"/>
              <a:t>success of current restaurant</a:t>
            </a:r>
            <a:r>
              <a:rPr lang="en-US" sz="2400" dirty="0" smtClean="0"/>
              <a:t> into consideration.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39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2361" y="2035664"/>
            <a:ext cx="4504937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Thank you!</a:t>
            </a:r>
            <a:endParaRPr lang="en-US" sz="5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92D050"/>
                </a:solidFill>
              </a:rPr>
              <a:t>Content</a:t>
            </a:r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Results, 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7047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Problem statement</a:t>
            </a:r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351338"/>
          </a:xfrm>
        </p:spPr>
        <p:txBody>
          <a:bodyPr/>
          <a:lstStyle/>
          <a:p>
            <a:r>
              <a:rPr lang="en-US" dirty="0" smtClean="0"/>
              <a:t>My friend has a Vietnamese restaurant – </a:t>
            </a:r>
            <a:r>
              <a:rPr lang="en-US" dirty="0" err="1" smtClean="0"/>
              <a:t>SaiGon</a:t>
            </a:r>
            <a:r>
              <a:rPr lang="en-US" dirty="0" smtClean="0"/>
              <a:t> Snack in Manhattan, NY </a:t>
            </a:r>
          </a:p>
          <a:p>
            <a:r>
              <a:rPr lang="en-US" dirty="0" smtClean="0"/>
              <a:t>The restaurant has long legendary of success</a:t>
            </a:r>
            <a:endParaRPr lang="en-US" dirty="0"/>
          </a:p>
          <a:p>
            <a:r>
              <a:rPr lang="en-US" dirty="0" smtClean="0"/>
              <a:t>He wants to expand his business to Toronto</a:t>
            </a:r>
          </a:p>
          <a:p>
            <a:r>
              <a:rPr lang="en-US" dirty="0" smtClean="0"/>
              <a:t>By his experience, right location is the most importance in restaurant industry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 &gt; By </a:t>
            </a:r>
            <a:r>
              <a:rPr lang="en-US" b="1" dirty="0" smtClean="0"/>
              <a:t>data science approach</a:t>
            </a:r>
            <a:r>
              <a:rPr lang="en-US" dirty="0" smtClean="0"/>
              <a:t>, I advise him </a:t>
            </a:r>
            <a:r>
              <a:rPr lang="en-US" b="1" dirty="0" smtClean="0"/>
              <a:t>where is the best location in Toronto </a:t>
            </a:r>
            <a:r>
              <a:rPr lang="en-US" dirty="0" smtClean="0"/>
              <a:t>in term of venues allocation similarity</a:t>
            </a:r>
          </a:p>
        </p:txBody>
      </p:sp>
    </p:spTree>
    <p:extLst>
      <p:ext uri="{BB962C8B-B14F-4D97-AF65-F5344CB8AC3E}">
        <p14:creationId xmlns:p14="http://schemas.microsoft.com/office/powerpoint/2010/main" val="31033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Dataset</a:t>
            </a:r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frame of Toronto and New </a:t>
            </a:r>
            <a:r>
              <a:rPr lang="en-US" dirty="0" err="1" smtClean="0"/>
              <a:t>Yord</a:t>
            </a:r>
            <a:r>
              <a:rPr lang="en-US" dirty="0" smtClean="0"/>
              <a:t> neighborhood (Wikipedia)</a:t>
            </a:r>
          </a:p>
          <a:p>
            <a:r>
              <a:rPr lang="en-US" dirty="0" err="1" smtClean="0"/>
              <a:t>Geospatial_data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17235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Methodology</a:t>
            </a:r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Explore venue allocation of </a:t>
            </a:r>
            <a:r>
              <a:rPr lang="en-US" dirty="0" err="1" smtClean="0"/>
              <a:t>SaiGon</a:t>
            </a:r>
            <a:r>
              <a:rPr lang="en-US" dirty="0" smtClean="0"/>
              <a:t> Snack's Location</a:t>
            </a:r>
          </a:p>
          <a:p>
            <a:pPr marL="0" indent="0">
              <a:buNone/>
            </a:pPr>
            <a:r>
              <a:rPr lang="en-US" dirty="0" smtClean="0"/>
              <a:t>2. Explore Toronto </a:t>
            </a:r>
            <a:r>
              <a:rPr lang="en-US" dirty="0" err="1" smtClean="0"/>
              <a:t>neigborhood</a:t>
            </a:r>
            <a:r>
              <a:rPr lang="en-US" dirty="0" smtClean="0"/>
              <a:t> and cluster its neighborhood</a:t>
            </a:r>
          </a:p>
          <a:p>
            <a:pPr marL="0" indent="0">
              <a:buNone/>
            </a:pPr>
            <a:r>
              <a:rPr lang="en-US" dirty="0" smtClean="0"/>
              <a:t>3. Find the most similar place by re-cluster with new data frame adding </a:t>
            </a:r>
            <a:r>
              <a:rPr lang="en-US" dirty="0" err="1" smtClean="0"/>
              <a:t>SaiGon</a:t>
            </a:r>
            <a:r>
              <a:rPr lang="en-US" dirty="0" smtClean="0"/>
              <a:t> Snack's vector</a:t>
            </a:r>
          </a:p>
        </p:txBody>
      </p:sp>
    </p:spTree>
    <p:extLst>
      <p:ext uri="{BB962C8B-B14F-4D97-AF65-F5344CB8AC3E}">
        <p14:creationId xmlns:p14="http://schemas.microsoft.com/office/powerpoint/2010/main" val="31368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Methodology</a:t>
            </a:r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3152" y="1506022"/>
            <a:ext cx="8247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1. Explore venue allocation of </a:t>
            </a:r>
            <a:r>
              <a:rPr lang="en-US" sz="2800" b="1" dirty="0" err="1" smtClean="0">
                <a:solidFill>
                  <a:srgbClr val="00B050"/>
                </a:solidFill>
              </a:rPr>
              <a:t>SaiGon</a:t>
            </a:r>
            <a:r>
              <a:rPr lang="en-US" sz="2800" b="1" dirty="0" smtClean="0">
                <a:solidFill>
                  <a:srgbClr val="00B050"/>
                </a:solidFill>
              </a:rPr>
              <a:t> Snack's Location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196616"/>
            <a:ext cx="9087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SaiGon</a:t>
            </a:r>
            <a:r>
              <a:rPr lang="en-US" sz="2400" dirty="0" smtClean="0"/>
              <a:t> Snack located in China Town, Manhattan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7" y="2651239"/>
            <a:ext cx="8315325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3977"/>
            <a:ext cx="7115175" cy="2428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08797" y="4003789"/>
            <a:ext cx="1961804" cy="2596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09846" y="4053977"/>
            <a:ext cx="9717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100 venues with </a:t>
            </a:r>
            <a:r>
              <a:rPr lang="en-US" sz="2400" b="1" dirty="0" smtClean="0"/>
              <a:t>59 categories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Vietnamese restaurant: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* Top 5 popular</a:t>
            </a:r>
          </a:p>
          <a:p>
            <a:r>
              <a:rPr lang="en-US" sz="2400" b="1" dirty="0" smtClean="0"/>
              <a:t>       * 5 Restaurants in area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84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Methodology</a:t>
            </a:r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3152" y="1506022"/>
            <a:ext cx="9443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2. Explore Toronto neighborhood and cluster its neighborhood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7986" y="3715422"/>
            <a:ext cx="98562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2271</a:t>
            </a:r>
            <a:r>
              <a:rPr lang="en-US" sz="2400" b="1" dirty="0" smtClean="0"/>
              <a:t> venues with 280</a:t>
            </a:r>
            <a:r>
              <a:rPr lang="en-US" sz="2400" b="1" dirty="0" smtClean="0"/>
              <a:t> categories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Vietnamese restaurant: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* Not very popular in general</a:t>
            </a:r>
          </a:p>
          <a:p>
            <a:r>
              <a:rPr lang="en-US" sz="2400" b="1" dirty="0" smtClean="0"/>
              <a:t>    * 13 Restaurants in area 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6" y="2186532"/>
            <a:ext cx="7391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36" y="3715422"/>
            <a:ext cx="68008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Methodology</a:t>
            </a:r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3152" y="1506022"/>
            <a:ext cx="9443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2. Explore Toronto neighborhood and cluster its neighborhood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16992" y="2202505"/>
            <a:ext cx="56198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M</a:t>
            </a:r>
            <a:r>
              <a:rPr lang="en-US" sz="2400" b="1" dirty="0" smtClean="0"/>
              <a:t>erging data from Wiki and Geospatial =&gt; build </a:t>
            </a:r>
            <a:r>
              <a:rPr lang="en-US" sz="2400" b="1" dirty="0" err="1" smtClean="0"/>
              <a:t>df</a:t>
            </a:r>
            <a:r>
              <a:rPr lang="en-US" sz="2400" b="1" dirty="0" smtClean="0"/>
              <a:t> for Toronto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Pull venue allocation from Foursquare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</a:t>
            </a:r>
            <a:r>
              <a:rPr lang="en-US" sz="2400" b="1" dirty="0" smtClean="0"/>
              <a:t>ne hot encoding and Normalize data technique applied 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Ensure vector of </a:t>
            </a:r>
            <a:r>
              <a:rPr lang="en-US" sz="2400" b="1" dirty="0" err="1" smtClean="0"/>
              <a:t>df</a:t>
            </a:r>
            <a:r>
              <a:rPr lang="en-US" sz="2400" b="1" dirty="0" smtClean="0"/>
              <a:t> has the same dimension with </a:t>
            </a:r>
            <a:r>
              <a:rPr lang="en-US" sz="2400" b="1" dirty="0" err="1" smtClean="0"/>
              <a:t>SaiGon</a:t>
            </a:r>
            <a:r>
              <a:rPr lang="en-US" sz="2400" b="1" dirty="0" smtClean="0"/>
              <a:t> Snack vector dimension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Clustering neighborhood with K = 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" y="2435262"/>
            <a:ext cx="57626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Methodology</a:t>
            </a:r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3152" y="1506022"/>
            <a:ext cx="862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Find the most similar place </a:t>
            </a:r>
            <a:r>
              <a:rPr lang="en-US" sz="2800" b="1" dirty="0" smtClean="0">
                <a:solidFill>
                  <a:srgbClr val="00B050"/>
                </a:solidFill>
              </a:rPr>
              <a:t>with </a:t>
            </a:r>
            <a:r>
              <a:rPr lang="en-US" sz="2800" b="1" dirty="0" err="1" smtClean="0">
                <a:solidFill>
                  <a:srgbClr val="00B050"/>
                </a:solidFill>
              </a:rPr>
              <a:t>SaiGon</a:t>
            </a:r>
            <a:r>
              <a:rPr lang="en-US" sz="2800" b="1" dirty="0" smtClean="0">
                <a:solidFill>
                  <a:srgbClr val="00B050"/>
                </a:solidFill>
              </a:rPr>
              <a:t> Snack in Toronto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7710"/>
            <a:ext cx="7477125" cy="1047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33928"/>
            <a:ext cx="7477125" cy="25717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15324" y="2307710"/>
            <a:ext cx="3656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</a:t>
            </a:r>
            <a:r>
              <a:rPr lang="en-US" sz="2400" b="1" dirty="0" smtClean="0"/>
              <a:t>e-cluster with </a:t>
            </a:r>
            <a:r>
              <a:rPr lang="en-US" sz="2400" b="1" dirty="0" smtClean="0"/>
              <a:t>new</a:t>
            </a:r>
            <a:r>
              <a:rPr lang="en-US" sz="2400" b="1" dirty="0" smtClean="0"/>
              <a:t> data</a:t>
            </a:r>
            <a:br>
              <a:rPr lang="en-US" sz="2400" b="1" dirty="0" smtClean="0"/>
            </a:br>
            <a:r>
              <a:rPr lang="en-US" sz="2400" b="1" dirty="0" smtClean="0"/>
              <a:t>frame adding </a:t>
            </a:r>
            <a:r>
              <a:rPr lang="en-US" sz="2400" b="1" dirty="0" err="1" smtClean="0"/>
              <a:t>SaiGon</a:t>
            </a:r>
            <a:r>
              <a:rPr lang="en-US" sz="2400" b="1" dirty="0" smtClean="0"/>
              <a:t> Snack</a:t>
            </a:r>
            <a:endParaRPr lang="en-US" sz="24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315324" y="3295374"/>
            <a:ext cx="36734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b="1" dirty="0" smtClean="0"/>
              <a:t>Cluster 08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b="1" dirty="0" smtClean="0"/>
              <a:t>It is </a:t>
            </a:r>
            <a:r>
              <a:rPr lang="en-US" sz="2400" b="1" dirty="0" smtClean="0">
                <a:solidFill>
                  <a:srgbClr val="FF0000"/>
                </a:solidFill>
              </a:rPr>
              <a:t>China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own</a:t>
            </a:r>
            <a:r>
              <a:rPr lang="en-US" sz="2400" b="1" dirty="0" smtClean="0"/>
              <a:t>, Toronto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69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434</Words>
  <Application>Microsoft Office PowerPoint</Application>
  <PresentationFormat>Widescreen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Trebuchet MS</vt:lpstr>
      <vt:lpstr>Wingdings 3</vt:lpstr>
      <vt:lpstr>Facet</vt:lpstr>
      <vt:lpstr>Office Theme</vt:lpstr>
      <vt:lpstr>Expansion: Where is the next restaurant? </vt:lpstr>
      <vt:lpstr>Content</vt:lpstr>
      <vt:lpstr>Problem statement</vt:lpstr>
      <vt:lpstr>Dataset</vt:lpstr>
      <vt:lpstr>Methodology</vt:lpstr>
      <vt:lpstr>Methodology</vt:lpstr>
      <vt:lpstr>Methodology</vt:lpstr>
      <vt:lpstr>Methodology</vt:lpstr>
      <vt:lpstr>Methodology</vt:lpstr>
      <vt:lpstr>Results, discussion and conclusion</vt:lpstr>
      <vt:lpstr>Results, discussion and conclusion</vt:lpstr>
      <vt:lpstr>Thank you!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Expansion: Where is the next restaurant? </dc:title>
  <dc:creator>Nguyen, Thanh Phu</dc:creator>
  <cp:keywords>CTPClassification=CTP_NT</cp:keywords>
  <cp:lastModifiedBy>Nguyen, Thanh Phu</cp:lastModifiedBy>
  <cp:revision>17</cp:revision>
  <dcterms:created xsi:type="dcterms:W3CDTF">2019-04-20T13:41:55Z</dcterms:created>
  <dcterms:modified xsi:type="dcterms:W3CDTF">2019-04-20T14:55:15Z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8b98a737-93b1-4084-88ef-091e27a459e5</vt:lpwstr>
  </property>
  <property fmtid="{D5CDD505-2E9C-101B-9397-08002B2CF9AE}" pid="3" name="CTP_TimeStamp">
    <vt:lpwstr>2019-04-20 14:55:15Z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