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44"/>
  </p:notesMasterIdLst>
  <p:handoutMasterIdLst>
    <p:handoutMasterId r:id="rId45"/>
  </p:handoutMasterIdLst>
  <p:sldIdLst>
    <p:sldId id="310" r:id="rId2"/>
    <p:sldId id="264" r:id="rId3"/>
    <p:sldId id="265" r:id="rId4"/>
    <p:sldId id="266" r:id="rId5"/>
    <p:sldId id="267" r:id="rId6"/>
    <p:sldId id="268" r:id="rId7"/>
    <p:sldId id="269" r:id="rId8"/>
    <p:sldId id="270" r:id="rId9"/>
    <p:sldId id="271" r:id="rId10"/>
    <p:sldId id="256" r:id="rId11"/>
    <p:sldId id="272" r:id="rId12"/>
    <p:sldId id="273" r:id="rId13"/>
    <p:sldId id="274" r:id="rId14"/>
    <p:sldId id="275" r:id="rId15"/>
    <p:sldId id="276" r:id="rId16"/>
    <p:sldId id="277" r:id="rId17"/>
    <p:sldId id="278" r:id="rId18"/>
    <p:sldId id="279" r:id="rId19"/>
    <p:sldId id="308" r:id="rId20"/>
    <p:sldId id="280" r:id="rId21"/>
    <p:sldId id="260" r:id="rId22"/>
    <p:sldId id="261" r:id="rId23"/>
    <p:sldId id="281" r:id="rId24"/>
    <p:sldId id="282" r:id="rId25"/>
    <p:sldId id="283" r:id="rId26"/>
    <p:sldId id="284" r:id="rId27"/>
    <p:sldId id="285" r:id="rId28"/>
    <p:sldId id="286" r:id="rId29"/>
    <p:sldId id="287" r:id="rId30"/>
    <p:sldId id="288" r:id="rId31"/>
    <p:sldId id="289" r:id="rId32"/>
    <p:sldId id="262" r:id="rId33"/>
    <p:sldId id="290" r:id="rId34"/>
    <p:sldId id="291" r:id="rId35"/>
    <p:sldId id="292" r:id="rId36"/>
    <p:sldId id="293" r:id="rId37"/>
    <p:sldId id="294" r:id="rId38"/>
    <p:sldId id="295" r:id="rId39"/>
    <p:sldId id="296" r:id="rId40"/>
    <p:sldId id="297" r:id="rId41"/>
    <p:sldId id="298" r:id="rId42"/>
    <p:sldId id="309" r:id="rId43"/>
  </p:sldIdLst>
  <p:sldSz cx="9144000" cy="6858000" type="screen4x3"/>
  <p:notesSz cx="7302500" cy="9588500"/>
  <p:defaultTextStyle>
    <a:defPPr>
      <a:defRPr lang="en-US"/>
    </a:defPPr>
    <a:lvl1pPr algn="ctr"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ctr"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ctr"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ctr"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ctr"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732" y="-2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515" tIns="48257" rIns="96515" bIns="48257" numCol="1" anchor="ctr" anchorCtr="0" compatLnSpc="1">
            <a:prstTxWarp prst="textNoShape">
              <a:avLst/>
            </a:prstTxWarp>
          </a:bodyPr>
          <a:lstStyle>
            <a:lvl1pPr algn="l" defTabSz="965200">
              <a:defRPr sz="1300" smtClean="0"/>
            </a:lvl1pPr>
          </a:lstStyle>
          <a:p>
            <a:pPr>
              <a:defRPr/>
            </a:pPr>
            <a:endParaRPr lang="en-US"/>
          </a:p>
        </p:txBody>
      </p:sp>
      <p:sp>
        <p:nvSpPr>
          <p:cNvPr id="88067" name="Rectangle 3"/>
          <p:cNvSpPr>
            <a:spLocks noGrp="1" noChangeArrowheads="1"/>
          </p:cNvSpPr>
          <p:nvPr>
            <p:ph type="dt" sz="quarter"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515" tIns="48257" rIns="96515" bIns="48257" numCol="1" anchor="ctr" anchorCtr="0" compatLnSpc="1">
            <a:prstTxWarp prst="textNoShape">
              <a:avLst/>
            </a:prstTxWarp>
          </a:bodyPr>
          <a:lstStyle>
            <a:lvl1pPr algn="r" defTabSz="965200">
              <a:defRPr sz="1300" smtClean="0"/>
            </a:lvl1pPr>
          </a:lstStyle>
          <a:p>
            <a:pPr>
              <a:defRPr/>
            </a:pPr>
            <a:endParaRPr lang="en-US"/>
          </a:p>
        </p:txBody>
      </p:sp>
      <p:sp>
        <p:nvSpPr>
          <p:cNvPr id="88068" name="Rectangle 4"/>
          <p:cNvSpPr>
            <a:spLocks noGrp="1" noChangeArrowheads="1"/>
          </p:cNvSpPr>
          <p:nvPr>
            <p:ph type="ftr" sz="quarter" idx="2"/>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515" tIns="48257" rIns="96515" bIns="48257" numCol="1" anchor="b" anchorCtr="0" compatLnSpc="1">
            <a:prstTxWarp prst="textNoShape">
              <a:avLst/>
            </a:prstTxWarp>
          </a:bodyPr>
          <a:lstStyle>
            <a:lvl1pPr algn="l" defTabSz="965200">
              <a:defRPr sz="1300" smtClean="0"/>
            </a:lvl1pPr>
          </a:lstStyle>
          <a:p>
            <a:pPr>
              <a:defRPr/>
            </a:pPr>
            <a:endParaRPr lang="en-US"/>
          </a:p>
        </p:txBody>
      </p:sp>
      <p:sp>
        <p:nvSpPr>
          <p:cNvPr id="88069" name="Rectangle 5"/>
          <p:cNvSpPr>
            <a:spLocks noGrp="1" noChangeArrowheads="1"/>
          </p:cNvSpPr>
          <p:nvPr>
            <p:ph type="sldNum" sz="quarter" idx="3"/>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515" tIns="48257" rIns="96515" bIns="48257" numCol="1" anchor="b" anchorCtr="0" compatLnSpc="1">
            <a:prstTxWarp prst="textNoShape">
              <a:avLst/>
            </a:prstTxWarp>
          </a:bodyPr>
          <a:lstStyle>
            <a:lvl1pPr algn="r" defTabSz="965200">
              <a:defRPr sz="1300" smtClean="0"/>
            </a:lvl1pPr>
          </a:lstStyle>
          <a:p>
            <a:pPr>
              <a:defRPr/>
            </a:pPr>
            <a:fld id="{7EB7DA8C-95F1-4606-B08C-A6DA62BABE86}" type="slidenum">
              <a:rPr lang="en-US"/>
              <a:pPr>
                <a:defRPr/>
              </a:pPr>
              <a:t>‹#›</a:t>
            </a:fld>
            <a:endParaRPr lang="en-US"/>
          </a:p>
        </p:txBody>
      </p:sp>
    </p:spTree>
    <p:extLst>
      <p:ext uri="{BB962C8B-B14F-4D97-AF65-F5344CB8AC3E}">
        <p14:creationId xmlns:p14="http://schemas.microsoft.com/office/powerpoint/2010/main" val="2417594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515" tIns="48257" rIns="96515" bIns="48257" numCol="1" anchor="ctr" anchorCtr="0" compatLnSpc="1">
            <a:prstTxWarp prst="textNoShape">
              <a:avLst/>
            </a:prstTxWarp>
          </a:bodyPr>
          <a:lstStyle>
            <a:lvl1pPr algn="l" defTabSz="965200">
              <a:defRPr sz="13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515" tIns="48257" rIns="96515" bIns="48257" numCol="1" anchor="ctr" anchorCtr="0" compatLnSpc="1">
            <a:prstTxWarp prst="textNoShape">
              <a:avLst/>
            </a:prstTxWarp>
          </a:bodyPr>
          <a:lstStyle>
            <a:lvl1pPr algn="r" defTabSz="965200">
              <a:defRPr sz="1300" smtClean="0">
                <a:latin typeface="Times New Roman" pitchFamily="18"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73138" y="4554538"/>
            <a:ext cx="5356225" cy="431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515" tIns="48257" rIns="96515" bIns="48257"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515" tIns="48257" rIns="96515" bIns="48257" numCol="1" anchor="b" anchorCtr="0" compatLnSpc="1">
            <a:prstTxWarp prst="textNoShape">
              <a:avLst/>
            </a:prstTxWarp>
          </a:bodyPr>
          <a:lstStyle>
            <a:lvl1pPr algn="l" defTabSz="965200">
              <a:defRPr sz="13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515" tIns="48257" rIns="96515" bIns="48257" numCol="1" anchor="b" anchorCtr="0" compatLnSpc="1">
            <a:prstTxWarp prst="textNoShape">
              <a:avLst/>
            </a:prstTxWarp>
          </a:bodyPr>
          <a:lstStyle>
            <a:lvl1pPr algn="r" defTabSz="965200">
              <a:defRPr sz="1300" smtClean="0">
                <a:latin typeface="Times New Roman" pitchFamily="18" charset="0"/>
              </a:defRPr>
            </a:lvl1pPr>
          </a:lstStyle>
          <a:p>
            <a:pPr>
              <a:defRPr/>
            </a:pPr>
            <a:fld id="{F376C6B8-FCD9-4311-AF90-BA1C99CAE0B5}" type="slidenum">
              <a:rPr lang="en-US"/>
              <a:pPr>
                <a:defRPr/>
              </a:pPr>
              <a:t>‹#›</a:t>
            </a:fld>
            <a:endParaRPr lang="en-US"/>
          </a:p>
        </p:txBody>
      </p:sp>
    </p:spTree>
    <p:extLst>
      <p:ext uri="{BB962C8B-B14F-4D97-AF65-F5344CB8AC3E}">
        <p14:creationId xmlns:p14="http://schemas.microsoft.com/office/powerpoint/2010/main" val="20433566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1" hangingPunct="1"/>
                <a:endParaRPr lang="vi-VN">
                  <a:solidFill>
                    <a:srgbClr val="000000"/>
                  </a:solidFill>
                  <a:latin typeface="Tahoma"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1" hangingPunct="1"/>
                <a:endParaRPr lang="vi-VN">
                  <a:solidFill>
                    <a:srgbClr val="000000"/>
                  </a:solidFill>
                  <a:latin typeface="Tahoma" pitchFamily="34" charset="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1" hangingPunct="1"/>
                <a:endParaRPr lang="vi-VN">
                  <a:solidFill>
                    <a:srgbClr val="000000"/>
                  </a:solidFill>
                  <a:latin typeface="Tahoma"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1" hangingPunct="1"/>
                <a:endParaRPr lang="vi-VN">
                  <a:solidFill>
                    <a:srgbClr val="000000"/>
                  </a:solidFill>
                  <a:latin typeface="Tahoma"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1" hangingPunct="1"/>
              <a:endParaRPr lang="vi-VN">
                <a:solidFill>
                  <a:srgbClr val="000000"/>
                </a:solidFill>
                <a:latin typeface="Tahoma"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1" hangingPunct="1"/>
              <a:endParaRPr lang="vi-VN">
                <a:solidFill>
                  <a:srgbClr val="000000"/>
                </a:solidFill>
                <a:latin typeface="Tahoma"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1" hangingPunct="1"/>
              <a:endParaRPr lang="vi-VN">
                <a:solidFill>
                  <a:srgbClr val="000000"/>
                </a:solidFill>
                <a:latin typeface="Tahoma" pitchFamily="34" charset="0"/>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14" name="Rectangle 14"/>
          <p:cNvSpPr>
            <a:spLocks noGrp="1" noChangeArrowheads="1"/>
          </p:cNvSpPr>
          <p:nvPr>
            <p:ph type="dt" sz="half" idx="10"/>
          </p:nvPr>
        </p:nvSpPr>
        <p:spPr>
          <a:xfrm>
            <a:off x="533400" y="6248400"/>
            <a:ext cx="1905000" cy="457200"/>
          </a:xfrm>
        </p:spPr>
        <p:txBody>
          <a:bodyPr/>
          <a:lstStyle>
            <a:lvl1pPr algn="ctr" fontAlgn="base">
              <a:spcBef>
                <a:spcPct val="0"/>
              </a:spcBef>
              <a:spcAft>
                <a:spcPct val="0"/>
              </a:spcAft>
              <a:defRPr smtClean="0">
                <a:solidFill>
                  <a:srgbClr val="1C1C1C"/>
                </a:solidFill>
                <a:latin typeface="Helvetica" pitchFamily="34" charset="0"/>
              </a:defRPr>
            </a:lvl1pPr>
          </a:lstStyle>
          <a:p>
            <a:pPr>
              <a:defRPr/>
            </a:pPr>
            <a:fld id="{57113F3F-24DC-48F3-886E-874E0F98E118}" type="datetime1">
              <a:rPr lang="en-US"/>
              <a:pPr>
                <a:defRPr/>
              </a:pPr>
              <a:t>29-Sep-16</a:t>
            </a:fld>
            <a:endParaRPr lang="vi-VN"/>
          </a:p>
        </p:txBody>
      </p:sp>
      <p:sp>
        <p:nvSpPr>
          <p:cNvPr id="15" name="Rectangle 15"/>
          <p:cNvSpPr>
            <a:spLocks noGrp="1" noChangeArrowheads="1"/>
          </p:cNvSpPr>
          <p:nvPr>
            <p:ph type="ftr" sz="quarter" idx="11"/>
          </p:nvPr>
        </p:nvSpPr>
        <p:spPr>
          <a:xfrm>
            <a:off x="3124200" y="6400800"/>
            <a:ext cx="4191000" cy="304800"/>
          </a:xfrm>
        </p:spPr>
        <p:txBody>
          <a:bodyPr/>
          <a:lstStyle>
            <a:lvl1pPr fontAlgn="base">
              <a:spcBef>
                <a:spcPct val="0"/>
              </a:spcBef>
              <a:spcAft>
                <a:spcPct val="0"/>
              </a:spcAft>
              <a:defRPr>
                <a:solidFill>
                  <a:srgbClr val="1C1C1C"/>
                </a:solidFill>
                <a:latin typeface="Helvetica" pitchFamily="34" charset="0"/>
              </a:defRPr>
            </a:lvl1pPr>
          </a:lstStyle>
          <a:p>
            <a:pPr>
              <a:defRPr/>
            </a:pPr>
            <a:r>
              <a:rPr lang="en-US"/>
              <a:t>Faculty of Computer Science &amp; Engineering</a:t>
            </a:r>
            <a:endParaRPr lang="vi-VN"/>
          </a:p>
        </p:txBody>
      </p:sp>
      <p:sp>
        <p:nvSpPr>
          <p:cNvPr id="16" name="Rectangle 16"/>
          <p:cNvSpPr>
            <a:spLocks noGrp="1" noChangeArrowheads="1"/>
          </p:cNvSpPr>
          <p:nvPr>
            <p:ph type="sldNum" sz="quarter" idx="12"/>
          </p:nvPr>
        </p:nvSpPr>
        <p:spPr>
          <a:xfrm>
            <a:off x="7391400" y="6248400"/>
            <a:ext cx="1371600" cy="457200"/>
          </a:xfrm>
        </p:spPr>
        <p:txBody>
          <a:bodyPr/>
          <a:lstStyle>
            <a:lvl1pPr fontAlgn="base">
              <a:spcBef>
                <a:spcPct val="0"/>
              </a:spcBef>
              <a:spcAft>
                <a:spcPct val="0"/>
              </a:spcAft>
              <a:defRPr>
                <a:solidFill>
                  <a:srgbClr val="1C1C1C"/>
                </a:solidFill>
                <a:latin typeface="Helvetica" pitchFamily="34" charset="0"/>
              </a:defRPr>
            </a:lvl1pPr>
          </a:lstStyle>
          <a:p>
            <a:pPr>
              <a:defRPr/>
            </a:pPr>
            <a:fld id="{57F7AA70-B650-4A4F-9FC8-3B6B79BD4523}" type="slidenum">
              <a:rPr lang="vi-VN"/>
              <a:pPr>
                <a:defRPr/>
              </a:pPr>
              <a:t>‹#›</a:t>
            </a:fld>
            <a:endParaRPr lang="vi-VN"/>
          </a:p>
        </p:txBody>
      </p:sp>
    </p:spTree>
    <p:extLst>
      <p:ext uri="{BB962C8B-B14F-4D97-AF65-F5344CB8AC3E}">
        <p14:creationId xmlns:p14="http://schemas.microsoft.com/office/powerpoint/2010/main" val="3273013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lgn="ctr" fontAlgn="base">
              <a:spcBef>
                <a:spcPct val="0"/>
              </a:spcBef>
              <a:spcAft>
                <a:spcPct val="0"/>
              </a:spcAft>
              <a:defRPr smtClean="0">
                <a:latin typeface="Helvetica" pitchFamily="34" charset="0"/>
              </a:defRPr>
            </a:lvl1pPr>
          </a:lstStyle>
          <a:p>
            <a:pPr>
              <a:defRPr/>
            </a:pPr>
            <a:fld id="{FA2A1EE6-78CB-4C0E-A32B-547DED229862}" type="datetime1">
              <a:rPr lang="en-US"/>
              <a:pPr>
                <a:defRPr/>
              </a:pPr>
              <a:t>29-Sep-16</a:t>
            </a:fld>
            <a:endParaRPr lang="vi-V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Helvetica" pitchFamily="34" charset="0"/>
              </a:defRPr>
            </a:lvl1pPr>
          </a:lstStyle>
          <a:p>
            <a:pPr>
              <a:defRPr/>
            </a:pPr>
            <a:r>
              <a:rPr lang="en-US"/>
              <a:t>Faculty of Computer Science &amp; Engineering</a:t>
            </a:r>
            <a:endParaRPr lang="vi-VN"/>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Helvetica" pitchFamily="34" charset="0"/>
              </a:defRPr>
            </a:lvl1pPr>
          </a:lstStyle>
          <a:p>
            <a:pPr>
              <a:defRPr/>
            </a:pPr>
            <a:fld id="{68FD31F2-4776-47D9-A6A9-C056C00F5901}" type="slidenum">
              <a:rPr lang="vi-VN"/>
              <a:pPr>
                <a:defRPr/>
              </a:pPr>
              <a:t>‹#›</a:t>
            </a:fld>
            <a:endParaRPr lang="vi-VN"/>
          </a:p>
        </p:txBody>
      </p:sp>
    </p:spTree>
    <p:extLst>
      <p:ext uri="{BB962C8B-B14F-4D97-AF65-F5344CB8AC3E}">
        <p14:creationId xmlns:p14="http://schemas.microsoft.com/office/powerpoint/2010/main" val="158221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lgn="ctr" fontAlgn="base">
              <a:spcBef>
                <a:spcPct val="0"/>
              </a:spcBef>
              <a:spcAft>
                <a:spcPct val="0"/>
              </a:spcAft>
              <a:defRPr smtClean="0">
                <a:latin typeface="Helvetica" pitchFamily="34" charset="0"/>
              </a:defRPr>
            </a:lvl1pPr>
          </a:lstStyle>
          <a:p>
            <a:pPr>
              <a:defRPr/>
            </a:pPr>
            <a:fld id="{CB063167-D386-4DF0-9E78-7CBE9BCB69C3}" type="datetime1">
              <a:rPr lang="en-US"/>
              <a:pPr>
                <a:defRPr/>
              </a:pPr>
              <a:t>29-Sep-16</a:t>
            </a:fld>
            <a:endParaRPr lang="vi-V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Helvetica" pitchFamily="34" charset="0"/>
              </a:defRPr>
            </a:lvl1pPr>
          </a:lstStyle>
          <a:p>
            <a:pPr>
              <a:defRPr/>
            </a:pPr>
            <a:r>
              <a:rPr lang="en-US"/>
              <a:t>Faculty of Computer Science &amp; Engineering</a:t>
            </a:r>
            <a:endParaRPr lang="vi-VN"/>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Helvetica" pitchFamily="34" charset="0"/>
              </a:defRPr>
            </a:lvl1pPr>
          </a:lstStyle>
          <a:p>
            <a:pPr>
              <a:defRPr/>
            </a:pPr>
            <a:fld id="{C9A50444-B4DB-40BC-B91B-5D86E4520408}" type="slidenum">
              <a:rPr lang="vi-VN"/>
              <a:pPr>
                <a:defRPr/>
              </a:pPr>
              <a:t>‹#›</a:t>
            </a:fld>
            <a:endParaRPr lang="vi-VN"/>
          </a:p>
        </p:txBody>
      </p:sp>
    </p:spTree>
    <p:extLst>
      <p:ext uri="{BB962C8B-B14F-4D97-AF65-F5344CB8AC3E}">
        <p14:creationId xmlns:p14="http://schemas.microsoft.com/office/powerpoint/2010/main" val="148380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30"/>
          <p:cNvGrpSpPr>
            <a:grpSpLocks/>
          </p:cNvGrpSpPr>
          <p:nvPr userDrawn="1"/>
        </p:nvGrpSpPr>
        <p:grpSpPr bwMode="auto">
          <a:xfrm>
            <a:off x="63500" y="5673725"/>
            <a:ext cx="1035050" cy="1033463"/>
            <a:chOff x="125" y="2614"/>
            <a:chExt cx="706" cy="651"/>
          </a:xfrm>
        </p:grpSpPr>
        <p:sp>
          <p:nvSpPr>
            <p:cNvPr id="5" name="Freeform 15"/>
            <p:cNvSpPr>
              <a:spLocks/>
            </p:cNvSpPr>
            <p:nvPr/>
          </p:nvSpPr>
          <p:spPr bwMode="auto">
            <a:xfrm>
              <a:off x="299" y="2614"/>
              <a:ext cx="178" cy="283"/>
            </a:xfrm>
            <a:custGeom>
              <a:avLst/>
              <a:gdLst>
                <a:gd name="T0" fmla="*/ 0 w 1327"/>
                <a:gd name="T1" fmla="*/ 0 h 2290"/>
                <a:gd name="T2" fmla="*/ 0 w 1327"/>
                <a:gd name="T3" fmla="*/ 0 h 2290"/>
                <a:gd name="T4" fmla="*/ 0 w 1327"/>
                <a:gd name="T5" fmla="*/ 0 h 2290"/>
                <a:gd name="T6" fmla="*/ 0 w 1327"/>
                <a:gd name="T7" fmla="*/ 0 h 2290"/>
                <a:gd name="T8" fmla="*/ 0 w 1327"/>
                <a:gd name="T9" fmla="*/ 0 h 2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7" h="2290">
                  <a:moveTo>
                    <a:pt x="0" y="2290"/>
                  </a:moveTo>
                  <a:lnTo>
                    <a:pt x="0" y="760"/>
                  </a:lnTo>
                  <a:lnTo>
                    <a:pt x="1327" y="0"/>
                  </a:lnTo>
                  <a:lnTo>
                    <a:pt x="1327" y="1525"/>
                  </a:lnTo>
                  <a:lnTo>
                    <a:pt x="0" y="2290"/>
                  </a:lnTo>
                  <a:close/>
                </a:path>
              </a:pathLst>
            </a:custGeom>
            <a:solidFill>
              <a:srgbClr val="032B91"/>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en-US"/>
            </a:p>
          </p:txBody>
        </p:sp>
        <p:sp>
          <p:nvSpPr>
            <p:cNvPr id="6" name="Freeform 16"/>
            <p:cNvSpPr>
              <a:spLocks/>
            </p:cNvSpPr>
            <p:nvPr/>
          </p:nvSpPr>
          <p:spPr bwMode="auto">
            <a:xfrm>
              <a:off x="477" y="2614"/>
              <a:ext cx="177" cy="285"/>
            </a:xfrm>
            <a:custGeom>
              <a:avLst/>
              <a:gdLst>
                <a:gd name="T0" fmla="*/ 0 w 1497"/>
                <a:gd name="T1" fmla="*/ 0 h 2589"/>
                <a:gd name="T2" fmla="*/ 0 w 1497"/>
                <a:gd name="T3" fmla="*/ 0 h 2589"/>
                <a:gd name="T4" fmla="*/ 0 w 1497"/>
                <a:gd name="T5" fmla="*/ 0 h 2589"/>
                <a:gd name="T6" fmla="*/ 0 w 1497"/>
                <a:gd name="T7" fmla="*/ 0 h 2589"/>
                <a:gd name="T8" fmla="*/ 0 w 1497"/>
                <a:gd name="T9" fmla="*/ 0 h 25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7" h="2589">
                  <a:moveTo>
                    <a:pt x="1496" y="2589"/>
                  </a:moveTo>
                  <a:lnTo>
                    <a:pt x="1497" y="856"/>
                  </a:lnTo>
                  <a:lnTo>
                    <a:pt x="0" y="0"/>
                  </a:lnTo>
                  <a:lnTo>
                    <a:pt x="0" y="1717"/>
                  </a:lnTo>
                  <a:lnTo>
                    <a:pt x="1496" y="2589"/>
                  </a:lnTo>
                  <a:close/>
                </a:path>
              </a:pathLst>
            </a:custGeom>
            <a:solidFill>
              <a:srgbClr val="1488DB"/>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en-US"/>
            </a:p>
          </p:txBody>
        </p:sp>
        <p:sp>
          <p:nvSpPr>
            <p:cNvPr id="7" name="Freeform 17"/>
            <p:cNvSpPr>
              <a:spLocks/>
            </p:cNvSpPr>
            <p:nvPr/>
          </p:nvSpPr>
          <p:spPr bwMode="auto">
            <a:xfrm>
              <a:off x="125" y="2897"/>
              <a:ext cx="178" cy="284"/>
            </a:xfrm>
            <a:custGeom>
              <a:avLst/>
              <a:gdLst>
                <a:gd name="T0" fmla="*/ 0 w 1327"/>
                <a:gd name="T1" fmla="*/ 0 h 2290"/>
                <a:gd name="T2" fmla="*/ 0 w 1327"/>
                <a:gd name="T3" fmla="*/ 0 h 2290"/>
                <a:gd name="T4" fmla="*/ 0 w 1327"/>
                <a:gd name="T5" fmla="*/ 0 h 2290"/>
                <a:gd name="T6" fmla="*/ 0 w 1327"/>
                <a:gd name="T7" fmla="*/ 0 h 2290"/>
                <a:gd name="T8" fmla="*/ 0 w 1327"/>
                <a:gd name="T9" fmla="*/ 0 h 2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7" h="2290">
                  <a:moveTo>
                    <a:pt x="0" y="2290"/>
                  </a:moveTo>
                  <a:lnTo>
                    <a:pt x="0" y="760"/>
                  </a:lnTo>
                  <a:lnTo>
                    <a:pt x="1327" y="0"/>
                  </a:lnTo>
                  <a:lnTo>
                    <a:pt x="1327" y="1525"/>
                  </a:lnTo>
                  <a:lnTo>
                    <a:pt x="0" y="2290"/>
                  </a:lnTo>
                  <a:close/>
                </a:path>
              </a:pathLst>
            </a:custGeom>
            <a:solidFill>
              <a:srgbClr val="1488DB"/>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en-US"/>
            </a:p>
          </p:txBody>
        </p:sp>
        <p:sp>
          <p:nvSpPr>
            <p:cNvPr id="8" name="Freeform 18"/>
            <p:cNvSpPr>
              <a:spLocks/>
            </p:cNvSpPr>
            <p:nvPr/>
          </p:nvSpPr>
          <p:spPr bwMode="auto">
            <a:xfrm flipH="1">
              <a:off x="652" y="2896"/>
              <a:ext cx="179" cy="284"/>
            </a:xfrm>
            <a:custGeom>
              <a:avLst/>
              <a:gdLst>
                <a:gd name="T0" fmla="*/ 0 w 1327"/>
                <a:gd name="T1" fmla="*/ 0 h 2290"/>
                <a:gd name="T2" fmla="*/ 0 w 1327"/>
                <a:gd name="T3" fmla="*/ 0 h 2290"/>
                <a:gd name="T4" fmla="*/ 0 w 1327"/>
                <a:gd name="T5" fmla="*/ 0 h 2290"/>
                <a:gd name="T6" fmla="*/ 0 w 1327"/>
                <a:gd name="T7" fmla="*/ 0 h 2290"/>
                <a:gd name="T8" fmla="*/ 0 w 1327"/>
                <a:gd name="T9" fmla="*/ 0 h 2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7" h="2290">
                  <a:moveTo>
                    <a:pt x="0" y="2290"/>
                  </a:moveTo>
                  <a:lnTo>
                    <a:pt x="0" y="760"/>
                  </a:lnTo>
                  <a:lnTo>
                    <a:pt x="1327" y="0"/>
                  </a:lnTo>
                  <a:lnTo>
                    <a:pt x="1327" y="1525"/>
                  </a:lnTo>
                  <a:lnTo>
                    <a:pt x="0" y="2290"/>
                  </a:lnTo>
                  <a:close/>
                </a:path>
              </a:pathLst>
            </a:custGeom>
            <a:solidFill>
              <a:srgbClr val="032B91"/>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en-US"/>
            </a:p>
          </p:txBody>
        </p:sp>
        <p:sp>
          <p:nvSpPr>
            <p:cNvPr id="9" name="Freeform 19"/>
            <p:cNvSpPr>
              <a:spLocks/>
            </p:cNvSpPr>
            <p:nvPr/>
          </p:nvSpPr>
          <p:spPr bwMode="auto">
            <a:xfrm rot="3690139">
              <a:off x="216" y="3029"/>
              <a:ext cx="165" cy="307"/>
            </a:xfrm>
            <a:custGeom>
              <a:avLst/>
              <a:gdLst>
                <a:gd name="T0" fmla="*/ 0 w 1327"/>
                <a:gd name="T1" fmla="*/ 0 h 2290"/>
                <a:gd name="T2" fmla="*/ 0 w 1327"/>
                <a:gd name="T3" fmla="*/ 0 h 2290"/>
                <a:gd name="T4" fmla="*/ 0 w 1327"/>
                <a:gd name="T5" fmla="*/ 0 h 2290"/>
                <a:gd name="T6" fmla="*/ 0 w 1327"/>
                <a:gd name="T7" fmla="*/ 0 h 2290"/>
                <a:gd name="T8" fmla="*/ 0 w 1327"/>
                <a:gd name="T9" fmla="*/ 0 h 2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7" h="2290">
                  <a:moveTo>
                    <a:pt x="0" y="2290"/>
                  </a:moveTo>
                  <a:lnTo>
                    <a:pt x="0" y="760"/>
                  </a:lnTo>
                  <a:lnTo>
                    <a:pt x="1327" y="0"/>
                  </a:lnTo>
                  <a:lnTo>
                    <a:pt x="1327" y="1525"/>
                  </a:lnTo>
                  <a:lnTo>
                    <a:pt x="0" y="2290"/>
                  </a:lnTo>
                  <a:close/>
                </a:path>
              </a:pathLst>
            </a:custGeom>
            <a:solidFill>
              <a:srgbClr val="032B91"/>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en-US"/>
            </a:p>
          </p:txBody>
        </p:sp>
        <p:sp>
          <p:nvSpPr>
            <p:cNvPr id="10" name="Freeform 20"/>
            <p:cNvSpPr>
              <a:spLocks/>
            </p:cNvSpPr>
            <p:nvPr/>
          </p:nvSpPr>
          <p:spPr bwMode="auto">
            <a:xfrm rot="3600000">
              <a:off x="570" y="3024"/>
              <a:ext cx="165" cy="306"/>
            </a:xfrm>
            <a:custGeom>
              <a:avLst/>
              <a:gdLst>
                <a:gd name="T0" fmla="*/ 0 w 1327"/>
                <a:gd name="T1" fmla="*/ 0 h 2290"/>
                <a:gd name="T2" fmla="*/ 0 w 1327"/>
                <a:gd name="T3" fmla="*/ 0 h 2290"/>
                <a:gd name="T4" fmla="*/ 0 w 1327"/>
                <a:gd name="T5" fmla="*/ 0 h 2290"/>
                <a:gd name="T6" fmla="*/ 0 w 1327"/>
                <a:gd name="T7" fmla="*/ 0 h 2290"/>
                <a:gd name="T8" fmla="*/ 0 w 1327"/>
                <a:gd name="T9" fmla="*/ 0 h 2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7" h="2290">
                  <a:moveTo>
                    <a:pt x="0" y="2290"/>
                  </a:moveTo>
                  <a:lnTo>
                    <a:pt x="0" y="760"/>
                  </a:lnTo>
                  <a:lnTo>
                    <a:pt x="1327" y="0"/>
                  </a:lnTo>
                  <a:lnTo>
                    <a:pt x="1327" y="1525"/>
                  </a:lnTo>
                  <a:lnTo>
                    <a:pt x="0" y="2290"/>
                  </a:lnTo>
                  <a:close/>
                </a:path>
              </a:pathLst>
            </a:custGeom>
            <a:solidFill>
              <a:srgbClr val="1488DB"/>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en-US"/>
            </a:p>
          </p:txBody>
        </p:sp>
        <p:sp>
          <p:nvSpPr>
            <p:cNvPr id="11" name="Text Box 22"/>
            <p:cNvSpPr txBox="1">
              <a:spLocks noChangeArrowheads="1"/>
            </p:cNvSpPr>
            <p:nvPr/>
          </p:nvSpPr>
          <p:spPr bwMode="auto">
            <a:xfrm>
              <a:off x="274" y="2847"/>
              <a:ext cx="39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eaLnBrk="1" hangingPunct="1">
                <a:spcAft>
                  <a:spcPct val="10000"/>
                </a:spcAft>
                <a:defRPr/>
              </a:pPr>
              <a:r>
                <a:rPr lang="en-US" sz="1200" b="1" smtClean="0">
                  <a:solidFill>
                    <a:srgbClr val="032B91"/>
                  </a:solidFill>
                  <a:latin typeface="Arial" charset="0"/>
                </a:rPr>
                <a:t>BK</a:t>
              </a:r>
            </a:p>
            <a:p>
              <a:pPr eaLnBrk="1" hangingPunct="1">
                <a:defRPr/>
              </a:pPr>
              <a:r>
                <a:rPr lang="en-US" sz="900" b="1" smtClean="0">
                  <a:solidFill>
                    <a:srgbClr val="1488DB"/>
                  </a:solidFill>
                  <a:latin typeface="Arial" charset="0"/>
                </a:rPr>
                <a:t>TP.HCM</a:t>
              </a:r>
              <a:endParaRPr lang="en-US" sz="900" smtClean="0">
                <a:solidFill>
                  <a:srgbClr val="1488DB"/>
                </a:solidFill>
                <a:latin typeface="Arial" charset="0"/>
              </a:endParaRPr>
            </a:p>
          </p:txBody>
        </p:sp>
      </p:grpSp>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dirty="0"/>
          </a:p>
        </p:txBody>
      </p:sp>
      <p:sp>
        <p:nvSpPr>
          <p:cNvPr id="12" name="Date Placeholder 3"/>
          <p:cNvSpPr>
            <a:spLocks noGrp="1"/>
          </p:cNvSpPr>
          <p:nvPr>
            <p:ph type="dt" sz="half" idx="10"/>
          </p:nvPr>
        </p:nvSpPr>
        <p:spPr>
          <a:xfrm>
            <a:off x="1447800" y="6248400"/>
            <a:ext cx="1295400" cy="457200"/>
          </a:xfrm>
        </p:spPr>
        <p:txBody>
          <a:bodyPr/>
          <a:lstStyle>
            <a:lvl1pPr algn="ctr" fontAlgn="base">
              <a:spcBef>
                <a:spcPct val="0"/>
              </a:spcBef>
              <a:spcAft>
                <a:spcPct val="0"/>
              </a:spcAft>
              <a:defRPr smtClean="0">
                <a:latin typeface="Helvetica" pitchFamily="34" charset="0"/>
              </a:defRPr>
            </a:lvl1pPr>
          </a:lstStyle>
          <a:p>
            <a:pPr>
              <a:defRPr/>
            </a:pPr>
            <a:fld id="{740C2810-C843-46A5-9E60-74E538C12A1D}" type="datetime1">
              <a:rPr lang="en-US"/>
              <a:pPr>
                <a:defRPr/>
              </a:pPr>
              <a:t>29-Sep-16</a:t>
            </a:fld>
            <a:endParaRPr lang="vi-VN"/>
          </a:p>
        </p:txBody>
      </p:sp>
      <p:sp>
        <p:nvSpPr>
          <p:cNvPr id="13" name="Footer Placeholder 4"/>
          <p:cNvSpPr>
            <a:spLocks noGrp="1"/>
          </p:cNvSpPr>
          <p:nvPr>
            <p:ph type="ftr" sz="quarter" idx="11"/>
          </p:nvPr>
        </p:nvSpPr>
        <p:spPr>
          <a:xfrm>
            <a:off x="2819400" y="6400800"/>
            <a:ext cx="4419600" cy="304800"/>
          </a:xfrm>
        </p:spPr>
        <p:txBody>
          <a:bodyPr/>
          <a:lstStyle>
            <a:lvl1pPr fontAlgn="base">
              <a:spcBef>
                <a:spcPct val="0"/>
              </a:spcBef>
              <a:spcAft>
                <a:spcPct val="0"/>
              </a:spcAft>
              <a:defRPr b="1" i="1">
                <a:solidFill>
                  <a:srgbClr val="333399">
                    <a:lumMod val="60000"/>
                    <a:lumOff val="40000"/>
                  </a:srgbClr>
                </a:solidFill>
                <a:latin typeface="Helvetica" pitchFamily="34" charset="0"/>
              </a:defRPr>
            </a:lvl1pPr>
          </a:lstStyle>
          <a:p>
            <a:pPr>
              <a:defRPr/>
            </a:pPr>
            <a:r>
              <a:rPr lang="en-US"/>
              <a:t>Faculty of Computer Science &amp; Engineering</a:t>
            </a:r>
            <a:endParaRPr lang="vi-VN"/>
          </a:p>
        </p:txBody>
      </p:sp>
      <p:sp>
        <p:nvSpPr>
          <p:cNvPr id="14" name="Slide Number Placeholder 5"/>
          <p:cNvSpPr>
            <a:spLocks noGrp="1"/>
          </p:cNvSpPr>
          <p:nvPr>
            <p:ph type="sldNum" sz="quarter" idx="12"/>
          </p:nvPr>
        </p:nvSpPr>
        <p:spPr>
          <a:xfrm>
            <a:off x="7620000" y="6243638"/>
            <a:ext cx="1327150" cy="457200"/>
          </a:xfrm>
        </p:spPr>
        <p:txBody>
          <a:bodyPr/>
          <a:lstStyle>
            <a:lvl1pPr fontAlgn="base">
              <a:spcBef>
                <a:spcPct val="0"/>
              </a:spcBef>
              <a:spcAft>
                <a:spcPct val="0"/>
              </a:spcAft>
              <a:defRPr>
                <a:latin typeface="Helvetica" pitchFamily="34" charset="0"/>
              </a:defRPr>
            </a:lvl1pPr>
          </a:lstStyle>
          <a:p>
            <a:pPr>
              <a:defRPr/>
            </a:pPr>
            <a:fld id="{41A21A20-3368-4785-AAFC-1F05890755B4}" type="slidenum">
              <a:rPr lang="vi-VN"/>
              <a:pPr>
                <a:defRPr/>
              </a:pPr>
              <a:t>‹#›</a:t>
            </a:fld>
            <a:endParaRPr lang="vi-VN"/>
          </a:p>
        </p:txBody>
      </p:sp>
    </p:spTree>
    <p:extLst>
      <p:ext uri="{BB962C8B-B14F-4D97-AF65-F5344CB8AC3E}">
        <p14:creationId xmlns:p14="http://schemas.microsoft.com/office/powerpoint/2010/main" val="353641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lgn="ctr" fontAlgn="base">
              <a:spcBef>
                <a:spcPct val="0"/>
              </a:spcBef>
              <a:spcAft>
                <a:spcPct val="0"/>
              </a:spcAft>
              <a:defRPr smtClean="0">
                <a:latin typeface="Helvetica" pitchFamily="34" charset="0"/>
              </a:defRPr>
            </a:lvl1pPr>
          </a:lstStyle>
          <a:p>
            <a:pPr>
              <a:defRPr/>
            </a:pPr>
            <a:fld id="{6A504D83-27D1-4BE8-A17E-86B8C3EC9809}" type="datetime1">
              <a:rPr lang="en-US"/>
              <a:pPr>
                <a:defRPr/>
              </a:pPr>
              <a:t>29-Sep-16</a:t>
            </a:fld>
            <a:endParaRPr lang="vi-V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Helvetica" pitchFamily="34" charset="0"/>
              </a:defRPr>
            </a:lvl1pPr>
          </a:lstStyle>
          <a:p>
            <a:pPr>
              <a:defRPr/>
            </a:pPr>
            <a:r>
              <a:rPr lang="en-US"/>
              <a:t>Faculty of Computer Science &amp; Engineering</a:t>
            </a:r>
            <a:endParaRPr lang="vi-VN"/>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Helvetica" pitchFamily="34" charset="0"/>
              </a:defRPr>
            </a:lvl1pPr>
          </a:lstStyle>
          <a:p>
            <a:pPr>
              <a:defRPr/>
            </a:pPr>
            <a:fld id="{19B0D85B-F66D-46C5-A2C7-71480F7BB5FF}" type="slidenum">
              <a:rPr lang="vi-VN"/>
              <a:pPr>
                <a:defRPr/>
              </a:pPr>
              <a:t>‹#›</a:t>
            </a:fld>
            <a:endParaRPr lang="vi-VN"/>
          </a:p>
        </p:txBody>
      </p:sp>
    </p:spTree>
    <p:extLst>
      <p:ext uri="{BB962C8B-B14F-4D97-AF65-F5344CB8AC3E}">
        <p14:creationId xmlns:p14="http://schemas.microsoft.com/office/powerpoint/2010/main" val="381207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lgn="ctr" fontAlgn="base">
              <a:spcBef>
                <a:spcPct val="0"/>
              </a:spcBef>
              <a:spcAft>
                <a:spcPct val="0"/>
              </a:spcAft>
              <a:defRPr smtClean="0">
                <a:latin typeface="Helvetica" pitchFamily="34" charset="0"/>
              </a:defRPr>
            </a:lvl1pPr>
          </a:lstStyle>
          <a:p>
            <a:pPr>
              <a:defRPr/>
            </a:pPr>
            <a:fld id="{DCC70FC4-9795-4243-BA38-375A367BAE01}" type="datetime1">
              <a:rPr lang="en-US"/>
              <a:pPr>
                <a:defRPr/>
              </a:pPr>
              <a:t>29-Sep-16</a:t>
            </a:fld>
            <a:endParaRPr lang="vi-VN"/>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Helvetica" pitchFamily="34" charset="0"/>
              </a:defRPr>
            </a:lvl1pPr>
          </a:lstStyle>
          <a:p>
            <a:pPr>
              <a:defRPr/>
            </a:pPr>
            <a:r>
              <a:rPr lang="en-US"/>
              <a:t>Faculty of Computer Science &amp; Engineering</a:t>
            </a:r>
            <a:endParaRPr lang="vi-VN"/>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Helvetica" pitchFamily="34" charset="0"/>
              </a:defRPr>
            </a:lvl1pPr>
          </a:lstStyle>
          <a:p>
            <a:pPr>
              <a:defRPr/>
            </a:pPr>
            <a:fld id="{B8837512-6E8D-4AB4-A88A-41DBF86BADB3}" type="slidenum">
              <a:rPr lang="vi-VN"/>
              <a:pPr>
                <a:defRPr/>
              </a:pPr>
              <a:t>‹#›</a:t>
            </a:fld>
            <a:endParaRPr lang="vi-VN"/>
          </a:p>
        </p:txBody>
      </p:sp>
    </p:spTree>
    <p:extLst>
      <p:ext uri="{BB962C8B-B14F-4D97-AF65-F5344CB8AC3E}">
        <p14:creationId xmlns:p14="http://schemas.microsoft.com/office/powerpoint/2010/main" val="98061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lgn="ctr" fontAlgn="base">
              <a:spcBef>
                <a:spcPct val="0"/>
              </a:spcBef>
              <a:spcAft>
                <a:spcPct val="0"/>
              </a:spcAft>
              <a:defRPr smtClean="0">
                <a:latin typeface="Helvetica" pitchFamily="34" charset="0"/>
              </a:defRPr>
            </a:lvl1pPr>
          </a:lstStyle>
          <a:p>
            <a:pPr>
              <a:defRPr/>
            </a:pPr>
            <a:fld id="{F82758AE-129B-4D9D-9FED-89D305DCE40B}" type="datetime1">
              <a:rPr lang="en-US"/>
              <a:pPr>
                <a:defRPr/>
              </a:pPr>
              <a:t>29-Sep-16</a:t>
            </a:fld>
            <a:endParaRPr lang="vi-VN"/>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Helvetica" pitchFamily="34" charset="0"/>
              </a:defRPr>
            </a:lvl1pPr>
          </a:lstStyle>
          <a:p>
            <a:pPr>
              <a:defRPr/>
            </a:pPr>
            <a:r>
              <a:rPr lang="en-US"/>
              <a:t>Faculty of Computer Science &amp; Engineering</a:t>
            </a:r>
            <a:endParaRPr lang="vi-VN"/>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Helvetica" pitchFamily="34" charset="0"/>
              </a:defRPr>
            </a:lvl1pPr>
          </a:lstStyle>
          <a:p>
            <a:pPr>
              <a:defRPr/>
            </a:pPr>
            <a:fld id="{414BD94E-1FC9-48FA-8B32-1A4D2ACE748D}" type="slidenum">
              <a:rPr lang="vi-VN"/>
              <a:pPr>
                <a:defRPr/>
              </a:pPr>
              <a:t>‹#›</a:t>
            </a:fld>
            <a:endParaRPr lang="vi-VN"/>
          </a:p>
        </p:txBody>
      </p:sp>
    </p:spTree>
    <p:extLst>
      <p:ext uri="{BB962C8B-B14F-4D97-AF65-F5344CB8AC3E}">
        <p14:creationId xmlns:p14="http://schemas.microsoft.com/office/powerpoint/2010/main" val="324567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Tree>
    <p:extLst>
      <p:ext uri="{BB962C8B-B14F-4D97-AF65-F5344CB8AC3E}">
        <p14:creationId xmlns:p14="http://schemas.microsoft.com/office/powerpoint/2010/main" val="226497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30"/>
          <p:cNvGrpSpPr>
            <a:grpSpLocks/>
          </p:cNvGrpSpPr>
          <p:nvPr userDrawn="1"/>
        </p:nvGrpSpPr>
        <p:grpSpPr bwMode="auto">
          <a:xfrm>
            <a:off x="63500" y="5673725"/>
            <a:ext cx="1035050" cy="1033463"/>
            <a:chOff x="125" y="2614"/>
            <a:chExt cx="706" cy="651"/>
          </a:xfrm>
        </p:grpSpPr>
        <p:sp>
          <p:nvSpPr>
            <p:cNvPr id="3" name="Freeform 15"/>
            <p:cNvSpPr>
              <a:spLocks/>
            </p:cNvSpPr>
            <p:nvPr/>
          </p:nvSpPr>
          <p:spPr bwMode="auto">
            <a:xfrm>
              <a:off x="299" y="2614"/>
              <a:ext cx="178" cy="283"/>
            </a:xfrm>
            <a:custGeom>
              <a:avLst/>
              <a:gdLst>
                <a:gd name="T0" fmla="*/ 0 w 1327"/>
                <a:gd name="T1" fmla="*/ 0 h 2290"/>
                <a:gd name="T2" fmla="*/ 0 w 1327"/>
                <a:gd name="T3" fmla="*/ 0 h 2290"/>
                <a:gd name="T4" fmla="*/ 0 w 1327"/>
                <a:gd name="T5" fmla="*/ 0 h 2290"/>
                <a:gd name="T6" fmla="*/ 0 w 1327"/>
                <a:gd name="T7" fmla="*/ 0 h 2290"/>
                <a:gd name="T8" fmla="*/ 0 w 1327"/>
                <a:gd name="T9" fmla="*/ 0 h 2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7" h="2290">
                  <a:moveTo>
                    <a:pt x="0" y="2290"/>
                  </a:moveTo>
                  <a:lnTo>
                    <a:pt x="0" y="760"/>
                  </a:lnTo>
                  <a:lnTo>
                    <a:pt x="1327" y="0"/>
                  </a:lnTo>
                  <a:lnTo>
                    <a:pt x="1327" y="1525"/>
                  </a:lnTo>
                  <a:lnTo>
                    <a:pt x="0" y="2290"/>
                  </a:lnTo>
                  <a:close/>
                </a:path>
              </a:pathLst>
            </a:custGeom>
            <a:solidFill>
              <a:srgbClr val="032B91"/>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en-US"/>
            </a:p>
          </p:txBody>
        </p:sp>
        <p:sp>
          <p:nvSpPr>
            <p:cNvPr id="4" name="Freeform 16"/>
            <p:cNvSpPr>
              <a:spLocks/>
            </p:cNvSpPr>
            <p:nvPr/>
          </p:nvSpPr>
          <p:spPr bwMode="auto">
            <a:xfrm>
              <a:off x="477" y="2614"/>
              <a:ext cx="177" cy="285"/>
            </a:xfrm>
            <a:custGeom>
              <a:avLst/>
              <a:gdLst>
                <a:gd name="T0" fmla="*/ 0 w 1497"/>
                <a:gd name="T1" fmla="*/ 0 h 2589"/>
                <a:gd name="T2" fmla="*/ 0 w 1497"/>
                <a:gd name="T3" fmla="*/ 0 h 2589"/>
                <a:gd name="T4" fmla="*/ 0 w 1497"/>
                <a:gd name="T5" fmla="*/ 0 h 2589"/>
                <a:gd name="T6" fmla="*/ 0 w 1497"/>
                <a:gd name="T7" fmla="*/ 0 h 2589"/>
                <a:gd name="T8" fmla="*/ 0 w 1497"/>
                <a:gd name="T9" fmla="*/ 0 h 25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7" h="2589">
                  <a:moveTo>
                    <a:pt x="1496" y="2589"/>
                  </a:moveTo>
                  <a:lnTo>
                    <a:pt x="1497" y="856"/>
                  </a:lnTo>
                  <a:lnTo>
                    <a:pt x="0" y="0"/>
                  </a:lnTo>
                  <a:lnTo>
                    <a:pt x="0" y="1717"/>
                  </a:lnTo>
                  <a:lnTo>
                    <a:pt x="1496" y="2589"/>
                  </a:lnTo>
                  <a:close/>
                </a:path>
              </a:pathLst>
            </a:custGeom>
            <a:solidFill>
              <a:srgbClr val="1488DB"/>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en-US"/>
            </a:p>
          </p:txBody>
        </p:sp>
        <p:sp>
          <p:nvSpPr>
            <p:cNvPr id="5" name="Freeform 17"/>
            <p:cNvSpPr>
              <a:spLocks/>
            </p:cNvSpPr>
            <p:nvPr/>
          </p:nvSpPr>
          <p:spPr bwMode="auto">
            <a:xfrm>
              <a:off x="125" y="2897"/>
              <a:ext cx="178" cy="284"/>
            </a:xfrm>
            <a:custGeom>
              <a:avLst/>
              <a:gdLst>
                <a:gd name="T0" fmla="*/ 0 w 1327"/>
                <a:gd name="T1" fmla="*/ 0 h 2290"/>
                <a:gd name="T2" fmla="*/ 0 w 1327"/>
                <a:gd name="T3" fmla="*/ 0 h 2290"/>
                <a:gd name="T4" fmla="*/ 0 w 1327"/>
                <a:gd name="T5" fmla="*/ 0 h 2290"/>
                <a:gd name="T6" fmla="*/ 0 w 1327"/>
                <a:gd name="T7" fmla="*/ 0 h 2290"/>
                <a:gd name="T8" fmla="*/ 0 w 1327"/>
                <a:gd name="T9" fmla="*/ 0 h 2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7" h="2290">
                  <a:moveTo>
                    <a:pt x="0" y="2290"/>
                  </a:moveTo>
                  <a:lnTo>
                    <a:pt x="0" y="760"/>
                  </a:lnTo>
                  <a:lnTo>
                    <a:pt x="1327" y="0"/>
                  </a:lnTo>
                  <a:lnTo>
                    <a:pt x="1327" y="1525"/>
                  </a:lnTo>
                  <a:lnTo>
                    <a:pt x="0" y="2290"/>
                  </a:lnTo>
                  <a:close/>
                </a:path>
              </a:pathLst>
            </a:custGeom>
            <a:solidFill>
              <a:srgbClr val="1488DB"/>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en-US"/>
            </a:p>
          </p:txBody>
        </p:sp>
        <p:sp>
          <p:nvSpPr>
            <p:cNvPr id="6" name="Freeform 18"/>
            <p:cNvSpPr>
              <a:spLocks/>
            </p:cNvSpPr>
            <p:nvPr/>
          </p:nvSpPr>
          <p:spPr bwMode="auto">
            <a:xfrm flipH="1">
              <a:off x="652" y="2896"/>
              <a:ext cx="179" cy="284"/>
            </a:xfrm>
            <a:custGeom>
              <a:avLst/>
              <a:gdLst>
                <a:gd name="T0" fmla="*/ 0 w 1327"/>
                <a:gd name="T1" fmla="*/ 0 h 2290"/>
                <a:gd name="T2" fmla="*/ 0 w 1327"/>
                <a:gd name="T3" fmla="*/ 0 h 2290"/>
                <a:gd name="T4" fmla="*/ 0 w 1327"/>
                <a:gd name="T5" fmla="*/ 0 h 2290"/>
                <a:gd name="T6" fmla="*/ 0 w 1327"/>
                <a:gd name="T7" fmla="*/ 0 h 2290"/>
                <a:gd name="T8" fmla="*/ 0 w 1327"/>
                <a:gd name="T9" fmla="*/ 0 h 2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7" h="2290">
                  <a:moveTo>
                    <a:pt x="0" y="2290"/>
                  </a:moveTo>
                  <a:lnTo>
                    <a:pt x="0" y="760"/>
                  </a:lnTo>
                  <a:lnTo>
                    <a:pt x="1327" y="0"/>
                  </a:lnTo>
                  <a:lnTo>
                    <a:pt x="1327" y="1525"/>
                  </a:lnTo>
                  <a:lnTo>
                    <a:pt x="0" y="2290"/>
                  </a:lnTo>
                  <a:close/>
                </a:path>
              </a:pathLst>
            </a:custGeom>
            <a:solidFill>
              <a:srgbClr val="032B91"/>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en-US"/>
            </a:p>
          </p:txBody>
        </p:sp>
        <p:sp>
          <p:nvSpPr>
            <p:cNvPr id="7" name="Freeform 19"/>
            <p:cNvSpPr>
              <a:spLocks/>
            </p:cNvSpPr>
            <p:nvPr/>
          </p:nvSpPr>
          <p:spPr bwMode="auto">
            <a:xfrm rot="3690139">
              <a:off x="216" y="3029"/>
              <a:ext cx="165" cy="307"/>
            </a:xfrm>
            <a:custGeom>
              <a:avLst/>
              <a:gdLst>
                <a:gd name="T0" fmla="*/ 0 w 1327"/>
                <a:gd name="T1" fmla="*/ 0 h 2290"/>
                <a:gd name="T2" fmla="*/ 0 w 1327"/>
                <a:gd name="T3" fmla="*/ 0 h 2290"/>
                <a:gd name="T4" fmla="*/ 0 w 1327"/>
                <a:gd name="T5" fmla="*/ 0 h 2290"/>
                <a:gd name="T6" fmla="*/ 0 w 1327"/>
                <a:gd name="T7" fmla="*/ 0 h 2290"/>
                <a:gd name="T8" fmla="*/ 0 w 1327"/>
                <a:gd name="T9" fmla="*/ 0 h 2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7" h="2290">
                  <a:moveTo>
                    <a:pt x="0" y="2290"/>
                  </a:moveTo>
                  <a:lnTo>
                    <a:pt x="0" y="760"/>
                  </a:lnTo>
                  <a:lnTo>
                    <a:pt x="1327" y="0"/>
                  </a:lnTo>
                  <a:lnTo>
                    <a:pt x="1327" y="1525"/>
                  </a:lnTo>
                  <a:lnTo>
                    <a:pt x="0" y="2290"/>
                  </a:lnTo>
                  <a:close/>
                </a:path>
              </a:pathLst>
            </a:custGeom>
            <a:solidFill>
              <a:srgbClr val="032B91"/>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en-US"/>
            </a:p>
          </p:txBody>
        </p:sp>
        <p:sp>
          <p:nvSpPr>
            <p:cNvPr id="8" name="Freeform 20"/>
            <p:cNvSpPr>
              <a:spLocks/>
            </p:cNvSpPr>
            <p:nvPr/>
          </p:nvSpPr>
          <p:spPr bwMode="auto">
            <a:xfrm rot="3600000">
              <a:off x="570" y="3024"/>
              <a:ext cx="165" cy="306"/>
            </a:xfrm>
            <a:custGeom>
              <a:avLst/>
              <a:gdLst>
                <a:gd name="T0" fmla="*/ 0 w 1327"/>
                <a:gd name="T1" fmla="*/ 0 h 2290"/>
                <a:gd name="T2" fmla="*/ 0 w 1327"/>
                <a:gd name="T3" fmla="*/ 0 h 2290"/>
                <a:gd name="T4" fmla="*/ 0 w 1327"/>
                <a:gd name="T5" fmla="*/ 0 h 2290"/>
                <a:gd name="T6" fmla="*/ 0 w 1327"/>
                <a:gd name="T7" fmla="*/ 0 h 2290"/>
                <a:gd name="T8" fmla="*/ 0 w 1327"/>
                <a:gd name="T9" fmla="*/ 0 h 2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7" h="2290">
                  <a:moveTo>
                    <a:pt x="0" y="2290"/>
                  </a:moveTo>
                  <a:lnTo>
                    <a:pt x="0" y="760"/>
                  </a:lnTo>
                  <a:lnTo>
                    <a:pt x="1327" y="0"/>
                  </a:lnTo>
                  <a:lnTo>
                    <a:pt x="1327" y="1525"/>
                  </a:lnTo>
                  <a:lnTo>
                    <a:pt x="0" y="2290"/>
                  </a:lnTo>
                  <a:close/>
                </a:path>
              </a:pathLst>
            </a:custGeom>
            <a:solidFill>
              <a:srgbClr val="1488DB"/>
            </a:solidFill>
            <a:ln>
              <a:noFill/>
            </a:ln>
            <a:extLst>
              <a:ext uri="{91240B29-F687-4F45-9708-019B960494DF}">
                <a14:hiddenLine xmlns:a14="http://schemas.microsoft.com/office/drawing/2010/main" w="6350" cmpd="sng">
                  <a:solidFill>
                    <a:srgbClr val="000000"/>
                  </a:solidFill>
                  <a:round/>
                  <a:headEnd/>
                  <a:tailEnd/>
                </a14:hiddenLine>
              </a:ext>
            </a:extLst>
          </p:spPr>
          <p:txBody>
            <a:bodyPr/>
            <a:lstStyle/>
            <a:p>
              <a:endParaRPr lang="en-US"/>
            </a:p>
          </p:txBody>
        </p:sp>
        <p:sp>
          <p:nvSpPr>
            <p:cNvPr id="9" name="Text Box 22"/>
            <p:cNvSpPr txBox="1">
              <a:spLocks noChangeArrowheads="1"/>
            </p:cNvSpPr>
            <p:nvPr/>
          </p:nvSpPr>
          <p:spPr bwMode="auto">
            <a:xfrm>
              <a:off x="274" y="2847"/>
              <a:ext cx="39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eaLnBrk="1" hangingPunct="1">
                <a:spcAft>
                  <a:spcPct val="10000"/>
                </a:spcAft>
                <a:defRPr/>
              </a:pPr>
              <a:r>
                <a:rPr lang="en-US" sz="1200" b="1" smtClean="0">
                  <a:solidFill>
                    <a:srgbClr val="032B91"/>
                  </a:solidFill>
                  <a:latin typeface="Arial" charset="0"/>
                </a:rPr>
                <a:t>BK</a:t>
              </a:r>
            </a:p>
            <a:p>
              <a:pPr eaLnBrk="1" hangingPunct="1">
                <a:defRPr/>
              </a:pPr>
              <a:r>
                <a:rPr lang="en-US" sz="900" b="1" smtClean="0">
                  <a:solidFill>
                    <a:srgbClr val="1488DB"/>
                  </a:solidFill>
                  <a:latin typeface="Arial" charset="0"/>
                </a:rPr>
                <a:t>TP.HCM</a:t>
              </a:r>
              <a:endParaRPr lang="en-US" sz="900" smtClean="0">
                <a:solidFill>
                  <a:srgbClr val="1488DB"/>
                </a:solidFill>
                <a:latin typeface="Arial" charset="0"/>
              </a:endParaRPr>
            </a:p>
          </p:txBody>
        </p:sp>
      </p:grpSp>
      <p:sp>
        <p:nvSpPr>
          <p:cNvPr id="10" name="Footer Placeholder 4"/>
          <p:cNvSpPr txBox="1">
            <a:spLocks/>
          </p:cNvSpPr>
          <p:nvPr userDrawn="1"/>
        </p:nvSpPr>
        <p:spPr bwMode="auto">
          <a:xfrm>
            <a:off x="2819400" y="6400800"/>
            <a:ext cx="4419600" cy="304800"/>
          </a:xfrm>
          <a:prstGeom prst="rect">
            <a:avLst/>
          </a:prstGeom>
          <a:noFill/>
          <a:ln w="9525">
            <a:noFill/>
            <a:miter lim="800000"/>
            <a:headEnd/>
            <a:tailEnd/>
          </a:ln>
          <a:effectLst/>
        </p:spPr>
        <p:txBody>
          <a:bodyPr anchor="b"/>
          <a:lstStyle>
            <a:defPPr>
              <a:defRPr lang="en-US"/>
            </a:defPPr>
            <a:lvl1pPr marL="0" algn="ctr" defTabSz="914400" rtl="0" eaLnBrk="1" latinLnBrk="0" hangingPunct="1">
              <a:defRPr sz="1400" b="1" i="1" kern="1200">
                <a:solidFill>
                  <a:schemeClr val="tx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mtClean="0">
                <a:solidFill>
                  <a:srgbClr val="333399">
                    <a:lumMod val="60000"/>
                    <a:lumOff val="40000"/>
                  </a:srgbClr>
                </a:solidFill>
              </a:rPr>
              <a:t>Khoa Khoa học &amp; Kỹ thuật Máy tính</a:t>
            </a:r>
            <a:endParaRPr lang="vi-VN">
              <a:solidFill>
                <a:srgbClr val="333399">
                  <a:lumMod val="60000"/>
                  <a:lumOff val="40000"/>
                </a:srgbClr>
              </a:solidFill>
            </a:endParaRPr>
          </a:p>
        </p:txBody>
      </p:sp>
      <p:sp>
        <p:nvSpPr>
          <p:cNvPr id="11" name="Date Placeholder 1"/>
          <p:cNvSpPr>
            <a:spLocks noGrp="1"/>
          </p:cNvSpPr>
          <p:nvPr>
            <p:ph type="dt" sz="half" idx="10"/>
          </p:nvPr>
        </p:nvSpPr>
        <p:spPr>
          <a:xfrm>
            <a:off x="1162050" y="6243638"/>
            <a:ext cx="1504950" cy="457200"/>
          </a:xfrm>
        </p:spPr>
        <p:txBody>
          <a:bodyPr/>
          <a:lstStyle>
            <a:lvl1pPr algn="ctr" fontAlgn="base">
              <a:spcBef>
                <a:spcPct val="0"/>
              </a:spcBef>
              <a:spcAft>
                <a:spcPct val="0"/>
              </a:spcAft>
              <a:defRPr smtClean="0">
                <a:latin typeface="Helvetica" pitchFamily="34" charset="0"/>
              </a:defRPr>
            </a:lvl1pPr>
          </a:lstStyle>
          <a:p>
            <a:pPr>
              <a:defRPr/>
            </a:pPr>
            <a:fld id="{CCB74238-E55B-44AD-BFB0-8CA70F393053}" type="datetime1">
              <a:rPr lang="en-US"/>
              <a:pPr>
                <a:defRPr/>
              </a:pPr>
              <a:t>29-Sep-16</a:t>
            </a:fld>
            <a:endParaRPr lang="vi-VN"/>
          </a:p>
        </p:txBody>
      </p:sp>
      <p:sp>
        <p:nvSpPr>
          <p:cNvPr id="12" name="Slide Number Placeholder 3"/>
          <p:cNvSpPr>
            <a:spLocks noGrp="1"/>
          </p:cNvSpPr>
          <p:nvPr>
            <p:ph type="sldNum" sz="quarter" idx="11"/>
          </p:nvPr>
        </p:nvSpPr>
        <p:spPr>
          <a:xfrm>
            <a:off x="7924800" y="6243638"/>
            <a:ext cx="1022350" cy="457200"/>
          </a:xfrm>
        </p:spPr>
        <p:txBody>
          <a:bodyPr/>
          <a:lstStyle>
            <a:lvl1pPr fontAlgn="base">
              <a:spcBef>
                <a:spcPct val="0"/>
              </a:spcBef>
              <a:spcAft>
                <a:spcPct val="0"/>
              </a:spcAft>
              <a:defRPr>
                <a:latin typeface="Helvetica" pitchFamily="34" charset="0"/>
              </a:defRPr>
            </a:lvl1pPr>
          </a:lstStyle>
          <a:p>
            <a:pPr>
              <a:defRPr/>
            </a:pPr>
            <a:fld id="{B1EF5F0C-E3B3-45D8-B86E-666A6C4A3037}" type="slidenum">
              <a:rPr lang="vi-VN"/>
              <a:pPr>
                <a:defRPr/>
              </a:pPr>
              <a:t>‹#›</a:t>
            </a:fld>
            <a:endParaRPr lang="vi-VN"/>
          </a:p>
        </p:txBody>
      </p:sp>
    </p:spTree>
    <p:extLst>
      <p:ext uri="{BB962C8B-B14F-4D97-AF65-F5344CB8AC3E}">
        <p14:creationId xmlns:p14="http://schemas.microsoft.com/office/powerpoint/2010/main" val="249276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lgn="ctr" fontAlgn="base">
              <a:spcBef>
                <a:spcPct val="0"/>
              </a:spcBef>
              <a:spcAft>
                <a:spcPct val="0"/>
              </a:spcAft>
              <a:defRPr smtClean="0">
                <a:latin typeface="Helvetica" pitchFamily="34" charset="0"/>
              </a:defRPr>
            </a:lvl1pPr>
          </a:lstStyle>
          <a:p>
            <a:pPr>
              <a:defRPr/>
            </a:pPr>
            <a:fld id="{7D12415D-DE4F-4F4B-A195-1FB4A63B9097}" type="datetime1">
              <a:rPr lang="en-US"/>
              <a:pPr>
                <a:defRPr/>
              </a:pPr>
              <a:t>29-Sep-16</a:t>
            </a:fld>
            <a:endParaRPr lang="vi-VN"/>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Helvetica" pitchFamily="34" charset="0"/>
              </a:defRPr>
            </a:lvl1pPr>
          </a:lstStyle>
          <a:p>
            <a:pPr>
              <a:defRPr/>
            </a:pPr>
            <a:r>
              <a:rPr lang="en-US"/>
              <a:t>Faculty of Computer Science &amp; Engineering</a:t>
            </a:r>
            <a:endParaRPr lang="vi-VN"/>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Helvetica" pitchFamily="34" charset="0"/>
              </a:defRPr>
            </a:lvl1pPr>
          </a:lstStyle>
          <a:p>
            <a:pPr>
              <a:defRPr/>
            </a:pPr>
            <a:fld id="{CA3A3DF6-90F9-415E-BD3F-913660BDED8E}" type="slidenum">
              <a:rPr lang="vi-VN"/>
              <a:pPr>
                <a:defRPr/>
              </a:pPr>
              <a:t>‹#›</a:t>
            </a:fld>
            <a:endParaRPr lang="vi-VN"/>
          </a:p>
        </p:txBody>
      </p:sp>
    </p:spTree>
    <p:extLst>
      <p:ext uri="{BB962C8B-B14F-4D97-AF65-F5344CB8AC3E}">
        <p14:creationId xmlns:p14="http://schemas.microsoft.com/office/powerpoint/2010/main" val="317169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lgn="ctr" fontAlgn="base">
              <a:spcBef>
                <a:spcPct val="0"/>
              </a:spcBef>
              <a:spcAft>
                <a:spcPct val="0"/>
              </a:spcAft>
              <a:defRPr smtClean="0">
                <a:latin typeface="Helvetica" pitchFamily="34" charset="0"/>
              </a:defRPr>
            </a:lvl1pPr>
          </a:lstStyle>
          <a:p>
            <a:pPr>
              <a:defRPr/>
            </a:pPr>
            <a:fld id="{1DEE7866-761D-4B3A-8949-58213CC77B14}" type="datetime1">
              <a:rPr lang="en-US"/>
              <a:pPr>
                <a:defRPr/>
              </a:pPr>
              <a:t>29-Sep-16</a:t>
            </a:fld>
            <a:endParaRPr lang="vi-VN"/>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Helvetica" pitchFamily="34" charset="0"/>
              </a:defRPr>
            </a:lvl1pPr>
          </a:lstStyle>
          <a:p>
            <a:pPr>
              <a:defRPr/>
            </a:pPr>
            <a:r>
              <a:rPr lang="en-US"/>
              <a:t>Faculty of Computer Science &amp; Engineering</a:t>
            </a:r>
            <a:endParaRPr lang="vi-VN"/>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Helvetica" pitchFamily="34" charset="0"/>
              </a:defRPr>
            </a:lvl1pPr>
          </a:lstStyle>
          <a:p>
            <a:pPr>
              <a:defRPr/>
            </a:pPr>
            <a:fld id="{0CABB41A-1775-4854-B36F-5D23D8D37F19}" type="slidenum">
              <a:rPr lang="vi-VN"/>
              <a:pPr>
                <a:defRPr/>
              </a:pPr>
              <a:t>‹#›</a:t>
            </a:fld>
            <a:endParaRPr lang="vi-VN"/>
          </a:p>
        </p:txBody>
      </p:sp>
    </p:spTree>
    <p:extLst>
      <p:ext uri="{BB962C8B-B14F-4D97-AF65-F5344CB8AC3E}">
        <p14:creationId xmlns:p14="http://schemas.microsoft.com/office/powerpoint/2010/main" val="91084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382588" y="4984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1" lang="vi-VN" sz="2400">
              <a:solidFill>
                <a:srgbClr val="000000"/>
              </a:solidFill>
              <a:latin typeface="Tahoma" pitchFamily="34" charset="0"/>
            </a:endParaRPr>
          </a:p>
        </p:txBody>
      </p:sp>
      <p:sp>
        <p:nvSpPr>
          <p:cNvPr id="1027" name="Rectangle 3"/>
          <p:cNvSpPr>
            <a:spLocks noChangeArrowheads="1"/>
          </p:cNvSpPr>
          <p:nvPr/>
        </p:nvSpPr>
        <p:spPr bwMode="ltGray">
          <a:xfrm>
            <a:off x="763588" y="498475"/>
            <a:ext cx="330200"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1" lang="vi-VN" sz="2400">
              <a:solidFill>
                <a:srgbClr val="000000"/>
              </a:solidFill>
              <a:latin typeface="Tahoma" pitchFamily="34" charset="0"/>
            </a:endParaRPr>
          </a:p>
        </p:txBody>
      </p:sp>
      <p:sp>
        <p:nvSpPr>
          <p:cNvPr id="1028" name="Rectangle 4"/>
          <p:cNvSpPr>
            <a:spLocks noChangeArrowheads="1"/>
          </p:cNvSpPr>
          <p:nvPr/>
        </p:nvSpPr>
        <p:spPr bwMode="ltGray">
          <a:xfrm>
            <a:off x="506413" y="92075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1" lang="vi-VN" sz="2400">
              <a:solidFill>
                <a:srgbClr val="000000"/>
              </a:solidFill>
              <a:latin typeface="Tahoma" pitchFamily="34" charset="0"/>
            </a:endParaRPr>
          </a:p>
        </p:txBody>
      </p:sp>
      <p:sp>
        <p:nvSpPr>
          <p:cNvPr id="1029" name="Rectangle 5"/>
          <p:cNvSpPr>
            <a:spLocks noChangeArrowheads="1"/>
          </p:cNvSpPr>
          <p:nvPr/>
        </p:nvSpPr>
        <p:spPr bwMode="ltGray">
          <a:xfrm>
            <a:off x="874713" y="92075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1" lang="vi-VN" sz="2400">
              <a:solidFill>
                <a:srgbClr val="000000"/>
              </a:solidFill>
              <a:latin typeface="Tahoma" pitchFamily="34" charset="0"/>
            </a:endParaRPr>
          </a:p>
        </p:txBody>
      </p:sp>
      <p:sp>
        <p:nvSpPr>
          <p:cNvPr id="1030" name="Rectangle 6"/>
          <p:cNvSpPr>
            <a:spLocks noChangeArrowheads="1"/>
          </p:cNvSpPr>
          <p:nvPr/>
        </p:nvSpPr>
        <p:spPr bwMode="ltGray">
          <a:xfrm>
            <a:off x="90488" y="847725"/>
            <a:ext cx="561975"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1" lang="vi-VN" sz="2400">
              <a:solidFill>
                <a:srgbClr val="000000"/>
              </a:solidFill>
              <a:latin typeface="Tahoma" pitchFamily="34" charset="0"/>
            </a:endParaRPr>
          </a:p>
        </p:txBody>
      </p:sp>
      <p:sp>
        <p:nvSpPr>
          <p:cNvPr id="1031" name="Rectangle 7"/>
          <p:cNvSpPr>
            <a:spLocks noChangeArrowheads="1"/>
          </p:cNvSpPr>
          <p:nvPr/>
        </p:nvSpPr>
        <p:spPr bwMode="gray">
          <a:xfrm>
            <a:off x="725488" y="3905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1" lang="vi-VN" sz="2400">
              <a:solidFill>
                <a:srgbClr val="000000"/>
              </a:solidFill>
              <a:latin typeface="Tahoma" pitchFamily="34" charset="0"/>
            </a:endParaRPr>
          </a:p>
        </p:txBody>
      </p:sp>
      <p:sp>
        <p:nvSpPr>
          <p:cNvPr id="1032" name="Rectangle 8"/>
          <p:cNvSpPr>
            <a:spLocks noChangeArrowheads="1"/>
          </p:cNvSpPr>
          <p:nvPr/>
        </p:nvSpPr>
        <p:spPr bwMode="gray">
          <a:xfrm>
            <a:off x="407988" y="11811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1" lang="vi-VN" sz="2400">
              <a:solidFill>
                <a:srgbClr val="000000"/>
              </a:solidFill>
              <a:latin typeface="Tahoma" pitchFamily="34" charset="0"/>
            </a:endParaRPr>
          </a:p>
        </p:txBody>
      </p:sp>
      <p:sp>
        <p:nvSpPr>
          <p:cNvPr id="1033" name="Rectangle 9"/>
          <p:cNvSpPr>
            <a:spLocks noGrp="1" noChangeArrowheads="1"/>
          </p:cNvSpPr>
          <p:nvPr>
            <p:ph type="title"/>
          </p:nvPr>
        </p:nvSpPr>
        <p:spPr bwMode="auto">
          <a:xfrm>
            <a:off x="1150938" y="214313"/>
            <a:ext cx="77930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471613"/>
            <a:ext cx="77724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fontAlgn="auto" hangingPunct="1">
              <a:spcBef>
                <a:spcPts val="0"/>
              </a:spcBef>
              <a:spcAft>
                <a:spcPts val="0"/>
              </a:spcAft>
              <a:defRPr sz="1400" smtClean="0">
                <a:solidFill>
                  <a:srgbClr val="000000"/>
                </a:solidFill>
                <a:latin typeface="Tahoma"/>
              </a:defRPr>
            </a:lvl1pPr>
          </a:lstStyle>
          <a:p>
            <a:pPr>
              <a:defRPr/>
            </a:pPr>
            <a:fld id="{10424AA9-8E03-49F0-8A4A-AC83E8F76878}" type="datetime1">
              <a:rPr lang="en-US"/>
              <a:pPr>
                <a:defRPr/>
              </a:pPr>
              <a:t>29-Sep-16</a:t>
            </a:fld>
            <a:endParaRPr lang="en-US"/>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400">
                <a:solidFill>
                  <a:srgbClr val="000000"/>
                </a:solidFill>
                <a:latin typeface="Tahoma"/>
              </a:defRPr>
            </a:lvl1pPr>
          </a:lstStyle>
          <a:p>
            <a:pPr>
              <a:defRPr/>
            </a:pPr>
            <a:r>
              <a:rPr lang="en-US"/>
              <a:t>Faculty of Computer Science &amp; Engineering</a:t>
            </a: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400">
                <a:solidFill>
                  <a:srgbClr val="000000"/>
                </a:solidFill>
                <a:latin typeface="Tahoma"/>
              </a:defRPr>
            </a:lvl1pPr>
          </a:lstStyle>
          <a:p>
            <a:pPr>
              <a:defRPr/>
            </a:pPr>
            <a:fld id="{079C8613-774B-483C-8F60-3906FBB98D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charset="0"/>
        </a:defRPr>
      </a:lvl2pPr>
      <a:lvl3pPr algn="l" rtl="0" eaLnBrk="0" fontAlgn="base" hangingPunct="0">
        <a:spcBef>
          <a:spcPct val="0"/>
        </a:spcBef>
        <a:spcAft>
          <a:spcPct val="0"/>
        </a:spcAft>
        <a:defRPr sz="4400">
          <a:solidFill>
            <a:schemeClr val="tx2"/>
          </a:solidFill>
          <a:latin typeface="Tahoma" charset="0"/>
        </a:defRPr>
      </a:lvl3pPr>
      <a:lvl4pPr algn="l" rtl="0" eaLnBrk="0" fontAlgn="base" hangingPunct="0">
        <a:spcBef>
          <a:spcPct val="0"/>
        </a:spcBef>
        <a:spcAft>
          <a:spcPct val="0"/>
        </a:spcAft>
        <a:defRPr sz="4400">
          <a:solidFill>
            <a:schemeClr val="tx2"/>
          </a:solidFill>
          <a:latin typeface="Tahoma" charset="0"/>
        </a:defRPr>
      </a:lvl4pPr>
      <a:lvl5pPr algn="l" rtl="0" eaLnBrk="0" fontAlgn="base" hangingPunct="0">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E2A260C6-2C33-4F8D-9B13-2769F6BD08ED}" type="datetime1">
              <a:rPr lang="en-US">
                <a:solidFill>
                  <a:srgbClr val="000000"/>
                </a:solidFill>
              </a:rPr>
              <a:pPr/>
              <a:t>29-Sep-16</a:t>
            </a:fld>
            <a:endParaRPr lang="vi-VN">
              <a:solidFill>
                <a:srgbClr val="000000"/>
              </a:solidFill>
            </a:endParaRPr>
          </a:p>
        </p:txBody>
      </p:sp>
      <p:sp>
        <p:nvSpPr>
          <p:cNvPr id="1331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endParaRPr lang="vi-VN" smtClean="0">
              <a:solidFill>
                <a:srgbClr val="7575D1"/>
              </a:solidFill>
            </a:endParaRPr>
          </a:p>
        </p:txBody>
      </p:sp>
      <p:sp>
        <p:nvSpPr>
          <p:cNvPr id="133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A88DA769-FF89-41AF-AA75-6119203F7D83}" type="slidenum">
              <a:rPr lang="vi-VN" smtClean="0">
                <a:solidFill>
                  <a:srgbClr val="000000"/>
                </a:solidFill>
              </a:rPr>
              <a:pPr/>
              <a:t>1</a:t>
            </a:fld>
            <a:endParaRPr lang="vi-VN" smtClean="0">
              <a:solidFill>
                <a:srgbClr val="000000"/>
              </a:solidFill>
            </a:endParaRPr>
          </a:p>
        </p:txBody>
      </p:sp>
      <p:sp>
        <p:nvSpPr>
          <p:cNvPr id="7" name="TextBox 6"/>
          <p:cNvSpPr txBox="1"/>
          <p:nvPr/>
        </p:nvSpPr>
        <p:spPr>
          <a:xfrm>
            <a:off x="3125788" y="2779713"/>
            <a:ext cx="2198687" cy="584200"/>
          </a:xfrm>
          <a:prstGeom prst="rect">
            <a:avLst/>
          </a:prstGeom>
          <a:noFill/>
        </p:spPr>
        <p:txBody>
          <a:bodyPr wrap="none">
            <a:spAutoFit/>
          </a:bodyPr>
          <a:lstStyle/>
          <a:p>
            <a:pPr eaLnBrk="1" hangingPunct="1">
              <a:spcBef>
                <a:spcPct val="20000"/>
              </a:spcBef>
              <a:buClr>
                <a:srgbClr val="3333CC"/>
              </a:buClr>
              <a:buSzPct val="60000"/>
              <a:defRPr/>
            </a:pPr>
            <a:r>
              <a:rPr lang="en-US" sz="3200" b="1" i="1" kern="0">
                <a:solidFill>
                  <a:srgbClr val="000000"/>
                </a:solidFill>
                <a:latin typeface="Tahoma"/>
              </a:rPr>
              <a:t>Chapter 8</a:t>
            </a:r>
          </a:p>
        </p:txBody>
      </p:sp>
      <p:sp>
        <p:nvSpPr>
          <p:cNvPr id="8" name="TextBox 7"/>
          <p:cNvSpPr txBox="1"/>
          <p:nvPr/>
        </p:nvSpPr>
        <p:spPr>
          <a:xfrm>
            <a:off x="2957513" y="3840163"/>
            <a:ext cx="3340100" cy="708025"/>
          </a:xfrm>
          <a:prstGeom prst="rect">
            <a:avLst/>
          </a:prstGeom>
          <a:noFill/>
        </p:spPr>
        <p:txBody>
          <a:bodyPr wrap="none">
            <a:spAutoFit/>
          </a:bodyPr>
          <a:lstStyle/>
          <a:p>
            <a:pPr>
              <a:defRPr/>
            </a:pPr>
            <a:r>
              <a:rPr lang="en-US" sz="4000" b="1" kern="0" cap="all">
                <a:solidFill>
                  <a:srgbClr val="333399"/>
                </a:solidFill>
                <a:latin typeface="Tahoma"/>
              </a:rPr>
              <a:t>Deadlocks</a:t>
            </a:r>
            <a:endParaRPr lang="en-US">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2800" smtClean="0"/>
              <a:t>Resource Allocation Graph With A Deadlock</a:t>
            </a:r>
          </a:p>
        </p:txBody>
      </p:sp>
      <p:sp>
        <p:nvSpPr>
          <p:cNvPr id="2253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pic>
        <p:nvPicPr>
          <p:cNvPr id="22532" name="Picture 5"/>
          <p:cNvPicPr>
            <a:picLocks noChangeAspect="1" noChangeArrowheads="1"/>
          </p:cNvPicPr>
          <p:nvPr/>
        </p:nvPicPr>
        <p:blipFill>
          <a:blip r:embed="rId2">
            <a:extLst>
              <a:ext uri="{28A0092B-C50C-407E-A947-70E740481C1C}">
                <a14:useLocalDpi xmlns:a14="http://schemas.microsoft.com/office/drawing/2010/main" val="0"/>
              </a:ext>
            </a:extLst>
          </a:blip>
          <a:srcRect l="23473" t="919" r="23195" b="1358"/>
          <a:stretch>
            <a:fillRect/>
          </a:stretch>
        </p:blipFill>
        <p:spPr bwMode="auto">
          <a:xfrm>
            <a:off x="2784475" y="1330325"/>
            <a:ext cx="3354388" cy="491648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3"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97754954-DEF7-4E97-B56D-9135A70402B9}" type="datetime1">
              <a:rPr lang="en-US">
                <a:solidFill>
                  <a:srgbClr val="000000"/>
                </a:solidFill>
              </a:rPr>
              <a:pPr/>
              <a:t>29-Sep-16</a:t>
            </a:fld>
            <a:endParaRPr lang="vi-VN">
              <a:solidFill>
                <a:srgbClr val="000000"/>
              </a:solidFill>
            </a:endParaRPr>
          </a:p>
        </p:txBody>
      </p:sp>
      <p:sp>
        <p:nvSpPr>
          <p:cNvPr id="225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12D2B63C-3787-464F-85C8-3AC07F062037}" type="slidenum">
              <a:rPr lang="vi-VN" smtClean="0">
                <a:solidFill>
                  <a:srgbClr val="000000"/>
                </a:solidFill>
              </a:rPr>
              <a:pPr/>
              <a:t>10</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2000" smtClean="0"/>
              <a:t>Resource Allocation Graph With A Cycle But No Deadlock</a:t>
            </a:r>
          </a:p>
        </p:txBody>
      </p:sp>
      <p:sp>
        <p:nvSpPr>
          <p:cNvPr id="2355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l="19093" t="700" r="19093" b="700"/>
          <a:stretch>
            <a:fillRect/>
          </a:stretch>
        </p:blipFill>
        <p:spPr bwMode="auto">
          <a:xfrm>
            <a:off x="2438400" y="1390650"/>
            <a:ext cx="3821113" cy="4875213"/>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A44699A6-FBD7-4653-A9C9-787A5F009095}" type="datetime1">
              <a:rPr lang="en-US">
                <a:solidFill>
                  <a:srgbClr val="000000"/>
                </a:solidFill>
              </a:rPr>
              <a:pPr/>
              <a:t>29-Sep-16</a:t>
            </a:fld>
            <a:endParaRPr lang="vi-VN">
              <a:solidFill>
                <a:srgbClr val="000000"/>
              </a:solidFill>
            </a:endParaRPr>
          </a:p>
        </p:txBody>
      </p:sp>
      <p:sp>
        <p:nvSpPr>
          <p:cNvPr id="2355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F1159284-A913-423F-AA14-773AAD1FA638}" type="slidenum">
              <a:rPr lang="vi-VN" smtClean="0">
                <a:solidFill>
                  <a:srgbClr val="000000"/>
                </a:solidFill>
              </a:rPr>
              <a:pPr/>
              <a:t>11</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4000" b="1" smtClean="0"/>
              <a:t>Basic Facts</a:t>
            </a:r>
          </a:p>
        </p:txBody>
      </p:sp>
      <p:sp>
        <p:nvSpPr>
          <p:cNvPr id="24579" name="Rectangle 3"/>
          <p:cNvSpPr>
            <a:spLocks noGrp="1" noChangeArrowheads="1"/>
          </p:cNvSpPr>
          <p:nvPr>
            <p:ph idx="1"/>
          </p:nvPr>
        </p:nvSpPr>
        <p:spPr/>
        <p:txBody>
          <a:bodyPr/>
          <a:lstStyle/>
          <a:p>
            <a:r>
              <a:rPr lang="en-US" smtClean="0"/>
              <a:t>If graph contains no cycles </a:t>
            </a:r>
            <a:r>
              <a:rPr lang="en-US" smtClean="0">
                <a:sym typeface="Symbol" pitchFamily="18" charset="2"/>
              </a:rPr>
              <a:t> no deadlock.</a:t>
            </a:r>
            <a:br>
              <a:rPr lang="en-US" smtClean="0">
                <a:sym typeface="Symbol" pitchFamily="18" charset="2"/>
              </a:rPr>
            </a:br>
            <a:endParaRPr lang="en-US" smtClean="0">
              <a:sym typeface="Symbol" pitchFamily="18" charset="2"/>
            </a:endParaRPr>
          </a:p>
          <a:p>
            <a:r>
              <a:rPr lang="en-US" smtClean="0">
                <a:sym typeface="Symbol" pitchFamily="18" charset="2"/>
              </a:rPr>
              <a:t>If graph contains a cycle </a:t>
            </a:r>
          </a:p>
          <a:p>
            <a:pPr lvl="1"/>
            <a:r>
              <a:rPr lang="en-US" smtClean="0">
                <a:sym typeface="Symbol" pitchFamily="18" charset="2"/>
              </a:rPr>
              <a:t>if only one instance per resource type, then deadlock.</a:t>
            </a:r>
          </a:p>
          <a:p>
            <a:pPr lvl="1"/>
            <a:r>
              <a:rPr lang="en-US" smtClean="0">
                <a:sym typeface="Symbol" pitchFamily="18" charset="2"/>
              </a:rPr>
              <a:t>if several instances per resource type, possibility of deadlock.</a:t>
            </a:r>
          </a:p>
        </p:txBody>
      </p:sp>
      <p:sp>
        <p:nvSpPr>
          <p:cNvPr id="2458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24581"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9876BA86-85ED-4B2B-9E3C-56B3ED21421A}" type="datetime1">
              <a:rPr lang="en-US">
                <a:solidFill>
                  <a:srgbClr val="000000"/>
                </a:solidFill>
              </a:rPr>
              <a:pPr/>
              <a:t>29-Sep-16</a:t>
            </a:fld>
            <a:endParaRPr lang="vi-VN">
              <a:solidFill>
                <a:srgbClr val="000000"/>
              </a:solidFill>
            </a:endParaRPr>
          </a:p>
        </p:txBody>
      </p:sp>
      <p:sp>
        <p:nvSpPr>
          <p:cNvPr id="2458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306188C8-8B59-4BBB-A540-673344E57D65}" type="slidenum">
              <a:rPr lang="vi-VN" smtClean="0">
                <a:solidFill>
                  <a:srgbClr val="000000"/>
                </a:solidFill>
              </a:rPr>
              <a:pPr/>
              <a:t>12</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200" b="1" smtClean="0"/>
              <a:t>Methods for Handling Deadlocks</a:t>
            </a:r>
          </a:p>
        </p:txBody>
      </p:sp>
      <p:sp>
        <p:nvSpPr>
          <p:cNvPr id="25603" name="Rectangle 3"/>
          <p:cNvSpPr>
            <a:spLocks noGrp="1" noChangeArrowheads="1"/>
          </p:cNvSpPr>
          <p:nvPr>
            <p:ph idx="1"/>
          </p:nvPr>
        </p:nvSpPr>
        <p:spPr>
          <a:xfrm>
            <a:off x="817563" y="1316038"/>
            <a:ext cx="8137525" cy="5021262"/>
          </a:xfrm>
        </p:spPr>
        <p:txBody>
          <a:bodyPr/>
          <a:lstStyle/>
          <a:p>
            <a:pPr>
              <a:spcBef>
                <a:spcPct val="0"/>
              </a:spcBef>
            </a:pPr>
            <a:r>
              <a:rPr lang="en-US" smtClean="0"/>
              <a:t>Ensure that the system will </a:t>
            </a:r>
            <a:r>
              <a:rPr lang="en-US" i="1" smtClean="0"/>
              <a:t>never</a:t>
            </a:r>
            <a:r>
              <a:rPr lang="en-US" smtClean="0"/>
              <a:t> enter a deadlock state.</a:t>
            </a:r>
            <a:br>
              <a:rPr lang="en-US" smtClean="0"/>
            </a:br>
            <a:endParaRPr lang="en-US" smtClean="0"/>
          </a:p>
          <a:p>
            <a:pPr>
              <a:spcBef>
                <a:spcPct val="0"/>
              </a:spcBef>
            </a:pPr>
            <a:r>
              <a:rPr lang="en-US" smtClean="0"/>
              <a:t>Allow the system to enter a deadlock state and then recover.</a:t>
            </a:r>
            <a:br>
              <a:rPr lang="en-US" smtClean="0"/>
            </a:br>
            <a:endParaRPr lang="en-US" smtClean="0"/>
          </a:p>
          <a:p>
            <a:pPr>
              <a:spcBef>
                <a:spcPct val="0"/>
              </a:spcBef>
            </a:pPr>
            <a:r>
              <a:rPr lang="en-US" smtClean="0"/>
              <a:t>Ignore the problem and pretend that deadlocks never occur in the system; used by most operating systems, including UNIX.</a:t>
            </a:r>
          </a:p>
        </p:txBody>
      </p:sp>
      <p:sp>
        <p:nvSpPr>
          <p:cNvPr id="2560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25605"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1138A0A2-2F9E-4ACC-A488-F1A418F39E96}" type="datetime1">
              <a:rPr lang="en-US">
                <a:solidFill>
                  <a:srgbClr val="000000"/>
                </a:solidFill>
              </a:rPr>
              <a:pPr/>
              <a:t>29-Sep-16</a:t>
            </a:fld>
            <a:endParaRPr lang="vi-VN">
              <a:solidFill>
                <a:srgbClr val="000000"/>
              </a:solidFill>
            </a:endParaRPr>
          </a:p>
        </p:txBody>
      </p:sp>
      <p:sp>
        <p:nvSpPr>
          <p:cNvPr id="2560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89BD91F2-6811-4A1D-A24B-A206D6F02458}" type="slidenum">
              <a:rPr lang="vi-VN" smtClean="0">
                <a:solidFill>
                  <a:srgbClr val="000000"/>
                </a:solidFill>
              </a:rPr>
              <a:pPr/>
              <a:t>13</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r>
              <a:rPr lang="en-US" sz="4000" b="1" smtClean="0"/>
              <a:t>Deadlock Prevention</a:t>
            </a:r>
          </a:p>
        </p:txBody>
      </p:sp>
      <p:sp>
        <p:nvSpPr>
          <p:cNvPr id="50179" name="Rectangle 1027"/>
          <p:cNvSpPr>
            <a:spLocks noGrp="1" noChangeArrowheads="1"/>
          </p:cNvSpPr>
          <p:nvPr>
            <p:ph idx="1"/>
          </p:nvPr>
        </p:nvSpPr>
        <p:spPr>
          <a:xfrm>
            <a:off x="1182688" y="1266825"/>
            <a:ext cx="7772400" cy="5118100"/>
          </a:xfrm>
        </p:spPr>
        <p:txBody>
          <a:bodyPr/>
          <a:lstStyle/>
          <a:p>
            <a:pPr marL="0" indent="0">
              <a:buFont typeface="Wingdings" pitchFamily="2" charset="2"/>
              <a:buNone/>
              <a:defRPr/>
            </a:pPr>
            <a:r>
              <a:rPr lang="en-US" sz="2800"/>
              <a:t>Restrain the ways request can be made</a:t>
            </a:r>
            <a:endParaRPr lang="en-US" sz="2800" b="1" smtClean="0"/>
          </a:p>
          <a:p>
            <a:pPr>
              <a:defRPr/>
            </a:pPr>
            <a:r>
              <a:rPr lang="en-US" sz="2400" b="1" smtClean="0"/>
              <a:t>Mutual </a:t>
            </a:r>
            <a:r>
              <a:rPr lang="en-US" sz="2400" b="1"/>
              <a:t>Exclusion</a:t>
            </a:r>
            <a:r>
              <a:rPr lang="en-US" sz="2400"/>
              <a:t> – not required for sharable resources; must hold for nonsharable resources.</a:t>
            </a:r>
            <a:br>
              <a:rPr lang="en-US" sz="2400"/>
            </a:br>
            <a:endParaRPr lang="en-US" sz="2400"/>
          </a:p>
          <a:p>
            <a:pPr>
              <a:defRPr/>
            </a:pPr>
            <a:r>
              <a:rPr lang="en-US" sz="2400" b="1"/>
              <a:t>Hold and Wait</a:t>
            </a:r>
            <a:r>
              <a:rPr lang="en-US" sz="2400"/>
              <a:t> – must guarantee that whenever a process requests a resource, it does not hold any other resources.</a:t>
            </a:r>
          </a:p>
          <a:p>
            <a:pPr lvl="1">
              <a:defRPr/>
            </a:pPr>
            <a:r>
              <a:rPr lang="en-US" sz="2400"/>
              <a:t>Require process to request and be allocated all its resources before it begins execution, or allow process to request resources only when the process has none.</a:t>
            </a:r>
          </a:p>
          <a:p>
            <a:pPr lvl="1">
              <a:defRPr/>
            </a:pPr>
            <a:r>
              <a:rPr lang="en-US" sz="2400"/>
              <a:t>Low resource utilization; starvation possible.</a:t>
            </a:r>
          </a:p>
        </p:txBody>
      </p:sp>
      <p:sp>
        <p:nvSpPr>
          <p:cNvPr id="2662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26629"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4792EAD2-3F25-4E91-B71C-7CD33B581248}" type="datetime1">
              <a:rPr lang="en-US">
                <a:solidFill>
                  <a:srgbClr val="000000"/>
                </a:solidFill>
              </a:rPr>
              <a:pPr/>
              <a:t>29-Sep-16</a:t>
            </a:fld>
            <a:endParaRPr lang="vi-VN">
              <a:solidFill>
                <a:srgbClr val="000000"/>
              </a:solidFill>
            </a:endParaRPr>
          </a:p>
        </p:txBody>
      </p:sp>
      <p:sp>
        <p:nvSpPr>
          <p:cNvPr id="2663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13071772-D18C-4137-A669-087E9280114A}" type="slidenum">
              <a:rPr lang="vi-VN" smtClean="0">
                <a:solidFill>
                  <a:srgbClr val="000000"/>
                </a:solidFill>
              </a:rPr>
              <a:pPr/>
              <a:t>14</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r>
              <a:rPr lang="en-US" sz="4000" b="1" smtClean="0"/>
              <a:t>Deadlock Prevention (Cont.)</a:t>
            </a:r>
          </a:p>
        </p:txBody>
      </p:sp>
      <p:sp>
        <p:nvSpPr>
          <p:cNvPr id="27651" name="Rectangle 1027"/>
          <p:cNvSpPr>
            <a:spLocks noGrp="1" noChangeArrowheads="1"/>
          </p:cNvSpPr>
          <p:nvPr>
            <p:ph idx="1"/>
          </p:nvPr>
        </p:nvSpPr>
        <p:spPr/>
        <p:txBody>
          <a:bodyPr/>
          <a:lstStyle/>
          <a:p>
            <a:r>
              <a:rPr lang="en-US" sz="2400" b="1" smtClean="0"/>
              <a:t>No Preemption</a:t>
            </a:r>
            <a:r>
              <a:rPr lang="en-US" sz="2400" smtClean="0"/>
              <a:t> –</a:t>
            </a:r>
          </a:p>
          <a:p>
            <a:pPr lvl="1"/>
            <a:r>
              <a:rPr lang="en-US" sz="2000" smtClean="0"/>
              <a:t>If a process that is holding some resources requests another resource that cannot be immediately allocated to it, then all resources currently being held are released.</a:t>
            </a:r>
          </a:p>
          <a:p>
            <a:pPr lvl="1"/>
            <a:r>
              <a:rPr lang="en-US" sz="2000" smtClean="0"/>
              <a:t>Preempted resources are added to the list of resources for which the process is waiting.</a:t>
            </a:r>
          </a:p>
          <a:p>
            <a:pPr lvl="1"/>
            <a:r>
              <a:rPr lang="en-US" sz="2000" smtClean="0"/>
              <a:t>Process will be restarted only when it can regain its old resources, as well as the new ones that it is requesting.</a:t>
            </a:r>
            <a:br>
              <a:rPr lang="en-US" sz="2000" smtClean="0"/>
            </a:br>
            <a:endParaRPr lang="en-US" sz="2000" smtClean="0"/>
          </a:p>
          <a:p>
            <a:r>
              <a:rPr lang="en-US" sz="2400" b="1" smtClean="0"/>
              <a:t>Circular Wait</a:t>
            </a:r>
            <a:r>
              <a:rPr lang="en-US" sz="2400" smtClean="0"/>
              <a:t> – impose a total ordering of all resource types, and require that each process requests resources in an increasing order of enumeration.</a:t>
            </a:r>
          </a:p>
          <a:p>
            <a:pPr lvl="1"/>
            <a:endParaRPr lang="en-US" smtClean="0"/>
          </a:p>
        </p:txBody>
      </p:sp>
      <p:sp>
        <p:nvSpPr>
          <p:cNvPr id="2765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27653"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6F558E0A-B345-4898-80F2-1D28995FC3DA}" type="datetime1">
              <a:rPr lang="en-US">
                <a:solidFill>
                  <a:srgbClr val="000000"/>
                </a:solidFill>
              </a:rPr>
              <a:pPr/>
              <a:t>29-Sep-16</a:t>
            </a:fld>
            <a:endParaRPr lang="vi-VN">
              <a:solidFill>
                <a:srgbClr val="000000"/>
              </a:solidFill>
            </a:endParaRPr>
          </a:p>
        </p:txBody>
      </p:sp>
      <p:sp>
        <p:nvSpPr>
          <p:cNvPr id="2765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E6F83B0D-8BBD-4A4A-B61B-0CFA8E260CB1}" type="slidenum">
              <a:rPr lang="vi-VN" smtClean="0">
                <a:solidFill>
                  <a:srgbClr val="000000"/>
                </a:solidFill>
              </a:rPr>
              <a:pPr/>
              <a:t>15</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4000" b="1" smtClean="0"/>
              <a:t>Deadlock Avoidance</a:t>
            </a:r>
          </a:p>
        </p:txBody>
      </p:sp>
      <p:sp>
        <p:nvSpPr>
          <p:cNvPr id="52227" name="Rectangle 3"/>
          <p:cNvSpPr>
            <a:spLocks noGrp="1" noChangeArrowheads="1"/>
          </p:cNvSpPr>
          <p:nvPr>
            <p:ph idx="1"/>
          </p:nvPr>
        </p:nvSpPr>
        <p:spPr>
          <a:xfrm>
            <a:off x="593725" y="1471613"/>
            <a:ext cx="8361363" cy="4660900"/>
          </a:xfrm>
        </p:spPr>
        <p:txBody>
          <a:bodyPr/>
          <a:lstStyle/>
          <a:p>
            <a:pPr marL="0" indent="0">
              <a:buFont typeface="Wingdings" pitchFamily="2" charset="2"/>
              <a:buNone/>
              <a:defRPr/>
            </a:pPr>
            <a:r>
              <a:rPr lang="en-US" sz="2800"/>
              <a:t>Requires that the system has some additional </a:t>
            </a:r>
            <a:r>
              <a:rPr lang="en-US" sz="2800" i="1" smtClean="0"/>
              <a:t>a priori </a:t>
            </a:r>
            <a:r>
              <a:rPr lang="en-US" sz="2800" smtClean="0"/>
              <a:t>information available</a:t>
            </a:r>
            <a:r>
              <a:rPr lang="en-US" sz="2800"/>
              <a:t>.</a:t>
            </a:r>
          </a:p>
          <a:p>
            <a:pPr marL="920750">
              <a:defRPr/>
            </a:pPr>
            <a:r>
              <a:rPr lang="en-US" sz="2400" smtClean="0"/>
              <a:t>Simplest </a:t>
            </a:r>
            <a:r>
              <a:rPr lang="en-US" sz="2400"/>
              <a:t>and most useful model requires that each process declare the </a:t>
            </a:r>
            <a:r>
              <a:rPr lang="en-US" sz="2400" i="1"/>
              <a:t>maximum number</a:t>
            </a:r>
            <a:r>
              <a:rPr lang="en-US" sz="2400"/>
              <a:t> of resources of each type that it may need</a:t>
            </a:r>
            <a:r>
              <a:rPr lang="en-US" sz="2400" smtClean="0"/>
              <a:t>.</a:t>
            </a:r>
            <a:endParaRPr lang="en-US" sz="2400"/>
          </a:p>
          <a:p>
            <a:pPr marL="920750">
              <a:defRPr/>
            </a:pPr>
            <a:r>
              <a:rPr lang="en-US" sz="2400"/>
              <a:t>The deadlock-avoidance algorithm dynamically examines the resource-allocation state to ensure that there can never be a circular-wait condition</a:t>
            </a:r>
            <a:r>
              <a:rPr lang="en-US" sz="2400" smtClean="0"/>
              <a:t>.</a:t>
            </a:r>
            <a:endParaRPr lang="en-US" sz="2400"/>
          </a:p>
          <a:p>
            <a:pPr marL="920750">
              <a:defRPr/>
            </a:pPr>
            <a:r>
              <a:rPr lang="en-US" sz="2400"/>
              <a:t>Resource-allocation </a:t>
            </a:r>
            <a:r>
              <a:rPr lang="en-US" sz="2400" i="1"/>
              <a:t>state</a:t>
            </a:r>
            <a:r>
              <a:rPr lang="en-US" sz="2400"/>
              <a:t> is defined by the number of available and allocated resources, and the maximum demands of the processes.</a:t>
            </a:r>
          </a:p>
        </p:txBody>
      </p:sp>
      <p:sp>
        <p:nvSpPr>
          <p:cNvPr id="2867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28677"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2EC23A34-D78E-4391-B261-E81C03BBE828}" type="datetime1">
              <a:rPr lang="en-US">
                <a:solidFill>
                  <a:srgbClr val="000000"/>
                </a:solidFill>
              </a:rPr>
              <a:pPr/>
              <a:t>29-Sep-16</a:t>
            </a:fld>
            <a:endParaRPr lang="vi-VN">
              <a:solidFill>
                <a:srgbClr val="000000"/>
              </a:solidFill>
            </a:endParaRPr>
          </a:p>
        </p:txBody>
      </p:sp>
      <p:sp>
        <p:nvSpPr>
          <p:cNvPr id="2867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613F6878-4EDC-44C5-8A10-62824C80B154}" type="slidenum">
              <a:rPr lang="vi-VN" smtClean="0">
                <a:solidFill>
                  <a:srgbClr val="000000"/>
                </a:solidFill>
              </a:rPr>
              <a:pPr/>
              <a:t>16</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4000" b="1" smtClean="0"/>
              <a:t>Safe State</a:t>
            </a:r>
          </a:p>
        </p:txBody>
      </p:sp>
      <p:sp>
        <p:nvSpPr>
          <p:cNvPr id="29699" name="Rectangle 3"/>
          <p:cNvSpPr>
            <a:spLocks noGrp="1" noChangeArrowheads="1"/>
          </p:cNvSpPr>
          <p:nvPr>
            <p:ph idx="1"/>
          </p:nvPr>
        </p:nvSpPr>
        <p:spPr>
          <a:xfrm>
            <a:off x="722313" y="1266825"/>
            <a:ext cx="8232775" cy="5118100"/>
          </a:xfrm>
        </p:spPr>
        <p:txBody>
          <a:bodyPr/>
          <a:lstStyle/>
          <a:p>
            <a:pPr>
              <a:lnSpc>
                <a:spcPct val="90000"/>
              </a:lnSpc>
            </a:pPr>
            <a:r>
              <a:rPr lang="en-US" sz="2400" smtClean="0"/>
              <a:t>When a process requests an available resource, system must decide if immediate allocation leaves the system in a </a:t>
            </a:r>
            <a:r>
              <a:rPr lang="en-US" sz="2400" i="1" smtClean="0"/>
              <a:t>safe state</a:t>
            </a:r>
            <a:r>
              <a:rPr lang="en-US" sz="2400" smtClean="0"/>
              <a:t>.</a:t>
            </a:r>
          </a:p>
          <a:p>
            <a:pPr>
              <a:lnSpc>
                <a:spcPct val="90000"/>
              </a:lnSpc>
            </a:pPr>
            <a:r>
              <a:rPr lang="en-US" sz="2400" smtClean="0"/>
              <a:t>System is in safe state if there exists a safe sequence of all processes. </a:t>
            </a:r>
          </a:p>
          <a:p>
            <a:pPr>
              <a:lnSpc>
                <a:spcPct val="90000"/>
              </a:lnSpc>
            </a:pPr>
            <a:r>
              <a:rPr lang="en-US" sz="2400" smtClean="0"/>
              <a:t>Sequence &lt;</a:t>
            </a:r>
            <a:r>
              <a:rPr lang="en-US" sz="2400" i="1" smtClean="0"/>
              <a:t>P</a:t>
            </a:r>
            <a:r>
              <a:rPr lang="en-US" sz="2400" baseline="-25000" smtClean="0"/>
              <a:t>1</a:t>
            </a:r>
            <a:r>
              <a:rPr lang="en-US" sz="2400" smtClean="0"/>
              <a:t>, </a:t>
            </a:r>
            <a:r>
              <a:rPr lang="en-US" sz="2400" i="1" smtClean="0"/>
              <a:t>P</a:t>
            </a:r>
            <a:r>
              <a:rPr lang="en-US" sz="2400" baseline="-25000" smtClean="0"/>
              <a:t>2</a:t>
            </a:r>
            <a:r>
              <a:rPr lang="en-US" sz="2400" smtClean="0"/>
              <a:t>, …, </a:t>
            </a:r>
            <a:r>
              <a:rPr lang="en-US" sz="2400" i="1" smtClean="0"/>
              <a:t>P</a:t>
            </a:r>
            <a:r>
              <a:rPr lang="en-US" sz="2400" i="1" baseline="-25000" smtClean="0"/>
              <a:t>n</a:t>
            </a:r>
            <a:r>
              <a:rPr lang="en-US" sz="2400" smtClean="0"/>
              <a:t>&gt; is safe if for each</a:t>
            </a:r>
            <a:r>
              <a:rPr lang="en-US" sz="2400" i="1" smtClean="0"/>
              <a:t> P</a:t>
            </a:r>
            <a:r>
              <a:rPr lang="en-US" sz="2400" baseline="-25000" smtClean="0"/>
              <a:t>i</a:t>
            </a:r>
            <a:r>
              <a:rPr lang="en-US" sz="2400" smtClean="0"/>
              <a:t>, the resources that </a:t>
            </a:r>
            <a:r>
              <a:rPr lang="en-US" sz="2400" i="1" smtClean="0"/>
              <a:t>Pi</a:t>
            </a:r>
            <a:r>
              <a:rPr lang="en-US" sz="2400" smtClean="0"/>
              <a:t> can still request can be satisfied by currently available resources + resources held by all the </a:t>
            </a:r>
            <a:r>
              <a:rPr lang="en-US" sz="2400" i="1" smtClean="0"/>
              <a:t>P</a:t>
            </a:r>
            <a:r>
              <a:rPr lang="en-US" sz="2400" i="1" baseline="-25000" smtClean="0"/>
              <a:t>j</a:t>
            </a:r>
            <a:r>
              <a:rPr lang="en-US" sz="2400" smtClean="0"/>
              <a:t>, with </a:t>
            </a:r>
            <a:r>
              <a:rPr lang="en-US" sz="2400" i="1" smtClean="0"/>
              <a:t>j&lt;I</a:t>
            </a:r>
            <a:r>
              <a:rPr lang="en-US" sz="2400" smtClean="0"/>
              <a:t>.</a:t>
            </a:r>
          </a:p>
          <a:p>
            <a:pPr lvl="1">
              <a:lnSpc>
                <a:spcPct val="90000"/>
              </a:lnSpc>
            </a:pPr>
            <a:r>
              <a:rPr lang="en-US" sz="2000" smtClean="0"/>
              <a:t>If P</a:t>
            </a:r>
            <a:r>
              <a:rPr lang="en-US" sz="2000" baseline="-25000" smtClean="0"/>
              <a:t>i</a:t>
            </a:r>
            <a:r>
              <a:rPr lang="en-US" sz="2000" smtClean="0"/>
              <a:t> resource needs are not immediately available, then </a:t>
            </a:r>
            <a:r>
              <a:rPr lang="en-US" sz="2000" i="1" smtClean="0"/>
              <a:t>P</a:t>
            </a:r>
            <a:r>
              <a:rPr lang="en-US" sz="2000" i="1" baseline="-25000" smtClean="0"/>
              <a:t>i</a:t>
            </a:r>
            <a:r>
              <a:rPr lang="en-US" sz="2000" smtClean="0"/>
              <a:t> can wait until all </a:t>
            </a:r>
            <a:r>
              <a:rPr lang="en-US" sz="2000" i="1" smtClean="0"/>
              <a:t>P</a:t>
            </a:r>
            <a:r>
              <a:rPr lang="en-US" sz="2000" i="1" baseline="-25000" smtClean="0"/>
              <a:t>j</a:t>
            </a:r>
            <a:r>
              <a:rPr lang="en-US" sz="2000" i="1" smtClean="0"/>
              <a:t> </a:t>
            </a:r>
            <a:r>
              <a:rPr lang="en-US" sz="2000" smtClean="0"/>
              <a:t>have finished.</a:t>
            </a:r>
          </a:p>
          <a:p>
            <a:pPr lvl="1">
              <a:lnSpc>
                <a:spcPct val="90000"/>
              </a:lnSpc>
            </a:pPr>
            <a:r>
              <a:rPr lang="en-US" sz="2000" smtClean="0"/>
              <a:t>When </a:t>
            </a:r>
            <a:r>
              <a:rPr lang="en-US" sz="2000" i="1" smtClean="0"/>
              <a:t>P</a:t>
            </a:r>
            <a:r>
              <a:rPr lang="en-US" sz="2000" i="1" baseline="-25000" smtClean="0"/>
              <a:t>j</a:t>
            </a:r>
            <a:r>
              <a:rPr lang="en-US" sz="2000" smtClean="0"/>
              <a:t> is finished, </a:t>
            </a:r>
            <a:r>
              <a:rPr lang="en-US" sz="2000" i="1" smtClean="0"/>
              <a:t>P</a:t>
            </a:r>
            <a:r>
              <a:rPr lang="en-US" sz="2000" baseline="-25000" smtClean="0"/>
              <a:t>i</a:t>
            </a:r>
            <a:r>
              <a:rPr lang="en-US" sz="2000" smtClean="0"/>
              <a:t> can obtain needed resources, execute, return allocated resources, and terminate. </a:t>
            </a:r>
          </a:p>
          <a:p>
            <a:pPr lvl="1">
              <a:lnSpc>
                <a:spcPct val="90000"/>
              </a:lnSpc>
            </a:pPr>
            <a:r>
              <a:rPr lang="en-US" sz="2000" smtClean="0"/>
              <a:t>When </a:t>
            </a:r>
            <a:r>
              <a:rPr lang="en-US" sz="2000" i="1" smtClean="0"/>
              <a:t>P</a:t>
            </a:r>
            <a:r>
              <a:rPr lang="en-US" sz="2000" i="1" baseline="-25000" smtClean="0"/>
              <a:t>i</a:t>
            </a:r>
            <a:r>
              <a:rPr lang="en-US" sz="2000" smtClean="0"/>
              <a:t> terminates, </a:t>
            </a:r>
            <a:r>
              <a:rPr lang="en-US" sz="2000" i="1" smtClean="0"/>
              <a:t>P</a:t>
            </a:r>
            <a:r>
              <a:rPr lang="en-US" sz="2000" i="1" baseline="-25000" smtClean="0"/>
              <a:t>i</a:t>
            </a:r>
            <a:r>
              <a:rPr lang="en-US" sz="2000" baseline="-25000" smtClean="0"/>
              <a:t>+1</a:t>
            </a:r>
            <a:r>
              <a:rPr lang="en-US" sz="2000" smtClean="0"/>
              <a:t> can obtain its needed resources, and so on. </a:t>
            </a:r>
          </a:p>
        </p:txBody>
      </p:sp>
      <p:sp>
        <p:nvSpPr>
          <p:cNvPr id="2970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29701"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3ADF3C97-C53A-4C79-9C07-7210E2121B1B}" type="datetime1">
              <a:rPr lang="en-US">
                <a:solidFill>
                  <a:srgbClr val="000000"/>
                </a:solidFill>
              </a:rPr>
              <a:pPr/>
              <a:t>29-Sep-16</a:t>
            </a:fld>
            <a:endParaRPr lang="vi-VN">
              <a:solidFill>
                <a:srgbClr val="000000"/>
              </a:solidFill>
            </a:endParaRPr>
          </a:p>
        </p:txBody>
      </p:sp>
      <p:sp>
        <p:nvSpPr>
          <p:cNvPr id="2970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5DE25C76-1329-478F-AE17-04E6CCE60370}" type="slidenum">
              <a:rPr lang="vi-VN" smtClean="0">
                <a:solidFill>
                  <a:srgbClr val="000000"/>
                </a:solidFill>
              </a:rPr>
              <a:pPr/>
              <a:t>17</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4000" b="1" smtClean="0"/>
              <a:t>Basic Facts</a:t>
            </a:r>
          </a:p>
        </p:txBody>
      </p:sp>
      <p:sp>
        <p:nvSpPr>
          <p:cNvPr id="30723" name="Rectangle 3"/>
          <p:cNvSpPr>
            <a:spLocks noGrp="1" noChangeArrowheads="1"/>
          </p:cNvSpPr>
          <p:nvPr>
            <p:ph idx="1"/>
          </p:nvPr>
        </p:nvSpPr>
        <p:spPr/>
        <p:txBody>
          <a:bodyPr/>
          <a:lstStyle/>
          <a:p>
            <a:r>
              <a:rPr lang="en-US" smtClean="0"/>
              <a:t>If a system is in safe state </a:t>
            </a:r>
            <a:r>
              <a:rPr lang="en-US" smtClean="0">
                <a:sym typeface="Symbol" pitchFamily="18" charset="2"/>
              </a:rPr>
              <a:t> no deadlocks.</a:t>
            </a:r>
            <a:br>
              <a:rPr lang="en-US" smtClean="0">
                <a:sym typeface="Symbol" pitchFamily="18" charset="2"/>
              </a:rPr>
            </a:br>
            <a:endParaRPr lang="en-US" smtClean="0">
              <a:sym typeface="Symbol" pitchFamily="18" charset="2"/>
            </a:endParaRPr>
          </a:p>
          <a:p>
            <a:r>
              <a:rPr lang="en-US" smtClean="0">
                <a:sym typeface="Symbol" pitchFamily="18" charset="2"/>
              </a:rPr>
              <a:t>If a system is in unsafe state  possibility of deadlock.</a:t>
            </a:r>
            <a:br>
              <a:rPr lang="en-US" smtClean="0">
                <a:sym typeface="Symbol" pitchFamily="18" charset="2"/>
              </a:rPr>
            </a:br>
            <a:endParaRPr lang="en-US" smtClean="0">
              <a:sym typeface="Symbol" pitchFamily="18" charset="2"/>
            </a:endParaRPr>
          </a:p>
          <a:p>
            <a:r>
              <a:rPr lang="en-US" smtClean="0">
                <a:sym typeface="Symbol" pitchFamily="18" charset="2"/>
              </a:rPr>
              <a:t>Avoidance  ensure that a system will never enter an unsafe state. </a:t>
            </a:r>
          </a:p>
        </p:txBody>
      </p:sp>
      <p:sp>
        <p:nvSpPr>
          <p:cNvPr id="3072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30725"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81AD545C-54B3-483D-9178-BE56074E201C}" type="datetime1">
              <a:rPr lang="en-US">
                <a:solidFill>
                  <a:srgbClr val="000000"/>
                </a:solidFill>
              </a:rPr>
              <a:pPr/>
              <a:t>29-Sep-16</a:t>
            </a:fld>
            <a:endParaRPr lang="vi-VN">
              <a:solidFill>
                <a:srgbClr val="000000"/>
              </a:solidFill>
            </a:endParaRPr>
          </a:p>
        </p:txBody>
      </p:sp>
      <p:sp>
        <p:nvSpPr>
          <p:cNvPr id="3072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4D62F8C9-82F5-4245-9973-F21933712024}" type="slidenum">
              <a:rPr lang="vi-VN" smtClean="0">
                <a:solidFill>
                  <a:srgbClr val="000000"/>
                </a:solidFill>
              </a:rPr>
              <a:pPr/>
              <a:t>18</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600" b="1" smtClean="0"/>
              <a:t>Safe, Unsafe , Deadlock State </a:t>
            </a:r>
          </a:p>
        </p:txBody>
      </p:sp>
      <p:sp>
        <p:nvSpPr>
          <p:cNvPr id="317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pic>
        <p:nvPicPr>
          <p:cNvPr id="31748" name="Picture 3"/>
          <p:cNvPicPr>
            <a:picLocks noChangeAspect="1" noChangeArrowheads="1"/>
          </p:cNvPicPr>
          <p:nvPr/>
        </p:nvPicPr>
        <p:blipFill>
          <a:blip r:embed="rId2">
            <a:extLst>
              <a:ext uri="{28A0092B-C50C-407E-A947-70E740481C1C}">
                <a14:useLocalDpi xmlns:a14="http://schemas.microsoft.com/office/drawing/2010/main" val="0"/>
              </a:ext>
            </a:extLst>
          </a:blip>
          <a:srcRect l="10608" t="1381" r="10387" b="829"/>
          <a:stretch>
            <a:fillRect/>
          </a:stretch>
        </p:blipFill>
        <p:spPr bwMode="auto">
          <a:xfrm>
            <a:off x="2552700" y="1409700"/>
            <a:ext cx="4540250" cy="44958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CEAAF977-14D1-4074-873E-AFB160910C23}" type="datetime1">
              <a:rPr lang="en-US">
                <a:solidFill>
                  <a:srgbClr val="000000"/>
                </a:solidFill>
              </a:rPr>
              <a:pPr/>
              <a:t>29-Sep-16</a:t>
            </a:fld>
            <a:endParaRPr lang="vi-VN">
              <a:solidFill>
                <a:srgbClr val="000000"/>
              </a:solidFill>
            </a:endParaRPr>
          </a:p>
        </p:txBody>
      </p:sp>
      <p:sp>
        <p:nvSpPr>
          <p:cNvPr id="3175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ADA9CADF-CF76-43F6-A8FA-CCE4A39D7D6B}" type="slidenum">
              <a:rPr lang="vi-VN" smtClean="0">
                <a:solidFill>
                  <a:srgbClr val="000000"/>
                </a:solidFill>
              </a:rPr>
              <a:pPr/>
              <a:t>19</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4000" b="1" smtClean="0"/>
              <a:t>Chapter’s Content</a:t>
            </a:r>
          </a:p>
        </p:txBody>
      </p:sp>
      <p:sp>
        <p:nvSpPr>
          <p:cNvPr id="14339" name="Rectangle 3"/>
          <p:cNvSpPr>
            <a:spLocks noGrp="1" noChangeArrowheads="1"/>
          </p:cNvSpPr>
          <p:nvPr>
            <p:ph idx="1"/>
          </p:nvPr>
        </p:nvSpPr>
        <p:spPr>
          <a:xfrm>
            <a:off x="1074738" y="1250950"/>
            <a:ext cx="7880350" cy="5086350"/>
          </a:xfrm>
        </p:spPr>
        <p:txBody>
          <a:bodyPr/>
          <a:lstStyle/>
          <a:p>
            <a:r>
              <a:rPr lang="en-US" smtClean="0"/>
              <a:t>System Model</a:t>
            </a:r>
          </a:p>
          <a:p>
            <a:r>
              <a:rPr lang="en-US" smtClean="0"/>
              <a:t>Deadlock Characterization</a:t>
            </a:r>
          </a:p>
          <a:p>
            <a:r>
              <a:rPr lang="en-US" smtClean="0"/>
              <a:t>Methods for Handling Deadlocks</a:t>
            </a:r>
          </a:p>
          <a:p>
            <a:r>
              <a:rPr lang="en-US" smtClean="0"/>
              <a:t>Deadlock Prevention</a:t>
            </a:r>
          </a:p>
          <a:p>
            <a:r>
              <a:rPr lang="en-US" smtClean="0"/>
              <a:t>Deadlock Avoidance</a:t>
            </a:r>
          </a:p>
          <a:p>
            <a:r>
              <a:rPr lang="en-US" smtClean="0"/>
              <a:t>Deadlock Detection </a:t>
            </a:r>
          </a:p>
          <a:p>
            <a:r>
              <a:rPr lang="en-US" smtClean="0"/>
              <a:t>Recovery from Deadlock </a:t>
            </a:r>
          </a:p>
          <a:p>
            <a:r>
              <a:rPr lang="en-US" smtClean="0"/>
              <a:t>Combined Approach to Deadlock Handling</a:t>
            </a:r>
          </a:p>
        </p:txBody>
      </p:sp>
      <p:sp>
        <p:nvSpPr>
          <p:cNvPr id="143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14341"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AB0309CB-DDAE-4CC7-868B-9931A1149CEC}" type="datetime1">
              <a:rPr lang="en-US">
                <a:solidFill>
                  <a:srgbClr val="000000"/>
                </a:solidFill>
              </a:rPr>
              <a:pPr/>
              <a:t>29-Sep-16</a:t>
            </a:fld>
            <a:endParaRPr lang="vi-VN">
              <a:solidFill>
                <a:srgbClr val="000000"/>
              </a:solidFill>
            </a:endParaRPr>
          </a:p>
        </p:txBody>
      </p:sp>
      <p:sp>
        <p:nvSpPr>
          <p:cNvPr id="1434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9568C95F-9FC3-4B49-B28F-D46FC20DE34D}" type="slidenum">
              <a:rPr lang="vi-VN" smtClean="0">
                <a:solidFill>
                  <a:srgbClr val="000000"/>
                </a:solidFill>
              </a:rPr>
              <a:pPr/>
              <a:t>2</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200" b="1" smtClean="0"/>
              <a:t>Resource-Allocation Graph Algorithm</a:t>
            </a:r>
          </a:p>
        </p:txBody>
      </p:sp>
      <p:sp>
        <p:nvSpPr>
          <p:cNvPr id="32771" name="Rectangle 3"/>
          <p:cNvSpPr>
            <a:spLocks noGrp="1" noChangeArrowheads="1"/>
          </p:cNvSpPr>
          <p:nvPr>
            <p:ph idx="1"/>
          </p:nvPr>
        </p:nvSpPr>
        <p:spPr/>
        <p:txBody>
          <a:bodyPr/>
          <a:lstStyle/>
          <a:p>
            <a:pPr>
              <a:spcAft>
                <a:spcPts val="600"/>
              </a:spcAft>
            </a:pPr>
            <a:r>
              <a:rPr lang="en-US" sz="2800" i="1" smtClean="0"/>
              <a:t>Claim edge</a:t>
            </a:r>
            <a:r>
              <a:rPr lang="en-US" sz="2800" smtClean="0"/>
              <a:t> </a:t>
            </a:r>
            <a:r>
              <a:rPr lang="en-US" sz="2800" i="1" smtClean="0"/>
              <a:t>P</a:t>
            </a:r>
            <a:r>
              <a:rPr lang="en-US" sz="2800" i="1" baseline="-25000" smtClean="0"/>
              <a:t>i</a:t>
            </a:r>
            <a:r>
              <a:rPr lang="en-US" sz="2800" smtClean="0"/>
              <a:t> </a:t>
            </a:r>
            <a:r>
              <a:rPr lang="en-US" sz="2800" smtClean="0">
                <a:sym typeface="Symbol" pitchFamily="18" charset="2"/>
              </a:rPr>
              <a:t> </a:t>
            </a:r>
            <a:r>
              <a:rPr lang="en-US" sz="2800" i="1" smtClean="0">
                <a:sym typeface="Symbol" pitchFamily="18" charset="2"/>
              </a:rPr>
              <a:t>R</a:t>
            </a:r>
            <a:r>
              <a:rPr lang="en-US" sz="2800" i="1" baseline="-25000" smtClean="0">
                <a:sym typeface="Symbol" pitchFamily="18" charset="2"/>
              </a:rPr>
              <a:t>j</a:t>
            </a:r>
            <a:r>
              <a:rPr lang="en-US" sz="2800" smtClean="0">
                <a:sym typeface="Symbol" pitchFamily="18" charset="2"/>
              </a:rPr>
              <a:t> indicated that process </a:t>
            </a:r>
            <a:r>
              <a:rPr lang="en-US" sz="2800" i="1" smtClean="0">
                <a:sym typeface="Symbol" pitchFamily="18" charset="2"/>
              </a:rPr>
              <a:t>P</a:t>
            </a:r>
            <a:r>
              <a:rPr lang="en-US" sz="2800" i="1" baseline="-25000" smtClean="0">
                <a:sym typeface="Symbol" pitchFamily="18" charset="2"/>
              </a:rPr>
              <a:t>j</a:t>
            </a:r>
            <a:r>
              <a:rPr lang="en-US" sz="2800" smtClean="0">
                <a:sym typeface="Symbol" pitchFamily="18" charset="2"/>
              </a:rPr>
              <a:t> may request resource </a:t>
            </a:r>
            <a:r>
              <a:rPr lang="en-US" sz="2800" i="1" smtClean="0">
                <a:sym typeface="Symbol" pitchFamily="18" charset="2"/>
              </a:rPr>
              <a:t>R</a:t>
            </a:r>
            <a:r>
              <a:rPr lang="en-US" sz="2800" i="1" baseline="-25000" smtClean="0">
                <a:sym typeface="Symbol" pitchFamily="18" charset="2"/>
              </a:rPr>
              <a:t>j</a:t>
            </a:r>
            <a:r>
              <a:rPr lang="en-US" sz="2800" smtClean="0">
                <a:sym typeface="Symbol" pitchFamily="18" charset="2"/>
              </a:rPr>
              <a:t>; represented by a dashed line.</a:t>
            </a:r>
          </a:p>
          <a:p>
            <a:pPr>
              <a:spcAft>
                <a:spcPts val="600"/>
              </a:spcAft>
            </a:pPr>
            <a:r>
              <a:rPr lang="en-US" sz="2800" smtClean="0">
                <a:sym typeface="Symbol" pitchFamily="18" charset="2"/>
              </a:rPr>
              <a:t>Claim edge converts to request edge when a process requests a resource.</a:t>
            </a:r>
          </a:p>
          <a:p>
            <a:pPr>
              <a:spcAft>
                <a:spcPts val="600"/>
              </a:spcAft>
            </a:pPr>
            <a:r>
              <a:rPr lang="en-US" sz="2800" smtClean="0">
                <a:sym typeface="Symbol" pitchFamily="18" charset="2"/>
              </a:rPr>
              <a:t>When a resource is released by a process, assignment edge reconverts to a claim edge.</a:t>
            </a:r>
          </a:p>
          <a:p>
            <a:pPr>
              <a:spcAft>
                <a:spcPts val="600"/>
              </a:spcAft>
            </a:pPr>
            <a:r>
              <a:rPr lang="en-US" sz="2800" smtClean="0">
                <a:sym typeface="Symbol" pitchFamily="18" charset="2"/>
              </a:rPr>
              <a:t>Resources must be claimed </a:t>
            </a:r>
            <a:r>
              <a:rPr lang="en-US" sz="2800" i="1" smtClean="0">
                <a:sym typeface="Symbol" pitchFamily="18" charset="2"/>
              </a:rPr>
              <a:t>a priori</a:t>
            </a:r>
            <a:r>
              <a:rPr lang="en-US" sz="2800" smtClean="0">
                <a:sym typeface="Symbol" pitchFamily="18" charset="2"/>
              </a:rPr>
              <a:t> in the system.</a:t>
            </a:r>
            <a:endParaRPr lang="en-US" sz="2800" smtClean="0"/>
          </a:p>
        </p:txBody>
      </p:sp>
      <p:sp>
        <p:nvSpPr>
          <p:cNvPr id="327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32773"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2B268DC8-7036-479F-9298-289ACCD549FF}" type="datetime1">
              <a:rPr lang="en-US">
                <a:solidFill>
                  <a:srgbClr val="000000"/>
                </a:solidFill>
              </a:rPr>
              <a:pPr/>
              <a:t>29-Sep-16</a:t>
            </a:fld>
            <a:endParaRPr lang="vi-VN">
              <a:solidFill>
                <a:srgbClr val="000000"/>
              </a:solidFill>
            </a:endParaRPr>
          </a:p>
        </p:txBody>
      </p:sp>
      <p:sp>
        <p:nvSpPr>
          <p:cNvPr id="3277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6EF335D2-1DAC-4CA0-8C48-56FFCC18AEBD}" type="slidenum">
              <a:rPr lang="vi-VN" smtClean="0">
                <a:solidFill>
                  <a:srgbClr val="000000"/>
                </a:solidFill>
              </a:rPr>
              <a:pPr/>
              <a:t>20</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2400" smtClean="0"/>
              <a:t>Resource-Allocation Graph For Deadlock Avoidance</a:t>
            </a:r>
          </a:p>
        </p:txBody>
      </p:sp>
      <p:sp>
        <p:nvSpPr>
          <p:cNvPr id="3379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pic>
        <p:nvPicPr>
          <p:cNvPr id="33796" name="Picture 5"/>
          <p:cNvPicPr>
            <a:picLocks noChangeAspect="1" noChangeArrowheads="1"/>
          </p:cNvPicPr>
          <p:nvPr/>
        </p:nvPicPr>
        <p:blipFill>
          <a:blip r:embed="rId2">
            <a:extLst>
              <a:ext uri="{28A0092B-C50C-407E-A947-70E740481C1C}">
                <a14:useLocalDpi xmlns:a14="http://schemas.microsoft.com/office/drawing/2010/main" val="0"/>
              </a:ext>
            </a:extLst>
          </a:blip>
          <a:srcRect l="15321" t="6532" r="15155" b="7086"/>
          <a:stretch>
            <a:fillRect/>
          </a:stretch>
        </p:blipFill>
        <p:spPr bwMode="auto">
          <a:xfrm>
            <a:off x="2247900" y="1416050"/>
            <a:ext cx="4725988" cy="4697413"/>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7"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D9AE0C5B-66E3-4C48-BBB3-1E0C0B96F0D1}" type="datetime1">
              <a:rPr lang="en-US">
                <a:solidFill>
                  <a:srgbClr val="000000"/>
                </a:solidFill>
              </a:rPr>
              <a:pPr/>
              <a:t>29-Sep-16</a:t>
            </a:fld>
            <a:endParaRPr lang="vi-VN">
              <a:solidFill>
                <a:srgbClr val="000000"/>
              </a:solidFill>
            </a:endParaRPr>
          </a:p>
        </p:txBody>
      </p:sp>
      <p:sp>
        <p:nvSpPr>
          <p:cNvPr id="3379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66620822-1D28-426B-8C8E-2759166252BA}" type="slidenum">
              <a:rPr lang="vi-VN" smtClean="0">
                <a:solidFill>
                  <a:srgbClr val="000000"/>
                </a:solidFill>
              </a:rPr>
              <a:pPr/>
              <a:t>21</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2800" smtClean="0"/>
              <a:t>Unsafe State In Resource-Allocation Graph</a:t>
            </a:r>
          </a:p>
        </p:txBody>
      </p:sp>
      <p:sp>
        <p:nvSpPr>
          <p:cNvPr id="3481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pic>
        <p:nvPicPr>
          <p:cNvPr id="34820" name="Picture 5"/>
          <p:cNvPicPr>
            <a:picLocks noChangeAspect="1" noChangeArrowheads="1"/>
          </p:cNvPicPr>
          <p:nvPr/>
        </p:nvPicPr>
        <p:blipFill>
          <a:blip r:embed="rId2">
            <a:extLst>
              <a:ext uri="{28A0092B-C50C-407E-A947-70E740481C1C}">
                <a14:useLocalDpi xmlns:a14="http://schemas.microsoft.com/office/drawing/2010/main" val="0"/>
              </a:ext>
            </a:extLst>
          </a:blip>
          <a:srcRect l="15393" t="6873" r="15479" b="6873"/>
          <a:stretch>
            <a:fillRect/>
          </a:stretch>
        </p:blipFill>
        <p:spPr bwMode="auto">
          <a:xfrm>
            <a:off x="2151063" y="1406525"/>
            <a:ext cx="4814887" cy="4805363"/>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58DF3823-BEE7-442A-ADDD-4365924F330E}" type="datetime1">
              <a:rPr lang="en-US">
                <a:solidFill>
                  <a:srgbClr val="000000"/>
                </a:solidFill>
              </a:rPr>
              <a:pPr/>
              <a:t>29-Sep-16</a:t>
            </a:fld>
            <a:endParaRPr lang="vi-VN">
              <a:solidFill>
                <a:srgbClr val="000000"/>
              </a:solidFill>
            </a:endParaRPr>
          </a:p>
        </p:txBody>
      </p:sp>
      <p:sp>
        <p:nvSpPr>
          <p:cNvPr id="348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F953B6A5-7F50-468B-B2F3-0E32FF04E7BD}" type="slidenum">
              <a:rPr lang="vi-VN" smtClean="0">
                <a:solidFill>
                  <a:srgbClr val="000000"/>
                </a:solidFill>
              </a:rPr>
              <a:pPr/>
              <a:t>22</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000" b="1" smtClean="0"/>
              <a:t>Banker’s Algorithm</a:t>
            </a:r>
          </a:p>
        </p:txBody>
      </p:sp>
      <p:sp>
        <p:nvSpPr>
          <p:cNvPr id="35843" name="Rectangle 3"/>
          <p:cNvSpPr>
            <a:spLocks noGrp="1" noChangeArrowheads="1"/>
          </p:cNvSpPr>
          <p:nvPr>
            <p:ph idx="1"/>
          </p:nvPr>
        </p:nvSpPr>
        <p:spPr/>
        <p:txBody>
          <a:bodyPr/>
          <a:lstStyle/>
          <a:p>
            <a:r>
              <a:rPr lang="en-US" sz="2800" smtClean="0"/>
              <a:t>Multiple instances.</a:t>
            </a:r>
            <a:br>
              <a:rPr lang="en-US" sz="2800" smtClean="0"/>
            </a:br>
            <a:endParaRPr lang="en-US" sz="2800" smtClean="0"/>
          </a:p>
          <a:p>
            <a:r>
              <a:rPr lang="en-US" sz="2800" smtClean="0"/>
              <a:t>Each process must a priori claim maximum use.</a:t>
            </a:r>
            <a:br>
              <a:rPr lang="en-US" sz="2800" smtClean="0"/>
            </a:br>
            <a:endParaRPr lang="en-US" sz="2800" smtClean="0"/>
          </a:p>
          <a:p>
            <a:r>
              <a:rPr lang="en-US" sz="2800" smtClean="0"/>
              <a:t>When a process requests a resource it may have to wait.  </a:t>
            </a:r>
            <a:br>
              <a:rPr lang="en-US" sz="2800" smtClean="0"/>
            </a:br>
            <a:endParaRPr lang="en-US" sz="2800" smtClean="0"/>
          </a:p>
          <a:p>
            <a:r>
              <a:rPr lang="en-US" sz="2800" smtClean="0"/>
              <a:t>When a process gets all its resources it must return them in a finite amount of time.</a:t>
            </a:r>
          </a:p>
        </p:txBody>
      </p:sp>
      <p:sp>
        <p:nvSpPr>
          <p:cNvPr id="3584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35845"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51A15DDF-1D15-477E-A943-453112762C42}" type="datetime1">
              <a:rPr lang="en-US">
                <a:solidFill>
                  <a:srgbClr val="000000"/>
                </a:solidFill>
              </a:rPr>
              <a:pPr/>
              <a:t>29-Sep-16</a:t>
            </a:fld>
            <a:endParaRPr lang="vi-VN">
              <a:solidFill>
                <a:srgbClr val="000000"/>
              </a:solidFill>
            </a:endParaRPr>
          </a:p>
        </p:txBody>
      </p:sp>
      <p:sp>
        <p:nvSpPr>
          <p:cNvPr id="3584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F643C823-7C58-47FE-AC4A-76C19F32F31B}" type="slidenum">
              <a:rPr lang="vi-VN" smtClean="0">
                <a:solidFill>
                  <a:srgbClr val="000000"/>
                </a:solidFill>
              </a:rPr>
              <a:pPr/>
              <a:t>23</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2800" smtClean="0"/>
              <a:t>Data Structures for the Banker’s Algorithm </a:t>
            </a:r>
          </a:p>
        </p:txBody>
      </p:sp>
      <p:sp>
        <p:nvSpPr>
          <p:cNvPr id="57347" name="Rectangle 3"/>
          <p:cNvSpPr>
            <a:spLocks noGrp="1" noChangeArrowheads="1"/>
          </p:cNvSpPr>
          <p:nvPr>
            <p:ph idx="1"/>
          </p:nvPr>
        </p:nvSpPr>
        <p:spPr>
          <a:xfrm>
            <a:off x="722313" y="1471613"/>
            <a:ext cx="8232775" cy="4660900"/>
          </a:xfrm>
        </p:spPr>
        <p:txBody>
          <a:bodyPr/>
          <a:lstStyle/>
          <a:p>
            <a:pPr marL="0" indent="0">
              <a:buFont typeface="Wingdings" pitchFamily="2" charset="2"/>
              <a:buNone/>
              <a:defRPr/>
            </a:pPr>
            <a:r>
              <a:rPr lang="en-US" sz="2400"/>
              <a:t>Let </a:t>
            </a:r>
            <a:r>
              <a:rPr lang="en-US" sz="2400" i="1"/>
              <a:t>n</a:t>
            </a:r>
            <a:r>
              <a:rPr lang="en-US" sz="2400"/>
              <a:t> = number of processes, and </a:t>
            </a:r>
            <a:r>
              <a:rPr lang="en-US" sz="2400" i="1"/>
              <a:t>m </a:t>
            </a:r>
            <a:r>
              <a:rPr lang="en-US" sz="2400"/>
              <a:t>= number of </a:t>
            </a:r>
            <a:r>
              <a:rPr lang="en-US" sz="2400" smtClean="0"/>
              <a:t>esources </a:t>
            </a:r>
            <a:r>
              <a:rPr lang="en-US" sz="2400"/>
              <a:t>types.</a:t>
            </a:r>
            <a:endParaRPr lang="en-US" sz="2400" i="1" smtClean="0"/>
          </a:p>
          <a:p>
            <a:pPr>
              <a:defRPr/>
            </a:pPr>
            <a:r>
              <a:rPr lang="en-US" sz="2400" i="1" smtClean="0"/>
              <a:t>Available</a:t>
            </a:r>
            <a:r>
              <a:rPr lang="en-US" sz="2400" i="1"/>
              <a:t>:</a:t>
            </a:r>
            <a:r>
              <a:rPr lang="en-US" sz="2400"/>
              <a:t>  Vector of length </a:t>
            </a:r>
            <a:r>
              <a:rPr lang="en-US" sz="2400" i="1"/>
              <a:t>m</a:t>
            </a:r>
            <a:r>
              <a:rPr lang="en-US" sz="2400"/>
              <a:t>. If available [</a:t>
            </a:r>
            <a:r>
              <a:rPr lang="en-US" sz="2400" i="1"/>
              <a:t>j</a:t>
            </a:r>
            <a:r>
              <a:rPr lang="en-US" sz="2400"/>
              <a:t>] = </a:t>
            </a:r>
            <a:r>
              <a:rPr lang="en-US" sz="2400" i="1"/>
              <a:t>k</a:t>
            </a:r>
            <a:r>
              <a:rPr lang="en-US" sz="2400"/>
              <a:t>, there are</a:t>
            </a:r>
            <a:r>
              <a:rPr lang="en-US" sz="2400" i="1"/>
              <a:t> k</a:t>
            </a:r>
            <a:r>
              <a:rPr lang="en-US" sz="2400"/>
              <a:t> instances of resource type </a:t>
            </a:r>
            <a:r>
              <a:rPr lang="en-US" sz="2400" i="1"/>
              <a:t>R</a:t>
            </a:r>
            <a:r>
              <a:rPr lang="en-US" sz="2400" i="1" baseline="-25000"/>
              <a:t>j</a:t>
            </a:r>
            <a:r>
              <a:rPr lang="en-US" sz="2400" baseline="-25000"/>
              <a:t> </a:t>
            </a:r>
            <a:r>
              <a:rPr lang="en-US" sz="2400"/>
              <a:t>available.</a:t>
            </a:r>
          </a:p>
          <a:p>
            <a:pPr>
              <a:defRPr/>
            </a:pPr>
            <a:r>
              <a:rPr lang="en-US" sz="2400" i="1"/>
              <a:t>Max: n x m</a:t>
            </a:r>
            <a:r>
              <a:rPr lang="en-US" sz="2400"/>
              <a:t> matrix.  If </a:t>
            </a:r>
            <a:r>
              <a:rPr lang="en-US" sz="2400" i="1"/>
              <a:t>Max </a:t>
            </a:r>
            <a:r>
              <a:rPr lang="en-US" sz="2400"/>
              <a:t>[</a:t>
            </a:r>
            <a:r>
              <a:rPr lang="en-US" sz="2400" i="1"/>
              <a:t>i,j</a:t>
            </a:r>
            <a:r>
              <a:rPr lang="en-US" sz="2400"/>
              <a:t>] = </a:t>
            </a:r>
            <a:r>
              <a:rPr lang="en-US" sz="2400" i="1"/>
              <a:t>k</a:t>
            </a:r>
            <a:r>
              <a:rPr lang="en-US" sz="2400"/>
              <a:t>, then process </a:t>
            </a:r>
            <a:r>
              <a:rPr lang="en-US" sz="2400" i="1"/>
              <a:t>P</a:t>
            </a:r>
            <a:r>
              <a:rPr lang="en-US" sz="2400" i="1" baseline="-25000"/>
              <a:t>i</a:t>
            </a:r>
            <a:r>
              <a:rPr lang="en-US" sz="2400" i="1"/>
              <a:t> </a:t>
            </a:r>
            <a:r>
              <a:rPr lang="en-US" sz="2400"/>
              <a:t>may request at most</a:t>
            </a:r>
            <a:r>
              <a:rPr lang="en-US" sz="2400" i="1"/>
              <a:t> k </a:t>
            </a:r>
            <a:r>
              <a:rPr lang="en-US" sz="2400"/>
              <a:t>instances of resource type </a:t>
            </a:r>
            <a:r>
              <a:rPr lang="en-US" sz="2400" i="1"/>
              <a:t>R</a:t>
            </a:r>
            <a:r>
              <a:rPr lang="en-US" sz="2400" i="1" baseline="-25000"/>
              <a:t>j</a:t>
            </a:r>
            <a:r>
              <a:rPr lang="en-US" sz="2400"/>
              <a:t>.</a:t>
            </a:r>
          </a:p>
          <a:p>
            <a:pPr>
              <a:defRPr/>
            </a:pPr>
            <a:r>
              <a:rPr lang="en-US" sz="2400" i="1"/>
              <a:t>Allocation:  n </a:t>
            </a:r>
            <a:r>
              <a:rPr lang="en-US" sz="2400"/>
              <a:t>x</a:t>
            </a:r>
            <a:r>
              <a:rPr lang="en-US" sz="2400" i="1"/>
              <a:t> m</a:t>
            </a:r>
            <a:r>
              <a:rPr lang="en-US" sz="2400"/>
              <a:t> matrix.  If Allocation[</a:t>
            </a:r>
            <a:r>
              <a:rPr lang="en-US" sz="2400" i="1"/>
              <a:t>i,j</a:t>
            </a:r>
            <a:r>
              <a:rPr lang="en-US" sz="2400"/>
              <a:t>] = </a:t>
            </a:r>
            <a:r>
              <a:rPr lang="en-US" sz="2400" i="1"/>
              <a:t>k</a:t>
            </a:r>
            <a:r>
              <a:rPr lang="en-US" sz="2400"/>
              <a:t> then</a:t>
            </a:r>
            <a:r>
              <a:rPr lang="en-US" sz="2400" i="1"/>
              <a:t> P</a:t>
            </a:r>
            <a:r>
              <a:rPr lang="en-US" sz="2400" i="1" baseline="-25000"/>
              <a:t>i</a:t>
            </a:r>
            <a:r>
              <a:rPr lang="en-US" sz="2400"/>
              <a:t> is currently allocated </a:t>
            </a:r>
            <a:r>
              <a:rPr lang="en-US" sz="2400" i="1"/>
              <a:t>k</a:t>
            </a:r>
            <a:r>
              <a:rPr lang="en-US" sz="2400"/>
              <a:t> instances of </a:t>
            </a:r>
            <a:r>
              <a:rPr lang="en-US" sz="2400" i="1"/>
              <a:t>R</a:t>
            </a:r>
            <a:r>
              <a:rPr lang="en-US" sz="2400" i="1" baseline="-25000"/>
              <a:t>j.</a:t>
            </a:r>
            <a:endParaRPr lang="en-US" sz="2400" baseline="-25000"/>
          </a:p>
          <a:p>
            <a:pPr>
              <a:defRPr/>
            </a:pPr>
            <a:r>
              <a:rPr lang="en-US" sz="2400" i="1"/>
              <a:t>Need:  n </a:t>
            </a:r>
            <a:r>
              <a:rPr lang="en-US" sz="2400"/>
              <a:t>x</a:t>
            </a:r>
            <a:r>
              <a:rPr lang="en-US" sz="2400" i="1"/>
              <a:t> m</a:t>
            </a:r>
            <a:r>
              <a:rPr lang="en-US" sz="2400"/>
              <a:t> matrix. If </a:t>
            </a:r>
            <a:r>
              <a:rPr lang="en-US" sz="2400" i="1"/>
              <a:t>Need</a:t>
            </a:r>
            <a:r>
              <a:rPr lang="en-US" sz="2400"/>
              <a:t>[</a:t>
            </a:r>
            <a:r>
              <a:rPr lang="en-US" sz="2400" i="1"/>
              <a:t>i,j</a:t>
            </a:r>
            <a:r>
              <a:rPr lang="en-US" sz="2400"/>
              <a:t>] =</a:t>
            </a:r>
            <a:r>
              <a:rPr lang="en-US" sz="2400" i="1"/>
              <a:t> k</a:t>
            </a:r>
            <a:r>
              <a:rPr lang="en-US" sz="2400"/>
              <a:t>, then</a:t>
            </a:r>
            <a:r>
              <a:rPr lang="en-US" sz="2400" i="1"/>
              <a:t> P</a:t>
            </a:r>
            <a:r>
              <a:rPr lang="en-US" sz="2400" i="1" baseline="-25000"/>
              <a:t>i</a:t>
            </a:r>
            <a:r>
              <a:rPr lang="en-US" sz="2400"/>
              <a:t> may need </a:t>
            </a:r>
            <a:r>
              <a:rPr lang="en-US" sz="2400" i="1"/>
              <a:t>k</a:t>
            </a:r>
            <a:r>
              <a:rPr lang="en-US" sz="2400"/>
              <a:t> more instances of </a:t>
            </a:r>
            <a:r>
              <a:rPr lang="en-US" sz="2400" i="1"/>
              <a:t>R</a:t>
            </a:r>
            <a:r>
              <a:rPr lang="en-US" sz="2400" i="1" baseline="-25000"/>
              <a:t>j</a:t>
            </a:r>
            <a:r>
              <a:rPr lang="en-US" sz="2400" baseline="-25000"/>
              <a:t> </a:t>
            </a:r>
            <a:r>
              <a:rPr lang="en-US" sz="2400"/>
              <a:t>to complete its task.</a:t>
            </a:r>
          </a:p>
          <a:p>
            <a:pPr lvl="2">
              <a:buFont typeface="Monotype Sorts" pitchFamily="2" charset="2"/>
              <a:buNone/>
              <a:defRPr/>
            </a:pPr>
            <a:r>
              <a:rPr lang="en-US" i="1" smtClean="0"/>
              <a:t>Need</a:t>
            </a:r>
            <a:r>
              <a:rPr lang="en-US" smtClean="0"/>
              <a:t> </a:t>
            </a:r>
            <a:r>
              <a:rPr lang="en-US"/>
              <a:t>[</a:t>
            </a:r>
            <a:r>
              <a:rPr lang="en-US" i="1"/>
              <a:t>i,j]</a:t>
            </a:r>
            <a:r>
              <a:rPr lang="en-US"/>
              <a:t> = </a:t>
            </a:r>
            <a:r>
              <a:rPr lang="en-US" i="1"/>
              <a:t>Max</a:t>
            </a:r>
            <a:r>
              <a:rPr lang="en-US"/>
              <a:t>[</a:t>
            </a:r>
            <a:r>
              <a:rPr lang="en-US" i="1"/>
              <a:t>i,j</a:t>
            </a:r>
            <a:r>
              <a:rPr lang="en-US"/>
              <a:t>] – </a:t>
            </a:r>
            <a:r>
              <a:rPr lang="en-US" i="1"/>
              <a:t>Allocation</a:t>
            </a:r>
            <a:r>
              <a:rPr lang="en-US"/>
              <a:t> [</a:t>
            </a:r>
            <a:r>
              <a:rPr lang="en-US" i="1"/>
              <a:t>i,j</a:t>
            </a:r>
            <a:r>
              <a:rPr lang="en-US"/>
              <a:t>].</a:t>
            </a:r>
          </a:p>
        </p:txBody>
      </p:sp>
      <p:sp>
        <p:nvSpPr>
          <p:cNvPr id="3686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36869"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ADD5519E-2933-433F-8395-07B4833E342B}" type="datetime1">
              <a:rPr lang="en-US">
                <a:solidFill>
                  <a:srgbClr val="000000"/>
                </a:solidFill>
              </a:rPr>
              <a:pPr/>
              <a:t>29-Sep-16</a:t>
            </a:fld>
            <a:endParaRPr lang="vi-VN">
              <a:solidFill>
                <a:srgbClr val="000000"/>
              </a:solidFill>
            </a:endParaRPr>
          </a:p>
        </p:txBody>
      </p:sp>
      <p:sp>
        <p:nvSpPr>
          <p:cNvPr id="3687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EE139FCE-81C6-4377-BDD2-3085D7C9A752}" type="slidenum">
              <a:rPr lang="vi-VN" smtClean="0">
                <a:solidFill>
                  <a:srgbClr val="000000"/>
                </a:solidFill>
              </a:rPr>
              <a:pPr/>
              <a:t>24</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4000" b="1" smtClean="0"/>
              <a:t>Safety Algorithm</a:t>
            </a:r>
          </a:p>
        </p:txBody>
      </p:sp>
      <p:sp>
        <p:nvSpPr>
          <p:cNvPr id="37891" name="Rectangle 3"/>
          <p:cNvSpPr>
            <a:spLocks noGrp="1" noChangeArrowheads="1"/>
          </p:cNvSpPr>
          <p:nvPr>
            <p:ph idx="1"/>
          </p:nvPr>
        </p:nvSpPr>
        <p:spPr>
          <a:xfrm>
            <a:off x="1090613" y="1316038"/>
            <a:ext cx="7864475" cy="5003800"/>
          </a:xfrm>
        </p:spPr>
        <p:txBody>
          <a:bodyPr/>
          <a:lstStyle/>
          <a:p>
            <a:pPr>
              <a:lnSpc>
                <a:spcPct val="90000"/>
              </a:lnSpc>
              <a:buFont typeface="Monotype Sorts" pitchFamily="2" charset="2"/>
              <a:buNone/>
            </a:pPr>
            <a:r>
              <a:rPr lang="en-US" sz="2400" smtClean="0"/>
              <a:t>1.</a:t>
            </a:r>
            <a:r>
              <a:rPr lang="en-US" smtClean="0"/>
              <a:t>	</a:t>
            </a:r>
            <a:r>
              <a:rPr lang="en-US" sz="2400" smtClean="0"/>
              <a:t>Let </a:t>
            </a:r>
            <a:r>
              <a:rPr lang="en-US" sz="2400" i="1" smtClean="0"/>
              <a:t>Work </a:t>
            </a:r>
            <a:r>
              <a:rPr lang="en-US" sz="2400" smtClean="0"/>
              <a:t>and </a:t>
            </a:r>
            <a:r>
              <a:rPr lang="en-US" sz="2400" i="1" smtClean="0"/>
              <a:t>Finish</a:t>
            </a:r>
            <a:r>
              <a:rPr lang="en-US" sz="2400" smtClean="0"/>
              <a:t> be vectors of length</a:t>
            </a:r>
            <a:r>
              <a:rPr lang="en-US" sz="2400" i="1" smtClean="0"/>
              <a:t> m</a:t>
            </a:r>
            <a:r>
              <a:rPr lang="en-US" sz="2400" smtClean="0"/>
              <a:t> and</a:t>
            </a:r>
            <a:r>
              <a:rPr lang="en-US" sz="2400" i="1" smtClean="0"/>
              <a:t> n</a:t>
            </a:r>
            <a:r>
              <a:rPr lang="en-US" sz="2400" smtClean="0"/>
              <a:t>, respectively.  Initialize:</a:t>
            </a:r>
          </a:p>
          <a:p>
            <a:pPr lvl="3">
              <a:lnSpc>
                <a:spcPct val="90000"/>
              </a:lnSpc>
              <a:buFontTx/>
              <a:buNone/>
            </a:pPr>
            <a:r>
              <a:rPr lang="en-US" sz="2400" i="1" smtClean="0"/>
              <a:t>Work </a:t>
            </a:r>
            <a:r>
              <a:rPr lang="en-US" sz="2400" smtClean="0"/>
              <a:t>= </a:t>
            </a:r>
            <a:r>
              <a:rPr lang="en-US" sz="2400" i="1" smtClean="0"/>
              <a:t>Available</a:t>
            </a:r>
          </a:p>
          <a:p>
            <a:pPr lvl="3">
              <a:lnSpc>
                <a:spcPct val="90000"/>
              </a:lnSpc>
              <a:buFontTx/>
              <a:buNone/>
            </a:pPr>
            <a:r>
              <a:rPr lang="en-US" sz="2400" i="1" smtClean="0"/>
              <a:t>Finish </a:t>
            </a:r>
            <a:r>
              <a:rPr lang="en-US" sz="2400" smtClean="0"/>
              <a:t>[</a:t>
            </a:r>
            <a:r>
              <a:rPr lang="en-US" sz="2400" i="1" smtClean="0"/>
              <a:t>i</a:t>
            </a:r>
            <a:r>
              <a:rPr lang="en-US" sz="2400" smtClean="0"/>
              <a:t>] =</a:t>
            </a:r>
            <a:r>
              <a:rPr lang="en-US" sz="2400" i="1" smtClean="0"/>
              <a:t> false </a:t>
            </a:r>
            <a:r>
              <a:rPr lang="en-US" sz="2400" smtClean="0"/>
              <a:t>for</a:t>
            </a:r>
            <a:r>
              <a:rPr lang="en-US" sz="2400" i="1" smtClean="0"/>
              <a:t> i</a:t>
            </a:r>
            <a:r>
              <a:rPr lang="en-US" sz="2400" smtClean="0"/>
              <a:t> - 1,3, …, </a:t>
            </a:r>
            <a:r>
              <a:rPr lang="en-US" sz="2400" i="1" smtClean="0"/>
              <a:t>n.</a:t>
            </a:r>
            <a:endParaRPr lang="en-US" sz="2400" smtClean="0"/>
          </a:p>
          <a:p>
            <a:pPr>
              <a:lnSpc>
                <a:spcPct val="90000"/>
              </a:lnSpc>
              <a:buFont typeface="Monotype Sorts" pitchFamily="2" charset="2"/>
              <a:buNone/>
            </a:pPr>
            <a:r>
              <a:rPr lang="en-US" sz="2400" smtClean="0"/>
              <a:t>2.	Find </a:t>
            </a:r>
            <a:r>
              <a:rPr lang="en-US" sz="2400" smtClean="0"/>
              <a:t>an </a:t>
            </a:r>
            <a:r>
              <a:rPr lang="en-US" sz="2400" i="1" smtClean="0"/>
              <a:t>i </a:t>
            </a:r>
            <a:r>
              <a:rPr lang="en-US" sz="2400" smtClean="0"/>
              <a:t>such that both: </a:t>
            </a:r>
          </a:p>
          <a:p>
            <a:pPr lvl="1">
              <a:lnSpc>
                <a:spcPct val="90000"/>
              </a:lnSpc>
              <a:buFont typeface="Monotype Sorts" pitchFamily="2" charset="2"/>
              <a:buNone/>
            </a:pPr>
            <a:r>
              <a:rPr lang="en-US" sz="2400" smtClean="0"/>
              <a:t>(a) </a:t>
            </a:r>
            <a:r>
              <a:rPr lang="en-US" sz="2400" i="1" smtClean="0"/>
              <a:t>Finish</a:t>
            </a:r>
            <a:r>
              <a:rPr lang="en-US" sz="2400" smtClean="0"/>
              <a:t> [</a:t>
            </a:r>
            <a:r>
              <a:rPr lang="en-US" sz="2400" i="1" smtClean="0"/>
              <a:t>i</a:t>
            </a:r>
            <a:r>
              <a:rPr lang="en-US" sz="2400" smtClean="0"/>
              <a:t>] = </a:t>
            </a:r>
            <a:r>
              <a:rPr lang="en-US" sz="2400" i="1" smtClean="0"/>
              <a:t>false</a:t>
            </a:r>
            <a:endParaRPr lang="en-US" sz="2400" smtClean="0"/>
          </a:p>
          <a:p>
            <a:pPr lvl="1">
              <a:lnSpc>
                <a:spcPct val="90000"/>
              </a:lnSpc>
              <a:buFont typeface="Monotype Sorts" pitchFamily="2" charset="2"/>
              <a:buNone/>
            </a:pPr>
            <a:r>
              <a:rPr lang="en-US" sz="2400" smtClean="0"/>
              <a:t>(b) </a:t>
            </a:r>
            <a:r>
              <a:rPr lang="en-US" sz="2400" i="1" smtClean="0"/>
              <a:t>Need</a:t>
            </a:r>
            <a:r>
              <a:rPr lang="en-US" sz="2400" i="1" baseline="-25000" smtClean="0"/>
              <a:t>i</a:t>
            </a:r>
            <a:r>
              <a:rPr lang="en-US" sz="2400" smtClean="0"/>
              <a:t> </a:t>
            </a:r>
            <a:r>
              <a:rPr lang="en-US" sz="2400" smtClean="0">
                <a:sym typeface="Symbol" pitchFamily="18" charset="2"/>
              </a:rPr>
              <a:t> </a:t>
            </a:r>
            <a:r>
              <a:rPr lang="en-US" sz="2400" i="1" smtClean="0">
                <a:sym typeface="Symbol" pitchFamily="18" charset="2"/>
              </a:rPr>
              <a:t>Work</a:t>
            </a:r>
          </a:p>
          <a:p>
            <a:pPr lvl="1">
              <a:lnSpc>
                <a:spcPct val="90000"/>
              </a:lnSpc>
              <a:buFont typeface="Monotype Sorts" pitchFamily="2" charset="2"/>
              <a:buNone/>
            </a:pPr>
            <a:r>
              <a:rPr lang="en-US" sz="2400" smtClean="0">
                <a:sym typeface="Symbol" pitchFamily="18" charset="2"/>
              </a:rPr>
              <a:t>If no such </a:t>
            </a:r>
            <a:r>
              <a:rPr lang="en-US" sz="2400" i="1" smtClean="0">
                <a:sym typeface="Symbol" pitchFamily="18" charset="2"/>
              </a:rPr>
              <a:t>i </a:t>
            </a:r>
            <a:r>
              <a:rPr lang="en-US" sz="2400" smtClean="0">
                <a:sym typeface="Symbol" pitchFamily="18" charset="2"/>
              </a:rPr>
              <a:t>exists, go to step 4.</a:t>
            </a:r>
          </a:p>
          <a:p>
            <a:pPr>
              <a:lnSpc>
                <a:spcPct val="90000"/>
              </a:lnSpc>
              <a:buFont typeface="Monotype Sorts" pitchFamily="2" charset="2"/>
              <a:buNone/>
            </a:pPr>
            <a:r>
              <a:rPr lang="en-US" sz="2400" smtClean="0"/>
              <a:t>3.	</a:t>
            </a:r>
            <a:r>
              <a:rPr lang="en-US" sz="2400" i="1" smtClean="0"/>
              <a:t>Work</a:t>
            </a:r>
            <a:r>
              <a:rPr lang="en-US" sz="2400" smtClean="0"/>
              <a:t> = </a:t>
            </a:r>
            <a:r>
              <a:rPr lang="en-US" sz="2400" i="1" smtClean="0"/>
              <a:t>Work </a:t>
            </a:r>
            <a:r>
              <a:rPr lang="en-US" sz="2400" smtClean="0"/>
              <a:t>+ </a:t>
            </a:r>
            <a:r>
              <a:rPr lang="en-US" sz="2400" i="1" smtClean="0"/>
              <a:t>Allocation</a:t>
            </a:r>
            <a:r>
              <a:rPr lang="en-US" sz="2400" i="1" baseline="-25000" smtClean="0"/>
              <a:t>i</a:t>
            </a:r>
            <a:r>
              <a:rPr lang="en-US" sz="2400" smtClean="0"/>
              <a:t/>
            </a:r>
            <a:br>
              <a:rPr lang="en-US" sz="2400" smtClean="0"/>
            </a:br>
            <a:r>
              <a:rPr lang="en-US" sz="2400" i="1" smtClean="0"/>
              <a:t>Finish</a:t>
            </a:r>
            <a:r>
              <a:rPr lang="en-US" sz="2400" smtClean="0"/>
              <a:t>[</a:t>
            </a:r>
            <a:r>
              <a:rPr lang="en-US" sz="2400" i="1" smtClean="0"/>
              <a:t>i</a:t>
            </a:r>
            <a:r>
              <a:rPr lang="en-US" sz="2400" smtClean="0"/>
              <a:t>] =</a:t>
            </a:r>
            <a:r>
              <a:rPr lang="en-US" sz="2400" i="1" smtClean="0"/>
              <a:t> true</a:t>
            </a:r>
            <a:r>
              <a:rPr lang="en-US" sz="2400" smtClean="0"/>
              <a:t/>
            </a:r>
            <a:br>
              <a:rPr lang="en-US" sz="2400" smtClean="0"/>
            </a:br>
            <a:r>
              <a:rPr lang="en-US" sz="2400" smtClean="0"/>
              <a:t>go to step 2.</a:t>
            </a:r>
          </a:p>
          <a:p>
            <a:pPr>
              <a:lnSpc>
                <a:spcPct val="90000"/>
              </a:lnSpc>
              <a:buFont typeface="Monotype Sorts" pitchFamily="2" charset="2"/>
              <a:buNone/>
            </a:pPr>
            <a:r>
              <a:rPr lang="en-US" sz="2400" smtClean="0"/>
              <a:t>4.	If </a:t>
            </a:r>
            <a:r>
              <a:rPr lang="en-US" sz="2400" i="1" smtClean="0"/>
              <a:t>Finish</a:t>
            </a:r>
            <a:r>
              <a:rPr lang="en-US" sz="2400" smtClean="0"/>
              <a:t> [</a:t>
            </a:r>
            <a:r>
              <a:rPr lang="en-US" sz="2400" i="1" smtClean="0"/>
              <a:t>i</a:t>
            </a:r>
            <a:r>
              <a:rPr lang="en-US" sz="2400" smtClean="0"/>
              <a:t>] == true for all </a:t>
            </a:r>
            <a:r>
              <a:rPr lang="en-US" sz="2400" i="1" smtClean="0"/>
              <a:t>i</a:t>
            </a:r>
            <a:r>
              <a:rPr lang="en-US" sz="2400" smtClean="0"/>
              <a:t>, then the system is in a safe state.</a:t>
            </a:r>
          </a:p>
        </p:txBody>
      </p:sp>
      <p:sp>
        <p:nvSpPr>
          <p:cNvPr id="3789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37893"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59CB1F63-462E-4382-8A49-681B28D53CE3}" type="datetime1">
              <a:rPr lang="en-US">
                <a:solidFill>
                  <a:srgbClr val="000000"/>
                </a:solidFill>
              </a:rPr>
              <a:pPr/>
              <a:t>29-Sep-16</a:t>
            </a:fld>
            <a:endParaRPr lang="vi-VN">
              <a:solidFill>
                <a:srgbClr val="000000"/>
              </a:solidFill>
            </a:endParaRPr>
          </a:p>
        </p:txBody>
      </p:sp>
      <p:sp>
        <p:nvSpPr>
          <p:cNvPr id="3789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286935BA-83CA-407E-A763-782C8823065D}" type="slidenum">
              <a:rPr lang="vi-VN" smtClean="0">
                <a:solidFill>
                  <a:srgbClr val="000000"/>
                </a:solidFill>
              </a:rPr>
              <a:pPr/>
              <a:t>25</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2800" smtClean="0"/>
              <a:t>Resource-Request Algorithm for Process </a:t>
            </a:r>
            <a:r>
              <a:rPr lang="en-US" sz="2800" i="1" smtClean="0"/>
              <a:t>P</a:t>
            </a:r>
            <a:r>
              <a:rPr lang="en-US" sz="2800" i="1" baseline="-25000" smtClean="0"/>
              <a:t>i</a:t>
            </a:r>
            <a:endParaRPr lang="en-US" sz="2800" smtClean="0"/>
          </a:p>
        </p:txBody>
      </p:sp>
      <p:sp>
        <p:nvSpPr>
          <p:cNvPr id="38915" name="Rectangle 3"/>
          <p:cNvSpPr>
            <a:spLocks noGrp="1" noChangeArrowheads="1"/>
          </p:cNvSpPr>
          <p:nvPr>
            <p:ph idx="1"/>
          </p:nvPr>
        </p:nvSpPr>
        <p:spPr>
          <a:xfrm>
            <a:off x="754063" y="1316038"/>
            <a:ext cx="8201025" cy="5068887"/>
          </a:xfrm>
        </p:spPr>
        <p:txBody>
          <a:bodyPr/>
          <a:lstStyle/>
          <a:p>
            <a:pPr>
              <a:lnSpc>
                <a:spcPct val="90000"/>
              </a:lnSpc>
              <a:buFont typeface="Monotype Sorts" pitchFamily="2" charset="2"/>
              <a:buNone/>
            </a:pPr>
            <a:r>
              <a:rPr lang="en-US" sz="2400" i="1" smtClean="0"/>
              <a:t>   Request</a:t>
            </a:r>
            <a:r>
              <a:rPr lang="en-US" sz="2400" smtClean="0"/>
              <a:t> = request vector for process </a:t>
            </a:r>
            <a:r>
              <a:rPr lang="en-US" sz="2400" i="1" smtClean="0"/>
              <a:t>P</a:t>
            </a:r>
            <a:r>
              <a:rPr lang="en-US" sz="2400" i="1" baseline="-25000" smtClean="0"/>
              <a:t>i</a:t>
            </a:r>
            <a:r>
              <a:rPr lang="en-US" sz="2400" smtClean="0"/>
              <a:t>.  If </a:t>
            </a:r>
            <a:r>
              <a:rPr lang="en-US" sz="2400" i="1" smtClean="0"/>
              <a:t>Request</a:t>
            </a:r>
            <a:r>
              <a:rPr lang="en-US" sz="2400" i="1" baseline="-25000" smtClean="0"/>
              <a:t>i</a:t>
            </a:r>
            <a:r>
              <a:rPr lang="en-US" sz="2400" baseline="-25000" smtClean="0"/>
              <a:t> </a:t>
            </a:r>
            <a:r>
              <a:rPr lang="en-US" sz="2400" smtClean="0"/>
              <a:t>[</a:t>
            </a:r>
            <a:r>
              <a:rPr lang="en-US" sz="2400" i="1" smtClean="0"/>
              <a:t>j</a:t>
            </a:r>
            <a:r>
              <a:rPr lang="en-US" sz="2400" smtClean="0"/>
              <a:t>] = </a:t>
            </a:r>
            <a:r>
              <a:rPr lang="en-US" sz="2400" i="1" smtClean="0"/>
              <a:t>k</a:t>
            </a:r>
            <a:r>
              <a:rPr lang="en-US" sz="2400" smtClean="0"/>
              <a:t> then process </a:t>
            </a:r>
            <a:r>
              <a:rPr lang="en-US" sz="2400" i="1" smtClean="0"/>
              <a:t>P</a:t>
            </a:r>
            <a:r>
              <a:rPr lang="en-US" sz="2400" i="1" baseline="-25000" smtClean="0"/>
              <a:t>i</a:t>
            </a:r>
            <a:r>
              <a:rPr lang="en-US" sz="2400" smtClean="0"/>
              <a:t> wants </a:t>
            </a:r>
            <a:r>
              <a:rPr lang="en-US" sz="2400" i="1" smtClean="0"/>
              <a:t>k</a:t>
            </a:r>
            <a:r>
              <a:rPr lang="en-US" sz="2400" smtClean="0"/>
              <a:t> instances of resource type </a:t>
            </a:r>
            <a:r>
              <a:rPr lang="en-US" sz="2400" i="1" smtClean="0"/>
              <a:t>R</a:t>
            </a:r>
            <a:r>
              <a:rPr lang="en-US" sz="2400" i="1" baseline="-25000" smtClean="0"/>
              <a:t>j</a:t>
            </a:r>
            <a:r>
              <a:rPr lang="en-US" sz="2400" baseline="-25000" smtClean="0"/>
              <a:t>.</a:t>
            </a:r>
          </a:p>
          <a:p>
            <a:pPr lvl="1">
              <a:lnSpc>
                <a:spcPct val="90000"/>
              </a:lnSpc>
              <a:buFont typeface="Monotype Sorts" pitchFamily="2" charset="2"/>
              <a:buNone/>
            </a:pPr>
            <a:r>
              <a:rPr lang="en-US" sz="2000" smtClean="0"/>
              <a:t>1.	If </a:t>
            </a:r>
            <a:r>
              <a:rPr lang="en-US" sz="2000" i="1" smtClean="0"/>
              <a:t>Request</a:t>
            </a:r>
            <a:r>
              <a:rPr lang="en-US" sz="2000" i="1" baseline="-25000" smtClean="0"/>
              <a:t>i</a:t>
            </a:r>
            <a:r>
              <a:rPr lang="en-US" sz="2000" i="1" smtClean="0"/>
              <a:t> </a:t>
            </a:r>
            <a:r>
              <a:rPr lang="en-US" sz="2000" smtClean="0">
                <a:sym typeface="Symbol" pitchFamily="18" charset="2"/>
              </a:rPr>
              <a:t> </a:t>
            </a:r>
            <a:r>
              <a:rPr lang="en-US" sz="2000" i="1" smtClean="0">
                <a:sym typeface="Symbol" pitchFamily="18" charset="2"/>
              </a:rPr>
              <a:t>Need</a:t>
            </a:r>
            <a:r>
              <a:rPr lang="en-US" sz="2000" i="1" baseline="-25000" smtClean="0">
                <a:sym typeface="Symbol" pitchFamily="18" charset="2"/>
              </a:rPr>
              <a:t>i</a:t>
            </a:r>
            <a:r>
              <a:rPr lang="en-US" sz="2000" i="1" smtClean="0">
                <a:sym typeface="Symbol" pitchFamily="18" charset="2"/>
              </a:rPr>
              <a:t> </a:t>
            </a:r>
            <a:r>
              <a:rPr lang="en-US" sz="2000" smtClean="0">
                <a:sym typeface="Symbol" pitchFamily="18" charset="2"/>
              </a:rPr>
              <a:t>go to step 2.  Otherwise, raise error condition, since process has exceeded its maximum claim.</a:t>
            </a:r>
          </a:p>
          <a:p>
            <a:pPr lvl="1">
              <a:lnSpc>
                <a:spcPct val="90000"/>
              </a:lnSpc>
              <a:buFont typeface="Monotype Sorts" pitchFamily="2" charset="2"/>
              <a:buNone/>
            </a:pPr>
            <a:r>
              <a:rPr lang="en-US" sz="2000" smtClean="0">
                <a:sym typeface="Symbol" pitchFamily="18" charset="2"/>
              </a:rPr>
              <a:t>2.	If </a:t>
            </a:r>
            <a:r>
              <a:rPr lang="en-US" sz="2000" i="1" smtClean="0"/>
              <a:t>Request</a:t>
            </a:r>
            <a:r>
              <a:rPr lang="en-US" sz="2000" i="1" baseline="-25000" smtClean="0"/>
              <a:t>i</a:t>
            </a:r>
            <a:r>
              <a:rPr lang="en-US" sz="2000" smtClean="0"/>
              <a:t> </a:t>
            </a:r>
            <a:r>
              <a:rPr lang="en-US" sz="2000" smtClean="0">
                <a:sym typeface="Symbol" pitchFamily="18" charset="2"/>
              </a:rPr>
              <a:t> </a:t>
            </a:r>
            <a:r>
              <a:rPr lang="en-US" sz="2000" i="1" smtClean="0">
                <a:sym typeface="Symbol" pitchFamily="18" charset="2"/>
              </a:rPr>
              <a:t>Available</a:t>
            </a:r>
            <a:r>
              <a:rPr lang="en-US" sz="2000" smtClean="0">
                <a:sym typeface="Symbol" pitchFamily="18" charset="2"/>
              </a:rPr>
              <a:t>, go to step 3.  Otherwise </a:t>
            </a:r>
            <a:r>
              <a:rPr lang="en-US" sz="2000" i="1" smtClean="0">
                <a:sym typeface="Symbol" pitchFamily="18" charset="2"/>
              </a:rPr>
              <a:t>P</a:t>
            </a:r>
            <a:r>
              <a:rPr lang="en-US" sz="2000" i="1" baseline="-25000" smtClean="0">
                <a:sym typeface="Symbol" pitchFamily="18" charset="2"/>
              </a:rPr>
              <a:t>i</a:t>
            </a:r>
            <a:r>
              <a:rPr lang="en-US" sz="2000" smtClean="0">
                <a:sym typeface="Symbol" pitchFamily="18" charset="2"/>
              </a:rPr>
              <a:t>  must wait, since resources are not available.</a:t>
            </a:r>
          </a:p>
          <a:p>
            <a:pPr lvl="1">
              <a:lnSpc>
                <a:spcPct val="90000"/>
              </a:lnSpc>
              <a:buFont typeface="Monotype Sorts" pitchFamily="2" charset="2"/>
              <a:buNone/>
            </a:pPr>
            <a:r>
              <a:rPr lang="en-US" sz="2000" smtClean="0">
                <a:sym typeface="Symbol" pitchFamily="18" charset="2"/>
              </a:rPr>
              <a:t>3.	Pretend to allocate requested resources to </a:t>
            </a:r>
            <a:r>
              <a:rPr lang="en-US" sz="2000" i="1" smtClean="0">
                <a:sym typeface="Symbol" pitchFamily="18" charset="2"/>
              </a:rPr>
              <a:t>P</a:t>
            </a:r>
            <a:r>
              <a:rPr lang="en-US" sz="2000" i="1" baseline="-25000" smtClean="0">
                <a:sym typeface="Symbol" pitchFamily="18" charset="2"/>
              </a:rPr>
              <a:t>i</a:t>
            </a:r>
            <a:r>
              <a:rPr lang="en-US" sz="2000" smtClean="0">
                <a:sym typeface="Symbol" pitchFamily="18" charset="2"/>
              </a:rPr>
              <a:t> by modifying the state as follows:</a:t>
            </a:r>
          </a:p>
          <a:p>
            <a:pPr lvl="3">
              <a:lnSpc>
                <a:spcPct val="90000"/>
              </a:lnSpc>
              <a:buFontTx/>
              <a:buNone/>
            </a:pPr>
            <a:r>
              <a:rPr lang="en-US" smtClean="0">
                <a:sym typeface="Symbol" pitchFamily="18" charset="2"/>
              </a:rPr>
              <a:t>		</a:t>
            </a:r>
            <a:r>
              <a:rPr lang="en-US" i="1" smtClean="0">
                <a:sym typeface="Symbol" pitchFamily="18" charset="2"/>
              </a:rPr>
              <a:t>Available</a:t>
            </a:r>
            <a:r>
              <a:rPr lang="en-US" smtClean="0">
                <a:sym typeface="Symbol" pitchFamily="18" charset="2"/>
              </a:rPr>
              <a:t> = </a:t>
            </a:r>
            <a:r>
              <a:rPr lang="en-US" i="1" smtClean="0">
                <a:sym typeface="Symbol" pitchFamily="18" charset="2"/>
              </a:rPr>
              <a:t>Available </a:t>
            </a:r>
            <a:r>
              <a:rPr lang="en-US" smtClean="0">
                <a:sym typeface="Symbol" pitchFamily="18" charset="2"/>
              </a:rPr>
              <a:t>= </a:t>
            </a:r>
            <a:r>
              <a:rPr lang="en-US" i="1" smtClean="0">
                <a:sym typeface="Symbol" pitchFamily="18" charset="2"/>
              </a:rPr>
              <a:t>Request</a:t>
            </a:r>
            <a:r>
              <a:rPr lang="en-US" i="1" baseline="-25000" smtClean="0">
                <a:sym typeface="Symbol" pitchFamily="18" charset="2"/>
              </a:rPr>
              <a:t>i</a:t>
            </a:r>
            <a:r>
              <a:rPr lang="en-US" i="1" smtClean="0">
                <a:sym typeface="Symbol" pitchFamily="18" charset="2"/>
              </a:rPr>
              <a:t>;</a:t>
            </a:r>
          </a:p>
          <a:p>
            <a:pPr lvl="3">
              <a:lnSpc>
                <a:spcPct val="90000"/>
              </a:lnSpc>
              <a:buFontTx/>
              <a:buNone/>
            </a:pP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baseline="-25000" smtClean="0">
                <a:sym typeface="Symbol" pitchFamily="18" charset="2"/>
              </a:rPr>
              <a:t> </a:t>
            </a: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smtClean="0">
                <a:sym typeface="Symbol" pitchFamily="18" charset="2"/>
              </a:rPr>
              <a:t>;</a:t>
            </a:r>
          </a:p>
          <a:p>
            <a:pPr lvl="3">
              <a:lnSpc>
                <a:spcPct val="90000"/>
              </a:lnSpc>
              <a:buFontTx/>
              <a:buNone/>
            </a:pP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a:t>
            </a:r>
            <a:r>
              <a:rPr lang="en-US" i="1" smtClean="0">
                <a:sym typeface="Symbol" pitchFamily="18" charset="2"/>
              </a:rPr>
              <a:t> Need</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p>
          <a:p>
            <a:pPr lvl="2">
              <a:lnSpc>
                <a:spcPct val="90000"/>
              </a:lnSpc>
              <a:buSzPct val="125000"/>
              <a:buFontTx/>
              <a:buChar char="•"/>
            </a:pPr>
            <a:r>
              <a:rPr lang="en-US" sz="2000" i="1" smtClean="0">
                <a:sym typeface="Symbol" pitchFamily="18" charset="2"/>
              </a:rPr>
              <a:t>If safe  the resources are allocated to P</a:t>
            </a:r>
            <a:r>
              <a:rPr lang="en-US" sz="2000" i="1" baseline="-25000" smtClean="0">
                <a:sym typeface="Symbol" pitchFamily="18" charset="2"/>
              </a:rPr>
              <a:t>i</a:t>
            </a:r>
            <a:r>
              <a:rPr lang="en-US" sz="2000" i="1" smtClean="0">
                <a:sym typeface="Symbol" pitchFamily="18" charset="2"/>
              </a:rPr>
              <a:t>. </a:t>
            </a:r>
          </a:p>
          <a:p>
            <a:pPr lvl="2">
              <a:lnSpc>
                <a:spcPct val="90000"/>
              </a:lnSpc>
              <a:buSzPct val="125000"/>
              <a:buFontTx/>
              <a:buChar char="•"/>
            </a:pPr>
            <a:r>
              <a:rPr lang="en-US" sz="2000" i="1" smtClean="0">
                <a:sym typeface="Symbol" pitchFamily="18" charset="2"/>
              </a:rPr>
              <a:t>If unsafe  P</a:t>
            </a:r>
            <a:r>
              <a:rPr lang="en-US" sz="2000" baseline="-25000" smtClean="0">
                <a:sym typeface="Symbol" pitchFamily="18" charset="2"/>
              </a:rPr>
              <a:t>i</a:t>
            </a:r>
            <a:r>
              <a:rPr lang="en-US" sz="2000" i="1" smtClean="0">
                <a:sym typeface="Symbol" pitchFamily="18" charset="2"/>
              </a:rPr>
              <a:t> must wait, and the old resource-allocation state is restored</a:t>
            </a:r>
            <a:endParaRPr lang="en-US" sz="2000" baseline="-25000" smtClean="0">
              <a:sym typeface="Symbol" pitchFamily="18" charset="2"/>
            </a:endParaRPr>
          </a:p>
        </p:txBody>
      </p:sp>
      <p:sp>
        <p:nvSpPr>
          <p:cNvPr id="3891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38917"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AD0B96FE-1CC2-490F-9C7F-F3648B2DBAFC}" type="datetime1">
              <a:rPr lang="en-US">
                <a:solidFill>
                  <a:srgbClr val="000000"/>
                </a:solidFill>
              </a:rPr>
              <a:pPr/>
              <a:t>29-Sep-16</a:t>
            </a:fld>
            <a:endParaRPr lang="vi-VN">
              <a:solidFill>
                <a:srgbClr val="000000"/>
              </a:solidFill>
            </a:endParaRPr>
          </a:p>
        </p:txBody>
      </p:sp>
      <p:sp>
        <p:nvSpPr>
          <p:cNvPr id="3891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7CA40372-D468-4C29-A597-2A5D91B1D2AF}" type="slidenum">
              <a:rPr lang="vi-VN" smtClean="0">
                <a:solidFill>
                  <a:srgbClr val="000000"/>
                </a:solidFill>
              </a:rPr>
              <a:pPr/>
              <a:t>26</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600" b="1" smtClean="0"/>
              <a:t>Example of Banker’s Algorithm</a:t>
            </a:r>
          </a:p>
        </p:txBody>
      </p:sp>
      <p:sp>
        <p:nvSpPr>
          <p:cNvPr id="39939" name="Rectangle 3"/>
          <p:cNvSpPr>
            <a:spLocks noGrp="1" noChangeArrowheads="1"/>
          </p:cNvSpPr>
          <p:nvPr>
            <p:ph idx="1"/>
          </p:nvPr>
        </p:nvSpPr>
        <p:spPr>
          <a:xfrm>
            <a:off x="738188" y="1282700"/>
            <a:ext cx="8216900" cy="4849813"/>
          </a:xfrm>
        </p:spPr>
        <p:txBody>
          <a:bodyPr/>
          <a:lstStyle/>
          <a:p>
            <a:pPr>
              <a:tabLst>
                <a:tab pos="1371600" algn="l"/>
                <a:tab pos="2395538" algn="ctr"/>
                <a:tab pos="3594100" algn="ctr"/>
                <a:tab pos="4805363" algn="ctr"/>
              </a:tabLst>
            </a:pPr>
            <a:r>
              <a:rPr lang="en-US" sz="2800" smtClean="0"/>
              <a:t>5 processes </a:t>
            </a:r>
            <a:r>
              <a:rPr lang="en-US" sz="2800" i="1" smtClean="0"/>
              <a:t>P</a:t>
            </a:r>
            <a:r>
              <a:rPr lang="en-US" sz="2800" baseline="-25000" smtClean="0"/>
              <a:t>0 </a:t>
            </a:r>
            <a:r>
              <a:rPr lang="en-US" sz="2800" smtClean="0"/>
              <a:t>through </a:t>
            </a:r>
            <a:r>
              <a:rPr lang="en-US" sz="2800" i="1" smtClean="0"/>
              <a:t>P</a:t>
            </a:r>
            <a:r>
              <a:rPr lang="en-US" sz="2800" baseline="-25000" smtClean="0"/>
              <a:t>4</a:t>
            </a:r>
            <a:r>
              <a:rPr lang="en-US" sz="2800" smtClean="0"/>
              <a:t>; 3 resource types </a:t>
            </a:r>
            <a:r>
              <a:rPr lang="en-US" sz="2800" i="1" smtClean="0"/>
              <a:t>A</a:t>
            </a:r>
            <a:r>
              <a:rPr lang="en-US" sz="2800" smtClean="0"/>
              <a:t>(10 instances), </a:t>
            </a:r>
            <a:r>
              <a:rPr lang="en-US" sz="2800" i="1" smtClean="0"/>
              <a:t>B</a:t>
            </a:r>
            <a:r>
              <a:rPr lang="en-US" sz="2800" smtClean="0"/>
              <a:t> (5instances, and </a:t>
            </a:r>
            <a:r>
              <a:rPr lang="en-US" sz="2800" i="1" smtClean="0"/>
              <a:t>C</a:t>
            </a:r>
            <a:r>
              <a:rPr lang="en-US" sz="2800" smtClean="0"/>
              <a:t> (7 instances).</a:t>
            </a:r>
          </a:p>
          <a:p>
            <a:pPr>
              <a:tabLst>
                <a:tab pos="1371600" algn="l"/>
                <a:tab pos="2395538" algn="ctr"/>
                <a:tab pos="3594100" algn="ctr"/>
                <a:tab pos="4805363" algn="ctr"/>
              </a:tabLst>
            </a:pPr>
            <a:r>
              <a:rPr lang="en-US" sz="2800" smtClean="0"/>
              <a:t>Snapshot at time </a:t>
            </a:r>
            <a:r>
              <a:rPr lang="en-US" sz="2800" i="1" smtClean="0"/>
              <a:t>T</a:t>
            </a:r>
            <a:r>
              <a:rPr lang="en-US" sz="2800" baseline="-25000" smtClean="0"/>
              <a:t>0</a:t>
            </a:r>
            <a:r>
              <a:rPr lang="en-US" sz="2800" smtClean="0"/>
              <a:t>:</a:t>
            </a:r>
          </a:p>
          <a:p>
            <a:pPr>
              <a:buFont typeface="Monotype Sorts" pitchFamily="2" charset="2"/>
              <a:buNone/>
              <a:tabLst>
                <a:tab pos="1371600" algn="l"/>
                <a:tab pos="2395538" algn="ctr"/>
                <a:tab pos="3594100" algn="ctr"/>
                <a:tab pos="4805363" algn="ctr"/>
              </a:tabLst>
            </a:pPr>
            <a:r>
              <a:rPr lang="en-US" sz="2800" smtClean="0"/>
              <a:t>			</a:t>
            </a:r>
            <a:r>
              <a:rPr lang="en-US" sz="2000" i="1" u="sng" smtClean="0"/>
              <a:t>Allocation</a:t>
            </a:r>
            <a:r>
              <a:rPr lang="en-US" sz="2000" i="1" smtClean="0"/>
              <a:t>	</a:t>
            </a:r>
            <a:r>
              <a:rPr lang="en-US" sz="2000" i="1" u="sng" smtClean="0"/>
              <a:t>Max</a:t>
            </a:r>
            <a:r>
              <a:rPr lang="en-US" sz="2000" i="1" smtClean="0"/>
              <a:t>	</a:t>
            </a:r>
            <a:r>
              <a:rPr lang="en-US" sz="2000" i="1" u="sng" smtClean="0"/>
              <a:t>Available</a:t>
            </a:r>
            <a:endParaRPr lang="en-US" sz="2000" i="1" smtClean="0"/>
          </a:p>
          <a:p>
            <a:pPr>
              <a:buFont typeface="Monotype Sorts" pitchFamily="2" charset="2"/>
              <a:buNone/>
              <a:tabLst>
                <a:tab pos="1371600" algn="l"/>
                <a:tab pos="2395538" algn="ctr"/>
                <a:tab pos="3594100" algn="ctr"/>
                <a:tab pos="4805363" algn="ctr"/>
              </a:tabLst>
            </a:pPr>
            <a:r>
              <a:rPr lang="en-US" sz="2000" i="1" smtClean="0"/>
              <a:t>			A B C	A B C 	A B C</a:t>
            </a:r>
          </a:p>
          <a:p>
            <a:pPr>
              <a:buFont typeface="Monotype Sorts" pitchFamily="2" charset="2"/>
              <a:buNone/>
              <a:tabLst>
                <a:tab pos="1371600" algn="l"/>
                <a:tab pos="2395538" algn="ctr"/>
                <a:tab pos="3594100" algn="ctr"/>
                <a:tab pos="4805363" algn="ctr"/>
              </a:tabLst>
            </a:pPr>
            <a:r>
              <a:rPr lang="en-US" sz="2000" smtClean="0"/>
              <a:t>		</a:t>
            </a:r>
            <a:r>
              <a:rPr lang="en-US" sz="2000" i="1" smtClean="0"/>
              <a:t>P</a:t>
            </a:r>
            <a:r>
              <a:rPr lang="en-US" sz="2000" baseline="-25000" smtClean="0"/>
              <a:t>0	</a:t>
            </a:r>
            <a:r>
              <a:rPr lang="en-US" sz="2000" smtClean="0"/>
              <a:t>0 1 0	7 5 3 	3 3 2</a:t>
            </a:r>
          </a:p>
          <a:p>
            <a:pPr>
              <a:buFont typeface="Monotype Sorts" pitchFamily="2" charset="2"/>
              <a:buNone/>
              <a:tabLst>
                <a:tab pos="1371600" algn="l"/>
                <a:tab pos="2395538" algn="ctr"/>
                <a:tab pos="3594100" algn="ctr"/>
                <a:tab pos="4805363" algn="ctr"/>
              </a:tabLst>
            </a:pPr>
            <a:r>
              <a:rPr lang="en-US" sz="2000" smtClean="0"/>
              <a:t>		 </a:t>
            </a:r>
            <a:r>
              <a:rPr lang="en-US" sz="2000" i="1" smtClean="0"/>
              <a:t>P</a:t>
            </a:r>
            <a:r>
              <a:rPr lang="en-US" sz="2000" baseline="-25000" smtClean="0"/>
              <a:t>1	</a:t>
            </a:r>
            <a:r>
              <a:rPr lang="en-US" sz="2000" smtClean="0"/>
              <a:t>2 0 0 	3 2 2  </a:t>
            </a:r>
          </a:p>
          <a:p>
            <a:pPr>
              <a:buFont typeface="Monotype Sorts" pitchFamily="2" charset="2"/>
              <a:buNone/>
              <a:tabLst>
                <a:tab pos="1371600" algn="l"/>
                <a:tab pos="2395538" algn="ctr"/>
                <a:tab pos="3594100" algn="ctr"/>
                <a:tab pos="4805363" algn="ctr"/>
              </a:tabLst>
            </a:pPr>
            <a:r>
              <a:rPr lang="en-US" sz="2000" smtClean="0"/>
              <a:t>		 </a:t>
            </a:r>
            <a:r>
              <a:rPr lang="en-US" sz="2000" i="1" smtClean="0"/>
              <a:t>P</a:t>
            </a:r>
            <a:r>
              <a:rPr lang="en-US" sz="2000" baseline="-25000" smtClean="0"/>
              <a:t>2</a:t>
            </a:r>
            <a:r>
              <a:rPr lang="en-US" sz="2000" smtClean="0"/>
              <a:t>	3 0 2 	9 0 2</a:t>
            </a:r>
          </a:p>
          <a:p>
            <a:pPr>
              <a:buFont typeface="Monotype Sorts" pitchFamily="2" charset="2"/>
              <a:buNone/>
              <a:tabLst>
                <a:tab pos="1371600" algn="l"/>
                <a:tab pos="2395538" algn="ctr"/>
                <a:tab pos="3594100" algn="ctr"/>
                <a:tab pos="4805363" algn="ctr"/>
              </a:tabLst>
            </a:pPr>
            <a:r>
              <a:rPr lang="en-US" sz="2000" smtClean="0"/>
              <a:t>		 </a:t>
            </a:r>
            <a:r>
              <a:rPr lang="en-US" sz="2000" i="1" smtClean="0"/>
              <a:t>P</a:t>
            </a:r>
            <a:r>
              <a:rPr lang="en-US" sz="2000" baseline="-25000" smtClean="0"/>
              <a:t>3</a:t>
            </a:r>
            <a:r>
              <a:rPr lang="en-US" sz="2000" smtClean="0"/>
              <a:t>	2 1 1 	2 2 2</a:t>
            </a:r>
          </a:p>
          <a:p>
            <a:pPr>
              <a:buFont typeface="Monotype Sorts" pitchFamily="2" charset="2"/>
              <a:buNone/>
              <a:tabLst>
                <a:tab pos="1371600" algn="l"/>
                <a:tab pos="2395538" algn="ctr"/>
                <a:tab pos="3594100" algn="ctr"/>
                <a:tab pos="4805363" algn="ctr"/>
              </a:tabLst>
            </a:pPr>
            <a:r>
              <a:rPr lang="en-US" sz="2000" smtClean="0"/>
              <a:t>		 </a:t>
            </a:r>
            <a:r>
              <a:rPr lang="en-US" sz="2000" i="1" smtClean="0"/>
              <a:t>P</a:t>
            </a:r>
            <a:r>
              <a:rPr lang="en-US" sz="2000" baseline="-25000" smtClean="0"/>
              <a:t>4</a:t>
            </a:r>
            <a:r>
              <a:rPr lang="en-US" sz="2000" smtClean="0"/>
              <a:t>	0 0 2	4 3 3  	</a:t>
            </a:r>
            <a:r>
              <a:rPr lang="en-US" sz="2800" smtClean="0"/>
              <a:t>	</a:t>
            </a:r>
          </a:p>
        </p:txBody>
      </p:sp>
      <p:sp>
        <p:nvSpPr>
          <p:cNvPr id="399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39941"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6E33956E-4440-48C3-9300-92FFB7521714}" type="datetime1">
              <a:rPr lang="en-US">
                <a:solidFill>
                  <a:srgbClr val="000000"/>
                </a:solidFill>
              </a:rPr>
              <a:pPr/>
              <a:t>29-Sep-16</a:t>
            </a:fld>
            <a:endParaRPr lang="vi-VN">
              <a:solidFill>
                <a:srgbClr val="000000"/>
              </a:solidFill>
            </a:endParaRPr>
          </a:p>
        </p:txBody>
      </p:sp>
      <p:sp>
        <p:nvSpPr>
          <p:cNvPr id="3994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1347FD19-5C4A-4D79-9F39-D868DB827860}" type="slidenum">
              <a:rPr lang="vi-VN" smtClean="0">
                <a:solidFill>
                  <a:srgbClr val="000000"/>
                </a:solidFill>
              </a:rPr>
              <a:pPr/>
              <a:t>27</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4000" smtClean="0"/>
              <a:t>Example (Cont.)</a:t>
            </a:r>
          </a:p>
        </p:txBody>
      </p:sp>
      <p:sp>
        <p:nvSpPr>
          <p:cNvPr id="40963" name="Rectangle 3"/>
          <p:cNvSpPr>
            <a:spLocks noGrp="1" noChangeArrowheads="1"/>
          </p:cNvSpPr>
          <p:nvPr>
            <p:ph idx="1"/>
          </p:nvPr>
        </p:nvSpPr>
        <p:spPr>
          <a:xfrm>
            <a:off x="1182688" y="1471613"/>
            <a:ext cx="7772400" cy="4881562"/>
          </a:xfrm>
        </p:spPr>
        <p:txBody>
          <a:bodyPr/>
          <a:lstStyle/>
          <a:p>
            <a:pPr>
              <a:tabLst>
                <a:tab pos="2452688" algn="l"/>
                <a:tab pos="3492500" algn="ctr"/>
              </a:tabLst>
            </a:pPr>
            <a:r>
              <a:rPr lang="en-US" sz="2400" smtClean="0"/>
              <a:t>The content of the matrix. Need is defined to be Max – Allocation.</a:t>
            </a:r>
          </a:p>
          <a:p>
            <a:pPr>
              <a:buFont typeface="Monotype Sorts" pitchFamily="2" charset="2"/>
              <a:buNone/>
              <a:tabLst>
                <a:tab pos="2452688" algn="l"/>
                <a:tab pos="3492500" algn="ctr"/>
              </a:tabLst>
            </a:pPr>
            <a:r>
              <a:rPr lang="en-US" sz="2400" smtClean="0"/>
              <a:t>			</a:t>
            </a:r>
            <a:r>
              <a:rPr lang="en-US" sz="2400" i="1" u="sng" smtClean="0"/>
              <a:t>Need</a:t>
            </a:r>
            <a:endParaRPr lang="en-US" sz="2400" u="sng" smtClean="0"/>
          </a:p>
          <a:p>
            <a:pPr>
              <a:buFont typeface="Monotype Sorts" pitchFamily="2" charset="2"/>
              <a:buNone/>
              <a:tabLst>
                <a:tab pos="2452688" algn="l"/>
                <a:tab pos="3492500" algn="ctr"/>
              </a:tabLst>
            </a:pPr>
            <a:r>
              <a:rPr lang="en-US" sz="2400" smtClean="0"/>
              <a:t>			</a:t>
            </a:r>
            <a:r>
              <a:rPr lang="en-US" sz="2400" i="1" smtClean="0"/>
              <a:t>A B C</a:t>
            </a:r>
          </a:p>
          <a:p>
            <a:pPr>
              <a:buFont typeface="Monotype Sorts" pitchFamily="2" charset="2"/>
              <a:buNone/>
              <a:tabLst>
                <a:tab pos="2452688" algn="l"/>
                <a:tab pos="3492500" algn="ctr"/>
              </a:tabLst>
            </a:pPr>
            <a:r>
              <a:rPr lang="en-US" sz="2400" smtClean="0"/>
              <a:t>		 </a:t>
            </a:r>
            <a:r>
              <a:rPr lang="en-US" sz="2400" i="1" smtClean="0"/>
              <a:t>P</a:t>
            </a:r>
            <a:r>
              <a:rPr lang="en-US" sz="2400" baseline="-25000" smtClean="0"/>
              <a:t>0	</a:t>
            </a:r>
            <a:r>
              <a:rPr lang="en-US" sz="2400" smtClean="0"/>
              <a:t>7 4 3 </a:t>
            </a:r>
          </a:p>
          <a:p>
            <a:pPr>
              <a:buFont typeface="Monotype Sorts" pitchFamily="2" charset="2"/>
              <a:buNone/>
              <a:tabLst>
                <a:tab pos="2452688" algn="l"/>
                <a:tab pos="3492500" algn="ctr"/>
              </a:tabLst>
            </a:pPr>
            <a:r>
              <a:rPr lang="en-US" sz="2400" smtClean="0"/>
              <a:t>		 </a:t>
            </a:r>
            <a:r>
              <a:rPr lang="en-US" sz="2400" i="1" smtClean="0"/>
              <a:t>P</a:t>
            </a:r>
            <a:r>
              <a:rPr lang="en-US" sz="2400" baseline="-25000" smtClean="0"/>
              <a:t>1	</a:t>
            </a:r>
            <a:r>
              <a:rPr lang="en-US" sz="2400" smtClean="0"/>
              <a:t>1 2 2 </a:t>
            </a:r>
          </a:p>
          <a:p>
            <a:pPr>
              <a:buFont typeface="Monotype Sorts" pitchFamily="2" charset="2"/>
              <a:buNone/>
              <a:tabLst>
                <a:tab pos="2452688" algn="l"/>
                <a:tab pos="3492500" algn="ctr"/>
              </a:tabLst>
            </a:pPr>
            <a:r>
              <a:rPr lang="en-US" sz="2400" smtClean="0"/>
              <a:t>		 </a:t>
            </a:r>
            <a:r>
              <a:rPr lang="en-US" sz="2400" i="1" smtClean="0"/>
              <a:t>P</a:t>
            </a:r>
            <a:r>
              <a:rPr lang="en-US" sz="2400" baseline="-25000" smtClean="0"/>
              <a:t>2</a:t>
            </a:r>
            <a:r>
              <a:rPr lang="en-US" sz="2400" smtClean="0"/>
              <a:t>	6 0 0 </a:t>
            </a:r>
          </a:p>
          <a:p>
            <a:pPr>
              <a:buFont typeface="Monotype Sorts" pitchFamily="2" charset="2"/>
              <a:buNone/>
              <a:tabLst>
                <a:tab pos="2452688" algn="l"/>
                <a:tab pos="3492500" algn="ctr"/>
              </a:tabLst>
            </a:pPr>
            <a:r>
              <a:rPr lang="en-US" sz="2400" smtClean="0"/>
              <a:t>		 </a:t>
            </a:r>
            <a:r>
              <a:rPr lang="en-US" sz="2400" i="1" smtClean="0"/>
              <a:t>P</a:t>
            </a:r>
            <a:r>
              <a:rPr lang="en-US" sz="2400" baseline="-25000" smtClean="0"/>
              <a:t>3</a:t>
            </a:r>
            <a:r>
              <a:rPr lang="en-US" sz="2400" smtClean="0"/>
              <a:t>	0 1 1</a:t>
            </a:r>
          </a:p>
          <a:p>
            <a:pPr>
              <a:buFont typeface="Monotype Sorts" pitchFamily="2" charset="2"/>
              <a:buNone/>
              <a:tabLst>
                <a:tab pos="2452688" algn="l"/>
                <a:tab pos="3492500" algn="ctr"/>
              </a:tabLst>
            </a:pPr>
            <a:r>
              <a:rPr lang="en-US" sz="2400" smtClean="0"/>
              <a:t>		 </a:t>
            </a:r>
            <a:r>
              <a:rPr lang="en-US" sz="2400" i="1" smtClean="0"/>
              <a:t>P</a:t>
            </a:r>
            <a:r>
              <a:rPr lang="en-US" sz="2400" baseline="-25000" smtClean="0"/>
              <a:t>4</a:t>
            </a:r>
            <a:r>
              <a:rPr lang="en-US" sz="2400" smtClean="0"/>
              <a:t>	4 3 1 </a:t>
            </a:r>
          </a:p>
          <a:p>
            <a:pPr>
              <a:tabLst>
                <a:tab pos="2452688" algn="l"/>
                <a:tab pos="3492500" algn="ctr"/>
              </a:tabLst>
            </a:pPr>
            <a:r>
              <a:rPr lang="en-US" sz="2400" smtClean="0"/>
              <a:t>The system is in a safe state since the sequence &lt; </a:t>
            </a:r>
            <a:r>
              <a:rPr lang="en-US" sz="2400" i="1" smtClean="0"/>
              <a:t>P</a:t>
            </a:r>
            <a:r>
              <a:rPr lang="en-US" sz="2400" baseline="-25000" smtClean="0"/>
              <a:t>1</a:t>
            </a:r>
            <a:r>
              <a:rPr lang="en-US" sz="2400" smtClean="0"/>
              <a:t>, </a:t>
            </a:r>
            <a:r>
              <a:rPr lang="en-US" sz="2400" i="1" smtClean="0"/>
              <a:t>P</a:t>
            </a:r>
            <a:r>
              <a:rPr lang="en-US" sz="2400" baseline="-25000" smtClean="0"/>
              <a:t>3</a:t>
            </a:r>
            <a:r>
              <a:rPr lang="en-US" sz="2400" smtClean="0"/>
              <a:t>, </a:t>
            </a:r>
            <a:r>
              <a:rPr lang="en-US" sz="2400" i="1" smtClean="0"/>
              <a:t>P</a:t>
            </a:r>
            <a:r>
              <a:rPr lang="en-US" sz="2400" baseline="-25000" smtClean="0"/>
              <a:t>4</a:t>
            </a:r>
            <a:r>
              <a:rPr lang="en-US" sz="2400" smtClean="0"/>
              <a:t>, </a:t>
            </a:r>
            <a:r>
              <a:rPr lang="en-US" sz="2400" i="1" smtClean="0"/>
              <a:t>P</a:t>
            </a:r>
            <a:r>
              <a:rPr lang="en-US" sz="2400" baseline="-25000" smtClean="0"/>
              <a:t>2</a:t>
            </a:r>
            <a:r>
              <a:rPr lang="en-US" sz="2400" smtClean="0"/>
              <a:t>, </a:t>
            </a:r>
            <a:r>
              <a:rPr lang="en-US" sz="2400" i="1" smtClean="0"/>
              <a:t>P</a:t>
            </a:r>
            <a:r>
              <a:rPr lang="en-US" sz="2400" baseline="-25000" smtClean="0"/>
              <a:t>0</a:t>
            </a:r>
            <a:r>
              <a:rPr lang="en-US" sz="2400" smtClean="0"/>
              <a:t>&gt; satisfies safety criteria. </a:t>
            </a:r>
            <a:endParaRPr lang="en-US" sz="2400" baseline="-25000" smtClean="0"/>
          </a:p>
        </p:txBody>
      </p:sp>
      <p:sp>
        <p:nvSpPr>
          <p:cNvPr id="409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40965"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9B18DA5B-E026-4CA8-AEBF-238763F4040F}" type="datetime1">
              <a:rPr lang="en-US">
                <a:solidFill>
                  <a:srgbClr val="000000"/>
                </a:solidFill>
              </a:rPr>
              <a:pPr/>
              <a:t>29-Sep-16</a:t>
            </a:fld>
            <a:endParaRPr lang="vi-VN">
              <a:solidFill>
                <a:srgbClr val="000000"/>
              </a:solidFill>
            </a:endParaRPr>
          </a:p>
        </p:txBody>
      </p:sp>
      <p:sp>
        <p:nvSpPr>
          <p:cNvPr id="4096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57EAC357-2D10-4224-8BC8-0C90CE8EE777}" type="slidenum">
              <a:rPr lang="vi-VN" smtClean="0">
                <a:solidFill>
                  <a:srgbClr val="000000"/>
                </a:solidFill>
              </a:rPr>
              <a:pPr/>
              <a:t>28</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200" b="1" smtClean="0"/>
              <a:t>Example </a:t>
            </a:r>
            <a:r>
              <a:rPr lang="en-US" sz="3200" b="1" i="1" smtClean="0"/>
              <a:t>P</a:t>
            </a:r>
            <a:r>
              <a:rPr lang="en-US" sz="3200" b="1" baseline="-25000" smtClean="0"/>
              <a:t>1</a:t>
            </a:r>
            <a:r>
              <a:rPr lang="en-US" sz="3200" b="1" smtClean="0"/>
              <a:t> Request (1,0,2) (Cont.)</a:t>
            </a:r>
          </a:p>
        </p:txBody>
      </p:sp>
      <p:sp>
        <p:nvSpPr>
          <p:cNvPr id="41987" name="Rectangle 3"/>
          <p:cNvSpPr>
            <a:spLocks noGrp="1" noChangeArrowheads="1"/>
          </p:cNvSpPr>
          <p:nvPr>
            <p:ph idx="1"/>
          </p:nvPr>
        </p:nvSpPr>
        <p:spPr>
          <a:xfrm>
            <a:off x="1042988" y="1427163"/>
            <a:ext cx="7912100" cy="4910137"/>
          </a:xfrm>
        </p:spPr>
        <p:txBody>
          <a:bodyPr/>
          <a:lstStyle/>
          <a:p>
            <a:pPr>
              <a:tabLst>
                <a:tab pos="1544638" algn="l"/>
                <a:tab pos="2452688" algn="ctr"/>
                <a:tab pos="3767138" algn="ctr"/>
                <a:tab pos="5022850" algn="ctr"/>
              </a:tabLst>
            </a:pPr>
            <a:r>
              <a:rPr lang="en-US" sz="2000" smtClean="0"/>
              <a:t>Check that Request </a:t>
            </a:r>
            <a:r>
              <a:rPr lang="en-US" sz="2000" smtClean="0">
                <a:sym typeface="Symbol" pitchFamily="18" charset="2"/>
              </a:rPr>
              <a:t> Available (that is, (1,0,2)  (3,3,2)  </a:t>
            </a:r>
            <a:r>
              <a:rPr lang="en-US" sz="2000" i="1" smtClean="0">
                <a:sym typeface="Symbol" pitchFamily="18" charset="2"/>
              </a:rPr>
              <a:t>true.</a:t>
            </a:r>
          </a:p>
          <a:p>
            <a:pPr>
              <a:buFont typeface="Monotype Sorts" pitchFamily="2" charset="2"/>
              <a:buNone/>
              <a:tabLst>
                <a:tab pos="1544638" algn="l"/>
                <a:tab pos="2452688" algn="ctr"/>
                <a:tab pos="3767138" algn="ctr"/>
                <a:tab pos="5022850" algn="ctr"/>
              </a:tabLst>
            </a:pPr>
            <a:r>
              <a:rPr lang="en-US" sz="2400" i="1" smtClean="0"/>
              <a:t>		</a:t>
            </a:r>
            <a:r>
              <a:rPr lang="en-US" sz="2000" i="1" smtClean="0"/>
              <a:t>	</a:t>
            </a:r>
            <a:r>
              <a:rPr lang="en-US" sz="2000" i="1" u="sng" smtClean="0"/>
              <a:t>Allocation</a:t>
            </a:r>
            <a:r>
              <a:rPr lang="en-US" sz="2000" i="1" smtClean="0"/>
              <a:t>	</a:t>
            </a:r>
            <a:r>
              <a:rPr lang="en-US" sz="2000" i="1" u="sng" smtClean="0"/>
              <a:t>Need</a:t>
            </a:r>
            <a:r>
              <a:rPr lang="en-US" sz="2000" i="1" smtClean="0"/>
              <a:t>	</a:t>
            </a:r>
            <a:r>
              <a:rPr lang="en-US" sz="2000" i="1" u="sng" smtClean="0"/>
              <a:t>Available</a:t>
            </a:r>
            <a:endParaRPr lang="en-US" sz="2000" i="1" smtClean="0"/>
          </a:p>
          <a:p>
            <a:pPr>
              <a:buFont typeface="Monotype Sorts" pitchFamily="2" charset="2"/>
              <a:buNone/>
              <a:tabLst>
                <a:tab pos="1544638" algn="l"/>
                <a:tab pos="2452688" algn="ctr"/>
                <a:tab pos="3767138" algn="ctr"/>
                <a:tab pos="5022850" algn="ctr"/>
              </a:tabLst>
            </a:pPr>
            <a:r>
              <a:rPr lang="en-US" sz="2000" i="1" smtClean="0"/>
              <a:t>			A B C	A B C	A B C </a:t>
            </a:r>
          </a:p>
          <a:p>
            <a:pPr>
              <a:buFont typeface="Monotype Sorts" pitchFamily="2" charset="2"/>
              <a:buNone/>
              <a:tabLst>
                <a:tab pos="1544638" algn="l"/>
                <a:tab pos="2452688" algn="ctr"/>
                <a:tab pos="3767138" algn="ctr"/>
                <a:tab pos="5022850" algn="ctr"/>
              </a:tabLst>
            </a:pPr>
            <a:r>
              <a:rPr lang="en-US" sz="2000" smtClean="0"/>
              <a:t>		</a:t>
            </a:r>
            <a:r>
              <a:rPr lang="en-US" sz="2000" i="1" smtClean="0"/>
              <a:t>P</a:t>
            </a:r>
            <a:r>
              <a:rPr lang="en-US" sz="2000" baseline="-25000" smtClean="0"/>
              <a:t>0</a:t>
            </a:r>
            <a:r>
              <a:rPr lang="en-US" sz="2000" smtClean="0"/>
              <a:t>	0 1 0 	7 4 3 	2 3 0</a:t>
            </a:r>
          </a:p>
          <a:p>
            <a:pPr>
              <a:buFont typeface="Monotype Sorts" pitchFamily="2" charset="2"/>
              <a:buNone/>
              <a:tabLst>
                <a:tab pos="1544638" algn="l"/>
                <a:tab pos="2452688" algn="ctr"/>
                <a:tab pos="3767138" algn="ctr"/>
                <a:tab pos="5022850" algn="ctr"/>
              </a:tabLst>
            </a:pPr>
            <a:r>
              <a:rPr lang="en-US" sz="2000" smtClean="0"/>
              <a:t>		</a:t>
            </a:r>
            <a:r>
              <a:rPr lang="en-US" sz="2000" i="1" smtClean="0"/>
              <a:t>P</a:t>
            </a:r>
            <a:r>
              <a:rPr lang="en-US" sz="2000" baseline="-25000" smtClean="0"/>
              <a:t>1</a:t>
            </a:r>
            <a:r>
              <a:rPr lang="en-US" sz="2000" smtClean="0"/>
              <a:t>	3 0 2	0 2 0 	</a:t>
            </a:r>
          </a:p>
          <a:p>
            <a:pPr>
              <a:buFont typeface="Monotype Sorts" pitchFamily="2" charset="2"/>
              <a:buNone/>
              <a:tabLst>
                <a:tab pos="1544638" algn="l"/>
                <a:tab pos="2452688" algn="ctr"/>
                <a:tab pos="3767138" algn="ctr"/>
                <a:tab pos="5022850" algn="ctr"/>
              </a:tabLst>
            </a:pPr>
            <a:r>
              <a:rPr lang="en-US" sz="2000" smtClean="0"/>
              <a:t>		</a:t>
            </a:r>
            <a:r>
              <a:rPr lang="en-US" sz="2000" i="1" smtClean="0"/>
              <a:t>P</a:t>
            </a:r>
            <a:r>
              <a:rPr lang="en-US" sz="2000" baseline="-25000" smtClean="0"/>
              <a:t>2</a:t>
            </a:r>
            <a:r>
              <a:rPr lang="en-US" sz="2000" smtClean="0"/>
              <a:t>	3 0 1 	6 0 0 </a:t>
            </a:r>
          </a:p>
          <a:p>
            <a:pPr>
              <a:buFont typeface="Monotype Sorts" pitchFamily="2" charset="2"/>
              <a:buNone/>
              <a:tabLst>
                <a:tab pos="1544638" algn="l"/>
                <a:tab pos="2452688" algn="ctr"/>
                <a:tab pos="3767138" algn="ctr"/>
                <a:tab pos="5022850" algn="ctr"/>
              </a:tabLst>
            </a:pPr>
            <a:r>
              <a:rPr lang="en-US" sz="2000" smtClean="0"/>
              <a:t>		</a:t>
            </a:r>
            <a:r>
              <a:rPr lang="en-US" sz="2000" i="1" smtClean="0"/>
              <a:t>P</a:t>
            </a:r>
            <a:r>
              <a:rPr lang="en-US" sz="2000" baseline="-25000" smtClean="0"/>
              <a:t>3</a:t>
            </a:r>
            <a:r>
              <a:rPr lang="en-US" sz="2000" smtClean="0"/>
              <a:t>	2 1 1 	0 1 1</a:t>
            </a:r>
          </a:p>
          <a:p>
            <a:pPr>
              <a:buFont typeface="Monotype Sorts" pitchFamily="2" charset="2"/>
              <a:buNone/>
              <a:tabLst>
                <a:tab pos="1544638" algn="l"/>
                <a:tab pos="2452688" algn="ctr"/>
                <a:tab pos="3767138" algn="ctr"/>
                <a:tab pos="5022850" algn="ctr"/>
              </a:tabLst>
            </a:pPr>
            <a:r>
              <a:rPr lang="en-US" sz="2000" smtClean="0"/>
              <a:t>		</a:t>
            </a:r>
            <a:r>
              <a:rPr lang="en-US" sz="2000" i="1" smtClean="0"/>
              <a:t>P</a:t>
            </a:r>
            <a:r>
              <a:rPr lang="en-US" sz="2000" baseline="-25000" smtClean="0"/>
              <a:t>4</a:t>
            </a:r>
            <a:r>
              <a:rPr lang="en-US" sz="2000" smtClean="0"/>
              <a:t>	0 0 2 	4 3 1 </a:t>
            </a:r>
          </a:p>
          <a:p>
            <a:pPr>
              <a:tabLst>
                <a:tab pos="1544638" algn="l"/>
                <a:tab pos="2452688" algn="ctr"/>
                <a:tab pos="3767138" algn="ctr"/>
                <a:tab pos="5022850" algn="ctr"/>
              </a:tabLst>
            </a:pPr>
            <a:r>
              <a:rPr lang="en-US" sz="2000" smtClean="0"/>
              <a:t>Executing safety algorithm shows that sequence &lt;</a:t>
            </a:r>
            <a:r>
              <a:rPr lang="en-US" sz="2000" i="1" smtClean="0"/>
              <a:t>P</a:t>
            </a:r>
            <a:r>
              <a:rPr lang="en-US" sz="2000" baseline="-25000" smtClean="0"/>
              <a:t>1</a:t>
            </a:r>
            <a:r>
              <a:rPr lang="en-US" sz="2000" smtClean="0"/>
              <a:t>, </a:t>
            </a:r>
            <a:r>
              <a:rPr lang="en-US" sz="2000" i="1" smtClean="0"/>
              <a:t>P</a:t>
            </a:r>
            <a:r>
              <a:rPr lang="en-US" sz="2000" baseline="-25000" smtClean="0"/>
              <a:t>3</a:t>
            </a:r>
            <a:r>
              <a:rPr lang="en-US" sz="2000" smtClean="0"/>
              <a:t>, </a:t>
            </a:r>
            <a:r>
              <a:rPr lang="en-US" sz="2000" i="1" smtClean="0"/>
              <a:t>P</a:t>
            </a:r>
            <a:r>
              <a:rPr lang="en-US" sz="2000" baseline="-25000" smtClean="0"/>
              <a:t>4</a:t>
            </a:r>
            <a:r>
              <a:rPr lang="en-US" sz="2000" smtClean="0"/>
              <a:t>, </a:t>
            </a:r>
            <a:r>
              <a:rPr lang="en-US" sz="2000" i="1" smtClean="0"/>
              <a:t>P</a:t>
            </a:r>
            <a:r>
              <a:rPr lang="en-US" sz="2000" baseline="-25000" smtClean="0"/>
              <a:t>0</a:t>
            </a:r>
            <a:r>
              <a:rPr lang="en-US" sz="2000" smtClean="0"/>
              <a:t>, </a:t>
            </a:r>
            <a:r>
              <a:rPr lang="en-US" sz="2000" i="1" smtClean="0"/>
              <a:t>P</a:t>
            </a:r>
            <a:r>
              <a:rPr lang="en-US" sz="2000" baseline="-25000" smtClean="0"/>
              <a:t>2</a:t>
            </a:r>
            <a:r>
              <a:rPr lang="en-US" sz="2000" smtClean="0"/>
              <a:t>&gt; satisfies safety requirement. </a:t>
            </a:r>
          </a:p>
          <a:p>
            <a:pPr>
              <a:tabLst>
                <a:tab pos="1544638" algn="l"/>
                <a:tab pos="2452688" algn="ctr"/>
                <a:tab pos="3767138" algn="ctr"/>
                <a:tab pos="5022850" algn="ctr"/>
              </a:tabLst>
            </a:pPr>
            <a:r>
              <a:rPr lang="en-US" sz="2000" smtClean="0"/>
              <a:t>Can request for (3,3,0) by </a:t>
            </a:r>
            <a:r>
              <a:rPr lang="en-US" sz="2000" i="1" smtClean="0"/>
              <a:t>P</a:t>
            </a:r>
            <a:r>
              <a:rPr lang="en-US" sz="2000" baseline="-25000" smtClean="0"/>
              <a:t>4</a:t>
            </a:r>
            <a:r>
              <a:rPr lang="en-US" sz="2000" smtClean="0"/>
              <a:t> be granted?</a:t>
            </a:r>
          </a:p>
          <a:p>
            <a:pPr>
              <a:tabLst>
                <a:tab pos="1544638" algn="l"/>
                <a:tab pos="2452688" algn="ctr"/>
                <a:tab pos="3767138" algn="ctr"/>
                <a:tab pos="5022850" algn="ctr"/>
              </a:tabLst>
            </a:pPr>
            <a:r>
              <a:rPr lang="en-US" sz="2000" smtClean="0"/>
              <a:t>Can request for (0,2,0) by </a:t>
            </a:r>
            <a:r>
              <a:rPr lang="en-US" sz="2000" i="1" smtClean="0"/>
              <a:t>P</a:t>
            </a:r>
            <a:r>
              <a:rPr lang="en-US" sz="2000" baseline="-25000" smtClean="0"/>
              <a:t>0 </a:t>
            </a:r>
            <a:r>
              <a:rPr lang="en-US" sz="2000" smtClean="0"/>
              <a:t>be granted?</a:t>
            </a:r>
            <a:endParaRPr lang="en-US" sz="2000" baseline="-25000" smtClean="0"/>
          </a:p>
          <a:p>
            <a:pPr>
              <a:tabLst>
                <a:tab pos="1544638" algn="l"/>
                <a:tab pos="2452688" algn="ctr"/>
                <a:tab pos="3767138" algn="ctr"/>
                <a:tab pos="5022850" algn="ctr"/>
              </a:tabLst>
            </a:pPr>
            <a:endParaRPr lang="en-US" sz="2400" smtClean="0"/>
          </a:p>
        </p:txBody>
      </p:sp>
      <p:sp>
        <p:nvSpPr>
          <p:cNvPr id="419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41989"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79058200-FD72-4E9F-A316-9A1D91F6CCDB}" type="datetime1">
              <a:rPr lang="en-US">
                <a:solidFill>
                  <a:srgbClr val="000000"/>
                </a:solidFill>
              </a:rPr>
              <a:pPr/>
              <a:t>29-Sep-16</a:t>
            </a:fld>
            <a:endParaRPr lang="vi-VN">
              <a:solidFill>
                <a:srgbClr val="000000"/>
              </a:solidFill>
            </a:endParaRPr>
          </a:p>
        </p:txBody>
      </p:sp>
      <p:sp>
        <p:nvSpPr>
          <p:cNvPr id="4199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ADD82886-76E6-490E-AD4F-676C23882564}" type="slidenum">
              <a:rPr lang="vi-VN" smtClean="0">
                <a:solidFill>
                  <a:srgbClr val="000000"/>
                </a:solidFill>
              </a:rPr>
              <a:pPr/>
              <a:t>29</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4000" b="1" smtClean="0"/>
              <a:t>The Deadlock Problem</a:t>
            </a:r>
          </a:p>
        </p:txBody>
      </p:sp>
      <p:sp>
        <p:nvSpPr>
          <p:cNvPr id="15363" name="Rectangle 3"/>
          <p:cNvSpPr>
            <a:spLocks noGrp="1" noChangeArrowheads="1"/>
          </p:cNvSpPr>
          <p:nvPr>
            <p:ph idx="1"/>
          </p:nvPr>
        </p:nvSpPr>
        <p:spPr>
          <a:xfrm>
            <a:off x="1182688" y="1300163"/>
            <a:ext cx="7772400" cy="4987925"/>
          </a:xfrm>
        </p:spPr>
        <p:txBody>
          <a:bodyPr/>
          <a:lstStyle/>
          <a:p>
            <a:r>
              <a:rPr lang="en-US" sz="2400" smtClean="0"/>
              <a:t>A set of blocked processes each holding a resource and waiting to acquire a resource held by another process in the set.</a:t>
            </a:r>
          </a:p>
          <a:p>
            <a:r>
              <a:rPr lang="en-US" sz="2400" smtClean="0"/>
              <a:t>Example </a:t>
            </a:r>
          </a:p>
          <a:p>
            <a:pPr lvl="1"/>
            <a:r>
              <a:rPr lang="en-US" sz="2000" smtClean="0"/>
              <a:t>System has 2 tape drives.</a:t>
            </a:r>
          </a:p>
          <a:p>
            <a:pPr lvl="1"/>
            <a:r>
              <a:rPr lang="en-US" sz="2000" i="1" smtClean="0"/>
              <a:t>P</a:t>
            </a:r>
            <a:r>
              <a:rPr lang="en-US" sz="2000" baseline="-25000" smtClean="0"/>
              <a:t>1</a:t>
            </a:r>
            <a:r>
              <a:rPr lang="en-US" sz="2000" smtClean="0"/>
              <a:t> and </a:t>
            </a:r>
            <a:r>
              <a:rPr lang="en-US" sz="2000" i="1" smtClean="0"/>
              <a:t>P</a:t>
            </a:r>
            <a:r>
              <a:rPr lang="en-US" sz="2000" baseline="-25000" smtClean="0"/>
              <a:t>2</a:t>
            </a:r>
            <a:r>
              <a:rPr lang="en-US" sz="2000" smtClean="0"/>
              <a:t> each hold one tape drive and each needs another one.</a:t>
            </a:r>
          </a:p>
          <a:p>
            <a:r>
              <a:rPr lang="en-US" sz="2400" smtClean="0"/>
              <a:t>Example </a:t>
            </a:r>
          </a:p>
          <a:p>
            <a:pPr lvl="1"/>
            <a:r>
              <a:rPr lang="en-US" sz="2000" smtClean="0"/>
              <a:t>semaphores </a:t>
            </a:r>
            <a:r>
              <a:rPr lang="en-US" sz="2000" i="1" smtClean="0"/>
              <a:t>A</a:t>
            </a:r>
            <a:r>
              <a:rPr lang="en-US" sz="2000" smtClean="0"/>
              <a:t> and</a:t>
            </a:r>
            <a:r>
              <a:rPr lang="en-US" sz="2000" i="1" smtClean="0"/>
              <a:t> B</a:t>
            </a:r>
            <a:r>
              <a:rPr lang="en-US" sz="2000" smtClean="0"/>
              <a:t>, initialized to 1</a:t>
            </a:r>
          </a:p>
          <a:p>
            <a:pPr lvl="4">
              <a:buFontTx/>
              <a:buNone/>
            </a:pPr>
            <a:endParaRPr lang="en-US" smtClean="0"/>
          </a:p>
          <a:p>
            <a:pPr lvl="4">
              <a:buFontTx/>
              <a:buNone/>
            </a:pPr>
            <a:r>
              <a:rPr lang="en-US" smtClean="0"/>
              <a:t>    </a:t>
            </a:r>
            <a:r>
              <a:rPr lang="en-US" i="1" smtClean="0"/>
              <a:t>P</a:t>
            </a:r>
            <a:r>
              <a:rPr lang="en-US" baseline="-25000" smtClean="0"/>
              <a:t>0</a:t>
            </a:r>
            <a:r>
              <a:rPr lang="en-US" smtClean="0"/>
              <a:t>		   </a:t>
            </a:r>
            <a:r>
              <a:rPr lang="en-US" i="1" smtClean="0"/>
              <a:t>P</a:t>
            </a:r>
            <a:r>
              <a:rPr lang="en-US" baseline="-25000" smtClean="0"/>
              <a:t>1</a:t>
            </a:r>
            <a:endParaRPr lang="en-US" smtClean="0"/>
          </a:p>
          <a:p>
            <a:pPr lvl="4">
              <a:buFontTx/>
              <a:buNone/>
            </a:pPr>
            <a:r>
              <a:rPr lang="en-US" i="1" smtClean="0"/>
              <a:t>wait (A);		wait(B)</a:t>
            </a:r>
          </a:p>
          <a:p>
            <a:pPr lvl="4">
              <a:buFontTx/>
              <a:buNone/>
            </a:pPr>
            <a:r>
              <a:rPr lang="en-US" i="1" smtClean="0"/>
              <a:t>wait (B);		wait(A)</a:t>
            </a:r>
          </a:p>
          <a:p>
            <a:pPr lvl="1"/>
            <a:endParaRPr lang="en-US" sz="2000" smtClean="0"/>
          </a:p>
        </p:txBody>
      </p:sp>
      <p:sp>
        <p:nvSpPr>
          <p:cNvPr id="153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15365"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096EFA14-34A5-4A2D-B0C5-C10FA5491C5F}" type="datetime1">
              <a:rPr lang="en-US">
                <a:solidFill>
                  <a:srgbClr val="000000"/>
                </a:solidFill>
              </a:rPr>
              <a:pPr/>
              <a:t>29-Sep-16</a:t>
            </a:fld>
            <a:endParaRPr lang="vi-VN">
              <a:solidFill>
                <a:srgbClr val="000000"/>
              </a:solidFill>
            </a:endParaRPr>
          </a:p>
        </p:txBody>
      </p:sp>
      <p:sp>
        <p:nvSpPr>
          <p:cNvPr id="1536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27861D44-E803-4FB1-979C-37D3F4C836D9}" type="slidenum">
              <a:rPr lang="vi-VN" smtClean="0">
                <a:solidFill>
                  <a:srgbClr val="000000"/>
                </a:solidFill>
              </a:rPr>
              <a:pPr/>
              <a:t>3</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4000" b="1" smtClean="0"/>
              <a:t>Deadlock Detection</a:t>
            </a:r>
          </a:p>
        </p:txBody>
      </p:sp>
      <p:sp>
        <p:nvSpPr>
          <p:cNvPr id="43011" name="Rectangle 3"/>
          <p:cNvSpPr>
            <a:spLocks noGrp="1" noChangeArrowheads="1"/>
          </p:cNvSpPr>
          <p:nvPr>
            <p:ph idx="1"/>
          </p:nvPr>
        </p:nvSpPr>
        <p:spPr/>
        <p:txBody>
          <a:bodyPr/>
          <a:lstStyle/>
          <a:p>
            <a:r>
              <a:rPr lang="en-US" smtClean="0"/>
              <a:t>Allow system to enter deadlock state </a:t>
            </a:r>
            <a:br>
              <a:rPr lang="en-US" smtClean="0"/>
            </a:br>
            <a:endParaRPr lang="en-US" smtClean="0"/>
          </a:p>
          <a:p>
            <a:r>
              <a:rPr lang="en-US" smtClean="0"/>
              <a:t>Detection algorithm</a:t>
            </a:r>
            <a:br>
              <a:rPr lang="en-US" smtClean="0"/>
            </a:br>
            <a:endParaRPr lang="en-US" smtClean="0"/>
          </a:p>
          <a:p>
            <a:r>
              <a:rPr lang="en-US" smtClean="0"/>
              <a:t>Recovery scheme</a:t>
            </a:r>
          </a:p>
        </p:txBody>
      </p:sp>
      <p:sp>
        <p:nvSpPr>
          <p:cNvPr id="430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43013"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768A7687-0CD2-44FE-8A73-FF14C7CEBA2D}" type="datetime1">
              <a:rPr lang="en-US">
                <a:solidFill>
                  <a:srgbClr val="000000"/>
                </a:solidFill>
              </a:rPr>
              <a:pPr/>
              <a:t>29-Sep-16</a:t>
            </a:fld>
            <a:endParaRPr lang="vi-VN">
              <a:solidFill>
                <a:srgbClr val="000000"/>
              </a:solidFill>
            </a:endParaRPr>
          </a:p>
        </p:txBody>
      </p:sp>
      <p:sp>
        <p:nvSpPr>
          <p:cNvPr id="4301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E04BC49D-C6EF-4BA1-B7A9-76E202CAA66E}" type="slidenum">
              <a:rPr lang="vi-VN" smtClean="0">
                <a:solidFill>
                  <a:srgbClr val="000000"/>
                </a:solidFill>
              </a:rPr>
              <a:pPr/>
              <a:t>30</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2800" b="1" smtClean="0"/>
              <a:t>Single Instance of Each Resource Type</a:t>
            </a:r>
          </a:p>
        </p:txBody>
      </p:sp>
      <p:sp>
        <p:nvSpPr>
          <p:cNvPr id="44035" name="Rectangle 3"/>
          <p:cNvSpPr>
            <a:spLocks noGrp="1" noChangeArrowheads="1"/>
          </p:cNvSpPr>
          <p:nvPr>
            <p:ph idx="1"/>
          </p:nvPr>
        </p:nvSpPr>
        <p:spPr/>
        <p:txBody>
          <a:bodyPr/>
          <a:lstStyle/>
          <a:p>
            <a:r>
              <a:rPr lang="en-US" sz="2800" smtClean="0"/>
              <a:t>Maintain </a:t>
            </a:r>
            <a:r>
              <a:rPr lang="en-US" sz="2800" i="1" smtClean="0"/>
              <a:t>wait-for</a:t>
            </a:r>
            <a:r>
              <a:rPr lang="en-US" sz="2800" smtClean="0"/>
              <a:t> graph</a:t>
            </a:r>
          </a:p>
          <a:p>
            <a:pPr lvl="1"/>
            <a:r>
              <a:rPr lang="en-US" sz="2400" smtClean="0"/>
              <a:t>Nodes are processes.</a:t>
            </a:r>
          </a:p>
          <a:p>
            <a:pPr lvl="1"/>
            <a:r>
              <a:rPr lang="en-US" sz="2400" i="1" smtClean="0"/>
              <a:t>P</a:t>
            </a:r>
            <a:r>
              <a:rPr lang="en-US" sz="2400" i="1" baseline="-25000" smtClean="0"/>
              <a:t>i</a:t>
            </a:r>
            <a:r>
              <a:rPr lang="en-US" sz="2400" smtClean="0"/>
              <a:t> </a:t>
            </a:r>
            <a:r>
              <a:rPr lang="en-US" sz="2400" smtClean="0">
                <a:sym typeface="Symbol" pitchFamily="18" charset="2"/>
              </a:rPr>
              <a:t> </a:t>
            </a:r>
            <a:r>
              <a:rPr lang="en-US" sz="2400" i="1" smtClean="0">
                <a:sym typeface="Symbol" pitchFamily="18" charset="2"/>
              </a:rPr>
              <a:t>P</a:t>
            </a:r>
            <a:r>
              <a:rPr lang="en-US" sz="2400" i="1" baseline="-25000" smtClean="0">
                <a:sym typeface="Symbol" pitchFamily="18" charset="2"/>
              </a:rPr>
              <a:t>j </a:t>
            </a:r>
            <a:r>
              <a:rPr lang="en-US" sz="2400" smtClean="0">
                <a:sym typeface="Symbol" pitchFamily="18" charset="2"/>
              </a:rPr>
              <a:t>if </a:t>
            </a:r>
            <a:r>
              <a:rPr lang="en-US" sz="2400" i="1" smtClean="0">
                <a:sym typeface="Symbol" pitchFamily="18" charset="2"/>
              </a:rPr>
              <a:t>P</a:t>
            </a:r>
            <a:r>
              <a:rPr lang="en-US" sz="2400" i="1" baseline="-25000" smtClean="0">
                <a:sym typeface="Symbol" pitchFamily="18" charset="2"/>
              </a:rPr>
              <a:t>i</a:t>
            </a:r>
            <a:r>
              <a:rPr lang="en-US" sz="2400" i="1" smtClean="0">
                <a:sym typeface="Symbol" pitchFamily="18" charset="2"/>
              </a:rPr>
              <a:t> </a:t>
            </a:r>
            <a:r>
              <a:rPr lang="en-US" sz="2400" smtClean="0">
                <a:sym typeface="Symbol" pitchFamily="18" charset="2"/>
              </a:rPr>
              <a:t>is waiting for</a:t>
            </a:r>
            <a:r>
              <a:rPr lang="en-US" sz="2400" i="1" smtClean="0">
                <a:sym typeface="Symbol" pitchFamily="18" charset="2"/>
              </a:rPr>
              <a:t> P</a:t>
            </a:r>
            <a:r>
              <a:rPr lang="en-US" sz="2400" i="1" baseline="-25000" smtClean="0">
                <a:sym typeface="Symbol" pitchFamily="18" charset="2"/>
              </a:rPr>
              <a:t>j</a:t>
            </a:r>
            <a:r>
              <a:rPr lang="en-US" sz="2400" i="1" smtClean="0">
                <a:sym typeface="Symbol" pitchFamily="18" charset="2"/>
              </a:rPr>
              <a:t>.</a:t>
            </a:r>
            <a:r>
              <a:rPr lang="en-US" i="1" smtClean="0">
                <a:sym typeface="Symbol" pitchFamily="18" charset="2"/>
              </a:rPr>
              <a:t/>
            </a:r>
            <a:br>
              <a:rPr lang="en-US" i="1" smtClean="0">
                <a:sym typeface="Symbol" pitchFamily="18" charset="2"/>
              </a:rPr>
            </a:br>
            <a:endParaRPr lang="en-US" i="1" smtClean="0">
              <a:sym typeface="Symbol" pitchFamily="18" charset="2"/>
            </a:endParaRPr>
          </a:p>
          <a:p>
            <a:r>
              <a:rPr lang="en-US" sz="2800" smtClean="0"/>
              <a:t>Periodically invoke an algorithm that searches for a cycle in the graph.</a:t>
            </a:r>
            <a:br>
              <a:rPr lang="en-US" sz="2800" smtClean="0"/>
            </a:br>
            <a:endParaRPr lang="en-US" sz="2800" smtClean="0"/>
          </a:p>
          <a:p>
            <a:r>
              <a:rPr lang="en-US" sz="2800" smtClean="0"/>
              <a:t>An algorithm to detect a cycle in a graph requires an order of</a:t>
            </a:r>
            <a:r>
              <a:rPr lang="en-US" sz="2800" i="1" smtClean="0"/>
              <a:t> n</a:t>
            </a:r>
            <a:r>
              <a:rPr lang="en-US" sz="2800" baseline="30000" smtClean="0"/>
              <a:t>2</a:t>
            </a:r>
            <a:r>
              <a:rPr lang="en-US" sz="2800" smtClean="0"/>
              <a:t> operations, where </a:t>
            </a:r>
            <a:r>
              <a:rPr lang="en-US" sz="2800" i="1" smtClean="0"/>
              <a:t>n</a:t>
            </a:r>
            <a:r>
              <a:rPr lang="en-US" sz="2800" smtClean="0"/>
              <a:t> is the number of vertices in the graph.</a:t>
            </a:r>
          </a:p>
        </p:txBody>
      </p:sp>
      <p:sp>
        <p:nvSpPr>
          <p:cNvPr id="440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44037"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DF4315B4-6A75-4CE9-8520-45B08BD8A554}" type="datetime1">
              <a:rPr lang="en-US">
                <a:solidFill>
                  <a:srgbClr val="000000"/>
                </a:solidFill>
              </a:rPr>
              <a:pPr/>
              <a:t>29-Sep-16</a:t>
            </a:fld>
            <a:endParaRPr lang="vi-VN">
              <a:solidFill>
                <a:srgbClr val="000000"/>
              </a:solidFill>
            </a:endParaRPr>
          </a:p>
        </p:txBody>
      </p:sp>
      <p:sp>
        <p:nvSpPr>
          <p:cNvPr id="4403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F04EB02B-48EC-4828-8519-A2B094A7E2BA}" type="slidenum">
              <a:rPr lang="vi-VN" smtClean="0">
                <a:solidFill>
                  <a:srgbClr val="000000"/>
                </a:solidFill>
              </a:rPr>
              <a:pPr/>
              <a:t>31</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2400" b="1" smtClean="0"/>
              <a:t>Resource-Allocation Graph and Wait-for Graph</a:t>
            </a:r>
          </a:p>
        </p:txBody>
      </p:sp>
      <p:sp>
        <p:nvSpPr>
          <p:cNvPr id="4505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45060" name="Text Box 5"/>
          <p:cNvSpPr txBox="1">
            <a:spLocks noChangeArrowheads="1"/>
          </p:cNvSpPr>
          <p:nvPr/>
        </p:nvSpPr>
        <p:spPr bwMode="auto">
          <a:xfrm>
            <a:off x="1822450" y="5294313"/>
            <a:ext cx="29273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Resource-Allocation Graph</a:t>
            </a:r>
          </a:p>
        </p:txBody>
      </p:sp>
      <p:sp>
        <p:nvSpPr>
          <p:cNvPr id="45061" name="Text Box 6"/>
          <p:cNvSpPr txBox="1">
            <a:spLocks noChangeArrowheads="1"/>
          </p:cNvSpPr>
          <p:nvPr/>
        </p:nvSpPr>
        <p:spPr bwMode="auto">
          <a:xfrm>
            <a:off x="5270500" y="5294313"/>
            <a:ext cx="3143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Corresponding wait-for graph</a:t>
            </a:r>
          </a:p>
        </p:txBody>
      </p:sp>
      <p:pic>
        <p:nvPicPr>
          <p:cNvPr id="45062" name="Picture 7"/>
          <p:cNvPicPr>
            <a:picLocks noChangeAspect="1" noChangeArrowheads="1"/>
          </p:cNvPicPr>
          <p:nvPr/>
        </p:nvPicPr>
        <p:blipFill>
          <a:blip r:embed="rId2">
            <a:extLst>
              <a:ext uri="{28A0092B-C50C-407E-A947-70E740481C1C}">
                <a14:useLocalDpi xmlns:a14="http://schemas.microsoft.com/office/drawing/2010/main" val="0"/>
              </a:ext>
            </a:extLst>
          </a:blip>
          <a:srcRect l="592" t="9808" r="458" b="9842"/>
          <a:stretch>
            <a:fillRect/>
          </a:stretch>
        </p:blipFill>
        <p:spPr bwMode="auto">
          <a:xfrm>
            <a:off x="1903413" y="1427163"/>
            <a:ext cx="5826125" cy="37846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3"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073BDF8A-22C2-4804-907B-56A17FC26B51}" type="datetime1">
              <a:rPr lang="en-US">
                <a:solidFill>
                  <a:srgbClr val="000000"/>
                </a:solidFill>
              </a:rPr>
              <a:pPr/>
              <a:t>29-Sep-16</a:t>
            </a:fld>
            <a:endParaRPr lang="vi-VN">
              <a:solidFill>
                <a:srgbClr val="000000"/>
              </a:solidFill>
            </a:endParaRPr>
          </a:p>
        </p:txBody>
      </p:sp>
      <p:sp>
        <p:nvSpPr>
          <p:cNvPr id="450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137B9FC1-E0DE-4EE4-8927-B119224E680E}" type="slidenum">
              <a:rPr lang="vi-VN" smtClean="0">
                <a:solidFill>
                  <a:srgbClr val="000000"/>
                </a:solidFill>
              </a:rPr>
              <a:pPr/>
              <a:t>32</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600" smtClean="0"/>
              <a:t>Several Instances of a Resource Type</a:t>
            </a:r>
          </a:p>
        </p:txBody>
      </p:sp>
      <p:sp>
        <p:nvSpPr>
          <p:cNvPr id="46083" name="Rectangle 3"/>
          <p:cNvSpPr>
            <a:spLocks noGrp="1" noChangeArrowheads="1"/>
          </p:cNvSpPr>
          <p:nvPr>
            <p:ph idx="1"/>
          </p:nvPr>
        </p:nvSpPr>
        <p:spPr>
          <a:xfrm>
            <a:off x="1182688" y="1282700"/>
            <a:ext cx="7772400" cy="5070475"/>
          </a:xfrm>
        </p:spPr>
        <p:txBody>
          <a:bodyPr/>
          <a:lstStyle/>
          <a:p>
            <a:r>
              <a:rPr lang="en-US" sz="2800" i="1" smtClean="0"/>
              <a:t>Available:</a:t>
            </a:r>
            <a:r>
              <a:rPr lang="en-US" sz="2800" smtClean="0"/>
              <a:t>  A vector of length </a:t>
            </a:r>
            <a:r>
              <a:rPr lang="en-US" sz="2800" i="1" smtClean="0"/>
              <a:t>m</a:t>
            </a:r>
            <a:r>
              <a:rPr lang="en-US" sz="2800" smtClean="0"/>
              <a:t> indicates the number of available resources of each type.</a:t>
            </a:r>
            <a:br>
              <a:rPr lang="en-US" sz="2800" smtClean="0"/>
            </a:br>
            <a:endParaRPr lang="en-US" sz="2800" smtClean="0"/>
          </a:p>
          <a:p>
            <a:r>
              <a:rPr lang="en-US" sz="2800" i="1" smtClean="0"/>
              <a:t>Allocation:</a:t>
            </a:r>
            <a:r>
              <a:rPr lang="en-US" sz="2800" smtClean="0"/>
              <a:t>  An </a:t>
            </a:r>
            <a:r>
              <a:rPr lang="en-US" sz="2800" i="1" smtClean="0"/>
              <a:t>n </a:t>
            </a:r>
            <a:r>
              <a:rPr lang="en-US" sz="2800" smtClean="0"/>
              <a:t>x</a:t>
            </a:r>
            <a:r>
              <a:rPr lang="en-US" sz="2800" i="1" smtClean="0"/>
              <a:t> m</a:t>
            </a:r>
            <a:r>
              <a:rPr lang="en-US" sz="2800" smtClean="0"/>
              <a:t> matrix defines the number of resources of each type currently allocated to each process.</a:t>
            </a:r>
            <a:br>
              <a:rPr lang="en-US" sz="2800" smtClean="0"/>
            </a:br>
            <a:endParaRPr lang="en-US" sz="2800" smtClean="0"/>
          </a:p>
          <a:p>
            <a:r>
              <a:rPr lang="en-US" sz="2800" i="1" smtClean="0"/>
              <a:t>Request:</a:t>
            </a:r>
            <a:r>
              <a:rPr lang="en-US" sz="2800" smtClean="0"/>
              <a:t>  An </a:t>
            </a:r>
            <a:r>
              <a:rPr lang="en-US" sz="2800" i="1" smtClean="0"/>
              <a:t>n </a:t>
            </a:r>
            <a:r>
              <a:rPr lang="en-US" sz="2800" smtClean="0"/>
              <a:t>x</a:t>
            </a:r>
            <a:r>
              <a:rPr lang="en-US" sz="2800" i="1" smtClean="0"/>
              <a:t> m</a:t>
            </a:r>
            <a:r>
              <a:rPr lang="en-US" sz="2800" smtClean="0"/>
              <a:t> matrix indicates the current request  of each process.  If </a:t>
            </a:r>
            <a:r>
              <a:rPr lang="en-US" sz="2800" i="1" smtClean="0"/>
              <a:t>Request </a:t>
            </a:r>
            <a:r>
              <a:rPr lang="en-US" sz="2800" smtClean="0"/>
              <a:t>[</a:t>
            </a:r>
            <a:r>
              <a:rPr lang="en-US" sz="2800" i="1" smtClean="0"/>
              <a:t>i</a:t>
            </a:r>
            <a:r>
              <a:rPr lang="en-US" sz="2800" i="1" baseline="-25000" smtClean="0"/>
              <a:t>j</a:t>
            </a:r>
            <a:r>
              <a:rPr lang="en-US" sz="2800" smtClean="0"/>
              <a:t>] = </a:t>
            </a:r>
            <a:r>
              <a:rPr lang="en-US" sz="2800" i="1" smtClean="0"/>
              <a:t>k</a:t>
            </a:r>
            <a:r>
              <a:rPr lang="en-US" sz="2800" smtClean="0"/>
              <a:t>, then process</a:t>
            </a:r>
            <a:r>
              <a:rPr lang="en-US" sz="2800" i="1" smtClean="0"/>
              <a:t> P</a:t>
            </a:r>
            <a:r>
              <a:rPr lang="en-US" sz="2800" i="1" baseline="-25000" smtClean="0"/>
              <a:t>i</a:t>
            </a:r>
            <a:r>
              <a:rPr lang="en-US" sz="2800" smtClean="0"/>
              <a:t> is requesting</a:t>
            </a:r>
            <a:r>
              <a:rPr lang="en-US" sz="2800" i="1" smtClean="0"/>
              <a:t> k</a:t>
            </a:r>
            <a:r>
              <a:rPr lang="en-US" sz="2800" smtClean="0"/>
              <a:t> more instances of resource type. </a:t>
            </a:r>
            <a:r>
              <a:rPr lang="en-US" sz="2800" i="1" smtClean="0"/>
              <a:t>R</a:t>
            </a:r>
            <a:r>
              <a:rPr lang="en-US" sz="2800" i="1" baseline="-25000" smtClean="0"/>
              <a:t>j</a:t>
            </a:r>
            <a:r>
              <a:rPr lang="en-US" sz="2800" smtClean="0"/>
              <a:t>.</a:t>
            </a:r>
          </a:p>
        </p:txBody>
      </p:sp>
      <p:sp>
        <p:nvSpPr>
          <p:cNvPr id="4608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46085"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587CF4CD-AF80-49A7-AC90-2C07F21DCB66}" type="datetime1">
              <a:rPr lang="en-US">
                <a:solidFill>
                  <a:srgbClr val="000000"/>
                </a:solidFill>
              </a:rPr>
              <a:pPr/>
              <a:t>29-Sep-16</a:t>
            </a:fld>
            <a:endParaRPr lang="vi-VN">
              <a:solidFill>
                <a:srgbClr val="000000"/>
              </a:solidFill>
            </a:endParaRPr>
          </a:p>
        </p:txBody>
      </p:sp>
      <p:sp>
        <p:nvSpPr>
          <p:cNvPr id="4608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462BD5BB-C6A6-48D9-BF8C-00566483AC58}" type="slidenum">
              <a:rPr lang="vi-VN" smtClean="0">
                <a:solidFill>
                  <a:srgbClr val="000000"/>
                </a:solidFill>
              </a:rPr>
              <a:pPr/>
              <a:t>33</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4000" b="1" smtClean="0"/>
              <a:t>Detection Algorithm</a:t>
            </a:r>
          </a:p>
        </p:txBody>
      </p:sp>
      <p:sp>
        <p:nvSpPr>
          <p:cNvPr id="47107" name="Rectangle 3"/>
          <p:cNvSpPr>
            <a:spLocks noGrp="1" noChangeArrowheads="1"/>
          </p:cNvSpPr>
          <p:nvPr>
            <p:ph idx="1"/>
          </p:nvPr>
        </p:nvSpPr>
        <p:spPr/>
        <p:txBody>
          <a:bodyPr/>
          <a:lstStyle/>
          <a:p>
            <a:pPr>
              <a:buFont typeface="Monotype Sorts" pitchFamily="2" charset="2"/>
              <a:buNone/>
            </a:pPr>
            <a:r>
              <a:rPr lang="en-US" sz="2400" smtClean="0"/>
              <a:t>1.	Let </a:t>
            </a:r>
            <a:r>
              <a:rPr lang="en-US" sz="2400" i="1" smtClean="0"/>
              <a:t>Work</a:t>
            </a:r>
            <a:r>
              <a:rPr lang="en-US" sz="2400" smtClean="0"/>
              <a:t> and </a:t>
            </a:r>
            <a:r>
              <a:rPr lang="en-US" sz="2400" i="1" smtClean="0"/>
              <a:t>Finish</a:t>
            </a:r>
            <a:r>
              <a:rPr lang="en-US" sz="2400" smtClean="0"/>
              <a:t> be vectors of length </a:t>
            </a:r>
            <a:r>
              <a:rPr lang="en-US" sz="2400" i="1" smtClean="0"/>
              <a:t>m</a:t>
            </a:r>
            <a:r>
              <a:rPr lang="en-US" sz="2400" smtClean="0"/>
              <a:t> and </a:t>
            </a:r>
            <a:r>
              <a:rPr lang="en-US" sz="2400" i="1" smtClean="0"/>
              <a:t>n</a:t>
            </a:r>
            <a:r>
              <a:rPr lang="en-US" sz="2400" smtClean="0"/>
              <a:t>, respectively Initialize:</a:t>
            </a:r>
          </a:p>
          <a:p>
            <a:pPr marL="850900" lvl="1" indent="-393700">
              <a:buFont typeface="Monotype Sorts" pitchFamily="2" charset="2"/>
              <a:buNone/>
            </a:pPr>
            <a:r>
              <a:rPr lang="en-US" sz="2400" smtClean="0"/>
              <a:t>(a) </a:t>
            </a:r>
            <a:r>
              <a:rPr lang="en-US" sz="2400" i="1" smtClean="0"/>
              <a:t>Work</a:t>
            </a:r>
            <a:r>
              <a:rPr lang="en-US" sz="2400" smtClean="0"/>
              <a:t> = </a:t>
            </a:r>
            <a:r>
              <a:rPr lang="en-US" sz="2400" i="1" smtClean="0"/>
              <a:t>Available</a:t>
            </a:r>
            <a:endParaRPr lang="en-US" sz="2400" smtClean="0"/>
          </a:p>
          <a:p>
            <a:pPr marL="850900" lvl="1" indent="-393700">
              <a:buFont typeface="Monotype Sorts" pitchFamily="2" charset="2"/>
              <a:buNone/>
            </a:pPr>
            <a:r>
              <a:rPr lang="en-US" sz="2400" smtClean="0"/>
              <a:t>(b)	For </a:t>
            </a:r>
            <a:r>
              <a:rPr lang="en-US" sz="2400" i="1" smtClean="0"/>
              <a:t>i</a:t>
            </a:r>
            <a:r>
              <a:rPr lang="en-US" sz="2400" smtClean="0"/>
              <a:t> = 1,2, …,</a:t>
            </a:r>
            <a:r>
              <a:rPr lang="en-US" sz="2400" i="1" smtClean="0"/>
              <a:t> n</a:t>
            </a:r>
            <a:r>
              <a:rPr lang="en-US" sz="2400" smtClean="0"/>
              <a:t>, if </a:t>
            </a:r>
            <a:r>
              <a:rPr lang="en-US" sz="2400" i="1" smtClean="0"/>
              <a:t>Allocation</a:t>
            </a:r>
            <a:r>
              <a:rPr lang="en-US" sz="2400" i="1" baseline="-25000" smtClean="0"/>
              <a:t>i</a:t>
            </a:r>
            <a:r>
              <a:rPr lang="en-US" sz="2400" smtClean="0"/>
              <a:t> </a:t>
            </a:r>
            <a:r>
              <a:rPr lang="en-US" sz="2400" smtClean="0">
                <a:sym typeface="Symbol" pitchFamily="18" charset="2"/>
              </a:rPr>
              <a:t> 0, then </a:t>
            </a:r>
            <a:br>
              <a:rPr lang="en-US" sz="2400" smtClean="0">
                <a:sym typeface="Symbol" pitchFamily="18" charset="2"/>
              </a:rPr>
            </a:br>
            <a:r>
              <a:rPr lang="en-US" sz="2400" i="1" smtClean="0">
                <a:sym typeface="Symbol" pitchFamily="18" charset="2"/>
              </a:rPr>
              <a:t>Finish</a:t>
            </a:r>
            <a:r>
              <a:rPr lang="en-US" sz="2400" smtClean="0">
                <a:sym typeface="Symbol" pitchFamily="18" charset="2"/>
              </a:rPr>
              <a:t>[i] = false;otherwise, </a:t>
            </a:r>
            <a:r>
              <a:rPr lang="en-US" sz="2400" i="1" smtClean="0">
                <a:sym typeface="Symbol" pitchFamily="18" charset="2"/>
              </a:rPr>
              <a:t>Finish</a:t>
            </a:r>
            <a:r>
              <a:rPr lang="en-US" sz="2400" smtClean="0">
                <a:sym typeface="Symbol" pitchFamily="18" charset="2"/>
              </a:rPr>
              <a:t>[i] = </a:t>
            </a:r>
            <a:r>
              <a:rPr lang="en-US" sz="2400" i="1" smtClean="0">
                <a:sym typeface="Symbol" pitchFamily="18" charset="2"/>
              </a:rPr>
              <a:t>true</a:t>
            </a:r>
            <a:r>
              <a:rPr lang="en-US" sz="2400" smtClean="0">
                <a:sym typeface="Symbol" pitchFamily="18" charset="2"/>
              </a:rPr>
              <a:t>.</a:t>
            </a:r>
          </a:p>
          <a:p>
            <a:pPr>
              <a:buFont typeface="Monotype Sorts" pitchFamily="2" charset="2"/>
              <a:buNone/>
            </a:pPr>
            <a:r>
              <a:rPr lang="en-US" sz="2400" smtClean="0"/>
              <a:t>2.	Find an index </a:t>
            </a:r>
            <a:r>
              <a:rPr lang="en-US" sz="2400" i="1" smtClean="0"/>
              <a:t>i </a:t>
            </a:r>
            <a:r>
              <a:rPr lang="en-US" sz="2400" smtClean="0"/>
              <a:t>such that both:</a:t>
            </a:r>
          </a:p>
          <a:p>
            <a:pPr marL="850900" lvl="1" indent="-393700">
              <a:buFont typeface="Monotype Sorts" pitchFamily="2" charset="2"/>
              <a:buNone/>
            </a:pPr>
            <a:r>
              <a:rPr lang="en-US" sz="2400" smtClean="0"/>
              <a:t>(a)	</a:t>
            </a:r>
            <a:r>
              <a:rPr lang="en-US" sz="2400" i="1" smtClean="0"/>
              <a:t>Finish</a:t>
            </a:r>
            <a:r>
              <a:rPr lang="en-US" sz="2400" smtClean="0"/>
              <a:t>[</a:t>
            </a:r>
            <a:r>
              <a:rPr lang="en-US" sz="2400" i="1" smtClean="0"/>
              <a:t>i</a:t>
            </a:r>
            <a:r>
              <a:rPr lang="en-US" sz="2400" smtClean="0"/>
              <a:t>] == </a:t>
            </a:r>
            <a:r>
              <a:rPr lang="en-US" sz="2400" i="1" smtClean="0"/>
              <a:t>false</a:t>
            </a:r>
            <a:endParaRPr lang="en-US" sz="2400" smtClean="0"/>
          </a:p>
          <a:p>
            <a:pPr marL="850900" lvl="1" indent="-393700">
              <a:buFont typeface="Monotype Sorts" pitchFamily="2" charset="2"/>
              <a:buNone/>
            </a:pPr>
            <a:r>
              <a:rPr lang="en-US" sz="2400" smtClean="0"/>
              <a:t>(b)	</a:t>
            </a:r>
            <a:r>
              <a:rPr lang="en-US" sz="2400" i="1" smtClean="0"/>
              <a:t>Request</a:t>
            </a:r>
            <a:r>
              <a:rPr lang="en-US" sz="2400" i="1" baseline="-25000" smtClean="0"/>
              <a:t>i</a:t>
            </a:r>
            <a:r>
              <a:rPr lang="en-US" sz="2400" smtClean="0"/>
              <a:t> </a:t>
            </a:r>
            <a:r>
              <a:rPr lang="en-US" sz="2400" smtClean="0">
                <a:sym typeface="Symbol" pitchFamily="18" charset="2"/>
              </a:rPr>
              <a:t> </a:t>
            </a:r>
            <a:r>
              <a:rPr lang="en-US" sz="2400" i="1" smtClean="0">
                <a:sym typeface="Symbol" pitchFamily="18" charset="2"/>
              </a:rPr>
              <a:t>Work</a:t>
            </a:r>
            <a:br>
              <a:rPr lang="en-US" sz="2400" i="1" smtClean="0">
                <a:sym typeface="Symbol" pitchFamily="18" charset="2"/>
              </a:rPr>
            </a:br>
            <a:endParaRPr lang="en-US" sz="2400" smtClean="0">
              <a:sym typeface="Symbol" pitchFamily="18" charset="2"/>
            </a:endParaRPr>
          </a:p>
          <a:p>
            <a:pPr marL="850900" lvl="1" indent="-393700">
              <a:buFont typeface="Monotype Sorts" pitchFamily="2" charset="2"/>
              <a:buNone/>
            </a:pPr>
            <a:r>
              <a:rPr lang="en-US" sz="2400" smtClean="0">
                <a:sym typeface="Symbol" pitchFamily="18" charset="2"/>
              </a:rPr>
              <a:t>If no such </a:t>
            </a:r>
            <a:r>
              <a:rPr lang="en-US" sz="2400" i="1" smtClean="0">
                <a:sym typeface="Symbol" pitchFamily="18" charset="2"/>
              </a:rPr>
              <a:t>i</a:t>
            </a:r>
            <a:r>
              <a:rPr lang="en-US" sz="2400" smtClean="0">
                <a:sym typeface="Symbol" pitchFamily="18" charset="2"/>
              </a:rPr>
              <a:t> exists, go to step 4. </a:t>
            </a:r>
            <a:endParaRPr lang="en-US" sz="2400" smtClean="0"/>
          </a:p>
        </p:txBody>
      </p:sp>
      <p:sp>
        <p:nvSpPr>
          <p:cNvPr id="471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47109"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CA4FC081-95ED-4C66-98F5-AA7EEE397D34}" type="datetime1">
              <a:rPr lang="en-US">
                <a:solidFill>
                  <a:srgbClr val="000000"/>
                </a:solidFill>
              </a:rPr>
              <a:pPr/>
              <a:t>29-Sep-16</a:t>
            </a:fld>
            <a:endParaRPr lang="vi-VN">
              <a:solidFill>
                <a:srgbClr val="000000"/>
              </a:solidFill>
            </a:endParaRPr>
          </a:p>
        </p:txBody>
      </p:sp>
      <p:sp>
        <p:nvSpPr>
          <p:cNvPr id="4711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3C6670C2-B863-4DD7-89EC-EA95E93AE50D}" type="slidenum">
              <a:rPr lang="vi-VN" smtClean="0">
                <a:solidFill>
                  <a:srgbClr val="000000"/>
                </a:solidFill>
              </a:rPr>
              <a:pPr/>
              <a:t>34</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b="1" smtClean="0"/>
              <a:t>Detection Algorithm (Cont.)</a:t>
            </a:r>
          </a:p>
        </p:txBody>
      </p:sp>
      <p:sp>
        <p:nvSpPr>
          <p:cNvPr id="48131" name="Rectangle 3"/>
          <p:cNvSpPr>
            <a:spLocks noGrp="1" noChangeArrowheads="1"/>
          </p:cNvSpPr>
          <p:nvPr>
            <p:ph idx="1"/>
          </p:nvPr>
        </p:nvSpPr>
        <p:spPr/>
        <p:txBody>
          <a:bodyPr/>
          <a:lstStyle/>
          <a:p>
            <a:pPr>
              <a:lnSpc>
                <a:spcPct val="90000"/>
              </a:lnSpc>
              <a:buFont typeface="Monotype Sorts" pitchFamily="2" charset="2"/>
              <a:buNone/>
            </a:pPr>
            <a:r>
              <a:rPr lang="en-US" sz="1800" smtClean="0"/>
              <a:t>3.</a:t>
            </a:r>
            <a:r>
              <a:rPr lang="en-US" sz="2400" smtClean="0"/>
              <a:t>	</a:t>
            </a:r>
            <a:r>
              <a:rPr lang="en-US" sz="2400" i="1" smtClean="0"/>
              <a:t>Work</a:t>
            </a:r>
            <a:r>
              <a:rPr lang="en-US" sz="2400" smtClean="0"/>
              <a:t> = </a:t>
            </a:r>
            <a:r>
              <a:rPr lang="en-US" sz="2400" i="1" smtClean="0"/>
              <a:t>Work</a:t>
            </a:r>
            <a:r>
              <a:rPr lang="en-US" sz="2400" smtClean="0"/>
              <a:t> + </a:t>
            </a:r>
            <a:r>
              <a:rPr lang="en-US" sz="2400" i="1" smtClean="0"/>
              <a:t>Allocation</a:t>
            </a:r>
            <a:r>
              <a:rPr lang="en-US" sz="2400" i="1" baseline="-25000" smtClean="0"/>
              <a:t>i</a:t>
            </a:r>
            <a:r>
              <a:rPr lang="en-US" sz="2400" smtClean="0"/>
              <a:t/>
            </a:r>
            <a:br>
              <a:rPr lang="en-US" sz="2400" smtClean="0"/>
            </a:br>
            <a:r>
              <a:rPr lang="en-US" sz="2400" i="1" smtClean="0"/>
              <a:t>Finish</a:t>
            </a:r>
            <a:r>
              <a:rPr lang="en-US" sz="2400" smtClean="0"/>
              <a:t>[</a:t>
            </a:r>
            <a:r>
              <a:rPr lang="en-US" sz="2400" i="1" smtClean="0"/>
              <a:t>i</a:t>
            </a:r>
            <a:r>
              <a:rPr lang="en-US" sz="2400" smtClean="0"/>
              <a:t>] = </a:t>
            </a:r>
            <a:r>
              <a:rPr lang="en-US" sz="2400" i="1" smtClean="0"/>
              <a:t>true</a:t>
            </a:r>
            <a:r>
              <a:rPr lang="en-US" sz="2400" smtClean="0"/>
              <a:t/>
            </a:r>
            <a:br>
              <a:rPr lang="en-US" sz="2400" smtClean="0"/>
            </a:br>
            <a:r>
              <a:rPr lang="en-US" sz="2400" smtClean="0"/>
              <a:t>go to step 2.</a:t>
            </a:r>
            <a:br>
              <a:rPr lang="en-US" sz="2400" smtClean="0"/>
            </a:br>
            <a:endParaRPr lang="en-US" sz="2400" smtClean="0"/>
          </a:p>
          <a:p>
            <a:pPr>
              <a:lnSpc>
                <a:spcPct val="90000"/>
              </a:lnSpc>
              <a:buFont typeface="Monotype Sorts" pitchFamily="2" charset="2"/>
              <a:buNone/>
            </a:pPr>
            <a:r>
              <a:rPr lang="en-US" sz="2400" smtClean="0"/>
              <a:t>4.	If </a:t>
            </a:r>
            <a:r>
              <a:rPr lang="en-US" sz="2400" i="1" smtClean="0"/>
              <a:t>Finish</a:t>
            </a:r>
            <a:r>
              <a:rPr lang="en-US" sz="2400" smtClean="0"/>
              <a:t>[</a:t>
            </a:r>
            <a:r>
              <a:rPr lang="en-US" sz="2400" i="1" smtClean="0"/>
              <a:t>i</a:t>
            </a:r>
            <a:r>
              <a:rPr lang="en-US" sz="2400" smtClean="0"/>
              <a:t>] == false, for some </a:t>
            </a:r>
            <a:r>
              <a:rPr lang="en-US" sz="2400" i="1" smtClean="0"/>
              <a:t>i</a:t>
            </a:r>
            <a:r>
              <a:rPr lang="en-US" sz="2400" smtClean="0"/>
              <a:t>, 1 </a:t>
            </a:r>
            <a:r>
              <a:rPr lang="en-US" sz="2400" smtClean="0">
                <a:sym typeface="Symbol" pitchFamily="18" charset="2"/>
              </a:rPr>
              <a:t> </a:t>
            </a:r>
            <a:r>
              <a:rPr lang="en-US" sz="2400" i="1" smtClean="0">
                <a:sym typeface="Symbol" pitchFamily="18" charset="2"/>
              </a:rPr>
              <a:t>i</a:t>
            </a:r>
            <a:r>
              <a:rPr lang="en-US" sz="2400" smtClean="0">
                <a:sym typeface="Symbol" pitchFamily="18" charset="2"/>
              </a:rPr>
              <a:t>   </a:t>
            </a:r>
            <a:r>
              <a:rPr lang="en-US" sz="2400" i="1" smtClean="0">
                <a:sym typeface="Symbol" pitchFamily="18" charset="2"/>
              </a:rPr>
              <a:t>n</a:t>
            </a:r>
            <a:r>
              <a:rPr lang="en-US" sz="2400" smtClean="0">
                <a:sym typeface="Symbol" pitchFamily="18" charset="2"/>
              </a:rPr>
              <a:t>, then the system is in deadlock state. Moreover, if </a:t>
            </a:r>
            <a:r>
              <a:rPr lang="en-US" sz="2400" i="1" smtClean="0">
                <a:sym typeface="Symbol" pitchFamily="18" charset="2"/>
              </a:rPr>
              <a:t>Finish</a:t>
            </a:r>
            <a:r>
              <a:rPr lang="en-US" sz="2400" smtClean="0">
                <a:sym typeface="Symbol" pitchFamily="18" charset="2"/>
              </a:rPr>
              <a:t>[</a:t>
            </a:r>
            <a:r>
              <a:rPr lang="en-US" sz="2400" i="1" smtClean="0">
                <a:sym typeface="Symbol" pitchFamily="18" charset="2"/>
              </a:rPr>
              <a:t>i</a:t>
            </a:r>
            <a:r>
              <a:rPr lang="en-US" sz="2400" smtClean="0">
                <a:sym typeface="Symbol" pitchFamily="18" charset="2"/>
              </a:rPr>
              <a:t>] == </a:t>
            </a:r>
            <a:r>
              <a:rPr lang="en-US" sz="2400" i="1" smtClean="0">
                <a:sym typeface="Symbol" pitchFamily="18" charset="2"/>
              </a:rPr>
              <a:t>false</a:t>
            </a:r>
            <a:r>
              <a:rPr lang="en-US" sz="2400" smtClean="0">
                <a:sym typeface="Symbol" pitchFamily="18" charset="2"/>
              </a:rPr>
              <a:t>, then </a:t>
            </a:r>
            <a:r>
              <a:rPr lang="en-US" sz="2400" i="1" smtClean="0">
                <a:sym typeface="Symbol" pitchFamily="18" charset="2"/>
              </a:rPr>
              <a:t>P</a:t>
            </a:r>
            <a:r>
              <a:rPr lang="en-US" sz="2400" i="1" baseline="-25000" smtClean="0">
                <a:sym typeface="Symbol" pitchFamily="18" charset="2"/>
              </a:rPr>
              <a:t>i</a:t>
            </a:r>
            <a:r>
              <a:rPr lang="en-US" sz="2400" smtClean="0">
                <a:sym typeface="Symbol" pitchFamily="18" charset="2"/>
              </a:rPr>
              <a:t> is deadlocked.</a:t>
            </a:r>
          </a:p>
          <a:p>
            <a:pPr>
              <a:lnSpc>
                <a:spcPct val="90000"/>
              </a:lnSpc>
              <a:buFont typeface="Monotype Sorts" pitchFamily="2" charset="2"/>
              <a:buNone/>
            </a:pPr>
            <a:r>
              <a:rPr lang="en-US" sz="2400" smtClean="0">
                <a:sym typeface="Symbol" pitchFamily="18" charset="2"/>
              </a:rPr>
              <a:t>	</a:t>
            </a:r>
            <a:endParaRPr lang="en-US" sz="2400" smtClean="0"/>
          </a:p>
        </p:txBody>
      </p:sp>
      <p:sp>
        <p:nvSpPr>
          <p:cNvPr id="4813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48133" name="Text Box 4"/>
          <p:cNvSpPr txBox="1">
            <a:spLocks noChangeArrowheads="1"/>
          </p:cNvSpPr>
          <p:nvPr/>
        </p:nvSpPr>
        <p:spPr bwMode="auto">
          <a:xfrm>
            <a:off x="990600" y="4195763"/>
            <a:ext cx="7694613" cy="1292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lgn="l"/>
            <a:r>
              <a:rPr lang="en-US" sz="2400">
                <a:sym typeface="Symbol" pitchFamily="18" charset="2"/>
              </a:rPr>
              <a:t>Algorithm requires an order of O(</a:t>
            </a:r>
            <a:r>
              <a:rPr lang="en-US" sz="2400" i="1">
                <a:sym typeface="Symbol" pitchFamily="18" charset="2"/>
              </a:rPr>
              <a:t>m </a:t>
            </a:r>
            <a:r>
              <a:rPr lang="en-US" sz="2400">
                <a:sym typeface="Symbol" pitchFamily="18" charset="2"/>
              </a:rPr>
              <a:t>x</a:t>
            </a:r>
            <a:r>
              <a:rPr lang="en-US" sz="2400" i="1">
                <a:sym typeface="Symbol" pitchFamily="18" charset="2"/>
              </a:rPr>
              <a:t> n</a:t>
            </a:r>
            <a:r>
              <a:rPr lang="en-US" sz="2400" baseline="30000">
                <a:sym typeface="Symbol" pitchFamily="18" charset="2"/>
              </a:rPr>
              <a:t>2)</a:t>
            </a:r>
            <a:r>
              <a:rPr lang="en-US" sz="2400">
                <a:sym typeface="Symbol" pitchFamily="18" charset="2"/>
              </a:rPr>
              <a:t> operations to detect whether the system is in deadlocked state. </a:t>
            </a:r>
            <a:endParaRPr lang="en-US" sz="2400"/>
          </a:p>
          <a:p>
            <a:pPr algn="l">
              <a:spcBef>
                <a:spcPct val="50000"/>
              </a:spcBef>
            </a:pPr>
            <a:endParaRPr lang="en-US" sz="2000"/>
          </a:p>
        </p:txBody>
      </p:sp>
      <p:sp>
        <p:nvSpPr>
          <p:cNvPr id="4813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3E8B86B0-90DC-4919-8388-37380425F3F7}" type="datetime1">
              <a:rPr lang="en-US">
                <a:solidFill>
                  <a:srgbClr val="000000"/>
                </a:solidFill>
              </a:rPr>
              <a:pPr/>
              <a:t>29-Sep-16</a:t>
            </a:fld>
            <a:endParaRPr lang="vi-VN">
              <a:solidFill>
                <a:srgbClr val="000000"/>
              </a:solidFill>
            </a:endParaRPr>
          </a:p>
        </p:txBody>
      </p:sp>
      <p:sp>
        <p:nvSpPr>
          <p:cNvPr id="4813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32A9CA30-95DE-4BC2-9345-1DBC909F2F54}" type="slidenum">
              <a:rPr lang="vi-VN" smtClean="0">
                <a:solidFill>
                  <a:srgbClr val="000000"/>
                </a:solidFill>
              </a:rPr>
              <a:pPr/>
              <a:t>35</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3600" b="1" smtClean="0"/>
              <a:t>Example of Detection Algorithm</a:t>
            </a:r>
          </a:p>
        </p:txBody>
      </p:sp>
      <p:sp>
        <p:nvSpPr>
          <p:cNvPr id="49155" name="Rectangle 3"/>
          <p:cNvSpPr>
            <a:spLocks noGrp="1" noChangeArrowheads="1"/>
          </p:cNvSpPr>
          <p:nvPr>
            <p:ph idx="1"/>
          </p:nvPr>
        </p:nvSpPr>
        <p:spPr>
          <a:xfrm>
            <a:off x="754063" y="1300163"/>
            <a:ext cx="8201025" cy="4832350"/>
          </a:xfrm>
        </p:spPr>
        <p:txBody>
          <a:bodyPr/>
          <a:lstStyle/>
          <a:p>
            <a:pPr>
              <a:tabLst>
                <a:tab pos="1428750" algn="l"/>
                <a:tab pos="2338388" algn="ctr"/>
                <a:tab pos="3594100" algn="ctr"/>
                <a:tab pos="4921250" algn="ctr"/>
              </a:tabLst>
            </a:pPr>
            <a:r>
              <a:rPr lang="en-US" sz="2400" smtClean="0"/>
              <a:t>Five processes </a:t>
            </a:r>
            <a:r>
              <a:rPr lang="en-US" sz="2400" i="1" smtClean="0"/>
              <a:t>P</a:t>
            </a:r>
            <a:r>
              <a:rPr lang="en-US" sz="2400" baseline="-25000" smtClean="0"/>
              <a:t>0</a:t>
            </a:r>
            <a:r>
              <a:rPr lang="en-US" sz="2400" smtClean="0"/>
              <a:t> through </a:t>
            </a:r>
            <a:r>
              <a:rPr lang="en-US" sz="2400" i="1" smtClean="0"/>
              <a:t>P</a:t>
            </a:r>
            <a:r>
              <a:rPr lang="en-US" sz="2400" baseline="-25000" smtClean="0"/>
              <a:t>4</a:t>
            </a:r>
            <a:r>
              <a:rPr lang="en-US" sz="2400" smtClean="0"/>
              <a:t>;</a:t>
            </a:r>
            <a:r>
              <a:rPr lang="en-US" sz="2400" baseline="-25000" smtClean="0"/>
              <a:t> </a:t>
            </a:r>
            <a:r>
              <a:rPr lang="en-US" sz="2400" smtClean="0"/>
              <a:t>three resource types </a:t>
            </a:r>
            <a:br>
              <a:rPr lang="en-US" sz="2400" smtClean="0"/>
            </a:br>
            <a:r>
              <a:rPr lang="en-US" sz="2400" smtClean="0"/>
              <a:t>A (7 instances), </a:t>
            </a:r>
            <a:r>
              <a:rPr lang="en-US" sz="2400" i="1" smtClean="0"/>
              <a:t>B </a:t>
            </a:r>
            <a:r>
              <a:rPr lang="en-US" sz="2400" smtClean="0"/>
              <a:t>(2 instances), and </a:t>
            </a:r>
            <a:r>
              <a:rPr lang="en-US" sz="2400" i="1" smtClean="0"/>
              <a:t>C</a:t>
            </a:r>
            <a:r>
              <a:rPr lang="en-US" sz="2400" smtClean="0"/>
              <a:t> (6 instances).</a:t>
            </a:r>
          </a:p>
          <a:p>
            <a:pPr>
              <a:tabLst>
                <a:tab pos="1428750" algn="l"/>
                <a:tab pos="2338388" algn="ctr"/>
                <a:tab pos="3594100" algn="ctr"/>
                <a:tab pos="4921250" algn="ctr"/>
              </a:tabLst>
            </a:pPr>
            <a:r>
              <a:rPr lang="en-US" sz="2400" smtClean="0"/>
              <a:t>Snapshot at time </a:t>
            </a:r>
            <a:r>
              <a:rPr lang="en-US" sz="2400" i="1" smtClean="0"/>
              <a:t>T</a:t>
            </a:r>
            <a:r>
              <a:rPr lang="en-US" sz="2400" baseline="-25000" smtClean="0"/>
              <a:t>0</a:t>
            </a:r>
            <a:r>
              <a:rPr lang="en-US" sz="2400" smtClean="0"/>
              <a:t>:</a:t>
            </a:r>
          </a:p>
          <a:p>
            <a:pPr>
              <a:buFont typeface="Monotype Sorts" pitchFamily="2" charset="2"/>
              <a:buNone/>
              <a:tabLst>
                <a:tab pos="1428750" algn="l"/>
                <a:tab pos="2338388" algn="ctr"/>
                <a:tab pos="3594100" algn="ctr"/>
                <a:tab pos="4921250" algn="ctr"/>
              </a:tabLst>
            </a:pPr>
            <a:r>
              <a:rPr lang="en-US" sz="2400" smtClean="0"/>
              <a:t>		</a:t>
            </a:r>
            <a:r>
              <a:rPr lang="en-US" sz="2000" smtClean="0"/>
              <a:t>	</a:t>
            </a:r>
            <a:r>
              <a:rPr lang="en-US" sz="2000" i="1" u="sng" smtClean="0"/>
              <a:t>Allocation	Request	Available</a:t>
            </a:r>
            <a:endParaRPr lang="en-US" sz="2000" i="1" smtClean="0"/>
          </a:p>
          <a:p>
            <a:pPr>
              <a:buFont typeface="Monotype Sorts" pitchFamily="2" charset="2"/>
              <a:buNone/>
              <a:tabLst>
                <a:tab pos="1428750" algn="l"/>
                <a:tab pos="2338388" algn="ctr"/>
                <a:tab pos="3594100" algn="ctr"/>
                <a:tab pos="4921250" algn="ctr"/>
              </a:tabLst>
            </a:pPr>
            <a:r>
              <a:rPr lang="en-US" sz="2000" smtClean="0"/>
              <a:t>			</a:t>
            </a:r>
            <a:r>
              <a:rPr lang="en-US" sz="2000" i="1" smtClean="0"/>
              <a:t>A B C 	A B C 	A B C</a:t>
            </a:r>
          </a:p>
          <a:p>
            <a:pPr>
              <a:buFont typeface="Monotype Sorts" pitchFamily="2" charset="2"/>
              <a:buNone/>
              <a:tabLst>
                <a:tab pos="1428750" algn="l"/>
                <a:tab pos="2338388" algn="ctr"/>
                <a:tab pos="3594100" algn="ctr"/>
                <a:tab pos="4921250" algn="ctr"/>
              </a:tabLst>
            </a:pPr>
            <a:r>
              <a:rPr lang="en-US" sz="2000" smtClean="0"/>
              <a:t>		</a:t>
            </a:r>
            <a:r>
              <a:rPr lang="en-US" sz="2000" i="1" smtClean="0"/>
              <a:t>P</a:t>
            </a:r>
            <a:r>
              <a:rPr lang="en-US" sz="2000" baseline="-25000" smtClean="0"/>
              <a:t>0</a:t>
            </a:r>
            <a:r>
              <a:rPr lang="en-US" sz="2000" smtClean="0"/>
              <a:t>	0 1 0 	0 0 0 	0 0 0</a:t>
            </a:r>
          </a:p>
          <a:p>
            <a:pPr>
              <a:buFont typeface="Monotype Sorts" pitchFamily="2" charset="2"/>
              <a:buNone/>
              <a:tabLst>
                <a:tab pos="1428750" algn="l"/>
                <a:tab pos="2338388" algn="ctr"/>
                <a:tab pos="3594100" algn="ctr"/>
                <a:tab pos="4921250" algn="ctr"/>
              </a:tabLst>
            </a:pPr>
            <a:r>
              <a:rPr lang="en-US" sz="2000" smtClean="0"/>
              <a:t>		</a:t>
            </a:r>
            <a:r>
              <a:rPr lang="en-US" sz="2000" i="1" smtClean="0"/>
              <a:t>P</a:t>
            </a:r>
            <a:r>
              <a:rPr lang="en-US" sz="2000" baseline="-25000" smtClean="0"/>
              <a:t>1</a:t>
            </a:r>
            <a:r>
              <a:rPr lang="en-US" sz="2000" smtClean="0"/>
              <a:t>	2 0 0 	2 0 2</a:t>
            </a:r>
          </a:p>
          <a:p>
            <a:pPr>
              <a:buFont typeface="Monotype Sorts" pitchFamily="2" charset="2"/>
              <a:buNone/>
              <a:tabLst>
                <a:tab pos="1428750" algn="l"/>
                <a:tab pos="2338388" algn="ctr"/>
                <a:tab pos="3594100" algn="ctr"/>
                <a:tab pos="4921250" algn="ctr"/>
              </a:tabLst>
            </a:pPr>
            <a:r>
              <a:rPr lang="en-US" sz="2000" smtClean="0"/>
              <a:t>		</a:t>
            </a:r>
            <a:r>
              <a:rPr lang="en-US" sz="2000" i="1" smtClean="0"/>
              <a:t>P</a:t>
            </a:r>
            <a:r>
              <a:rPr lang="en-US" sz="2000" baseline="-25000" smtClean="0"/>
              <a:t>2</a:t>
            </a:r>
            <a:r>
              <a:rPr lang="en-US" sz="2000" smtClean="0"/>
              <a:t>	3 0 3	0 0 0 </a:t>
            </a:r>
          </a:p>
          <a:p>
            <a:pPr>
              <a:buFont typeface="Monotype Sorts" pitchFamily="2" charset="2"/>
              <a:buNone/>
              <a:tabLst>
                <a:tab pos="1428750" algn="l"/>
                <a:tab pos="2338388" algn="ctr"/>
                <a:tab pos="3594100" algn="ctr"/>
                <a:tab pos="4921250" algn="ctr"/>
              </a:tabLst>
            </a:pPr>
            <a:r>
              <a:rPr lang="en-US" sz="2000" smtClean="0"/>
              <a:t>		</a:t>
            </a:r>
            <a:r>
              <a:rPr lang="en-US" sz="2000" i="1" smtClean="0"/>
              <a:t>P</a:t>
            </a:r>
            <a:r>
              <a:rPr lang="en-US" sz="2000" baseline="-25000" smtClean="0"/>
              <a:t>3</a:t>
            </a:r>
            <a:r>
              <a:rPr lang="en-US" sz="2000" smtClean="0"/>
              <a:t>	2 1 1 	1 0 0 </a:t>
            </a:r>
          </a:p>
          <a:p>
            <a:pPr>
              <a:buFont typeface="Monotype Sorts" pitchFamily="2" charset="2"/>
              <a:buNone/>
              <a:tabLst>
                <a:tab pos="1428750" algn="l"/>
                <a:tab pos="2338388" algn="ctr"/>
                <a:tab pos="3594100" algn="ctr"/>
                <a:tab pos="4921250" algn="ctr"/>
              </a:tabLst>
            </a:pPr>
            <a:r>
              <a:rPr lang="en-US" sz="2000" smtClean="0"/>
              <a:t>		</a:t>
            </a:r>
            <a:r>
              <a:rPr lang="en-US" sz="2000" i="1" smtClean="0"/>
              <a:t>P</a:t>
            </a:r>
            <a:r>
              <a:rPr lang="en-US" sz="2000" baseline="-25000" smtClean="0"/>
              <a:t>4</a:t>
            </a:r>
            <a:r>
              <a:rPr lang="en-US" sz="2000" smtClean="0"/>
              <a:t>	0 0 2 	0 0 2</a:t>
            </a:r>
          </a:p>
          <a:p>
            <a:pPr>
              <a:tabLst>
                <a:tab pos="1428750" algn="l"/>
                <a:tab pos="2338388" algn="ctr"/>
                <a:tab pos="3594100" algn="ctr"/>
                <a:tab pos="4921250" algn="ctr"/>
              </a:tabLst>
            </a:pPr>
            <a:r>
              <a:rPr lang="en-US" sz="2400" smtClean="0"/>
              <a:t>Sequence &lt;</a:t>
            </a:r>
            <a:r>
              <a:rPr lang="en-US" sz="2400" i="1" smtClean="0"/>
              <a:t>P</a:t>
            </a:r>
            <a:r>
              <a:rPr lang="en-US" sz="2400" baseline="-25000" smtClean="0"/>
              <a:t>0</a:t>
            </a:r>
            <a:r>
              <a:rPr lang="en-US" sz="2400" smtClean="0"/>
              <a:t>, </a:t>
            </a:r>
            <a:r>
              <a:rPr lang="en-US" sz="2400" i="1" smtClean="0"/>
              <a:t>P</a:t>
            </a:r>
            <a:r>
              <a:rPr lang="en-US" sz="2400" baseline="-25000" smtClean="0"/>
              <a:t>2</a:t>
            </a:r>
            <a:r>
              <a:rPr lang="en-US" sz="2400" smtClean="0"/>
              <a:t>, </a:t>
            </a:r>
            <a:r>
              <a:rPr lang="en-US" sz="2400" i="1" smtClean="0"/>
              <a:t>P</a:t>
            </a:r>
            <a:r>
              <a:rPr lang="en-US" sz="2400" baseline="-25000" smtClean="0"/>
              <a:t>3</a:t>
            </a:r>
            <a:r>
              <a:rPr lang="en-US" sz="2400" smtClean="0"/>
              <a:t>, </a:t>
            </a:r>
            <a:r>
              <a:rPr lang="en-US" sz="2400" i="1" smtClean="0"/>
              <a:t>P</a:t>
            </a:r>
            <a:r>
              <a:rPr lang="en-US" sz="2400" baseline="-25000" smtClean="0"/>
              <a:t>1</a:t>
            </a:r>
            <a:r>
              <a:rPr lang="en-US" sz="2400" smtClean="0"/>
              <a:t>, </a:t>
            </a:r>
            <a:r>
              <a:rPr lang="en-US" sz="2400" i="1" smtClean="0"/>
              <a:t>P</a:t>
            </a:r>
            <a:r>
              <a:rPr lang="en-US" sz="2400" baseline="-25000" smtClean="0"/>
              <a:t>4</a:t>
            </a:r>
            <a:r>
              <a:rPr lang="en-US" sz="2400" smtClean="0"/>
              <a:t>&gt; will result in </a:t>
            </a:r>
            <a:r>
              <a:rPr lang="en-US" sz="2400" i="1" smtClean="0"/>
              <a:t>Finish</a:t>
            </a:r>
            <a:r>
              <a:rPr lang="en-US" sz="2400" smtClean="0"/>
              <a:t>[</a:t>
            </a:r>
            <a:r>
              <a:rPr lang="en-US" sz="2400" i="1" smtClean="0"/>
              <a:t>i</a:t>
            </a:r>
            <a:r>
              <a:rPr lang="en-US" sz="2400" smtClean="0"/>
              <a:t>] = true for all </a:t>
            </a:r>
            <a:r>
              <a:rPr lang="en-US" sz="2400" i="1" smtClean="0"/>
              <a:t>i</a:t>
            </a:r>
            <a:r>
              <a:rPr lang="en-US" sz="2400" smtClean="0"/>
              <a:t>. </a:t>
            </a:r>
          </a:p>
          <a:p>
            <a:pPr>
              <a:buFont typeface="Monotype Sorts" pitchFamily="2" charset="2"/>
              <a:buNone/>
              <a:tabLst>
                <a:tab pos="1428750" algn="l"/>
                <a:tab pos="2338388" algn="ctr"/>
                <a:tab pos="3594100" algn="ctr"/>
                <a:tab pos="4921250" algn="ctr"/>
              </a:tabLst>
            </a:pPr>
            <a:endParaRPr lang="en-US" sz="2400" smtClean="0"/>
          </a:p>
        </p:txBody>
      </p:sp>
      <p:sp>
        <p:nvSpPr>
          <p:cNvPr id="4915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49157"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8F9FE681-745B-428E-B372-A84A131E0669}" type="datetime1">
              <a:rPr lang="en-US">
                <a:solidFill>
                  <a:srgbClr val="000000"/>
                </a:solidFill>
              </a:rPr>
              <a:pPr/>
              <a:t>29-Sep-16</a:t>
            </a:fld>
            <a:endParaRPr lang="vi-VN">
              <a:solidFill>
                <a:srgbClr val="000000"/>
              </a:solidFill>
            </a:endParaRPr>
          </a:p>
        </p:txBody>
      </p:sp>
      <p:sp>
        <p:nvSpPr>
          <p:cNvPr id="4915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630779A6-1241-4191-842C-B6B768AACE62}" type="slidenum">
              <a:rPr lang="vi-VN" smtClean="0">
                <a:solidFill>
                  <a:srgbClr val="000000"/>
                </a:solidFill>
              </a:rPr>
              <a:pPr/>
              <a:t>36</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000" b="1" smtClean="0"/>
              <a:t>Example (Cont.)</a:t>
            </a:r>
          </a:p>
        </p:txBody>
      </p:sp>
      <p:sp>
        <p:nvSpPr>
          <p:cNvPr id="50179" name="Rectangle 3"/>
          <p:cNvSpPr>
            <a:spLocks noGrp="1" noChangeArrowheads="1"/>
          </p:cNvSpPr>
          <p:nvPr>
            <p:ph idx="1"/>
          </p:nvPr>
        </p:nvSpPr>
        <p:spPr>
          <a:xfrm>
            <a:off x="641350" y="1471613"/>
            <a:ext cx="8313738" cy="4660900"/>
          </a:xfrm>
        </p:spPr>
        <p:txBody>
          <a:bodyPr/>
          <a:lstStyle/>
          <a:p>
            <a:pPr>
              <a:tabLst>
                <a:tab pos="2800350" algn="l"/>
                <a:tab pos="3708400" algn="ctr"/>
              </a:tabLst>
            </a:pPr>
            <a:r>
              <a:rPr lang="en-US" sz="2400" i="1" smtClean="0"/>
              <a:t>P</a:t>
            </a:r>
            <a:r>
              <a:rPr lang="en-US" sz="2400" baseline="-25000" smtClean="0"/>
              <a:t>2</a:t>
            </a:r>
            <a:r>
              <a:rPr lang="en-US" sz="2400" smtClean="0"/>
              <a:t> requests an additional instance of type</a:t>
            </a:r>
            <a:r>
              <a:rPr lang="en-US" sz="2400" i="1" smtClean="0"/>
              <a:t> C</a:t>
            </a:r>
            <a:r>
              <a:rPr lang="en-US" sz="2400" smtClean="0"/>
              <a:t>.</a:t>
            </a:r>
          </a:p>
          <a:p>
            <a:pPr>
              <a:buFont typeface="Monotype Sorts" pitchFamily="2" charset="2"/>
              <a:buNone/>
              <a:tabLst>
                <a:tab pos="2800350" algn="l"/>
                <a:tab pos="3708400" algn="ctr"/>
              </a:tabLst>
            </a:pPr>
            <a:r>
              <a:rPr lang="en-US" sz="2400" smtClean="0"/>
              <a:t>		</a:t>
            </a:r>
            <a:r>
              <a:rPr lang="en-US" sz="2000" smtClean="0"/>
              <a:t>	</a:t>
            </a:r>
            <a:r>
              <a:rPr lang="en-US" sz="2000" i="1" u="sng" smtClean="0"/>
              <a:t>Request</a:t>
            </a:r>
            <a:endParaRPr lang="en-US" sz="2000" i="1" smtClean="0"/>
          </a:p>
          <a:p>
            <a:pPr>
              <a:buFont typeface="Monotype Sorts" pitchFamily="2" charset="2"/>
              <a:buNone/>
              <a:tabLst>
                <a:tab pos="2800350" algn="l"/>
                <a:tab pos="3708400" algn="ctr"/>
              </a:tabLst>
            </a:pPr>
            <a:r>
              <a:rPr lang="en-US" sz="2000" i="1" smtClean="0"/>
              <a:t>			A B C</a:t>
            </a:r>
          </a:p>
          <a:p>
            <a:pPr>
              <a:buFont typeface="Monotype Sorts" pitchFamily="2" charset="2"/>
              <a:buNone/>
              <a:tabLst>
                <a:tab pos="2800350" algn="l"/>
                <a:tab pos="3708400" algn="ctr"/>
              </a:tabLst>
            </a:pPr>
            <a:r>
              <a:rPr lang="en-US" sz="2000" smtClean="0"/>
              <a:t>		 </a:t>
            </a:r>
            <a:r>
              <a:rPr lang="en-US" sz="2000" i="1" smtClean="0"/>
              <a:t>P</a:t>
            </a:r>
            <a:r>
              <a:rPr lang="en-US" sz="2000" baseline="-25000" smtClean="0"/>
              <a:t>0</a:t>
            </a:r>
            <a:r>
              <a:rPr lang="en-US" sz="2000" smtClean="0"/>
              <a:t>	0 0 0</a:t>
            </a:r>
          </a:p>
          <a:p>
            <a:pPr>
              <a:buFont typeface="Monotype Sorts" pitchFamily="2" charset="2"/>
              <a:buNone/>
              <a:tabLst>
                <a:tab pos="2800350" algn="l"/>
                <a:tab pos="3708400" algn="ctr"/>
              </a:tabLst>
            </a:pPr>
            <a:r>
              <a:rPr lang="en-US" sz="2000" smtClean="0"/>
              <a:t>		 </a:t>
            </a:r>
            <a:r>
              <a:rPr lang="en-US" sz="2000" i="1" smtClean="0"/>
              <a:t>P</a:t>
            </a:r>
            <a:r>
              <a:rPr lang="en-US" sz="2000" baseline="-25000" smtClean="0"/>
              <a:t>1</a:t>
            </a:r>
            <a:r>
              <a:rPr lang="en-US" sz="2000" smtClean="0"/>
              <a:t>	2 0 1</a:t>
            </a:r>
          </a:p>
          <a:p>
            <a:pPr>
              <a:buFont typeface="Monotype Sorts" pitchFamily="2" charset="2"/>
              <a:buNone/>
              <a:tabLst>
                <a:tab pos="2800350" algn="l"/>
                <a:tab pos="3708400" algn="ctr"/>
              </a:tabLst>
            </a:pPr>
            <a:r>
              <a:rPr lang="en-US" sz="2000" smtClean="0"/>
              <a:t>		</a:t>
            </a:r>
            <a:r>
              <a:rPr lang="en-US" sz="2000" i="1" smtClean="0"/>
              <a:t>P</a:t>
            </a:r>
            <a:r>
              <a:rPr lang="en-US" sz="2000" baseline="-25000" smtClean="0"/>
              <a:t>2</a:t>
            </a:r>
            <a:r>
              <a:rPr lang="en-US" sz="2000" smtClean="0"/>
              <a:t>	0 0 1</a:t>
            </a:r>
          </a:p>
          <a:p>
            <a:pPr>
              <a:buFont typeface="Monotype Sorts" pitchFamily="2" charset="2"/>
              <a:buNone/>
              <a:tabLst>
                <a:tab pos="2800350" algn="l"/>
                <a:tab pos="3708400" algn="ctr"/>
              </a:tabLst>
            </a:pPr>
            <a:r>
              <a:rPr lang="en-US" sz="2000" smtClean="0"/>
              <a:t>		</a:t>
            </a:r>
            <a:r>
              <a:rPr lang="en-US" sz="2000" i="1" smtClean="0"/>
              <a:t>P</a:t>
            </a:r>
            <a:r>
              <a:rPr lang="en-US" sz="2000" baseline="-25000" smtClean="0"/>
              <a:t>3</a:t>
            </a:r>
            <a:r>
              <a:rPr lang="en-US" sz="2000" smtClean="0"/>
              <a:t>	1 0 0 </a:t>
            </a:r>
          </a:p>
          <a:p>
            <a:pPr>
              <a:buFont typeface="Monotype Sorts" pitchFamily="2" charset="2"/>
              <a:buNone/>
              <a:tabLst>
                <a:tab pos="2800350" algn="l"/>
                <a:tab pos="3708400" algn="ctr"/>
              </a:tabLst>
            </a:pPr>
            <a:r>
              <a:rPr lang="en-US" sz="2000" smtClean="0"/>
              <a:t>		</a:t>
            </a:r>
            <a:r>
              <a:rPr lang="en-US" sz="2000" i="1" smtClean="0"/>
              <a:t>P</a:t>
            </a:r>
            <a:r>
              <a:rPr lang="en-US" sz="2000" baseline="-25000" smtClean="0"/>
              <a:t>4</a:t>
            </a:r>
            <a:r>
              <a:rPr lang="en-US" sz="2000" smtClean="0"/>
              <a:t>	0 0 2</a:t>
            </a:r>
          </a:p>
          <a:p>
            <a:pPr>
              <a:tabLst>
                <a:tab pos="2800350" algn="l"/>
                <a:tab pos="3708400" algn="ctr"/>
              </a:tabLst>
            </a:pPr>
            <a:r>
              <a:rPr lang="en-US" sz="2400" smtClean="0"/>
              <a:t>State of system?</a:t>
            </a:r>
          </a:p>
          <a:p>
            <a:pPr lvl="1">
              <a:tabLst>
                <a:tab pos="2800350" algn="l"/>
                <a:tab pos="3708400" algn="ctr"/>
              </a:tabLst>
            </a:pPr>
            <a:r>
              <a:rPr lang="en-US" sz="2000" smtClean="0"/>
              <a:t>Can reclaim resources held by process </a:t>
            </a:r>
            <a:r>
              <a:rPr lang="en-US" sz="2000" i="1" smtClean="0"/>
              <a:t>P</a:t>
            </a:r>
            <a:r>
              <a:rPr lang="en-US" sz="2000" baseline="-25000" smtClean="0"/>
              <a:t>0</a:t>
            </a:r>
            <a:r>
              <a:rPr lang="en-US" sz="2000" smtClean="0"/>
              <a:t>, but insufficient resources to fulfill other processes; requests.</a:t>
            </a:r>
          </a:p>
          <a:p>
            <a:pPr lvl="1">
              <a:tabLst>
                <a:tab pos="2800350" algn="l"/>
                <a:tab pos="3708400" algn="ctr"/>
              </a:tabLst>
            </a:pPr>
            <a:r>
              <a:rPr lang="en-US" sz="2000" smtClean="0"/>
              <a:t>Deadlock exists, consisting of processes </a:t>
            </a:r>
            <a:r>
              <a:rPr lang="en-US" sz="2000" i="1" smtClean="0"/>
              <a:t>P</a:t>
            </a:r>
            <a:r>
              <a:rPr lang="en-US" sz="2000" baseline="-25000" smtClean="0"/>
              <a:t>1</a:t>
            </a:r>
            <a:r>
              <a:rPr lang="en-US" sz="2000" smtClean="0"/>
              <a:t>, </a:t>
            </a:r>
            <a:r>
              <a:rPr lang="en-US" sz="2000" baseline="-25000" smtClean="0"/>
              <a:t> </a:t>
            </a:r>
            <a:r>
              <a:rPr lang="en-US" sz="2000" i="1" smtClean="0"/>
              <a:t>P</a:t>
            </a:r>
            <a:r>
              <a:rPr lang="en-US" sz="2000" baseline="-25000" smtClean="0"/>
              <a:t>2</a:t>
            </a:r>
            <a:r>
              <a:rPr lang="en-US" sz="2000" smtClean="0"/>
              <a:t>, </a:t>
            </a:r>
            <a:r>
              <a:rPr lang="en-US" sz="2000" i="1" smtClean="0"/>
              <a:t>P</a:t>
            </a:r>
            <a:r>
              <a:rPr lang="en-US" sz="2000" baseline="-25000" smtClean="0"/>
              <a:t>3</a:t>
            </a:r>
            <a:r>
              <a:rPr lang="en-US" sz="2000" smtClean="0"/>
              <a:t>, and </a:t>
            </a:r>
            <a:r>
              <a:rPr lang="en-US" sz="2000" i="1" smtClean="0"/>
              <a:t>P</a:t>
            </a:r>
            <a:r>
              <a:rPr lang="en-US" sz="2000" baseline="-25000" smtClean="0"/>
              <a:t>4</a:t>
            </a:r>
            <a:r>
              <a:rPr lang="en-US" sz="2000" smtClean="0"/>
              <a:t>.</a:t>
            </a:r>
          </a:p>
        </p:txBody>
      </p:sp>
      <p:sp>
        <p:nvSpPr>
          <p:cNvPr id="5018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50181"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2F5AD17B-5426-4E19-95F7-C676ECA1DC56}" type="datetime1">
              <a:rPr lang="en-US">
                <a:solidFill>
                  <a:srgbClr val="000000"/>
                </a:solidFill>
              </a:rPr>
              <a:pPr/>
              <a:t>29-Sep-16</a:t>
            </a:fld>
            <a:endParaRPr lang="vi-VN">
              <a:solidFill>
                <a:srgbClr val="000000"/>
              </a:solidFill>
            </a:endParaRPr>
          </a:p>
        </p:txBody>
      </p:sp>
      <p:sp>
        <p:nvSpPr>
          <p:cNvPr id="5018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0F09E3E2-0FBF-4CD4-974B-6706B81B0AFA}" type="slidenum">
              <a:rPr lang="vi-VN" smtClean="0">
                <a:solidFill>
                  <a:srgbClr val="000000"/>
                </a:solidFill>
              </a:rPr>
              <a:pPr/>
              <a:t>37</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4000" b="1" smtClean="0"/>
              <a:t>Detection-Algorithm Usage</a:t>
            </a:r>
          </a:p>
        </p:txBody>
      </p:sp>
      <p:sp>
        <p:nvSpPr>
          <p:cNvPr id="51203" name="Rectangle 3"/>
          <p:cNvSpPr>
            <a:spLocks noGrp="1" noChangeArrowheads="1"/>
          </p:cNvSpPr>
          <p:nvPr>
            <p:ph idx="1"/>
          </p:nvPr>
        </p:nvSpPr>
        <p:spPr/>
        <p:txBody>
          <a:bodyPr/>
          <a:lstStyle/>
          <a:p>
            <a:r>
              <a:rPr lang="en-US" sz="2800" smtClean="0"/>
              <a:t>When, and how often, to invoke depends on:</a:t>
            </a:r>
          </a:p>
          <a:p>
            <a:pPr lvl="1"/>
            <a:r>
              <a:rPr lang="en-US" sz="2400" smtClean="0"/>
              <a:t>How often a deadlock is likely to occur?</a:t>
            </a:r>
          </a:p>
          <a:p>
            <a:pPr lvl="1"/>
            <a:r>
              <a:rPr lang="en-US" sz="2400" smtClean="0"/>
              <a:t>How many processes will need to be rolled back?</a:t>
            </a:r>
          </a:p>
          <a:p>
            <a:pPr lvl="2"/>
            <a:r>
              <a:rPr lang="en-US" smtClean="0"/>
              <a:t>one for each disjoint cycle</a:t>
            </a:r>
          </a:p>
          <a:p>
            <a:r>
              <a:rPr lang="en-US" sz="2800" smtClean="0"/>
              <a:t>If detection algorithm is invoked arbitrarily, there may be many cycles in the resource graph and so we would not be able to tell which of the many deadlocked processes “caused” the deadlock.</a:t>
            </a:r>
          </a:p>
        </p:txBody>
      </p:sp>
      <p:sp>
        <p:nvSpPr>
          <p:cNvPr id="5120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51205"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19B49F5F-8C5A-4C47-A2F8-83410265D29D}" type="datetime1">
              <a:rPr lang="en-US">
                <a:solidFill>
                  <a:srgbClr val="000000"/>
                </a:solidFill>
              </a:rPr>
              <a:pPr/>
              <a:t>29-Sep-16</a:t>
            </a:fld>
            <a:endParaRPr lang="vi-VN">
              <a:solidFill>
                <a:srgbClr val="000000"/>
              </a:solidFill>
            </a:endParaRPr>
          </a:p>
        </p:txBody>
      </p:sp>
      <p:sp>
        <p:nvSpPr>
          <p:cNvPr id="5120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76688A9E-3DB0-4D93-8D26-2D2E6204859F}" type="slidenum">
              <a:rPr lang="vi-VN" smtClean="0">
                <a:solidFill>
                  <a:srgbClr val="000000"/>
                </a:solidFill>
              </a:rPr>
              <a:pPr/>
              <a:t>38</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2700" smtClean="0"/>
              <a:t/>
            </a:r>
            <a:br>
              <a:rPr lang="en-US" sz="2700" smtClean="0"/>
            </a:br>
            <a:r>
              <a:rPr lang="en-US" sz="2700" smtClean="0"/>
              <a:t>Recovery from Deadlock:  Process Termination</a:t>
            </a:r>
          </a:p>
        </p:txBody>
      </p:sp>
      <p:sp>
        <p:nvSpPr>
          <p:cNvPr id="52227" name="Rectangle 3"/>
          <p:cNvSpPr>
            <a:spLocks noGrp="1" noChangeArrowheads="1"/>
          </p:cNvSpPr>
          <p:nvPr>
            <p:ph idx="1"/>
          </p:nvPr>
        </p:nvSpPr>
        <p:spPr>
          <a:xfrm>
            <a:off x="1182688" y="1331913"/>
            <a:ext cx="7772400" cy="4800600"/>
          </a:xfrm>
        </p:spPr>
        <p:txBody>
          <a:bodyPr/>
          <a:lstStyle/>
          <a:p>
            <a:pPr>
              <a:lnSpc>
                <a:spcPct val="90000"/>
              </a:lnSpc>
            </a:pPr>
            <a:r>
              <a:rPr lang="en-US" sz="2800" smtClean="0"/>
              <a:t>Abort all deadlocked processes.</a:t>
            </a:r>
          </a:p>
          <a:p>
            <a:pPr>
              <a:lnSpc>
                <a:spcPct val="90000"/>
              </a:lnSpc>
            </a:pPr>
            <a:r>
              <a:rPr lang="en-US" sz="2800" smtClean="0"/>
              <a:t>Abort one process at a time until the deadlock cycle is eliminated.</a:t>
            </a:r>
          </a:p>
          <a:p>
            <a:pPr>
              <a:lnSpc>
                <a:spcPct val="90000"/>
              </a:lnSpc>
            </a:pPr>
            <a:r>
              <a:rPr lang="en-US" sz="2800" smtClean="0"/>
              <a:t>In which order should we choose to abort?</a:t>
            </a:r>
          </a:p>
          <a:p>
            <a:pPr lvl="1">
              <a:lnSpc>
                <a:spcPct val="90000"/>
              </a:lnSpc>
            </a:pPr>
            <a:r>
              <a:rPr lang="en-US" sz="2400" smtClean="0"/>
              <a:t>Priority of the process.</a:t>
            </a:r>
          </a:p>
          <a:p>
            <a:pPr lvl="1">
              <a:lnSpc>
                <a:spcPct val="90000"/>
              </a:lnSpc>
            </a:pPr>
            <a:r>
              <a:rPr lang="en-US" sz="2400" smtClean="0"/>
              <a:t>How long process has computed, and how much longer to completion.</a:t>
            </a:r>
          </a:p>
          <a:p>
            <a:pPr lvl="1">
              <a:lnSpc>
                <a:spcPct val="90000"/>
              </a:lnSpc>
            </a:pPr>
            <a:r>
              <a:rPr lang="en-US" sz="2400" smtClean="0"/>
              <a:t>Resources the process has used.</a:t>
            </a:r>
          </a:p>
          <a:p>
            <a:pPr lvl="1">
              <a:lnSpc>
                <a:spcPct val="90000"/>
              </a:lnSpc>
            </a:pPr>
            <a:r>
              <a:rPr lang="en-US" sz="2400" smtClean="0"/>
              <a:t>Resources process needs to complete.</a:t>
            </a:r>
          </a:p>
          <a:p>
            <a:pPr lvl="1">
              <a:lnSpc>
                <a:spcPct val="90000"/>
              </a:lnSpc>
            </a:pPr>
            <a:r>
              <a:rPr lang="en-US" sz="2400" smtClean="0"/>
              <a:t>How many processes will need to be terminated. </a:t>
            </a:r>
          </a:p>
          <a:p>
            <a:pPr lvl="1">
              <a:lnSpc>
                <a:spcPct val="90000"/>
              </a:lnSpc>
            </a:pPr>
            <a:r>
              <a:rPr lang="en-US" sz="2400" smtClean="0"/>
              <a:t>Is process interactive or batch?</a:t>
            </a:r>
          </a:p>
        </p:txBody>
      </p:sp>
      <p:sp>
        <p:nvSpPr>
          <p:cNvPr id="5222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52229"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9DB3253E-FEB0-41AF-BA14-AA7C178C5CBC}" type="datetime1">
              <a:rPr lang="en-US">
                <a:solidFill>
                  <a:srgbClr val="000000"/>
                </a:solidFill>
              </a:rPr>
              <a:pPr/>
              <a:t>29-Sep-16</a:t>
            </a:fld>
            <a:endParaRPr lang="vi-VN">
              <a:solidFill>
                <a:srgbClr val="000000"/>
              </a:solidFill>
            </a:endParaRPr>
          </a:p>
        </p:txBody>
      </p:sp>
      <p:sp>
        <p:nvSpPr>
          <p:cNvPr id="5223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30E7A794-0E81-4D8A-A974-2C6BFE4E78A0}" type="slidenum">
              <a:rPr lang="vi-VN" smtClean="0">
                <a:solidFill>
                  <a:srgbClr val="000000"/>
                </a:solidFill>
              </a:rPr>
              <a:pPr/>
              <a:t>39</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4000" b="1" smtClean="0"/>
              <a:t>Bridge Crossing Example</a:t>
            </a:r>
          </a:p>
        </p:txBody>
      </p:sp>
      <p:sp>
        <p:nvSpPr>
          <p:cNvPr id="16387" name="Rectangle 3"/>
          <p:cNvSpPr>
            <a:spLocks noGrp="1" noChangeArrowheads="1"/>
          </p:cNvSpPr>
          <p:nvPr>
            <p:ph idx="1"/>
          </p:nvPr>
        </p:nvSpPr>
        <p:spPr>
          <a:xfrm>
            <a:off x="1187450" y="3000375"/>
            <a:ext cx="7767638" cy="3271838"/>
          </a:xfrm>
        </p:spPr>
        <p:txBody>
          <a:bodyPr/>
          <a:lstStyle/>
          <a:p>
            <a:r>
              <a:rPr lang="en-US" sz="2400" smtClean="0"/>
              <a:t>Traffic only in one direction.</a:t>
            </a:r>
          </a:p>
          <a:p>
            <a:r>
              <a:rPr lang="en-US" sz="2400" smtClean="0"/>
              <a:t>Each section of a bridge can be viewed as a resource.</a:t>
            </a:r>
          </a:p>
          <a:p>
            <a:r>
              <a:rPr lang="en-US" sz="2400" smtClean="0"/>
              <a:t>If a deadlock occurs, it can be resolved if one car backs up (preempt resources and rollback).</a:t>
            </a:r>
          </a:p>
          <a:p>
            <a:r>
              <a:rPr lang="en-US" sz="2400" smtClean="0"/>
              <a:t>Several cars may have to be backed up if a deadlock occurs.</a:t>
            </a:r>
          </a:p>
          <a:p>
            <a:r>
              <a:rPr lang="en-US" sz="2400" smtClean="0"/>
              <a:t>Starvation is possible.</a:t>
            </a:r>
          </a:p>
        </p:txBody>
      </p:sp>
      <p:sp>
        <p:nvSpPr>
          <p:cNvPr id="163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grpSp>
        <p:nvGrpSpPr>
          <p:cNvPr id="16389" name="Group 35"/>
          <p:cNvGrpSpPr>
            <a:grpSpLocks/>
          </p:cNvGrpSpPr>
          <p:nvPr/>
        </p:nvGrpSpPr>
        <p:grpSpPr bwMode="auto">
          <a:xfrm>
            <a:off x="1533525" y="1395413"/>
            <a:ext cx="6276975" cy="1371600"/>
            <a:chOff x="798" y="1008"/>
            <a:chExt cx="3954" cy="864"/>
          </a:xfrm>
        </p:grpSpPr>
        <p:grpSp>
          <p:nvGrpSpPr>
            <p:cNvPr id="16391" name="Group 11"/>
            <p:cNvGrpSpPr>
              <a:grpSpLocks/>
            </p:cNvGrpSpPr>
            <p:nvPr/>
          </p:nvGrpSpPr>
          <p:grpSpPr bwMode="auto">
            <a:xfrm>
              <a:off x="816" y="1008"/>
              <a:ext cx="3936" cy="240"/>
              <a:chOff x="672" y="1008"/>
              <a:chExt cx="3936" cy="240"/>
            </a:xfrm>
          </p:grpSpPr>
          <p:sp>
            <p:nvSpPr>
              <p:cNvPr id="16415" name="Line 6"/>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6" name="Line 7"/>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7" name="Line 8"/>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8" name="Line 9"/>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9" name="Line 10"/>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392" name="Group 12"/>
            <p:cNvGrpSpPr>
              <a:grpSpLocks/>
            </p:cNvGrpSpPr>
            <p:nvPr/>
          </p:nvGrpSpPr>
          <p:grpSpPr bwMode="auto">
            <a:xfrm flipV="1">
              <a:off x="816" y="1632"/>
              <a:ext cx="3936" cy="240"/>
              <a:chOff x="672" y="1008"/>
              <a:chExt cx="3936" cy="240"/>
            </a:xfrm>
          </p:grpSpPr>
          <p:sp>
            <p:nvSpPr>
              <p:cNvPr id="16410" name="Line 13"/>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1" name="Line 14"/>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2" name="Line 15"/>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3" name="Line 16"/>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4" name="Line 17"/>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393" name="Group 22"/>
            <p:cNvGrpSpPr>
              <a:grpSpLocks/>
            </p:cNvGrpSpPr>
            <p:nvPr/>
          </p:nvGrpSpPr>
          <p:grpSpPr bwMode="auto">
            <a:xfrm>
              <a:off x="1512" y="1614"/>
              <a:ext cx="288" cy="162"/>
              <a:chOff x="1056" y="1614"/>
              <a:chExt cx="288" cy="162"/>
            </a:xfrm>
          </p:grpSpPr>
          <p:sp>
            <p:nvSpPr>
              <p:cNvPr id="16408"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394" name="Line 20"/>
            <p:cNvSpPr>
              <a:spLocks noChangeShapeType="1"/>
            </p:cNvSpPr>
            <p:nvPr/>
          </p:nvSpPr>
          <p:spPr bwMode="auto">
            <a:xfrm>
              <a:off x="798" y="1428"/>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5" name="Line 21"/>
            <p:cNvSpPr>
              <a:spLocks noChangeShapeType="1"/>
            </p:cNvSpPr>
            <p:nvPr/>
          </p:nvSpPr>
          <p:spPr bwMode="auto">
            <a:xfrm>
              <a:off x="3444" y="1422"/>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396" name="Group 23"/>
            <p:cNvGrpSpPr>
              <a:grpSpLocks/>
            </p:cNvGrpSpPr>
            <p:nvPr/>
          </p:nvGrpSpPr>
          <p:grpSpPr bwMode="auto">
            <a:xfrm>
              <a:off x="2382" y="1344"/>
              <a:ext cx="288" cy="162"/>
              <a:chOff x="1056" y="1614"/>
              <a:chExt cx="288" cy="162"/>
            </a:xfrm>
          </p:grpSpPr>
          <p:sp>
            <p:nvSpPr>
              <p:cNvPr id="16406"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7"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397" name="Group 26"/>
            <p:cNvGrpSpPr>
              <a:grpSpLocks/>
            </p:cNvGrpSpPr>
            <p:nvPr/>
          </p:nvGrpSpPr>
          <p:grpSpPr bwMode="auto">
            <a:xfrm flipH="1">
              <a:off x="2838" y="1344"/>
              <a:ext cx="288" cy="162"/>
              <a:chOff x="1056" y="1614"/>
              <a:chExt cx="288" cy="162"/>
            </a:xfrm>
          </p:grpSpPr>
          <p:sp>
            <p:nvSpPr>
              <p:cNvPr id="16404"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398" name="Group 29"/>
            <p:cNvGrpSpPr>
              <a:grpSpLocks/>
            </p:cNvGrpSpPr>
            <p:nvPr/>
          </p:nvGrpSpPr>
          <p:grpSpPr bwMode="auto">
            <a:xfrm flipH="1">
              <a:off x="3822" y="1140"/>
              <a:ext cx="288" cy="162"/>
              <a:chOff x="1056" y="1614"/>
              <a:chExt cx="288" cy="162"/>
            </a:xfrm>
          </p:grpSpPr>
          <p:sp>
            <p:nvSpPr>
              <p:cNvPr id="16402"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399" name="Group 32"/>
            <p:cNvGrpSpPr>
              <a:grpSpLocks/>
            </p:cNvGrpSpPr>
            <p:nvPr/>
          </p:nvGrpSpPr>
          <p:grpSpPr bwMode="auto">
            <a:xfrm flipH="1">
              <a:off x="4248" y="1140"/>
              <a:ext cx="288" cy="162"/>
              <a:chOff x="1056" y="1614"/>
              <a:chExt cx="288" cy="162"/>
            </a:xfrm>
          </p:grpSpPr>
          <p:sp>
            <p:nvSpPr>
              <p:cNvPr id="16400"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1"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639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942007F5-F5F7-4E65-9D29-C36FAFDE5D11}" type="datetime1">
              <a:rPr lang="en-US">
                <a:solidFill>
                  <a:srgbClr val="000000"/>
                </a:solidFill>
              </a:rPr>
              <a:pPr/>
              <a:t>29-Sep-16</a:t>
            </a:fld>
            <a:endParaRPr lang="vi-VN">
              <a:solidFill>
                <a:srgbClr val="00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2600" smtClean="0"/>
              <a:t>Recovery from Deadlock: Resource Preemption</a:t>
            </a:r>
          </a:p>
        </p:txBody>
      </p:sp>
      <p:sp>
        <p:nvSpPr>
          <p:cNvPr id="53251" name="Rectangle 3"/>
          <p:cNvSpPr>
            <a:spLocks noGrp="1" noChangeArrowheads="1"/>
          </p:cNvSpPr>
          <p:nvPr>
            <p:ph idx="1"/>
          </p:nvPr>
        </p:nvSpPr>
        <p:spPr/>
        <p:txBody>
          <a:bodyPr/>
          <a:lstStyle/>
          <a:p>
            <a:r>
              <a:rPr lang="en-US" smtClean="0"/>
              <a:t>Selecting a victim – minimize cost.</a:t>
            </a:r>
            <a:br>
              <a:rPr lang="en-US" smtClean="0"/>
            </a:br>
            <a:endParaRPr lang="en-US" smtClean="0"/>
          </a:p>
          <a:p>
            <a:r>
              <a:rPr lang="en-US" smtClean="0"/>
              <a:t>Rollback – return to some safe state, restart process for that state.</a:t>
            </a:r>
            <a:br>
              <a:rPr lang="en-US" smtClean="0"/>
            </a:br>
            <a:endParaRPr lang="en-US" smtClean="0"/>
          </a:p>
          <a:p>
            <a:r>
              <a:rPr lang="en-US" smtClean="0"/>
              <a:t>Starvation –  same process may always be picked as victim, include number of rollback in cost factor.</a:t>
            </a:r>
          </a:p>
        </p:txBody>
      </p:sp>
      <p:sp>
        <p:nvSpPr>
          <p:cNvPr id="5325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53253"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6BA11D16-0711-4106-9447-E74E35670FBA}" type="datetime1">
              <a:rPr lang="en-US">
                <a:solidFill>
                  <a:srgbClr val="000000"/>
                </a:solidFill>
              </a:rPr>
              <a:pPr/>
              <a:t>29-Sep-16</a:t>
            </a:fld>
            <a:endParaRPr lang="vi-VN">
              <a:solidFill>
                <a:srgbClr val="000000"/>
              </a:solidFill>
            </a:endParaRPr>
          </a:p>
        </p:txBody>
      </p:sp>
      <p:sp>
        <p:nvSpPr>
          <p:cNvPr id="5325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56A1C0A2-3B52-4A87-B607-3E8C8BC4C4CC}" type="slidenum">
              <a:rPr lang="vi-VN" smtClean="0">
                <a:solidFill>
                  <a:srgbClr val="000000"/>
                </a:solidFill>
              </a:rPr>
              <a:pPr/>
              <a:t>40</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2800" smtClean="0"/>
              <a:t>Combined Approach to Deadlock Handling</a:t>
            </a:r>
          </a:p>
        </p:txBody>
      </p:sp>
      <p:sp>
        <p:nvSpPr>
          <p:cNvPr id="54275" name="Rectangle 3"/>
          <p:cNvSpPr>
            <a:spLocks noGrp="1" noChangeArrowheads="1"/>
          </p:cNvSpPr>
          <p:nvPr>
            <p:ph idx="1"/>
          </p:nvPr>
        </p:nvSpPr>
        <p:spPr>
          <a:xfrm>
            <a:off x="1085850" y="1408113"/>
            <a:ext cx="7772400" cy="4660900"/>
          </a:xfrm>
        </p:spPr>
        <p:txBody>
          <a:bodyPr/>
          <a:lstStyle/>
          <a:p>
            <a:r>
              <a:rPr lang="en-US" sz="2800" smtClean="0"/>
              <a:t>Combine the three basic approaches</a:t>
            </a:r>
          </a:p>
          <a:p>
            <a:pPr lvl="1"/>
            <a:r>
              <a:rPr lang="en-US" sz="2400" smtClean="0"/>
              <a:t>prevention</a:t>
            </a:r>
          </a:p>
          <a:p>
            <a:pPr lvl="1"/>
            <a:r>
              <a:rPr lang="en-US" sz="2400" smtClean="0"/>
              <a:t>avoidance</a:t>
            </a:r>
          </a:p>
          <a:p>
            <a:pPr lvl="1"/>
            <a:r>
              <a:rPr lang="en-US" sz="2400" smtClean="0"/>
              <a:t>detection</a:t>
            </a:r>
          </a:p>
          <a:p>
            <a:pPr>
              <a:buFont typeface="Monotype Sorts" pitchFamily="2" charset="2"/>
              <a:buNone/>
            </a:pPr>
            <a:r>
              <a:rPr lang="en-US" sz="2400" smtClean="0"/>
              <a:t>   	allowing the use of the optimal approach for each of resources in the system.</a:t>
            </a:r>
          </a:p>
          <a:p>
            <a:r>
              <a:rPr lang="en-US" sz="2800" smtClean="0"/>
              <a:t>Partition resources into hierarchically ordered classes.</a:t>
            </a:r>
          </a:p>
          <a:p>
            <a:r>
              <a:rPr lang="en-US" sz="2800" smtClean="0"/>
              <a:t>Use most appropriate technique for handling deadlocks within each class.</a:t>
            </a:r>
          </a:p>
        </p:txBody>
      </p:sp>
      <p:sp>
        <p:nvSpPr>
          <p:cNvPr id="5427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54277"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254DCE58-0A4F-4A21-95B7-B958A8EC3856}" type="datetime1">
              <a:rPr lang="en-US">
                <a:solidFill>
                  <a:srgbClr val="000000"/>
                </a:solidFill>
              </a:rPr>
              <a:pPr/>
              <a:t>29-Sep-16</a:t>
            </a:fld>
            <a:endParaRPr lang="vi-VN">
              <a:solidFill>
                <a:srgbClr val="000000"/>
              </a:solidFill>
            </a:endParaRPr>
          </a:p>
        </p:txBody>
      </p:sp>
      <p:sp>
        <p:nvSpPr>
          <p:cNvPr id="5427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E509C5B1-9CA1-499F-B654-9D11728F3018}" type="slidenum">
              <a:rPr lang="vi-VN" smtClean="0">
                <a:solidFill>
                  <a:srgbClr val="000000"/>
                </a:solidFill>
              </a:rPr>
              <a:pPr/>
              <a:t>41</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4000" smtClean="0"/>
              <a:t>Traffic Deadlock for Exercise 8.4</a:t>
            </a:r>
          </a:p>
        </p:txBody>
      </p:sp>
      <p:sp>
        <p:nvSpPr>
          <p:cNvPr id="5529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pic>
        <p:nvPicPr>
          <p:cNvPr id="55300" name="Picture 3"/>
          <p:cNvPicPr>
            <a:picLocks noChangeAspect="1" noChangeArrowheads="1"/>
          </p:cNvPicPr>
          <p:nvPr/>
        </p:nvPicPr>
        <p:blipFill>
          <a:blip r:embed="rId2">
            <a:extLst>
              <a:ext uri="{28A0092B-C50C-407E-A947-70E740481C1C}">
                <a14:useLocalDpi xmlns:a14="http://schemas.microsoft.com/office/drawing/2010/main" val="0"/>
              </a:ext>
            </a:extLst>
          </a:blip>
          <a:srcRect l="7726" t="4152" r="7060" b="3075"/>
          <a:stretch>
            <a:fillRect/>
          </a:stretch>
        </p:blipFill>
        <p:spPr bwMode="auto">
          <a:xfrm>
            <a:off x="1741488" y="1465263"/>
            <a:ext cx="5691187" cy="4646612"/>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DBEEFBE5-0BAE-4757-9688-F965CF056388}" type="datetime1">
              <a:rPr lang="en-US">
                <a:solidFill>
                  <a:srgbClr val="000000"/>
                </a:solidFill>
              </a:rPr>
              <a:pPr/>
              <a:t>29-Sep-16</a:t>
            </a:fld>
            <a:endParaRPr lang="vi-VN">
              <a:solidFill>
                <a:srgbClr val="000000"/>
              </a:solidFill>
            </a:endParaRPr>
          </a:p>
        </p:txBody>
      </p:sp>
      <p:sp>
        <p:nvSpPr>
          <p:cNvPr id="5530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891CC9AD-EF64-4DA4-943A-EC0356B9AF09}" type="slidenum">
              <a:rPr lang="vi-VN" smtClean="0">
                <a:solidFill>
                  <a:srgbClr val="000000"/>
                </a:solidFill>
              </a:rPr>
              <a:pPr/>
              <a:t>42</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b="1" smtClean="0"/>
              <a:t>System Model</a:t>
            </a:r>
          </a:p>
        </p:txBody>
      </p:sp>
      <p:sp>
        <p:nvSpPr>
          <p:cNvPr id="17411" name="Rectangle 3"/>
          <p:cNvSpPr>
            <a:spLocks noGrp="1" noChangeArrowheads="1"/>
          </p:cNvSpPr>
          <p:nvPr>
            <p:ph idx="1"/>
          </p:nvPr>
        </p:nvSpPr>
        <p:spPr/>
        <p:txBody>
          <a:bodyPr/>
          <a:lstStyle/>
          <a:p>
            <a:r>
              <a:rPr lang="en-US" smtClean="0"/>
              <a:t>Resource types </a:t>
            </a:r>
            <a:r>
              <a:rPr lang="en-US" i="1" smtClean="0"/>
              <a:t>R</a:t>
            </a:r>
            <a:r>
              <a:rPr lang="en-US" baseline="-25000" smtClean="0"/>
              <a:t>1</a:t>
            </a:r>
            <a:r>
              <a:rPr lang="en-US" smtClean="0"/>
              <a:t>, </a:t>
            </a:r>
            <a:r>
              <a:rPr lang="en-US" i="1" smtClean="0"/>
              <a:t>R</a:t>
            </a:r>
            <a:r>
              <a:rPr lang="en-US" baseline="-25000" smtClean="0"/>
              <a:t>2</a:t>
            </a:r>
            <a:r>
              <a:rPr lang="en-US" smtClean="0"/>
              <a:t>, . . ., </a:t>
            </a:r>
            <a:r>
              <a:rPr lang="en-US" i="1" smtClean="0"/>
              <a:t>R</a:t>
            </a:r>
            <a:r>
              <a:rPr lang="en-US" baseline="-25000" smtClean="0"/>
              <a:t>m</a:t>
            </a:r>
          </a:p>
          <a:p>
            <a:pPr lvl="2">
              <a:buFont typeface="Monotype Sorts" pitchFamily="2" charset="2"/>
              <a:buNone/>
            </a:pPr>
            <a:r>
              <a:rPr lang="en-US" i="1" smtClean="0"/>
              <a:t>CPU cycles, memory space, I/O devices</a:t>
            </a:r>
          </a:p>
          <a:p>
            <a:r>
              <a:rPr lang="en-US" smtClean="0"/>
              <a:t>Each resource type </a:t>
            </a:r>
            <a:r>
              <a:rPr lang="en-US" i="1" smtClean="0"/>
              <a:t>R</a:t>
            </a:r>
            <a:r>
              <a:rPr lang="en-US" baseline="-25000" smtClean="0"/>
              <a:t>i</a:t>
            </a:r>
            <a:r>
              <a:rPr lang="en-US" smtClean="0"/>
              <a:t> has </a:t>
            </a:r>
            <a:r>
              <a:rPr lang="en-US" i="1" smtClean="0"/>
              <a:t>W</a:t>
            </a:r>
            <a:r>
              <a:rPr lang="en-US" baseline="-25000" smtClean="0"/>
              <a:t>i</a:t>
            </a:r>
            <a:r>
              <a:rPr lang="en-US" smtClean="0"/>
              <a:t> instances.</a:t>
            </a:r>
          </a:p>
          <a:p>
            <a:r>
              <a:rPr lang="en-US" smtClean="0"/>
              <a:t>Each process utilizes a resource as follows:</a:t>
            </a:r>
          </a:p>
          <a:p>
            <a:pPr lvl="1"/>
            <a:r>
              <a:rPr lang="en-US" smtClean="0"/>
              <a:t>request </a:t>
            </a:r>
          </a:p>
          <a:p>
            <a:pPr lvl="1"/>
            <a:r>
              <a:rPr lang="en-US" smtClean="0"/>
              <a:t>use </a:t>
            </a:r>
          </a:p>
          <a:p>
            <a:pPr lvl="1"/>
            <a:r>
              <a:rPr lang="en-US" smtClean="0"/>
              <a:t>release</a:t>
            </a:r>
          </a:p>
        </p:txBody>
      </p:sp>
      <p:sp>
        <p:nvSpPr>
          <p:cNvPr id="174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17413"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9336A242-38F6-4D4C-A8D6-9917FE4BA1C5}" type="datetime1">
              <a:rPr lang="en-US">
                <a:solidFill>
                  <a:srgbClr val="000000"/>
                </a:solidFill>
              </a:rPr>
              <a:pPr/>
              <a:t>29-Sep-16</a:t>
            </a:fld>
            <a:endParaRPr lang="vi-VN">
              <a:solidFill>
                <a:srgbClr val="000000"/>
              </a:solidFill>
            </a:endParaRPr>
          </a:p>
        </p:txBody>
      </p:sp>
      <p:sp>
        <p:nvSpPr>
          <p:cNvPr id="1741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057BA3B3-A7BA-41DB-81D1-B7440BAD1971}" type="slidenum">
              <a:rPr lang="vi-VN" smtClean="0">
                <a:solidFill>
                  <a:srgbClr val="000000"/>
                </a:solidFill>
              </a:rPr>
              <a:pPr/>
              <a:t>5</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b="1" smtClean="0"/>
              <a:t>Deadlock Characterization</a:t>
            </a:r>
          </a:p>
        </p:txBody>
      </p:sp>
      <p:sp>
        <p:nvSpPr>
          <p:cNvPr id="43011" name="Rectangle 3"/>
          <p:cNvSpPr>
            <a:spLocks noGrp="1" noChangeArrowheads="1"/>
          </p:cNvSpPr>
          <p:nvPr>
            <p:ph idx="1"/>
          </p:nvPr>
        </p:nvSpPr>
        <p:spPr>
          <a:xfrm>
            <a:off x="850900" y="1427163"/>
            <a:ext cx="8040688" cy="4705350"/>
          </a:xfrm>
        </p:spPr>
        <p:txBody>
          <a:bodyPr/>
          <a:lstStyle/>
          <a:p>
            <a:pPr marL="0" indent="0">
              <a:lnSpc>
                <a:spcPct val="90000"/>
              </a:lnSpc>
              <a:buFont typeface="Wingdings" pitchFamily="2" charset="2"/>
              <a:buNone/>
              <a:defRPr/>
            </a:pPr>
            <a:r>
              <a:rPr lang="en-US" sz="2400"/>
              <a:t>Deadlock can arise if four conditions hold simultaneously.</a:t>
            </a:r>
          </a:p>
          <a:p>
            <a:pPr marL="0" indent="0">
              <a:lnSpc>
                <a:spcPct val="90000"/>
              </a:lnSpc>
              <a:buFont typeface="Wingdings" pitchFamily="2" charset="2"/>
              <a:buNone/>
              <a:defRPr/>
            </a:pPr>
            <a:endParaRPr lang="en-US" sz="2000" b="1" smtClean="0"/>
          </a:p>
          <a:p>
            <a:pPr>
              <a:lnSpc>
                <a:spcPct val="90000"/>
              </a:lnSpc>
              <a:defRPr/>
            </a:pPr>
            <a:r>
              <a:rPr lang="en-US" sz="2000" b="1" smtClean="0"/>
              <a:t>Mutual </a:t>
            </a:r>
            <a:r>
              <a:rPr lang="en-US" sz="2000" b="1"/>
              <a:t>exclusion:</a:t>
            </a:r>
            <a:r>
              <a:rPr lang="en-US" sz="2000"/>
              <a:t>  only one process at a time can use a resource.</a:t>
            </a:r>
          </a:p>
          <a:p>
            <a:pPr>
              <a:lnSpc>
                <a:spcPct val="90000"/>
              </a:lnSpc>
              <a:defRPr/>
            </a:pPr>
            <a:r>
              <a:rPr lang="en-US" sz="2000" b="1"/>
              <a:t>Hold and wait:</a:t>
            </a:r>
            <a:r>
              <a:rPr lang="en-US" sz="2000"/>
              <a:t>  a process holding at least one resource is waiting to acquire additional resources held by other processes.</a:t>
            </a:r>
          </a:p>
          <a:p>
            <a:pPr>
              <a:lnSpc>
                <a:spcPct val="90000"/>
              </a:lnSpc>
              <a:defRPr/>
            </a:pPr>
            <a:r>
              <a:rPr lang="en-US" sz="2000" b="1"/>
              <a:t>No preemption:</a:t>
            </a:r>
            <a:r>
              <a:rPr lang="en-US" sz="2000"/>
              <a:t>  a resource can be released only voluntarily by the process holding it, after that process has completed its task.</a:t>
            </a:r>
          </a:p>
          <a:p>
            <a:pPr>
              <a:lnSpc>
                <a:spcPct val="90000"/>
              </a:lnSpc>
              <a:defRPr/>
            </a:pPr>
            <a:r>
              <a:rPr lang="en-US" sz="2000" b="1"/>
              <a:t>Circular wait:</a:t>
            </a:r>
            <a:r>
              <a:rPr lang="en-US" sz="2000"/>
              <a:t>  there exists a set {</a:t>
            </a:r>
            <a:r>
              <a:rPr lang="en-US" sz="2000" i="1"/>
              <a:t>P</a:t>
            </a:r>
            <a:r>
              <a:rPr lang="en-US" sz="2000" baseline="-25000"/>
              <a:t>0</a:t>
            </a:r>
            <a:r>
              <a:rPr lang="en-US" sz="2000"/>
              <a:t>, </a:t>
            </a:r>
            <a:r>
              <a:rPr lang="en-US" sz="2000" i="1"/>
              <a:t>P</a:t>
            </a:r>
            <a:r>
              <a:rPr lang="en-US" sz="2000" baseline="-25000"/>
              <a:t>1</a:t>
            </a:r>
            <a:r>
              <a:rPr lang="en-US" sz="2000"/>
              <a:t>, …, </a:t>
            </a:r>
            <a:r>
              <a:rPr lang="en-US" sz="2000" i="1"/>
              <a:t>P</a:t>
            </a:r>
            <a:r>
              <a:rPr lang="en-US" sz="2000" baseline="-25000"/>
              <a:t>0</a:t>
            </a:r>
            <a:r>
              <a:rPr lang="en-US" sz="2000"/>
              <a:t>} of waiting processes such that </a:t>
            </a:r>
            <a:r>
              <a:rPr lang="en-US" sz="2000" i="1"/>
              <a:t>P</a:t>
            </a:r>
            <a:r>
              <a:rPr lang="en-US" sz="2000" baseline="-25000"/>
              <a:t>0 </a:t>
            </a:r>
            <a:r>
              <a:rPr lang="en-US" sz="2000"/>
              <a:t>is waiting for a resource that is held by </a:t>
            </a:r>
            <a:r>
              <a:rPr lang="en-US" sz="2000" i="1"/>
              <a:t>P</a:t>
            </a:r>
            <a:r>
              <a:rPr lang="en-US" sz="2000" baseline="-25000"/>
              <a:t>1</a:t>
            </a:r>
            <a:r>
              <a:rPr lang="en-US" sz="2000"/>
              <a:t>, </a:t>
            </a:r>
            <a:r>
              <a:rPr lang="en-US" sz="2000" i="1"/>
              <a:t>P</a:t>
            </a:r>
            <a:r>
              <a:rPr lang="en-US" sz="2000" baseline="-25000"/>
              <a:t>1</a:t>
            </a:r>
            <a:r>
              <a:rPr lang="en-US" sz="2000"/>
              <a:t> is waiting for a resource that is held by </a:t>
            </a:r>
          </a:p>
          <a:p>
            <a:pPr>
              <a:lnSpc>
                <a:spcPct val="90000"/>
              </a:lnSpc>
              <a:buFont typeface="Monotype Sorts" pitchFamily="2" charset="2"/>
              <a:buNone/>
              <a:defRPr/>
            </a:pPr>
            <a:r>
              <a:rPr lang="en-US" sz="2000" i="1"/>
              <a:t>	P</a:t>
            </a:r>
            <a:r>
              <a:rPr lang="en-US" sz="2000" baseline="-25000"/>
              <a:t>2</a:t>
            </a:r>
            <a:r>
              <a:rPr lang="en-US" sz="2000"/>
              <a:t>, …, </a:t>
            </a:r>
            <a:r>
              <a:rPr lang="en-US" sz="2000" i="1"/>
              <a:t>P</a:t>
            </a:r>
            <a:r>
              <a:rPr lang="en-US" sz="2000" i="1" baseline="-25000"/>
              <a:t>n</a:t>
            </a:r>
            <a:r>
              <a:rPr lang="en-US" sz="2000" baseline="-25000"/>
              <a:t>–1</a:t>
            </a:r>
            <a:r>
              <a:rPr lang="en-US" sz="2000"/>
              <a:t> is waiting for a resource that is held by </a:t>
            </a:r>
            <a:br>
              <a:rPr lang="en-US" sz="2000"/>
            </a:br>
            <a:r>
              <a:rPr lang="en-US" sz="2000" i="1"/>
              <a:t>P</a:t>
            </a:r>
            <a:r>
              <a:rPr lang="en-US" sz="2000" baseline="-25000"/>
              <a:t>n</a:t>
            </a:r>
            <a:r>
              <a:rPr lang="en-US" sz="2000"/>
              <a:t>, and </a:t>
            </a:r>
            <a:r>
              <a:rPr lang="en-US" sz="2000" i="1"/>
              <a:t>P</a:t>
            </a:r>
            <a:r>
              <a:rPr lang="en-US" sz="2000" baseline="-25000"/>
              <a:t>0</a:t>
            </a:r>
            <a:r>
              <a:rPr lang="en-US" sz="2000"/>
              <a:t> is waiting for a resource that is held by </a:t>
            </a:r>
            <a:r>
              <a:rPr lang="en-US" sz="2000" i="1"/>
              <a:t>P</a:t>
            </a:r>
            <a:r>
              <a:rPr lang="en-US" sz="2000" baseline="-25000"/>
              <a:t>0</a:t>
            </a:r>
            <a:r>
              <a:rPr lang="en-US" sz="2000"/>
              <a:t>.</a:t>
            </a:r>
          </a:p>
          <a:p>
            <a:pPr>
              <a:lnSpc>
                <a:spcPct val="90000"/>
              </a:lnSpc>
              <a:defRPr/>
            </a:pPr>
            <a:endParaRPr lang="en-US"/>
          </a:p>
        </p:txBody>
      </p:sp>
      <p:sp>
        <p:nvSpPr>
          <p:cNvPr id="184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18437"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8A453C3A-74C0-43BC-B141-836CF2F173C6}" type="datetime1">
              <a:rPr lang="en-US">
                <a:solidFill>
                  <a:srgbClr val="000000"/>
                </a:solidFill>
              </a:rPr>
              <a:pPr/>
              <a:t>29-Sep-16</a:t>
            </a:fld>
            <a:endParaRPr lang="vi-VN">
              <a:solidFill>
                <a:srgbClr val="000000"/>
              </a:solidFill>
            </a:endParaRPr>
          </a:p>
        </p:txBody>
      </p:sp>
      <p:sp>
        <p:nvSpPr>
          <p:cNvPr id="1843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75AF0112-5B5D-43E6-9F4D-DD5996EEE138}" type="slidenum">
              <a:rPr lang="vi-VN" smtClean="0">
                <a:solidFill>
                  <a:srgbClr val="000000"/>
                </a:solidFill>
              </a:rPr>
              <a:pPr/>
              <a:t>6</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4000" b="1" smtClean="0"/>
              <a:t>Resource-Allocation Graph</a:t>
            </a:r>
          </a:p>
        </p:txBody>
      </p:sp>
      <p:sp>
        <p:nvSpPr>
          <p:cNvPr id="44035" name="Rectangle 3"/>
          <p:cNvSpPr>
            <a:spLocks noGrp="1" noChangeArrowheads="1"/>
          </p:cNvSpPr>
          <p:nvPr>
            <p:ph idx="1"/>
          </p:nvPr>
        </p:nvSpPr>
        <p:spPr>
          <a:xfrm>
            <a:off x="1182688" y="1363663"/>
            <a:ext cx="7772400" cy="4603750"/>
          </a:xfrm>
        </p:spPr>
        <p:txBody>
          <a:bodyPr/>
          <a:lstStyle/>
          <a:p>
            <a:pPr marL="0" indent="0">
              <a:buFont typeface="Wingdings" pitchFamily="2" charset="2"/>
              <a:buNone/>
              <a:defRPr/>
            </a:pPr>
            <a:r>
              <a:rPr lang="en-US"/>
              <a:t>A set of vertices </a:t>
            </a:r>
            <a:r>
              <a:rPr lang="en-US" i="1"/>
              <a:t>V</a:t>
            </a:r>
            <a:r>
              <a:rPr lang="en-US"/>
              <a:t> and a set of edges </a:t>
            </a:r>
            <a:r>
              <a:rPr lang="en-US" i="1"/>
              <a:t>E</a:t>
            </a:r>
            <a:endParaRPr lang="en-US" smtClean="0"/>
          </a:p>
          <a:p>
            <a:pPr>
              <a:defRPr/>
            </a:pPr>
            <a:r>
              <a:rPr lang="en-US" sz="2800" smtClean="0"/>
              <a:t>V </a:t>
            </a:r>
            <a:r>
              <a:rPr lang="en-US" sz="2800"/>
              <a:t>is partitioned into two types:</a:t>
            </a:r>
          </a:p>
          <a:p>
            <a:pPr lvl="1">
              <a:defRPr/>
            </a:pPr>
            <a:r>
              <a:rPr lang="en-US" sz="2400" i="1"/>
              <a:t>P</a:t>
            </a:r>
            <a:r>
              <a:rPr lang="en-US" sz="2400"/>
              <a:t> = {</a:t>
            </a:r>
            <a:r>
              <a:rPr lang="en-US" sz="2400" i="1"/>
              <a:t>P</a:t>
            </a:r>
            <a:r>
              <a:rPr lang="en-US" sz="2400" baseline="-25000"/>
              <a:t>1</a:t>
            </a:r>
            <a:r>
              <a:rPr lang="en-US" sz="2400"/>
              <a:t>, </a:t>
            </a:r>
            <a:r>
              <a:rPr lang="en-US" sz="2400" i="1"/>
              <a:t>P</a:t>
            </a:r>
            <a:r>
              <a:rPr lang="en-US" sz="2400" baseline="-25000"/>
              <a:t>2</a:t>
            </a:r>
            <a:r>
              <a:rPr lang="en-US" sz="2400"/>
              <a:t>, …, </a:t>
            </a:r>
            <a:r>
              <a:rPr lang="en-US" sz="2400" i="1"/>
              <a:t>P</a:t>
            </a:r>
            <a:r>
              <a:rPr lang="en-US" sz="2400" i="1" baseline="-25000"/>
              <a:t>n</a:t>
            </a:r>
            <a:r>
              <a:rPr lang="en-US" sz="2400"/>
              <a:t>}, the set consisting of all the processes in the system.</a:t>
            </a:r>
            <a:br>
              <a:rPr lang="en-US" sz="2400"/>
            </a:br>
            <a:endParaRPr lang="en-US" sz="2400"/>
          </a:p>
          <a:p>
            <a:pPr lvl="1">
              <a:defRPr/>
            </a:pPr>
            <a:r>
              <a:rPr lang="en-US" sz="2400" i="1"/>
              <a:t>R</a:t>
            </a:r>
            <a:r>
              <a:rPr lang="en-US" sz="2400"/>
              <a:t> = {</a:t>
            </a:r>
            <a:r>
              <a:rPr lang="en-US" sz="2400" i="1"/>
              <a:t>R</a:t>
            </a:r>
            <a:r>
              <a:rPr lang="en-US" sz="2400" baseline="-25000"/>
              <a:t>1</a:t>
            </a:r>
            <a:r>
              <a:rPr lang="en-US" sz="2400"/>
              <a:t>, </a:t>
            </a:r>
            <a:r>
              <a:rPr lang="en-US" sz="2400" i="1"/>
              <a:t>R</a:t>
            </a:r>
            <a:r>
              <a:rPr lang="en-US" sz="2400" baseline="-25000"/>
              <a:t>2</a:t>
            </a:r>
            <a:r>
              <a:rPr lang="en-US" sz="2400"/>
              <a:t>, …, </a:t>
            </a:r>
            <a:r>
              <a:rPr lang="en-US" sz="2400" i="1"/>
              <a:t>R</a:t>
            </a:r>
            <a:r>
              <a:rPr lang="en-US" sz="2400" i="1" baseline="-25000"/>
              <a:t>m</a:t>
            </a:r>
            <a:r>
              <a:rPr lang="en-US" sz="2400"/>
              <a:t>}, the set consisting of all resource types in the system.</a:t>
            </a:r>
          </a:p>
          <a:p>
            <a:pPr>
              <a:defRPr/>
            </a:pPr>
            <a:r>
              <a:rPr lang="en-US" sz="2800"/>
              <a:t>request edge – directed edge </a:t>
            </a:r>
            <a:r>
              <a:rPr lang="en-US" sz="2800" i="1"/>
              <a:t>P</a:t>
            </a:r>
            <a:r>
              <a:rPr lang="en-US" sz="2800" baseline="-25000"/>
              <a:t>1 </a:t>
            </a:r>
            <a:r>
              <a:rPr lang="en-US" sz="2800">
                <a:sym typeface="Symbol" pitchFamily="18" charset="2"/>
              </a:rPr>
              <a:t> </a:t>
            </a:r>
            <a:r>
              <a:rPr lang="en-US" sz="2800" i="1">
                <a:sym typeface="Symbol" pitchFamily="18" charset="2"/>
              </a:rPr>
              <a:t>R</a:t>
            </a:r>
            <a:r>
              <a:rPr lang="en-US" sz="2800" i="1" baseline="-25000">
                <a:sym typeface="Symbol" pitchFamily="18" charset="2"/>
              </a:rPr>
              <a:t>j</a:t>
            </a:r>
            <a:endParaRPr lang="en-US" sz="2800" i="1">
              <a:sym typeface="Symbol" pitchFamily="18" charset="2"/>
            </a:endParaRPr>
          </a:p>
          <a:p>
            <a:pPr>
              <a:defRPr/>
            </a:pPr>
            <a:r>
              <a:rPr lang="en-US" sz="2800">
                <a:sym typeface="Symbol" pitchFamily="18" charset="2"/>
              </a:rPr>
              <a:t>assignment edge </a:t>
            </a:r>
            <a:r>
              <a:rPr lang="en-US" sz="2800"/>
              <a:t>– directed edge </a:t>
            </a:r>
            <a:r>
              <a:rPr lang="en-US" sz="2800" i="1"/>
              <a:t>R</a:t>
            </a:r>
            <a:r>
              <a:rPr lang="en-US" sz="2800" i="1" baseline="-25000"/>
              <a:t>j</a:t>
            </a:r>
            <a:r>
              <a:rPr lang="en-US" sz="2800" i="1"/>
              <a:t> </a:t>
            </a:r>
            <a:r>
              <a:rPr lang="en-US" sz="2800">
                <a:sym typeface="Symbol" pitchFamily="18" charset="2"/>
              </a:rPr>
              <a:t> </a:t>
            </a:r>
            <a:r>
              <a:rPr lang="en-US" sz="2800" i="1">
                <a:sym typeface="Symbol" pitchFamily="18" charset="2"/>
              </a:rPr>
              <a:t>P</a:t>
            </a:r>
            <a:r>
              <a:rPr lang="en-US" sz="2800" i="1" baseline="-25000">
                <a:sym typeface="Symbol" pitchFamily="18" charset="2"/>
              </a:rPr>
              <a:t>i</a:t>
            </a:r>
            <a:endParaRPr lang="en-US" sz="2800">
              <a:sym typeface="Symbol" pitchFamily="18" charset="2"/>
            </a:endParaRPr>
          </a:p>
        </p:txBody>
      </p:sp>
      <p:sp>
        <p:nvSpPr>
          <p:cNvPr id="1946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19461"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458D4B5E-F292-41DB-BA02-4B6A5CBAC8F0}" type="datetime1">
              <a:rPr lang="en-US">
                <a:solidFill>
                  <a:srgbClr val="000000"/>
                </a:solidFill>
              </a:rPr>
              <a:pPr/>
              <a:t>29-Sep-16</a:t>
            </a:fld>
            <a:endParaRPr lang="vi-VN">
              <a:solidFill>
                <a:srgbClr val="000000"/>
              </a:solidFill>
            </a:endParaRPr>
          </a:p>
        </p:txBody>
      </p:sp>
      <p:sp>
        <p:nvSpPr>
          <p:cNvPr id="1946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0EA00EF5-84F4-478F-8E2E-BAF89B557FEB}" type="slidenum">
              <a:rPr lang="vi-VN" smtClean="0">
                <a:solidFill>
                  <a:srgbClr val="000000"/>
                </a:solidFill>
              </a:rPr>
              <a:pPr/>
              <a:t>7</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b="1" smtClean="0"/>
              <a:t>Resource-Allocation Graph (Cont.)</a:t>
            </a:r>
          </a:p>
        </p:txBody>
      </p:sp>
      <p:sp>
        <p:nvSpPr>
          <p:cNvPr id="45059" name="Rectangle 3"/>
          <p:cNvSpPr>
            <a:spLocks noGrp="1" noChangeArrowheads="1"/>
          </p:cNvSpPr>
          <p:nvPr>
            <p:ph idx="1"/>
          </p:nvPr>
        </p:nvSpPr>
        <p:spPr>
          <a:xfrm>
            <a:off x="722313" y="1497013"/>
            <a:ext cx="8232775" cy="4660900"/>
          </a:xfrm>
        </p:spPr>
        <p:txBody>
          <a:bodyPr/>
          <a:lstStyle/>
          <a:p>
            <a:pPr>
              <a:defRPr/>
            </a:pPr>
            <a:r>
              <a:rPr lang="en-US"/>
              <a:t>Process</a:t>
            </a:r>
            <a:br>
              <a:rPr lang="en-US"/>
            </a:br>
            <a:endParaRPr lang="en-US" smtClean="0"/>
          </a:p>
          <a:p>
            <a:pPr>
              <a:defRPr/>
            </a:pPr>
            <a:r>
              <a:rPr lang="en-US" smtClean="0"/>
              <a:t>Resource </a:t>
            </a:r>
            <a:r>
              <a:rPr lang="en-US"/>
              <a:t>Type with 4 instances</a:t>
            </a:r>
          </a:p>
          <a:p>
            <a:pPr marL="0" indent="0">
              <a:buFont typeface="Wingdings" pitchFamily="2" charset="2"/>
              <a:buNone/>
              <a:defRPr/>
            </a:pPr>
            <a:endParaRPr lang="en-US"/>
          </a:p>
          <a:p>
            <a:pPr>
              <a:defRPr/>
            </a:pPr>
            <a:r>
              <a:rPr lang="en-US" i="1"/>
              <a:t>P</a:t>
            </a:r>
            <a:r>
              <a:rPr lang="en-US" i="1" baseline="-25000"/>
              <a:t>i</a:t>
            </a:r>
            <a:r>
              <a:rPr lang="en-US" i="1"/>
              <a:t> </a:t>
            </a:r>
            <a:r>
              <a:rPr lang="en-US"/>
              <a:t>requests instance of </a:t>
            </a:r>
            <a:r>
              <a:rPr lang="en-US" i="1" smtClean="0"/>
              <a:t>R</a:t>
            </a:r>
            <a:r>
              <a:rPr lang="en-US" i="1" baseline="-25000" smtClean="0"/>
              <a:t>j</a:t>
            </a:r>
            <a:endParaRPr lang="en-US"/>
          </a:p>
          <a:p>
            <a:pPr>
              <a:buFont typeface="Monotype Sorts" pitchFamily="2" charset="2"/>
              <a:buNone/>
              <a:defRPr/>
            </a:pPr>
            <a:endParaRPr lang="en-US"/>
          </a:p>
          <a:p>
            <a:pPr>
              <a:defRPr/>
            </a:pPr>
            <a:r>
              <a:rPr lang="en-US" i="1"/>
              <a:t>P</a:t>
            </a:r>
            <a:r>
              <a:rPr lang="en-US" i="1" baseline="-25000"/>
              <a:t>i</a:t>
            </a:r>
            <a:r>
              <a:rPr lang="en-US"/>
              <a:t> is holding an instance of </a:t>
            </a:r>
            <a:r>
              <a:rPr lang="en-US" i="1"/>
              <a:t>R</a:t>
            </a:r>
            <a:r>
              <a:rPr lang="en-US" i="1" baseline="-25000"/>
              <a:t>j</a:t>
            </a:r>
            <a:endParaRPr lang="en-US" i="1"/>
          </a:p>
        </p:txBody>
      </p:sp>
      <p:sp>
        <p:nvSpPr>
          <p:cNvPr id="2048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sp>
        <p:nvSpPr>
          <p:cNvPr id="20485"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Oval 5"/>
          <p:cNvSpPr>
            <a:spLocks noChangeArrowheads="1"/>
          </p:cNvSpPr>
          <p:nvPr/>
        </p:nvSpPr>
        <p:spPr bwMode="auto">
          <a:xfrm>
            <a:off x="6835775" y="4889500"/>
            <a:ext cx="495300" cy="4953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i="1"/>
              <a:t>P</a:t>
            </a:r>
            <a:r>
              <a:rPr lang="en-US" i="1" baseline="-25000"/>
              <a:t>i</a:t>
            </a:r>
            <a:endParaRPr lang="en-US"/>
          </a:p>
        </p:txBody>
      </p:sp>
      <p:sp>
        <p:nvSpPr>
          <p:cNvPr id="20487" name="Oval 6"/>
          <p:cNvSpPr>
            <a:spLocks noChangeArrowheads="1"/>
          </p:cNvSpPr>
          <p:nvPr/>
        </p:nvSpPr>
        <p:spPr bwMode="auto">
          <a:xfrm>
            <a:off x="6383338" y="3827463"/>
            <a:ext cx="495300" cy="4953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i="1"/>
              <a:t>P</a:t>
            </a:r>
            <a:r>
              <a:rPr lang="en-US" i="1" baseline="-25000"/>
              <a:t>i</a:t>
            </a:r>
            <a:endParaRPr lang="en-US" i="1"/>
          </a:p>
        </p:txBody>
      </p:sp>
      <p:grpSp>
        <p:nvGrpSpPr>
          <p:cNvPr id="20488" name="Group 12"/>
          <p:cNvGrpSpPr>
            <a:grpSpLocks/>
          </p:cNvGrpSpPr>
          <p:nvPr/>
        </p:nvGrpSpPr>
        <p:grpSpPr bwMode="auto">
          <a:xfrm>
            <a:off x="7377113" y="2700338"/>
            <a:ext cx="438150" cy="419100"/>
            <a:chOff x="2666" y="1966"/>
            <a:chExt cx="276" cy="264"/>
          </a:xfrm>
        </p:grpSpPr>
        <p:sp>
          <p:nvSpPr>
            <p:cNvPr id="20507"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8"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9"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0"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1"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489" name="Group 13"/>
          <p:cNvGrpSpPr>
            <a:grpSpLocks/>
          </p:cNvGrpSpPr>
          <p:nvPr/>
        </p:nvGrpSpPr>
        <p:grpSpPr bwMode="auto">
          <a:xfrm>
            <a:off x="7145338" y="3903663"/>
            <a:ext cx="438150" cy="419100"/>
            <a:chOff x="2666" y="1966"/>
            <a:chExt cx="276" cy="264"/>
          </a:xfrm>
        </p:grpSpPr>
        <p:sp>
          <p:nvSpPr>
            <p:cNvPr id="20502"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3"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4"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5"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6"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490" name="Line 19"/>
          <p:cNvSpPr>
            <a:spLocks noChangeShapeType="1"/>
          </p:cNvSpPr>
          <p:nvPr/>
        </p:nvSpPr>
        <p:spPr bwMode="auto">
          <a:xfrm>
            <a:off x="6840538" y="4113213"/>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Text Box 20"/>
          <p:cNvSpPr txBox="1">
            <a:spLocks noChangeArrowheads="1"/>
          </p:cNvSpPr>
          <p:nvPr/>
        </p:nvSpPr>
        <p:spPr bwMode="auto">
          <a:xfrm>
            <a:off x="7240588" y="4376738"/>
            <a:ext cx="3381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sz="1400" i="1"/>
              <a:t>R</a:t>
            </a:r>
            <a:r>
              <a:rPr lang="en-US" sz="1400" i="1" baseline="-25000"/>
              <a:t>j</a:t>
            </a:r>
            <a:endParaRPr lang="en-US" sz="1400" i="1"/>
          </a:p>
        </p:txBody>
      </p:sp>
      <p:grpSp>
        <p:nvGrpSpPr>
          <p:cNvPr id="20492" name="Group 21"/>
          <p:cNvGrpSpPr>
            <a:grpSpLocks/>
          </p:cNvGrpSpPr>
          <p:nvPr/>
        </p:nvGrpSpPr>
        <p:grpSpPr bwMode="auto">
          <a:xfrm>
            <a:off x="7583488" y="4972050"/>
            <a:ext cx="438150" cy="419100"/>
            <a:chOff x="2666" y="1966"/>
            <a:chExt cx="276" cy="264"/>
          </a:xfrm>
        </p:grpSpPr>
        <p:sp>
          <p:nvSpPr>
            <p:cNvPr id="20497"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8"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9"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0"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1"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493" name="Line 27"/>
          <p:cNvSpPr>
            <a:spLocks noChangeShapeType="1"/>
          </p:cNvSpPr>
          <p:nvPr/>
        </p:nvSpPr>
        <p:spPr bwMode="auto">
          <a:xfrm flipH="1">
            <a:off x="7170738" y="5129213"/>
            <a:ext cx="476250" cy="104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Text Box 28"/>
          <p:cNvSpPr txBox="1">
            <a:spLocks noChangeArrowheads="1"/>
          </p:cNvSpPr>
          <p:nvPr/>
        </p:nvSpPr>
        <p:spPr bwMode="auto">
          <a:xfrm>
            <a:off x="7629525" y="5391150"/>
            <a:ext cx="3381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sz="1400" i="1"/>
              <a:t>R</a:t>
            </a:r>
            <a:r>
              <a:rPr lang="en-US" sz="1400" i="1" baseline="-25000"/>
              <a:t>j</a:t>
            </a:r>
            <a:endParaRPr lang="en-US" sz="1400" i="1"/>
          </a:p>
        </p:txBody>
      </p:sp>
      <p:sp>
        <p:nvSpPr>
          <p:cNvPr id="20495"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39E32A63-DACD-41C3-9DD6-6B47771CB48D}" type="datetime1">
              <a:rPr lang="en-US">
                <a:solidFill>
                  <a:srgbClr val="000000"/>
                </a:solidFill>
              </a:rPr>
              <a:pPr/>
              <a:t>29-Sep-16</a:t>
            </a:fld>
            <a:endParaRPr lang="vi-VN">
              <a:solidFill>
                <a:srgbClr val="000000"/>
              </a:solidFill>
            </a:endParaRPr>
          </a:p>
        </p:txBody>
      </p:sp>
      <p:sp>
        <p:nvSpPr>
          <p:cNvPr id="2049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B3EAB92A-1186-4B44-B594-50311373D6C6}" type="slidenum">
              <a:rPr lang="vi-VN" smtClean="0">
                <a:solidFill>
                  <a:srgbClr val="000000"/>
                </a:solidFill>
              </a:rPr>
              <a:pPr/>
              <a:t>8</a:t>
            </a:fld>
            <a:endParaRPr lang="vi-VN" smtClean="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r>
              <a:rPr lang="en-US" sz="2800" smtClean="0"/>
              <a:t>Example of a Resource Allocation Graph</a:t>
            </a:r>
          </a:p>
        </p:txBody>
      </p:sp>
      <p:sp>
        <p:nvSpPr>
          <p:cNvPr id="2150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solidFill>
                  <a:srgbClr val="7575D1"/>
                </a:solidFill>
              </a:rPr>
              <a:t>Faculty of Computer Science &amp; Engineering</a:t>
            </a:r>
          </a:p>
        </p:txBody>
      </p:sp>
      <p:pic>
        <p:nvPicPr>
          <p:cNvPr id="21508" name="Picture 1030"/>
          <p:cNvPicPr>
            <a:picLocks noChangeAspect="1" noChangeArrowheads="1"/>
          </p:cNvPicPr>
          <p:nvPr/>
        </p:nvPicPr>
        <p:blipFill>
          <a:blip r:embed="rId2">
            <a:extLst>
              <a:ext uri="{28A0092B-C50C-407E-A947-70E740481C1C}">
                <a14:useLocalDpi xmlns:a14="http://schemas.microsoft.com/office/drawing/2010/main" val="0"/>
              </a:ext>
            </a:extLst>
          </a:blip>
          <a:srcRect l="23024" t="871" r="23206" b="1060"/>
          <a:stretch>
            <a:fillRect/>
          </a:stretch>
        </p:blipFill>
        <p:spPr bwMode="auto">
          <a:xfrm>
            <a:off x="3011488" y="1381125"/>
            <a:ext cx="3333750" cy="48641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A4D7F2D9-8F31-4377-A91F-AE20BBFEA63B}" type="datetime1">
              <a:rPr lang="en-US">
                <a:solidFill>
                  <a:srgbClr val="000000"/>
                </a:solidFill>
              </a:rPr>
              <a:pPr/>
              <a:t>29-Sep-16</a:t>
            </a:fld>
            <a:endParaRPr lang="vi-VN">
              <a:solidFill>
                <a:srgbClr val="000000"/>
              </a:solidFill>
            </a:endParaRPr>
          </a:p>
        </p:txBody>
      </p:sp>
      <p:sp>
        <p:nvSpPr>
          <p:cNvPr id="215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fld id="{9C36841F-1ACB-4799-B161-81AD5E3B5BAB}" type="slidenum">
              <a:rPr lang="vi-VN" smtClean="0">
                <a:solidFill>
                  <a:srgbClr val="000000"/>
                </a:solidFill>
              </a:rPr>
              <a:pPr/>
              <a:t>9</a:t>
            </a:fld>
            <a:endParaRPr lang="vi-VN" smtClean="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Office\Templates\Presentations\os-slides.pot</Template>
  <TotalTime>1990</TotalTime>
  <Words>1687</Words>
  <Application>Microsoft Office PowerPoint</Application>
  <PresentationFormat>On-screen Show (4:3)</PresentationFormat>
  <Paragraphs>381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Theme1</vt:lpstr>
      <vt:lpstr>PowerPoint Presentation</vt:lpstr>
      <vt:lpstr>Chapter’s Content</vt:lpstr>
      <vt:lpstr>The Deadlock Problem</vt:lpstr>
      <vt:lpstr>Bridge Crossing Example</vt:lpstr>
      <vt:lpstr>System Model</vt:lpstr>
      <vt:lpstr>Deadlock Characterization</vt:lpstr>
      <vt:lpstr>Resource-Allocation Graph</vt:lpstr>
      <vt:lpstr>Resource-Allocation Graph (Cont.)</vt:lpstr>
      <vt:lpstr>Example of a Resource Allocation Graph</vt:lpstr>
      <vt:lpstr>Resource Allocation Graph With A Deadlock</vt:lpstr>
      <vt:lpstr>Resource Allocation Graph With A Cycle But No Deadlock</vt:lpstr>
      <vt:lpstr>Basic Facts</vt:lpstr>
      <vt:lpstr>Methods for Handling Deadlocks</vt:lpstr>
      <vt:lpstr>Deadlock Prevention</vt:lpstr>
      <vt:lpstr>Deadlock Prevention (Cont.)</vt:lpstr>
      <vt:lpstr>Deadlock Avoidance</vt:lpstr>
      <vt:lpstr>Safe State</vt:lpstr>
      <vt:lpstr>Basic Facts</vt:lpstr>
      <vt:lpstr>Safe, Unsafe , Deadlock State </vt:lpstr>
      <vt:lpstr>Resource-Allocation Graph Algorithm</vt:lpstr>
      <vt:lpstr>Resource-Allocation Graph For Deadlock Avoidance</vt:lpstr>
      <vt:lpstr>Unsafe State In Resource-Allocation Graph</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 (Cont.)</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 Recovery from Deadlock:  Process Termination</vt:lpstr>
      <vt:lpstr>Recovery from Deadlock: Resource Preemption</vt:lpstr>
      <vt:lpstr>Combined Approach to Deadlock Handling</vt:lpstr>
      <vt:lpstr>Traffic Deadlock for Exercise 8.4</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Thanh-Son Nguyen</cp:lastModifiedBy>
  <cp:revision>87</cp:revision>
  <cp:lastPrinted>2001-06-14T19:16:14Z</cp:lastPrinted>
  <dcterms:created xsi:type="dcterms:W3CDTF">1999-07-28T12:46:11Z</dcterms:created>
  <dcterms:modified xsi:type="dcterms:W3CDTF">2016-09-28T22:57:23Z</dcterms:modified>
</cp:coreProperties>
</file>