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383" r:id="rId1"/>
  </p:sldMasterIdLst>
  <p:notesMasterIdLst>
    <p:notesMasterId r:id="rId63"/>
  </p:notesMasterIdLst>
  <p:handoutMasterIdLst>
    <p:handoutMasterId r:id="rId64"/>
  </p:handoutMasterIdLst>
  <p:sldIdLst>
    <p:sldId id="331" r:id="rId2"/>
    <p:sldId id="332" r:id="rId3"/>
    <p:sldId id="333" r:id="rId4"/>
    <p:sldId id="420" r:id="rId5"/>
    <p:sldId id="421" r:id="rId6"/>
    <p:sldId id="422" r:id="rId7"/>
    <p:sldId id="337" r:id="rId8"/>
    <p:sldId id="424" r:id="rId9"/>
    <p:sldId id="338" r:id="rId10"/>
    <p:sldId id="339" r:id="rId11"/>
    <p:sldId id="340" r:id="rId12"/>
    <p:sldId id="405" r:id="rId13"/>
    <p:sldId id="444" r:id="rId14"/>
    <p:sldId id="445" r:id="rId15"/>
    <p:sldId id="446" r:id="rId16"/>
    <p:sldId id="447" r:id="rId17"/>
    <p:sldId id="341" r:id="rId18"/>
    <p:sldId id="426" r:id="rId19"/>
    <p:sldId id="407" r:id="rId20"/>
    <p:sldId id="427" r:id="rId21"/>
    <p:sldId id="428" r:id="rId22"/>
    <p:sldId id="429" r:id="rId23"/>
    <p:sldId id="343" r:id="rId24"/>
    <p:sldId id="430" r:id="rId25"/>
    <p:sldId id="431" r:id="rId26"/>
    <p:sldId id="433" r:id="rId27"/>
    <p:sldId id="345" r:id="rId28"/>
    <p:sldId id="346" r:id="rId29"/>
    <p:sldId id="417" r:id="rId30"/>
    <p:sldId id="348" r:id="rId31"/>
    <p:sldId id="349" r:id="rId32"/>
    <p:sldId id="434" r:id="rId33"/>
    <p:sldId id="435" r:id="rId34"/>
    <p:sldId id="350" r:id="rId35"/>
    <p:sldId id="432" r:id="rId36"/>
    <p:sldId id="436" r:id="rId37"/>
    <p:sldId id="352" r:id="rId38"/>
    <p:sldId id="353" r:id="rId39"/>
    <p:sldId id="354" r:id="rId40"/>
    <p:sldId id="355" r:id="rId41"/>
    <p:sldId id="356" r:id="rId42"/>
    <p:sldId id="418" r:id="rId43"/>
    <p:sldId id="369" r:id="rId44"/>
    <p:sldId id="370" r:id="rId45"/>
    <p:sldId id="371" r:id="rId46"/>
    <p:sldId id="372" r:id="rId47"/>
    <p:sldId id="373" r:id="rId48"/>
    <p:sldId id="377" r:id="rId49"/>
    <p:sldId id="378" r:id="rId50"/>
    <p:sldId id="379" r:id="rId51"/>
    <p:sldId id="380" r:id="rId52"/>
    <p:sldId id="419" r:id="rId53"/>
    <p:sldId id="381" r:id="rId54"/>
    <p:sldId id="438" r:id="rId55"/>
    <p:sldId id="437" r:id="rId56"/>
    <p:sldId id="439" r:id="rId57"/>
    <p:sldId id="440" r:id="rId58"/>
    <p:sldId id="441" r:id="rId59"/>
    <p:sldId id="442" r:id="rId60"/>
    <p:sldId id="443" r:id="rId61"/>
    <p:sldId id="404" r:id="rId6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p:restoredTop sz="92689"/>
  </p:normalViewPr>
  <p:slideViewPr>
    <p:cSldViewPr snapToGrid="0">
      <p:cViewPr varScale="1">
        <p:scale>
          <a:sx n="60" d="100"/>
          <a:sy n="60" d="100"/>
        </p:scale>
        <p:origin x="1024" y="184"/>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48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F9BEBEFE-6E63-E349-9E9C-5BADAAE03C52}"/>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itchFamily="2" charset="0"/>
              </a:defRPr>
            </a:lvl1pPr>
          </a:lstStyle>
          <a:p>
            <a:endParaRPr lang="en-US" altLang="en-US"/>
          </a:p>
        </p:txBody>
      </p:sp>
      <p:sp>
        <p:nvSpPr>
          <p:cNvPr id="46083" name="Rectangle 3">
            <a:extLst>
              <a:ext uri="{FF2B5EF4-FFF2-40B4-BE49-F238E27FC236}">
                <a16:creationId xmlns="" xmlns:a16="http://schemas.microsoft.com/office/drawing/2014/main" id="{7D1687C4-BA73-3C44-97A5-6D62863F7032}"/>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itchFamily="2" charset="0"/>
              </a:defRPr>
            </a:lvl1pPr>
          </a:lstStyle>
          <a:p>
            <a:endParaRPr lang="en-US" altLang="en-US"/>
          </a:p>
        </p:txBody>
      </p:sp>
      <p:sp>
        <p:nvSpPr>
          <p:cNvPr id="46084" name="Rectangle 4">
            <a:extLst>
              <a:ext uri="{FF2B5EF4-FFF2-40B4-BE49-F238E27FC236}">
                <a16:creationId xmlns="" xmlns:a16="http://schemas.microsoft.com/office/drawing/2014/main" id="{53181002-6AE7-CA43-B8E1-9B0212929D93}"/>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itchFamily="2" charset="0"/>
              </a:defRPr>
            </a:lvl1pPr>
          </a:lstStyle>
          <a:p>
            <a:endParaRPr lang="en-US" altLang="en-US"/>
          </a:p>
        </p:txBody>
      </p:sp>
      <p:sp>
        <p:nvSpPr>
          <p:cNvPr id="46085" name="Rectangle 5">
            <a:extLst>
              <a:ext uri="{FF2B5EF4-FFF2-40B4-BE49-F238E27FC236}">
                <a16:creationId xmlns="" xmlns:a16="http://schemas.microsoft.com/office/drawing/2014/main" id="{530110F8-D04C-064C-9351-20D4CE33188F}"/>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F5AF87E7-FD1E-EF4F-A687-E73234EFC194}" type="slidenum">
              <a:rPr lang="en-US" altLang="en-US"/>
              <a:pPr>
                <a:defRPr/>
              </a:pPr>
              <a:t>‹#›</a:t>
            </a:fld>
            <a:endParaRPr lang="en-US" altLang="en-US"/>
          </a:p>
        </p:txBody>
      </p:sp>
    </p:spTree>
    <p:extLst>
      <p:ext uri="{BB962C8B-B14F-4D97-AF65-F5344CB8AC3E}">
        <p14:creationId xmlns:p14="http://schemas.microsoft.com/office/powerpoint/2010/main" val="1096259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51F2D210-D67F-F64D-BB96-FA2E073EF719}"/>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 xmlns:a16="http://schemas.microsoft.com/office/drawing/2014/main" id="{FABA16B4-418B-0E41-AC67-9785023C82C0}"/>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 xmlns:a16="http://schemas.microsoft.com/office/drawing/2014/main" id="{FB9427B3-2213-8046-91E7-75C3E56D7C94}"/>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 xmlns:a16="http://schemas.microsoft.com/office/drawing/2014/main" id="{6EBB3D73-2A2F-4049-BA3B-E029C6CC343B}"/>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 xmlns:a16="http://schemas.microsoft.com/office/drawing/2014/main" id="{EA02FE6A-0C2F-3345-8DC1-2C1243D6400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 xmlns:a16="http://schemas.microsoft.com/office/drawing/2014/main" id="{CA84E976-5238-0149-AC97-5B5066D6F8B2}"/>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CF6ECDFC-6A51-3C43-BD15-DFB903B63456}" type="slidenum">
              <a:rPr lang="en-US" altLang="en-US"/>
              <a:pPr>
                <a:defRPr/>
              </a:pPr>
              <a:t>‹#›</a:t>
            </a:fld>
            <a:endParaRPr lang="en-US" altLang="en-US"/>
          </a:p>
        </p:txBody>
      </p:sp>
    </p:spTree>
    <p:extLst>
      <p:ext uri="{BB962C8B-B14F-4D97-AF65-F5344CB8AC3E}">
        <p14:creationId xmlns:p14="http://schemas.microsoft.com/office/powerpoint/2010/main" val="15285003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 xmlns:a16="http://schemas.microsoft.com/office/drawing/2014/main" id="{6313AF12-F878-4345-9A6D-4175B4805D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EB6D2B7-F676-A54E-AFB2-83BF6B2D821B}"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 xmlns:a16="http://schemas.microsoft.com/office/drawing/2014/main" id="{FA2C06EA-677A-5D4E-AF47-4CB9EF11FC0C}"/>
              </a:ext>
            </a:extLst>
          </p:cNvPr>
          <p:cNvSpPr>
            <a:spLocks noGrp="1" noRot="1" noChangeAspect="1" noChangeArrowheads="1" noTextEdit="1"/>
          </p:cNvSpPr>
          <p:nvPr>
            <p:ph type="sldImg"/>
          </p:nvPr>
        </p:nvSpPr>
        <p:spPr>
          <a:ln/>
        </p:spPr>
      </p:sp>
      <p:sp>
        <p:nvSpPr>
          <p:cNvPr id="6147" name="Rectangle 3">
            <a:extLst>
              <a:ext uri="{FF2B5EF4-FFF2-40B4-BE49-F238E27FC236}">
                <a16:creationId xmlns="" xmlns:a16="http://schemas.microsoft.com/office/drawing/2014/main" id="{6B64D9AF-AEC1-2846-BE4D-F0D1218FEE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05862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 xmlns:a16="http://schemas.microsoft.com/office/drawing/2014/main" id="{26A9988B-F02F-1F4F-A51F-FE50780C17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AE207A-C434-6943-8883-FD3B18B10E20}"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26626" name="Rectangle 2">
            <a:extLst>
              <a:ext uri="{FF2B5EF4-FFF2-40B4-BE49-F238E27FC236}">
                <a16:creationId xmlns="" xmlns:a16="http://schemas.microsoft.com/office/drawing/2014/main" id="{D5EB9FEE-7618-5540-80C5-F7D88BC94506}"/>
              </a:ext>
            </a:extLst>
          </p:cNvPr>
          <p:cNvSpPr>
            <a:spLocks noGrp="1" noRot="1" noChangeAspect="1" noChangeArrowheads="1" noTextEdit="1"/>
          </p:cNvSpPr>
          <p:nvPr>
            <p:ph type="sldImg"/>
          </p:nvPr>
        </p:nvSpPr>
        <p:spPr>
          <a:ln/>
        </p:spPr>
      </p:sp>
      <p:sp>
        <p:nvSpPr>
          <p:cNvPr id="26627" name="Rectangle 3">
            <a:extLst>
              <a:ext uri="{FF2B5EF4-FFF2-40B4-BE49-F238E27FC236}">
                <a16:creationId xmlns="" xmlns:a16="http://schemas.microsoft.com/office/drawing/2014/main" id="{510AEF97-B5A0-CC4C-BA5D-1682F37676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1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 xmlns:a16="http://schemas.microsoft.com/office/drawing/2014/main" id="{AFE22E33-FB11-B542-A8F1-E57F7C09B6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0E10B9A-BAE7-BD49-B6A5-11E3F5FFF36D}"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28674" name="Rectangle 2">
            <a:extLst>
              <a:ext uri="{FF2B5EF4-FFF2-40B4-BE49-F238E27FC236}">
                <a16:creationId xmlns="" xmlns:a16="http://schemas.microsoft.com/office/drawing/2014/main" id="{3996F895-BB89-A944-97B4-189FEFA9273E}"/>
              </a:ext>
            </a:extLst>
          </p:cNvPr>
          <p:cNvSpPr>
            <a:spLocks noGrp="1" noRot="1" noChangeAspect="1" noChangeArrowheads="1" noTextEdit="1"/>
          </p:cNvSpPr>
          <p:nvPr>
            <p:ph type="sldImg"/>
          </p:nvPr>
        </p:nvSpPr>
        <p:spPr>
          <a:ln/>
        </p:spPr>
      </p:sp>
      <p:sp>
        <p:nvSpPr>
          <p:cNvPr id="28675" name="Rectangle 3">
            <a:extLst>
              <a:ext uri="{FF2B5EF4-FFF2-40B4-BE49-F238E27FC236}">
                <a16:creationId xmlns="" xmlns:a16="http://schemas.microsoft.com/office/drawing/2014/main" id="{0303FA59-CA9B-4C4B-B2D4-833E1E78C8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90553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 xmlns:a16="http://schemas.microsoft.com/office/drawing/2014/main" id="{DB996B9D-3588-D44C-9C1F-D3804DE02D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FC18C13-5409-C946-A5ED-1685BC760935}"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 xmlns:a16="http://schemas.microsoft.com/office/drawing/2014/main" id="{C37B5919-075C-8146-A546-747D2F80E292}"/>
              </a:ext>
            </a:extLst>
          </p:cNvPr>
          <p:cNvSpPr>
            <a:spLocks noGrp="1" noRot="1" noChangeAspect="1" noChangeArrowheads="1" noTextEdit="1"/>
          </p:cNvSpPr>
          <p:nvPr>
            <p:ph type="sldImg"/>
          </p:nvPr>
        </p:nvSpPr>
        <p:spPr>
          <a:ln/>
        </p:spPr>
      </p:sp>
      <p:sp>
        <p:nvSpPr>
          <p:cNvPr id="30723" name="Rectangle 3">
            <a:extLst>
              <a:ext uri="{FF2B5EF4-FFF2-40B4-BE49-F238E27FC236}">
                <a16:creationId xmlns="" xmlns:a16="http://schemas.microsoft.com/office/drawing/2014/main" id="{36C54E87-212A-F146-BDBF-C6F7295760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43604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 xmlns:a16="http://schemas.microsoft.com/office/drawing/2014/main" id="{1C1A1B17-3E83-0C43-96E3-74D03EE958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CB5120-972D-5B44-880A-28F29E7FB538}"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32770" name="Rectangle 2">
            <a:extLst>
              <a:ext uri="{FF2B5EF4-FFF2-40B4-BE49-F238E27FC236}">
                <a16:creationId xmlns="" xmlns:a16="http://schemas.microsoft.com/office/drawing/2014/main" id="{8CA9306C-7ABC-9E43-BBDA-BF4150544541}"/>
              </a:ext>
            </a:extLst>
          </p:cNvPr>
          <p:cNvSpPr>
            <a:spLocks noGrp="1" noRot="1" noChangeAspect="1" noChangeArrowheads="1" noTextEdit="1"/>
          </p:cNvSpPr>
          <p:nvPr>
            <p:ph type="sldImg"/>
          </p:nvPr>
        </p:nvSpPr>
        <p:spPr>
          <a:ln/>
        </p:spPr>
      </p:sp>
      <p:sp>
        <p:nvSpPr>
          <p:cNvPr id="32771" name="Rectangle 3">
            <a:extLst>
              <a:ext uri="{FF2B5EF4-FFF2-40B4-BE49-F238E27FC236}">
                <a16:creationId xmlns="" xmlns:a16="http://schemas.microsoft.com/office/drawing/2014/main" id="{A2DEBAAC-3749-344E-ADC9-49D6234920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52413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 xmlns:a16="http://schemas.microsoft.com/office/drawing/2014/main" id="{D8105C80-365E-6B4A-8D71-B418B30266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C6CAD4A-A0E3-1043-A61B-DDAE98EF759E}"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34818" name="Rectangle 2">
            <a:extLst>
              <a:ext uri="{FF2B5EF4-FFF2-40B4-BE49-F238E27FC236}">
                <a16:creationId xmlns="" xmlns:a16="http://schemas.microsoft.com/office/drawing/2014/main" id="{A11B1590-ED24-3144-A345-E2CD477E0EB5}"/>
              </a:ext>
            </a:extLst>
          </p:cNvPr>
          <p:cNvSpPr>
            <a:spLocks noGrp="1" noRot="1" noChangeAspect="1" noChangeArrowheads="1" noTextEdit="1"/>
          </p:cNvSpPr>
          <p:nvPr>
            <p:ph type="sldImg"/>
          </p:nvPr>
        </p:nvSpPr>
        <p:spPr>
          <a:ln/>
        </p:spPr>
      </p:sp>
      <p:sp>
        <p:nvSpPr>
          <p:cNvPr id="34819" name="Rectangle 3">
            <a:extLst>
              <a:ext uri="{FF2B5EF4-FFF2-40B4-BE49-F238E27FC236}">
                <a16:creationId xmlns="" xmlns:a16="http://schemas.microsoft.com/office/drawing/2014/main" id="{7F32DEA6-B7F9-AC43-A070-CD51FEE8D3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42581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 xmlns:a16="http://schemas.microsoft.com/office/drawing/2014/main" id="{28BEBCFF-BECC-A244-8325-5051996581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49376A-F5A8-EF4A-A0B9-65F2C72B6163}"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36866" name="Rectangle 2">
            <a:extLst>
              <a:ext uri="{FF2B5EF4-FFF2-40B4-BE49-F238E27FC236}">
                <a16:creationId xmlns="" xmlns:a16="http://schemas.microsoft.com/office/drawing/2014/main" id="{C3F01E84-DAB1-FB44-B4A3-03C29756B6C1}"/>
              </a:ext>
            </a:extLst>
          </p:cNvPr>
          <p:cNvSpPr>
            <a:spLocks noGrp="1" noRot="1" noChangeAspect="1" noChangeArrowheads="1" noTextEdit="1"/>
          </p:cNvSpPr>
          <p:nvPr>
            <p:ph type="sldImg"/>
          </p:nvPr>
        </p:nvSpPr>
        <p:spPr>
          <a:ln/>
        </p:spPr>
      </p:sp>
      <p:sp>
        <p:nvSpPr>
          <p:cNvPr id="36867" name="Rectangle 3">
            <a:extLst>
              <a:ext uri="{FF2B5EF4-FFF2-40B4-BE49-F238E27FC236}">
                <a16:creationId xmlns="" xmlns:a16="http://schemas.microsoft.com/office/drawing/2014/main" id="{7A2EE23A-9240-7B4F-9819-9D1D5F6FEF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156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 xmlns:a16="http://schemas.microsoft.com/office/drawing/2014/main" id="{F57C3DFC-690B-564E-9CD2-45E5371199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F35727B-D203-1A46-94FD-669EB4EF098D}"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38914" name="Rectangle 2">
            <a:extLst>
              <a:ext uri="{FF2B5EF4-FFF2-40B4-BE49-F238E27FC236}">
                <a16:creationId xmlns="" xmlns:a16="http://schemas.microsoft.com/office/drawing/2014/main" id="{EA9FB533-0F7F-124B-9411-57310BA8F720}"/>
              </a:ext>
            </a:extLst>
          </p:cNvPr>
          <p:cNvSpPr>
            <a:spLocks noGrp="1" noRot="1" noChangeAspect="1" noChangeArrowheads="1" noTextEdit="1"/>
          </p:cNvSpPr>
          <p:nvPr>
            <p:ph type="sldImg"/>
          </p:nvPr>
        </p:nvSpPr>
        <p:spPr>
          <a:ln/>
        </p:spPr>
      </p:sp>
      <p:sp>
        <p:nvSpPr>
          <p:cNvPr id="38915" name="Rectangle 3">
            <a:extLst>
              <a:ext uri="{FF2B5EF4-FFF2-40B4-BE49-F238E27FC236}">
                <a16:creationId xmlns="" xmlns:a16="http://schemas.microsoft.com/office/drawing/2014/main" id="{912428DF-EC31-E94C-9408-89AF1902B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39376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 xmlns:a16="http://schemas.microsoft.com/office/drawing/2014/main" id="{94BD8D63-C59E-9A4D-B001-037CA7B10521}"/>
              </a:ext>
            </a:extLst>
          </p:cNvPr>
          <p:cNvSpPr>
            <a:spLocks noGrp="1" noRot="1" noChangeAspect="1" noChangeArrowheads="1" noTextEdit="1"/>
          </p:cNvSpPr>
          <p:nvPr>
            <p:ph type="sldImg"/>
          </p:nvPr>
        </p:nvSpPr>
        <p:spPr>
          <a:ln/>
        </p:spPr>
      </p:sp>
      <p:sp>
        <p:nvSpPr>
          <p:cNvPr id="40962" name="Rectangle 3">
            <a:extLst>
              <a:ext uri="{FF2B5EF4-FFF2-40B4-BE49-F238E27FC236}">
                <a16:creationId xmlns="" xmlns:a16="http://schemas.microsoft.com/office/drawing/2014/main" id="{2CA9DEDE-6CD8-EC41-B2F8-912ECF14B0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4342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 xmlns:a16="http://schemas.microsoft.com/office/drawing/2014/main" id="{B2C710D5-78C4-214C-BB03-D0FEF50823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70F78EA-83BF-EA44-BBE3-7B4BA2C1FC55}"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43010" name="Rectangle 2">
            <a:extLst>
              <a:ext uri="{FF2B5EF4-FFF2-40B4-BE49-F238E27FC236}">
                <a16:creationId xmlns="" xmlns:a16="http://schemas.microsoft.com/office/drawing/2014/main" id="{1E9CA1F0-5675-E542-9F8F-B2F48E880A3D}"/>
              </a:ext>
            </a:extLst>
          </p:cNvPr>
          <p:cNvSpPr>
            <a:spLocks noGrp="1" noRot="1" noChangeAspect="1" noChangeArrowheads="1" noTextEdit="1"/>
          </p:cNvSpPr>
          <p:nvPr>
            <p:ph type="sldImg"/>
          </p:nvPr>
        </p:nvSpPr>
        <p:spPr>
          <a:ln/>
        </p:spPr>
      </p:sp>
      <p:sp>
        <p:nvSpPr>
          <p:cNvPr id="43011" name="Rectangle 3">
            <a:extLst>
              <a:ext uri="{FF2B5EF4-FFF2-40B4-BE49-F238E27FC236}">
                <a16:creationId xmlns="" xmlns:a16="http://schemas.microsoft.com/office/drawing/2014/main" id="{96C53F3A-91C1-CB48-8BF4-D23EBC37DA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50869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 xmlns:a16="http://schemas.microsoft.com/office/drawing/2014/main" id="{F7F4BFA1-5B3C-D84A-A055-EB4434C42864}"/>
              </a:ext>
            </a:extLst>
          </p:cNvPr>
          <p:cNvSpPr>
            <a:spLocks noGrp="1" noRot="1" noChangeAspect="1" noChangeArrowheads="1" noTextEdit="1"/>
          </p:cNvSpPr>
          <p:nvPr>
            <p:ph type="sldImg"/>
          </p:nvPr>
        </p:nvSpPr>
        <p:spPr>
          <a:ln/>
        </p:spPr>
      </p:sp>
      <p:sp>
        <p:nvSpPr>
          <p:cNvPr id="45058" name="Rectangle 3">
            <a:extLst>
              <a:ext uri="{FF2B5EF4-FFF2-40B4-BE49-F238E27FC236}">
                <a16:creationId xmlns="" xmlns:a16="http://schemas.microsoft.com/office/drawing/2014/main" id="{89E647CC-43EC-2041-9AF9-E60C04AE33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59297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 xmlns:a16="http://schemas.microsoft.com/office/drawing/2014/main" id="{21B530D8-BA86-7A4B-8690-A56BCD8177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FD65FCA-3494-A440-A107-6269122C43A3}"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 xmlns:a16="http://schemas.microsoft.com/office/drawing/2014/main" id="{232350DA-E229-1F49-8FBE-A27C45A56EC7}"/>
              </a:ext>
            </a:extLst>
          </p:cNvPr>
          <p:cNvSpPr>
            <a:spLocks noGrp="1" noRot="1" noChangeAspect="1" noChangeArrowheads="1" noTextEdit="1"/>
          </p:cNvSpPr>
          <p:nvPr>
            <p:ph type="sldImg"/>
          </p:nvPr>
        </p:nvSpPr>
        <p:spPr>
          <a:ln/>
        </p:spPr>
      </p:sp>
      <p:sp>
        <p:nvSpPr>
          <p:cNvPr id="8195" name="Rectangle 3">
            <a:extLst>
              <a:ext uri="{FF2B5EF4-FFF2-40B4-BE49-F238E27FC236}">
                <a16:creationId xmlns="" xmlns:a16="http://schemas.microsoft.com/office/drawing/2014/main" id="{6A7FC7A0-9476-7C49-B6EC-D6354BB753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9509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 xmlns:a16="http://schemas.microsoft.com/office/drawing/2014/main" id="{06463EC7-F84D-F349-B1DA-35F6BE66A2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3F3BE05-1507-A046-9686-72AB9066C953}"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48130" name="Rectangle 2">
            <a:extLst>
              <a:ext uri="{FF2B5EF4-FFF2-40B4-BE49-F238E27FC236}">
                <a16:creationId xmlns="" xmlns:a16="http://schemas.microsoft.com/office/drawing/2014/main" id="{824128B8-4A0B-F841-92AB-E3CA2301DAEE}"/>
              </a:ext>
            </a:extLst>
          </p:cNvPr>
          <p:cNvSpPr>
            <a:spLocks noGrp="1" noRot="1" noChangeAspect="1" noChangeArrowheads="1" noTextEdit="1"/>
          </p:cNvSpPr>
          <p:nvPr>
            <p:ph type="sldImg"/>
          </p:nvPr>
        </p:nvSpPr>
        <p:spPr>
          <a:ln/>
        </p:spPr>
      </p:sp>
      <p:sp>
        <p:nvSpPr>
          <p:cNvPr id="48131" name="Rectangle 3">
            <a:extLst>
              <a:ext uri="{FF2B5EF4-FFF2-40B4-BE49-F238E27FC236}">
                <a16:creationId xmlns="" xmlns:a16="http://schemas.microsoft.com/office/drawing/2014/main" id="{45DDA948-5677-404C-AB3F-E1248C9BD2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48124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 xmlns:a16="http://schemas.microsoft.com/office/drawing/2014/main" id="{3327A829-4A89-4147-9D9D-5428E2C0B7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A809D2C-1CC2-4F45-AE8F-B6C0255F7A30}"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0178" name="Rectangle 2">
            <a:extLst>
              <a:ext uri="{FF2B5EF4-FFF2-40B4-BE49-F238E27FC236}">
                <a16:creationId xmlns="" xmlns:a16="http://schemas.microsoft.com/office/drawing/2014/main" id="{1E8A916E-3900-244F-928A-265F93D50874}"/>
              </a:ext>
            </a:extLst>
          </p:cNvPr>
          <p:cNvSpPr>
            <a:spLocks noGrp="1" noRot="1" noChangeAspect="1" noChangeArrowheads="1" noTextEdit="1"/>
          </p:cNvSpPr>
          <p:nvPr>
            <p:ph type="sldImg"/>
          </p:nvPr>
        </p:nvSpPr>
        <p:spPr>
          <a:ln/>
        </p:spPr>
      </p:sp>
      <p:sp>
        <p:nvSpPr>
          <p:cNvPr id="50179" name="Rectangle 3">
            <a:extLst>
              <a:ext uri="{FF2B5EF4-FFF2-40B4-BE49-F238E27FC236}">
                <a16:creationId xmlns="" xmlns:a16="http://schemas.microsoft.com/office/drawing/2014/main" id="{9233078F-FDB1-3C46-8C86-243DD5A05E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86906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 xmlns:a16="http://schemas.microsoft.com/office/drawing/2014/main" id="{8DFDB183-16F0-814F-8BB9-93FC1102E6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93D982-A1E6-BE48-B665-6734F137643B}"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2226" name="Rectangle 2">
            <a:extLst>
              <a:ext uri="{FF2B5EF4-FFF2-40B4-BE49-F238E27FC236}">
                <a16:creationId xmlns="" xmlns:a16="http://schemas.microsoft.com/office/drawing/2014/main" id="{7A679446-DC98-E24A-A236-613D639BA07E}"/>
              </a:ext>
            </a:extLst>
          </p:cNvPr>
          <p:cNvSpPr>
            <a:spLocks noGrp="1" noRot="1" noChangeAspect="1" noChangeArrowheads="1" noTextEdit="1"/>
          </p:cNvSpPr>
          <p:nvPr>
            <p:ph type="sldImg"/>
          </p:nvPr>
        </p:nvSpPr>
        <p:spPr>
          <a:ln/>
        </p:spPr>
      </p:sp>
      <p:sp>
        <p:nvSpPr>
          <p:cNvPr id="52227" name="Rectangle 3">
            <a:extLst>
              <a:ext uri="{FF2B5EF4-FFF2-40B4-BE49-F238E27FC236}">
                <a16:creationId xmlns="" xmlns:a16="http://schemas.microsoft.com/office/drawing/2014/main" id="{0C9A6AA0-C159-6740-BD19-CFEB9DA8A0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44654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 xmlns:a16="http://schemas.microsoft.com/office/drawing/2014/main" id="{3E660F07-4931-D145-AA4C-A3339F7AF0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E18BDA-AE48-834D-AD9C-6C72D49A9615}"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4274" name="Rectangle 2">
            <a:extLst>
              <a:ext uri="{FF2B5EF4-FFF2-40B4-BE49-F238E27FC236}">
                <a16:creationId xmlns="" xmlns:a16="http://schemas.microsoft.com/office/drawing/2014/main" id="{A30A6721-7636-3D40-91E2-58730AC11D63}"/>
              </a:ext>
            </a:extLst>
          </p:cNvPr>
          <p:cNvSpPr>
            <a:spLocks noGrp="1" noRot="1" noChangeAspect="1" noChangeArrowheads="1" noTextEdit="1"/>
          </p:cNvSpPr>
          <p:nvPr>
            <p:ph type="sldImg"/>
          </p:nvPr>
        </p:nvSpPr>
        <p:spPr>
          <a:ln/>
        </p:spPr>
      </p:sp>
      <p:sp>
        <p:nvSpPr>
          <p:cNvPr id="54275" name="Rectangle 3">
            <a:extLst>
              <a:ext uri="{FF2B5EF4-FFF2-40B4-BE49-F238E27FC236}">
                <a16:creationId xmlns="" xmlns:a16="http://schemas.microsoft.com/office/drawing/2014/main" id="{FD47A06C-CBC9-DC4B-B569-4422FF1852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8759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 xmlns:a16="http://schemas.microsoft.com/office/drawing/2014/main" id="{1418FD28-1A3C-084C-B42E-CFEBBCA1FB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8AA1088-FD54-C246-93AF-F3716C74E631}"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6322" name="Rectangle 2">
            <a:extLst>
              <a:ext uri="{FF2B5EF4-FFF2-40B4-BE49-F238E27FC236}">
                <a16:creationId xmlns="" xmlns:a16="http://schemas.microsoft.com/office/drawing/2014/main" id="{7FF62583-183C-F942-9731-9A79B56F62BE}"/>
              </a:ext>
            </a:extLst>
          </p:cNvPr>
          <p:cNvSpPr>
            <a:spLocks noGrp="1" noRot="1" noChangeAspect="1" noChangeArrowheads="1" noTextEdit="1"/>
          </p:cNvSpPr>
          <p:nvPr>
            <p:ph type="sldImg"/>
          </p:nvPr>
        </p:nvSpPr>
        <p:spPr>
          <a:ln/>
        </p:spPr>
      </p:sp>
      <p:sp>
        <p:nvSpPr>
          <p:cNvPr id="56323" name="Rectangle 3">
            <a:extLst>
              <a:ext uri="{FF2B5EF4-FFF2-40B4-BE49-F238E27FC236}">
                <a16:creationId xmlns="" xmlns:a16="http://schemas.microsoft.com/office/drawing/2014/main" id="{159B7BDD-1ADE-0B4B-AAC7-9C2CE4EAE9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60620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 xmlns:a16="http://schemas.microsoft.com/office/drawing/2014/main" id="{AE719BD8-44E4-E248-84C4-ADFB537A5E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D0A4D0-C09B-AB4D-9198-C2AB6AD73FB8}"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58370" name="Rectangle 2">
            <a:extLst>
              <a:ext uri="{FF2B5EF4-FFF2-40B4-BE49-F238E27FC236}">
                <a16:creationId xmlns="" xmlns:a16="http://schemas.microsoft.com/office/drawing/2014/main" id="{93D7756B-9C3A-2A4A-81FF-0701C98B2041}"/>
              </a:ext>
            </a:extLst>
          </p:cNvPr>
          <p:cNvSpPr>
            <a:spLocks noGrp="1" noRot="1" noChangeAspect="1" noChangeArrowheads="1" noTextEdit="1"/>
          </p:cNvSpPr>
          <p:nvPr>
            <p:ph type="sldImg"/>
          </p:nvPr>
        </p:nvSpPr>
        <p:spPr>
          <a:ln/>
        </p:spPr>
      </p:sp>
      <p:sp>
        <p:nvSpPr>
          <p:cNvPr id="58371" name="Rectangle 3">
            <a:extLst>
              <a:ext uri="{FF2B5EF4-FFF2-40B4-BE49-F238E27FC236}">
                <a16:creationId xmlns="" xmlns:a16="http://schemas.microsoft.com/office/drawing/2014/main" id="{CA710358-924E-884A-9393-BAA59A1462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41238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 xmlns:a16="http://schemas.microsoft.com/office/drawing/2014/main" id="{D2982B5C-23C1-7547-9D14-D214FA1E2B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4711919-9462-F041-A46C-040C3793D74F}"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0418" name="Rectangle 2">
            <a:extLst>
              <a:ext uri="{FF2B5EF4-FFF2-40B4-BE49-F238E27FC236}">
                <a16:creationId xmlns="" xmlns:a16="http://schemas.microsoft.com/office/drawing/2014/main" id="{5E2C8276-C27C-4D4B-B543-3637FB50A7F5}"/>
              </a:ext>
            </a:extLst>
          </p:cNvPr>
          <p:cNvSpPr>
            <a:spLocks noGrp="1" noRot="1" noChangeAspect="1" noChangeArrowheads="1" noTextEdit="1"/>
          </p:cNvSpPr>
          <p:nvPr>
            <p:ph type="sldImg"/>
          </p:nvPr>
        </p:nvSpPr>
        <p:spPr>
          <a:ln/>
        </p:spPr>
      </p:sp>
      <p:sp>
        <p:nvSpPr>
          <p:cNvPr id="60419" name="Rectangle 3">
            <a:extLst>
              <a:ext uri="{FF2B5EF4-FFF2-40B4-BE49-F238E27FC236}">
                <a16:creationId xmlns="" xmlns:a16="http://schemas.microsoft.com/office/drawing/2014/main" id="{ECFDC2A8-4AA2-6440-86F0-BACF91D01A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10833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 xmlns:a16="http://schemas.microsoft.com/office/drawing/2014/main" id="{C6D18F62-997C-E444-9E76-C22771304F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A7DD18-C926-2845-A09B-1FBDB3FCD5FC}"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62466" name="Rectangle 2">
            <a:extLst>
              <a:ext uri="{FF2B5EF4-FFF2-40B4-BE49-F238E27FC236}">
                <a16:creationId xmlns="" xmlns:a16="http://schemas.microsoft.com/office/drawing/2014/main" id="{9503E5D0-754A-1B4F-AE30-EC22C0735EAF}"/>
              </a:ext>
            </a:extLst>
          </p:cNvPr>
          <p:cNvSpPr>
            <a:spLocks noGrp="1" noRot="1" noChangeAspect="1" noChangeArrowheads="1" noTextEdit="1"/>
          </p:cNvSpPr>
          <p:nvPr>
            <p:ph type="sldImg"/>
          </p:nvPr>
        </p:nvSpPr>
        <p:spPr>
          <a:ln/>
        </p:spPr>
      </p:sp>
      <p:sp>
        <p:nvSpPr>
          <p:cNvPr id="62467" name="Rectangle 3">
            <a:extLst>
              <a:ext uri="{FF2B5EF4-FFF2-40B4-BE49-F238E27FC236}">
                <a16:creationId xmlns="" xmlns:a16="http://schemas.microsoft.com/office/drawing/2014/main" id="{8E40CB8D-0CDE-1B4B-9171-7BDF3441CB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93629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 xmlns:a16="http://schemas.microsoft.com/office/drawing/2014/main" id="{B8E0B545-5D0A-F44C-BC9F-F31550F001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F423269-2A11-E947-8C72-AEF29BC555B2}"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4514" name="Rectangle 2">
            <a:extLst>
              <a:ext uri="{FF2B5EF4-FFF2-40B4-BE49-F238E27FC236}">
                <a16:creationId xmlns="" xmlns:a16="http://schemas.microsoft.com/office/drawing/2014/main" id="{DBC20341-F8F0-2646-AD30-1868889F9903}"/>
              </a:ext>
            </a:extLst>
          </p:cNvPr>
          <p:cNvSpPr>
            <a:spLocks noGrp="1" noRot="1" noChangeAspect="1" noChangeArrowheads="1" noTextEdit="1"/>
          </p:cNvSpPr>
          <p:nvPr>
            <p:ph type="sldImg"/>
          </p:nvPr>
        </p:nvSpPr>
        <p:spPr>
          <a:ln/>
        </p:spPr>
      </p:sp>
      <p:sp>
        <p:nvSpPr>
          <p:cNvPr id="64515" name="Rectangle 3">
            <a:extLst>
              <a:ext uri="{FF2B5EF4-FFF2-40B4-BE49-F238E27FC236}">
                <a16:creationId xmlns="" xmlns:a16="http://schemas.microsoft.com/office/drawing/2014/main" id="{03AA011C-D867-EB4C-878E-8112AE706B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92844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 xmlns:a16="http://schemas.microsoft.com/office/drawing/2014/main" id="{EE9A86F7-F24A-A74C-ABA1-E45CD23DF8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60D0E31-BE9B-3244-A7EA-9F395255B700}"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6562" name="Rectangle 2">
            <a:extLst>
              <a:ext uri="{FF2B5EF4-FFF2-40B4-BE49-F238E27FC236}">
                <a16:creationId xmlns="" xmlns:a16="http://schemas.microsoft.com/office/drawing/2014/main" id="{62D3B723-07B7-CA41-B0D5-BCDE39CC7ABA}"/>
              </a:ext>
            </a:extLst>
          </p:cNvPr>
          <p:cNvSpPr>
            <a:spLocks noGrp="1" noRot="1" noChangeAspect="1" noChangeArrowheads="1" noTextEdit="1"/>
          </p:cNvSpPr>
          <p:nvPr>
            <p:ph type="sldImg"/>
          </p:nvPr>
        </p:nvSpPr>
        <p:spPr>
          <a:ln/>
        </p:spPr>
      </p:sp>
      <p:sp>
        <p:nvSpPr>
          <p:cNvPr id="66563" name="Rectangle 3">
            <a:extLst>
              <a:ext uri="{FF2B5EF4-FFF2-40B4-BE49-F238E27FC236}">
                <a16:creationId xmlns="" xmlns:a16="http://schemas.microsoft.com/office/drawing/2014/main" id="{DDD6F78C-5C44-8D41-8E94-636420BBAA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74463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 xmlns:a16="http://schemas.microsoft.com/office/drawing/2014/main" id="{F606DAFB-8727-E740-990E-2D70CE65E36D}"/>
              </a:ext>
            </a:extLst>
          </p:cNvPr>
          <p:cNvSpPr>
            <a:spLocks noGrp="1" noRot="1" noChangeAspect="1" noChangeArrowheads="1" noTextEdit="1"/>
          </p:cNvSpPr>
          <p:nvPr>
            <p:ph type="sldImg"/>
          </p:nvPr>
        </p:nvSpPr>
        <p:spPr>
          <a:ln/>
        </p:spPr>
      </p:sp>
      <p:sp>
        <p:nvSpPr>
          <p:cNvPr id="10242" name="Rectangle 3">
            <a:extLst>
              <a:ext uri="{FF2B5EF4-FFF2-40B4-BE49-F238E27FC236}">
                <a16:creationId xmlns="" xmlns:a16="http://schemas.microsoft.com/office/drawing/2014/main" id="{F8538889-F3CF-8B4C-80BE-954DDEC60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42089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 xmlns:a16="http://schemas.microsoft.com/office/drawing/2014/main" id="{910B68C3-829E-7B40-8855-9D87B75029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5381B97-0B59-5347-A0FF-3D15B5376631}"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68610" name="Rectangle 2">
            <a:extLst>
              <a:ext uri="{FF2B5EF4-FFF2-40B4-BE49-F238E27FC236}">
                <a16:creationId xmlns="" xmlns:a16="http://schemas.microsoft.com/office/drawing/2014/main" id="{10F6B928-56A5-F347-9340-62066A9612CF}"/>
              </a:ext>
            </a:extLst>
          </p:cNvPr>
          <p:cNvSpPr>
            <a:spLocks noGrp="1" noRot="1" noChangeAspect="1" noChangeArrowheads="1" noTextEdit="1"/>
          </p:cNvSpPr>
          <p:nvPr>
            <p:ph type="sldImg"/>
          </p:nvPr>
        </p:nvSpPr>
        <p:spPr>
          <a:ln/>
        </p:spPr>
      </p:sp>
      <p:sp>
        <p:nvSpPr>
          <p:cNvPr id="68611" name="Rectangle 3">
            <a:extLst>
              <a:ext uri="{FF2B5EF4-FFF2-40B4-BE49-F238E27FC236}">
                <a16:creationId xmlns="" xmlns:a16="http://schemas.microsoft.com/office/drawing/2014/main" id="{7940CE47-6535-B547-8263-24BFDD087B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107477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 xmlns:a16="http://schemas.microsoft.com/office/drawing/2014/main" id="{F63811A5-374F-0543-BF75-CF18E3202D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29C1A8F-9900-B64E-A220-0F51418FF330}"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70658" name="Rectangle 2">
            <a:extLst>
              <a:ext uri="{FF2B5EF4-FFF2-40B4-BE49-F238E27FC236}">
                <a16:creationId xmlns="" xmlns:a16="http://schemas.microsoft.com/office/drawing/2014/main" id="{F49EA10A-F090-9442-9A03-68620FAF6828}"/>
              </a:ext>
            </a:extLst>
          </p:cNvPr>
          <p:cNvSpPr>
            <a:spLocks noGrp="1" noRot="1" noChangeAspect="1" noChangeArrowheads="1" noTextEdit="1"/>
          </p:cNvSpPr>
          <p:nvPr>
            <p:ph type="sldImg"/>
          </p:nvPr>
        </p:nvSpPr>
        <p:spPr>
          <a:ln/>
        </p:spPr>
      </p:sp>
      <p:sp>
        <p:nvSpPr>
          <p:cNvPr id="70659" name="Rectangle 3">
            <a:extLst>
              <a:ext uri="{FF2B5EF4-FFF2-40B4-BE49-F238E27FC236}">
                <a16:creationId xmlns="" xmlns:a16="http://schemas.microsoft.com/office/drawing/2014/main" id="{AF39D74F-FFB3-AE41-86F6-C4750533D6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339610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 xmlns:a16="http://schemas.microsoft.com/office/drawing/2014/main" id="{7C9CD74A-A342-9344-9CF8-4EFB55CF6B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AC6BBB-BC36-AD40-BFCF-6CB1BAEE000C}"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72706" name="Rectangle 2">
            <a:extLst>
              <a:ext uri="{FF2B5EF4-FFF2-40B4-BE49-F238E27FC236}">
                <a16:creationId xmlns="" xmlns:a16="http://schemas.microsoft.com/office/drawing/2014/main" id="{3576A23C-EA51-314C-B06A-EC36C249A232}"/>
              </a:ext>
            </a:extLst>
          </p:cNvPr>
          <p:cNvSpPr>
            <a:spLocks noGrp="1" noRot="1" noChangeAspect="1" noChangeArrowheads="1" noTextEdit="1"/>
          </p:cNvSpPr>
          <p:nvPr>
            <p:ph type="sldImg"/>
          </p:nvPr>
        </p:nvSpPr>
        <p:spPr>
          <a:ln/>
        </p:spPr>
      </p:sp>
      <p:sp>
        <p:nvSpPr>
          <p:cNvPr id="72707" name="Rectangle 3">
            <a:extLst>
              <a:ext uri="{FF2B5EF4-FFF2-40B4-BE49-F238E27FC236}">
                <a16:creationId xmlns="" xmlns:a16="http://schemas.microsoft.com/office/drawing/2014/main" id="{7A0EC31F-3D18-0144-AB6A-3703370CCC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34191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 xmlns:a16="http://schemas.microsoft.com/office/drawing/2014/main" id="{770BE17A-BA20-C841-86A7-B09634B6A6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042650E-B6EA-F348-A1EF-74C08611AFBB}"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74754" name="Rectangle 2">
            <a:extLst>
              <a:ext uri="{FF2B5EF4-FFF2-40B4-BE49-F238E27FC236}">
                <a16:creationId xmlns="" xmlns:a16="http://schemas.microsoft.com/office/drawing/2014/main" id="{F02A3A13-137D-6745-BEF9-E5D514F8D7BC}"/>
              </a:ext>
            </a:extLst>
          </p:cNvPr>
          <p:cNvSpPr>
            <a:spLocks noGrp="1" noRot="1" noChangeAspect="1" noChangeArrowheads="1" noTextEdit="1"/>
          </p:cNvSpPr>
          <p:nvPr>
            <p:ph type="sldImg"/>
          </p:nvPr>
        </p:nvSpPr>
        <p:spPr>
          <a:ln/>
        </p:spPr>
      </p:sp>
      <p:sp>
        <p:nvSpPr>
          <p:cNvPr id="74755" name="Rectangle 3">
            <a:extLst>
              <a:ext uri="{FF2B5EF4-FFF2-40B4-BE49-F238E27FC236}">
                <a16:creationId xmlns="" xmlns:a16="http://schemas.microsoft.com/office/drawing/2014/main" id="{495169AB-8B3B-ED4A-9901-6F96F5B00D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05933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 xmlns:a16="http://schemas.microsoft.com/office/drawing/2014/main" id="{03B0E723-9D62-7E43-A4FB-4358CB6EDB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9CDF41-B3A2-5148-9315-6F863E1BFD6E}"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7826" name="Rectangle 2">
            <a:extLst>
              <a:ext uri="{FF2B5EF4-FFF2-40B4-BE49-F238E27FC236}">
                <a16:creationId xmlns="" xmlns:a16="http://schemas.microsoft.com/office/drawing/2014/main" id="{3F8450F2-64A3-474C-B186-1D57ED80E99A}"/>
              </a:ext>
            </a:extLst>
          </p:cNvPr>
          <p:cNvSpPr>
            <a:spLocks noGrp="1" noRot="1" noChangeAspect="1" noChangeArrowheads="1" noTextEdit="1"/>
          </p:cNvSpPr>
          <p:nvPr>
            <p:ph type="sldImg"/>
          </p:nvPr>
        </p:nvSpPr>
        <p:spPr>
          <a:ln/>
        </p:spPr>
      </p:sp>
      <p:sp>
        <p:nvSpPr>
          <p:cNvPr id="77827" name="Rectangle 3">
            <a:extLst>
              <a:ext uri="{FF2B5EF4-FFF2-40B4-BE49-F238E27FC236}">
                <a16:creationId xmlns="" xmlns:a16="http://schemas.microsoft.com/office/drawing/2014/main" id="{A0350A4E-4A13-CB4C-90E3-FBF60E25B7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39289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 xmlns:a16="http://schemas.microsoft.com/office/drawing/2014/main" id="{8C11681C-1148-8148-9BF8-FA244E9465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69619EA-4F67-AA49-83A1-87882557EDFB}"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9874" name="Rectangle 2">
            <a:extLst>
              <a:ext uri="{FF2B5EF4-FFF2-40B4-BE49-F238E27FC236}">
                <a16:creationId xmlns="" xmlns:a16="http://schemas.microsoft.com/office/drawing/2014/main" id="{EC4D64A7-E86C-C944-A5BB-3C3FF1FA4049}"/>
              </a:ext>
            </a:extLst>
          </p:cNvPr>
          <p:cNvSpPr>
            <a:spLocks noGrp="1" noRot="1" noChangeAspect="1" noChangeArrowheads="1" noTextEdit="1"/>
          </p:cNvSpPr>
          <p:nvPr>
            <p:ph type="sldImg"/>
          </p:nvPr>
        </p:nvSpPr>
        <p:spPr>
          <a:ln/>
        </p:spPr>
      </p:sp>
      <p:sp>
        <p:nvSpPr>
          <p:cNvPr id="79875" name="Rectangle 3">
            <a:extLst>
              <a:ext uri="{FF2B5EF4-FFF2-40B4-BE49-F238E27FC236}">
                <a16:creationId xmlns="" xmlns:a16="http://schemas.microsoft.com/office/drawing/2014/main" id="{79EF3609-AF74-7642-BAD0-617E7793A0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128250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 xmlns:a16="http://schemas.microsoft.com/office/drawing/2014/main" id="{2AED3594-54ED-A04D-B2E3-501A9AD2F7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6E918EC-80E0-2241-BBBF-EBFDBD395DB9}"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81922" name="Rectangle 2">
            <a:extLst>
              <a:ext uri="{FF2B5EF4-FFF2-40B4-BE49-F238E27FC236}">
                <a16:creationId xmlns="" xmlns:a16="http://schemas.microsoft.com/office/drawing/2014/main" id="{920536E9-389B-3B47-9344-20921F98DC0C}"/>
              </a:ext>
            </a:extLst>
          </p:cNvPr>
          <p:cNvSpPr>
            <a:spLocks noGrp="1" noRot="1" noChangeAspect="1" noChangeArrowheads="1" noTextEdit="1"/>
          </p:cNvSpPr>
          <p:nvPr>
            <p:ph type="sldImg"/>
          </p:nvPr>
        </p:nvSpPr>
        <p:spPr>
          <a:ln/>
        </p:spPr>
      </p:sp>
      <p:sp>
        <p:nvSpPr>
          <p:cNvPr id="81923" name="Rectangle 3">
            <a:extLst>
              <a:ext uri="{FF2B5EF4-FFF2-40B4-BE49-F238E27FC236}">
                <a16:creationId xmlns="" xmlns:a16="http://schemas.microsoft.com/office/drawing/2014/main" id="{62E636D8-044C-464D-9190-DFF847038D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07456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 xmlns:a16="http://schemas.microsoft.com/office/drawing/2014/main" id="{9ACFD62A-0294-414A-A328-EDB07AD722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206F4F2-EBFF-DD41-89BD-312F35125BF0}" type="slidenum">
              <a:rPr lang="en-US" altLang="en-US" smtClean="0">
                <a:latin typeface="Times New Roman" panose="02020603050405020304" pitchFamily="18" charset="0"/>
              </a:rPr>
              <a:pPr/>
              <a:t>56</a:t>
            </a:fld>
            <a:endParaRPr lang="en-US" altLang="en-US">
              <a:latin typeface="Times New Roman" panose="02020603050405020304" pitchFamily="18" charset="0"/>
            </a:endParaRPr>
          </a:p>
        </p:txBody>
      </p:sp>
      <p:sp>
        <p:nvSpPr>
          <p:cNvPr id="83970" name="Rectangle 2">
            <a:extLst>
              <a:ext uri="{FF2B5EF4-FFF2-40B4-BE49-F238E27FC236}">
                <a16:creationId xmlns="" xmlns:a16="http://schemas.microsoft.com/office/drawing/2014/main" id="{1E5DDC91-5846-1649-A242-FBAD4452F274}"/>
              </a:ext>
            </a:extLst>
          </p:cNvPr>
          <p:cNvSpPr>
            <a:spLocks noGrp="1" noRot="1" noChangeAspect="1" noChangeArrowheads="1" noTextEdit="1"/>
          </p:cNvSpPr>
          <p:nvPr>
            <p:ph type="sldImg"/>
          </p:nvPr>
        </p:nvSpPr>
        <p:spPr>
          <a:ln/>
        </p:spPr>
      </p:sp>
      <p:sp>
        <p:nvSpPr>
          <p:cNvPr id="83971" name="Rectangle 3">
            <a:extLst>
              <a:ext uri="{FF2B5EF4-FFF2-40B4-BE49-F238E27FC236}">
                <a16:creationId xmlns="" xmlns:a16="http://schemas.microsoft.com/office/drawing/2014/main" id="{2B0A22E7-B763-A24E-AD6D-24F7FA1004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538686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 xmlns:a16="http://schemas.microsoft.com/office/drawing/2014/main" id="{03C9BA13-C945-3B4F-B8E8-6FDF5B285F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375D9C-1F9C-D544-A838-7867C9E5BDBD}"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86018" name="Rectangle 2">
            <a:extLst>
              <a:ext uri="{FF2B5EF4-FFF2-40B4-BE49-F238E27FC236}">
                <a16:creationId xmlns="" xmlns:a16="http://schemas.microsoft.com/office/drawing/2014/main" id="{E0DF714C-28EF-BC46-8CA7-5C99E635F101}"/>
              </a:ext>
            </a:extLst>
          </p:cNvPr>
          <p:cNvSpPr>
            <a:spLocks noGrp="1" noRot="1" noChangeAspect="1" noChangeArrowheads="1" noTextEdit="1"/>
          </p:cNvSpPr>
          <p:nvPr>
            <p:ph type="sldImg"/>
          </p:nvPr>
        </p:nvSpPr>
        <p:spPr>
          <a:ln/>
        </p:spPr>
      </p:sp>
      <p:sp>
        <p:nvSpPr>
          <p:cNvPr id="86019" name="Rectangle 3">
            <a:extLst>
              <a:ext uri="{FF2B5EF4-FFF2-40B4-BE49-F238E27FC236}">
                <a16:creationId xmlns="" xmlns:a16="http://schemas.microsoft.com/office/drawing/2014/main" id="{8BBB127F-78F6-CC4B-B122-A8E418BC35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2004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 xmlns:a16="http://schemas.microsoft.com/office/drawing/2014/main" id="{B872B9A1-BA80-8F49-B1C6-004E4F7447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47ED980-CB86-7042-A88D-1F61BE7AE008}" type="slidenum">
              <a:rPr lang="en-US" altLang="en-US" smtClean="0">
                <a:latin typeface="Times New Roman" panose="02020603050405020304" pitchFamily="18" charset="0"/>
              </a:rPr>
              <a:pPr/>
              <a:t>61</a:t>
            </a:fld>
            <a:endParaRPr lang="en-US" altLang="en-US">
              <a:latin typeface="Times New Roman" panose="02020603050405020304" pitchFamily="18" charset="0"/>
            </a:endParaRPr>
          </a:p>
        </p:txBody>
      </p:sp>
      <p:sp>
        <p:nvSpPr>
          <p:cNvPr id="88066" name="Rectangle 2">
            <a:extLst>
              <a:ext uri="{FF2B5EF4-FFF2-40B4-BE49-F238E27FC236}">
                <a16:creationId xmlns="" xmlns:a16="http://schemas.microsoft.com/office/drawing/2014/main" id="{14DBE222-1D9C-3741-A00B-46C5B57BB30D}"/>
              </a:ext>
            </a:extLst>
          </p:cNvPr>
          <p:cNvSpPr>
            <a:spLocks noGrp="1" noRot="1" noChangeAspect="1" noChangeArrowheads="1" noTextEdit="1"/>
          </p:cNvSpPr>
          <p:nvPr>
            <p:ph type="sldImg"/>
          </p:nvPr>
        </p:nvSpPr>
        <p:spPr>
          <a:ln/>
        </p:spPr>
      </p:sp>
      <p:sp>
        <p:nvSpPr>
          <p:cNvPr id="88067" name="Rectangle 3">
            <a:extLst>
              <a:ext uri="{FF2B5EF4-FFF2-40B4-BE49-F238E27FC236}">
                <a16:creationId xmlns="" xmlns:a16="http://schemas.microsoft.com/office/drawing/2014/main" id="{1C38E6B7-1403-B14C-8699-A48FCB0DA8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3883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 xmlns:a16="http://schemas.microsoft.com/office/drawing/2014/main" id="{9F285612-F074-9C4F-B2B4-706C1B44C1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612F39-6EB2-0249-ABBF-B2CF087688D3}"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 xmlns:a16="http://schemas.microsoft.com/office/drawing/2014/main" id="{1B14426E-FD27-FA4C-95A0-E73461A1E5A6}"/>
              </a:ext>
            </a:extLst>
          </p:cNvPr>
          <p:cNvSpPr>
            <a:spLocks noGrp="1" noRot="1" noChangeAspect="1" noChangeArrowheads="1" noTextEdit="1"/>
          </p:cNvSpPr>
          <p:nvPr>
            <p:ph type="sldImg"/>
          </p:nvPr>
        </p:nvSpPr>
        <p:spPr>
          <a:ln/>
        </p:spPr>
      </p:sp>
      <p:sp>
        <p:nvSpPr>
          <p:cNvPr id="12291" name="Rectangle 3">
            <a:extLst>
              <a:ext uri="{FF2B5EF4-FFF2-40B4-BE49-F238E27FC236}">
                <a16:creationId xmlns="" xmlns:a16="http://schemas.microsoft.com/office/drawing/2014/main" id="{086FB6CF-3C21-754F-8A12-2EDA35828C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80908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 xmlns:a16="http://schemas.microsoft.com/office/drawing/2014/main" id="{2B6A6EB8-551E-0246-BAFE-0BC30003ED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8D66E3-6622-E64C-8789-5075AC3C55CC}"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4338" name="Rectangle 2">
            <a:extLst>
              <a:ext uri="{FF2B5EF4-FFF2-40B4-BE49-F238E27FC236}">
                <a16:creationId xmlns="" xmlns:a16="http://schemas.microsoft.com/office/drawing/2014/main" id="{39B21C8A-4E43-C84E-9C36-A64AE3C599BD}"/>
              </a:ext>
            </a:extLst>
          </p:cNvPr>
          <p:cNvSpPr>
            <a:spLocks noGrp="1" noRot="1" noChangeAspect="1" noChangeArrowheads="1" noTextEdit="1"/>
          </p:cNvSpPr>
          <p:nvPr>
            <p:ph type="sldImg"/>
          </p:nvPr>
        </p:nvSpPr>
        <p:spPr>
          <a:ln/>
        </p:spPr>
      </p:sp>
      <p:sp>
        <p:nvSpPr>
          <p:cNvPr id="14339" name="Rectangle 3">
            <a:extLst>
              <a:ext uri="{FF2B5EF4-FFF2-40B4-BE49-F238E27FC236}">
                <a16:creationId xmlns="" xmlns:a16="http://schemas.microsoft.com/office/drawing/2014/main" id="{4B2858A3-5E63-F542-B076-EACF65650A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68939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 xmlns:a16="http://schemas.microsoft.com/office/drawing/2014/main" id="{44AAF446-85E8-9C46-B39B-5BB7E3DCE7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298D34-0014-E34A-BBB0-FE3B4A220A80}"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 xmlns:a16="http://schemas.microsoft.com/office/drawing/2014/main" id="{FE7D8BB7-E4EE-5A4C-A78E-F6EE20AE92E0}"/>
              </a:ext>
            </a:extLst>
          </p:cNvPr>
          <p:cNvSpPr>
            <a:spLocks noGrp="1" noRot="1" noChangeAspect="1" noChangeArrowheads="1" noTextEdit="1"/>
          </p:cNvSpPr>
          <p:nvPr>
            <p:ph type="sldImg"/>
          </p:nvPr>
        </p:nvSpPr>
        <p:spPr>
          <a:ln/>
        </p:spPr>
      </p:sp>
      <p:sp>
        <p:nvSpPr>
          <p:cNvPr id="16387" name="Rectangle 3">
            <a:extLst>
              <a:ext uri="{FF2B5EF4-FFF2-40B4-BE49-F238E27FC236}">
                <a16:creationId xmlns="" xmlns:a16="http://schemas.microsoft.com/office/drawing/2014/main" id="{93F99ADD-CB85-264B-A8F5-7965ACA921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0565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 xmlns:a16="http://schemas.microsoft.com/office/drawing/2014/main" id="{7CED4C4B-77E4-7446-8312-646B549C33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DA5A416-9CC1-BD4F-AAA6-27BA818CC850}"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8434" name="Rectangle 2">
            <a:extLst>
              <a:ext uri="{FF2B5EF4-FFF2-40B4-BE49-F238E27FC236}">
                <a16:creationId xmlns="" xmlns:a16="http://schemas.microsoft.com/office/drawing/2014/main" id="{6F4BBD29-5BA0-A84A-8859-14E055C1C71B}"/>
              </a:ext>
            </a:extLst>
          </p:cNvPr>
          <p:cNvSpPr>
            <a:spLocks noGrp="1" noRot="1" noChangeAspect="1" noChangeArrowheads="1" noTextEdit="1"/>
          </p:cNvSpPr>
          <p:nvPr>
            <p:ph type="sldImg"/>
          </p:nvPr>
        </p:nvSpPr>
        <p:spPr>
          <a:ln/>
        </p:spPr>
      </p:sp>
      <p:sp>
        <p:nvSpPr>
          <p:cNvPr id="18435" name="Rectangle 3">
            <a:extLst>
              <a:ext uri="{FF2B5EF4-FFF2-40B4-BE49-F238E27FC236}">
                <a16:creationId xmlns="" xmlns:a16="http://schemas.microsoft.com/office/drawing/2014/main" id="{BECDEF50-449B-4543-AC11-FE4BFB1B52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89718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 xmlns:a16="http://schemas.microsoft.com/office/drawing/2014/main" id="{A8017C90-6A10-274D-BABE-DD4570FBF8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348998-11D6-774A-B778-CBB84416AE85}"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2530" name="Rectangle 2">
            <a:extLst>
              <a:ext uri="{FF2B5EF4-FFF2-40B4-BE49-F238E27FC236}">
                <a16:creationId xmlns="" xmlns:a16="http://schemas.microsoft.com/office/drawing/2014/main" id="{0C93AEB9-35DD-1849-BE5D-34663FDEBF19}"/>
              </a:ext>
            </a:extLst>
          </p:cNvPr>
          <p:cNvSpPr>
            <a:spLocks noGrp="1" noRot="1" noChangeAspect="1" noChangeArrowheads="1" noTextEdit="1"/>
          </p:cNvSpPr>
          <p:nvPr>
            <p:ph type="sldImg"/>
          </p:nvPr>
        </p:nvSpPr>
        <p:spPr>
          <a:ln/>
        </p:spPr>
      </p:sp>
      <p:sp>
        <p:nvSpPr>
          <p:cNvPr id="22531" name="Rectangle 3">
            <a:extLst>
              <a:ext uri="{FF2B5EF4-FFF2-40B4-BE49-F238E27FC236}">
                <a16:creationId xmlns="" xmlns:a16="http://schemas.microsoft.com/office/drawing/2014/main" id="{74CDFAE1-350D-5A45-BF14-05C2A068E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43383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 xmlns:a16="http://schemas.microsoft.com/office/drawing/2014/main" id="{C624B1C1-DB40-7E48-89B4-5356CDF39D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73E6EE0-E298-1945-AD27-DB97F4AD2115}"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4578" name="Rectangle 2">
            <a:extLst>
              <a:ext uri="{FF2B5EF4-FFF2-40B4-BE49-F238E27FC236}">
                <a16:creationId xmlns="" xmlns:a16="http://schemas.microsoft.com/office/drawing/2014/main" id="{63AD706D-CBEC-8649-9CCD-3F7063ECE16B}"/>
              </a:ext>
            </a:extLst>
          </p:cNvPr>
          <p:cNvSpPr>
            <a:spLocks noGrp="1" noRot="1" noChangeAspect="1" noChangeArrowheads="1" noTextEdit="1"/>
          </p:cNvSpPr>
          <p:nvPr>
            <p:ph type="sldImg"/>
          </p:nvPr>
        </p:nvSpPr>
        <p:spPr>
          <a:ln/>
        </p:spPr>
      </p:sp>
      <p:sp>
        <p:nvSpPr>
          <p:cNvPr id="24579" name="Rectangle 3">
            <a:extLst>
              <a:ext uri="{FF2B5EF4-FFF2-40B4-BE49-F238E27FC236}">
                <a16:creationId xmlns="" xmlns:a16="http://schemas.microsoft.com/office/drawing/2014/main" id="{15A85151-CD63-3942-BB30-610A46CCC5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7574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 xmlns:a16="http://schemas.microsoft.com/office/drawing/2014/main" id="{9CCE36EE-05D9-9540-9A29-1E822A54EB91}"/>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 xmlns:a16="http://schemas.microsoft.com/office/drawing/2014/main" id="{1AF9EEEF-636F-0E4C-A531-C7519579E19D}"/>
                </a:ext>
              </a:extLst>
            </p:cNvPr>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dirty="0"/>
            </a:p>
          </p:txBody>
        </p:sp>
        <p:sp>
          <p:nvSpPr>
            <p:cNvPr id="5" name="Rectangle 5">
              <a:extLst>
                <a:ext uri="{FF2B5EF4-FFF2-40B4-BE49-F238E27FC236}">
                  <a16:creationId xmlns="" xmlns:a16="http://schemas.microsoft.com/office/drawing/2014/main" id="{C25BFCC2-5B5A-6D4B-879D-94990960268B}"/>
                </a:ext>
              </a:extLst>
            </p:cNvPr>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dirty="0"/>
            </a:p>
          </p:txBody>
        </p:sp>
        <p:sp>
          <p:nvSpPr>
            <p:cNvPr id="6" name="Rectangle 6">
              <a:extLst>
                <a:ext uri="{FF2B5EF4-FFF2-40B4-BE49-F238E27FC236}">
                  <a16:creationId xmlns="" xmlns:a16="http://schemas.microsoft.com/office/drawing/2014/main" id="{372CC58E-F1D6-3F4E-8F96-BBFF843B9CBD}"/>
                </a:ext>
              </a:extLst>
            </p:cNvPr>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dirty="0"/>
            </a:p>
          </p:txBody>
        </p:sp>
      </p:grpSp>
      <p:sp>
        <p:nvSpPr>
          <p:cNvPr id="7" name="Text Box 7">
            <a:extLst>
              <a:ext uri="{FF2B5EF4-FFF2-40B4-BE49-F238E27FC236}">
                <a16:creationId xmlns="" xmlns:a16="http://schemas.microsoft.com/office/drawing/2014/main" id="{37490F7D-90BC-3645-B9B1-5DB45D101682}"/>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336699"/>
                </a:solidFill>
                <a:latin typeface="Helvetica" pitchFamily="2" charset="0"/>
              </a:rPr>
              <a:t>Silberschatz, Galvin and Gagne ©2018</a:t>
            </a:r>
          </a:p>
        </p:txBody>
      </p:sp>
      <p:sp>
        <p:nvSpPr>
          <p:cNvPr id="8" name="Text Box 8">
            <a:extLst>
              <a:ext uri="{FF2B5EF4-FFF2-40B4-BE49-F238E27FC236}">
                <a16:creationId xmlns="" xmlns:a16="http://schemas.microsoft.com/office/drawing/2014/main" id="{6D05CDD4-DB9F-2D41-8E22-D501E315F3D8}"/>
              </a:ext>
            </a:extLst>
          </p:cNvPr>
          <p:cNvSpPr txBox="1">
            <a:spLocks noChangeArrowheads="1"/>
          </p:cNvSpPr>
          <p:nvPr/>
        </p:nvSpPr>
        <p:spPr bwMode="auto">
          <a:xfrm>
            <a:off x="26988" y="6613525"/>
            <a:ext cx="19319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dirty="0">
                <a:solidFill>
                  <a:srgbClr val="336699"/>
                </a:solidFill>
                <a:latin typeface="Helvetica" pitchFamily="2" charset="0"/>
              </a:rPr>
              <a:t>Operating System Concepts</a:t>
            </a: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pic>
        <p:nvPicPr>
          <p:cNvPr id="11" name="Picture 10">
            <a:extLst>
              <a:ext uri="{FF2B5EF4-FFF2-40B4-BE49-F238E27FC236}">
                <a16:creationId xmlns="" xmlns:a16="http://schemas.microsoft.com/office/drawing/2014/main" id="{4382D20C-7028-504C-9A1D-BA83B74F07BF}"/>
              </a:ext>
            </a:extLst>
          </p:cNvPr>
          <p:cNvPicPr>
            <a:picLocks noChangeAspect="1"/>
          </p:cNvPicPr>
          <p:nvPr/>
        </p:nvPicPr>
        <p:blipFill>
          <a:blip r:embed="rId2"/>
          <a:stretch>
            <a:fillRect/>
          </a:stretch>
        </p:blipFill>
        <p:spPr>
          <a:xfrm>
            <a:off x="2673275" y="3531208"/>
            <a:ext cx="3797451" cy="2842958"/>
          </a:xfrm>
          <a:prstGeom prst="rect">
            <a:avLst/>
          </a:prstGeom>
        </p:spPr>
      </p:pic>
    </p:spTree>
    <p:extLst>
      <p:ext uri="{BB962C8B-B14F-4D97-AF65-F5344CB8AC3E}">
        <p14:creationId xmlns:p14="http://schemas.microsoft.com/office/powerpoint/2010/main" val="360904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placeholders with right Picture">
    <p:spTree>
      <p:nvGrpSpPr>
        <p:cNvPr id="1" name=""/>
        <p:cNvGrpSpPr/>
        <p:nvPr/>
      </p:nvGrpSpPr>
      <p:grpSpPr>
        <a:xfrm>
          <a:off x="0" y="0"/>
          <a:ext cx="0" cy="0"/>
          <a:chOff x="0" y="0"/>
          <a:chExt cx="0" cy="0"/>
        </a:xfrm>
      </p:grpSpPr>
      <p:sp>
        <p:nvSpPr>
          <p:cNvPr id="2" name="Title 1"/>
          <p:cNvSpPr>
            <a:spLocks noGrp="1"/>
          </p:cNvSpPr>
          <p:nvPr>
            <p:ph type="title"/>
          </p:nvPr>
        </p:nvSpPr>
        <p:spPr>
          <a:xfrm>
            <a:off x="1391920" y="285136"/>
            <a:ext cx="7434028" cy="552612"/>
          </a:xfrm>
        </p:spPr>
        <p:txBody>
          <a:bodyPr/>
          <a:lstStyle>
            <a:lvl1pPr algn="ctr">
              <a:defRPr lang="en-US" sz="3200" b="1" dirty="0">
                <a:solidFill>
                  <a:srgbClr val="006699"/>
                </a:solidFill>
                <a:latin typeface="+mj-lt"/>
                <a:ea typeface="MS PGothic" pitchFamily="34" charset="-128"/>
                <a:cs typeface="ＭＳ Ｐゴシック" charset="-128"/>
              </a:defRPr>
            </a:lvl1pPr>
          </a:lstStyle>
          <a:p>
            <a:r>
              <a:rPr lang="en-US"/>
              <a:t>Click to edit Master title style</a:t>
            </a:r>
            <a:endParaRPr lang="en-US" dirty="0"/>
          </a:p>
        </p:txBody>
      </p:sp>
      <p:sp>
        <p:nvSpPr>
          <p:cNvPr id="3" name="Picture Placeholder 2"/>
          <p:cNvSpPr>
            <a:spLocks noGrp="1"/>
          </p:cNvSpPr>
          <p:nvPr>
            <p:ph type="pic" idx="1"/>
          </p:nvPr>
        </p:nvSpPr>
        <p:spPr>
          <a:xfrm>
            <a:off x="4788568" y="3334870"/>
            <a:ext cx="4037379" cy="3171997"/>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6" name="Content Placeholder 3">
            <a:extLst>
              <a:ext uri="{FF2B5EF4-FFF2-40B4-BE49-F238E27FC236}">
                <a16:creationId xmlns="" xmlns:a16="http://schemas.microsoft.com/office/drawing/2014/main" id="{D054B436-EA3F-BD47-AB08-391A2F2F0F7A}"/>
              </a:ext>
            </a:extLst>
          </p:cNvPr>
          <p:cNvSpPr>
            <a:spLocks noGrp="1"/>
          </p:cNvSpPr>
          <p:nvPr>
            <p:ph sz="half" idx="2" hasCustomPrompt="1"/>
          </p:nvPr>
        </p:nvSpPr>
        <p:spPr>
          <a:xfrm>
            <a:off x="481782" y="1387735"/>
            <a:ext cx="8344166" cy="1818044"/>
          </a:xfrm>
        </p:spPr>
        <p:txBody>
          <a:bodyPr/>
          <a:lstStyle>
            <a:lvl1pP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4">
            <a:extLst>
              <a:ext uri="{FF2B5EF4-FFF2-40B4-BE49-F238E27FC236}">
                <a16:creationId xmlns="" xmlns:a16="http://schemas.microsoft.com/office/drawing/2014/main" id="{FB9E3C4B-5E95-A940-9CF4-A2896A1FB445}"/>
              </a:ext>
            </a:extLst>
          </p:cNvPr>
          <p:cNvSpPr>
            <a:spLocks noGrp="1"/>
          </p:cNvSpPr>
          <p:nvPr>
            <p:ph sz="quarter" idx="10"/>
          </p:nvPr>
        </p:nvSpPr>
        <p:spPr>
          <a:xfrm>
            <a:off x="481782" y="3334870"/>
            <a:ext cx="4174439" cy="3171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3580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 placeholders with left Picture">
    <p:spTree>
      <p:nvGrpSpPr>
        <p:cNvPr id="1" name=""/>
        <p:cNvGrpSpPr/>
        <p:nvPr/>
      </p:nvGrpSpPr>
      <p:grpSpPr>
        <a:xfrm>
          <a:off x="0" y="0"/>
          <a:ext cx="0" cy="0"/>
          <a:chOff x="0" y="0"/>
          <a:chExt cx="0" cy="0"/>
        </a:xfrm>
      </p:grpSpPr>
      <p:sp>
        <p:nvSpPr>
          <p:cNvPr id="2" name="Title 1"/>
          <p:cNvSpPr>
            <a:spLocks noGrp="1"/>
          </p:cNvSpPr>
          <p:nvPr>
            <p:ph type="title"/>
          </p:nvPr>
        </p:nvSpPr>
        <p:spPr>
          <a:xfrm>
            <a:off x="1391920" y="285136"/>
            <a:ext cx="7434028" cy="552612"/>
          </a:xfrm>
        </p:spPr>
        <p:txBody>
          <a:bodyPr/>
          <a:lstStyle>
            <a:lvl1pPr algn="ctr">
              <a:defRPr lang="en-US" sz="3200" b="1" dirty="0">
                <a:solidFill>
                  <a:srgbClr val="006699"/>
                </a:solidFill>
                <a:latin typeface="+mj-lt"/>
                <a:ea typeface="MS PGothic" pitchFamily="34" charset="-128"/>
                <a:cs typeface="ＭＳ Ｐゴシック" charset="-128"/>
              </a:defRPr>
            </a:lvl1pPr>
          </a:lstStyle>
          <a:p>
            <a:r>
              <a:rPr lang="en-US"/>
              <a:t>Click to edit Master title style</a:t>
            </a:r>
            <a:endParaRPr lang="en-US" dirty="0"/>
          </a:p>
        </p:txBody>
      </p:sp>
      <p:sp>
        <p:nvSpPr>
          <p:cNvPr id="3" name="Picture Placeholder 2"/>
          <p:cNvSpPr>
            <a:spLocks noGrp="1"/>
          </p:cNvSpPr>
          <p:nvPr>
            <p:ph type="pic" idx="1"/>
          </p:nvPr>
        </p:nvSpPr>
        <p:spPr>
          <a:xfrm>
            <a:off x="464519" y="3334869"/>
            <a:ext cx="4037379" cy="3171997"/>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6" name="Content Placeholder 3">
            <a:extLst>
              <a:ext uri="{FF2B5EF4-FFF2-40B4-BE49-F238E27FC236}">
                <a16:creationId xmlns="" xmlns:a16="http://schemas.microsoft.com/office/drawing/2014/main" id="{D054B436-EA3F-BD47-AB08-391A2F2F0F7A}"/>
              </a:ext>
            </a:extLst>
          </p:cNvPr>
          <p:cNvSpPr>
            <a:spLocks noGrp="1"/>
          </p:cNvSpPr>
          <p:nvPr>
            <p:ph sz="half" idx="2" hasCustomPrompt="1"/>
          </p:nvPr>
        </p:nvSpPr>
        <p:spPr>
          <a:xfrm>
            <a:off x="481782" y="1387735"/>
            <a:ext cx="8344166" cy="1818044"/>
          </a:xfrm>
        </p:spPr>
        <p:txBody>
          <a:bodyPr/>
          <a:lstStyle>
            <a:lvl1pP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4">
            <a:extLst>
              <a:ext uri="{FF2B5EF4-FFF2-40B4-BE49-F238E27FC236}">
                <a16:creationId xmlns="" xmlns:a16="http://schemas.microsoft.com/office/drawing/2014/main" id="{FB9E3C4B-5E95-A940-9CF4-A2896A1FB445}"/>
              </a:ext>
            </a:extLst>
          </p:cNvPr>
          <p:cNvSpPr>
            <a:spLocks noGrp="1"/>
          </p:cNvSpPr>
          <p:nvPr>
            <p:ph sz="quarter" idx="10"/>
          </p:nvPr>
        </p:nvSpPr>
        <p:spPr>
          <a:xfrm>
            <a:off x="4653865" y="3334868"/>
            <a:ext cx="4174439" cy="3171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9606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ree placeholders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299" y="268941"/>
            <a:ext cx="7161397" cy="566884"/>
          </a:xfrm>
        </p:spPr>
        <p:txBody>
          <a:bodyPr/>
          <a:lstStyle>
            <a:lvl1pPr algn="ctr">
              <a:defRPr lang="en-US" sz="3200" b="1" dirty="0">
                <a:solidFill>
                  <a:srgbClr val="006699"/>
                </a:solidFill>
                <a:latin typeface="+mj-lt"/>
                <a:ea typeface="MS PGothic" pitchFamily="34" charset="-128"/>
                <a:cs typeface="ＭＳ Ｐゴシック" charset="-128"/>
              </a:defRPr>
            </a:lvl1pPr>
          </a:lstStyle>
          <a:p>
            <a:r>
              <a:rPr lang="en-US"/>
              <a:t>Click to edit Master title style</a:t>
            </a:r>
            <a:endParaRPr lang="en-US" dirty="0"/>
          </a:p>
        </p:txBody>
      </p:sp>
      <p:sp>
        <p:nvSpPr>
          <p:cNvPr id="6" name="Content Placeholder 2">
            <a:extLst>
              <a:ext uri="{FF2B5EF4-FFF2-40B4-BE49-F238E27FC236}">
                <a16:creationId xmlns="" xmlns:a16="http://schemas.microsoft.com/office/drawing/2014/main" id="{54F3ADB0-4A1F-C149-BFEF-CED9FC442E68}"/>
              </a:ext>
            </a:extLst>
          </p:cNvPr>
          <p:cNvSpPr>
            <a:spLocks noGrp="1"/>
          </p:cNvSpPr>
          <p:nvPr>
            <p:ph sz="half" idx="10"/>
          </p:nvPr>
        </p:nvSpPr>
        <p:spPr>
          <a:xfrm>
            <a:off x="490330" y="2974694"/>
            <a:ext cx="4048215" cy="3439357"/>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 xmlns:a16="http://schemas.microsoft.com/office/drawing/2014/main" id="{862332FD-5017-BB4E-9D08-B3E025FA1B18}"/>
              </a:ext>
            </a:extLst>
          </p:cNvPr>
          <p:cNvSpPr>
            <a:spLocks noGrp="1"/>
          </p:cNvSpPr>
          <p:nvPr>
            <p:ph sz="half" idx="2" hasCustomPrompt="1"/>
          </p:nvPr>
        </p:nvSpPr>
        <p:spPr>
          <a:xfrm>
            <a:off x="490331" y="1376979"/>
            <a:ext cx="8344166" cy="1435669"/>
          </a:xfrm>
        </p:spPr>
        <p:txBody>
          <a:bodyPr/>
          <a:lstStyle>
            <a:lvl1pP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Content Placeholder 2">
            <a:extLst>
              <a:ext uri="{FF2B5EF4-FFF2-40B4-BE49-F238E27FC236}">
                <a16:creationId xmlns="" xmlns:a16="http://schemas.microsoft.com/office/drawing/2014/main" id="{4F349085-6470-FF4A-9ACD-18A7D8B083F2}"/>
              </a:ext>
            </a:extLst>
          </p:cNvPr>
          <p:cNvSpPr>
            <a:spLocks noGrp="1"/>
          </p:cNvSpPr>
          <p:nvPr>
            <p:ph sz="half" idx="11"/>
          </p:nvPr>
        </p:nvSpPr>
        <p:spPr>
          <a:xfrm>
            <a:off x="4716965" y="2974694"/>
            <a:ext cx="4117531" cy="3439357"/>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6011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Line 6">
            <a:extLst>
              <a:ext uri="{FF2B5EF4-FFF2-40B4-BE49-F238E27FC236}">
                <a16:creationId xmlns="" xmlns:a16="http://schemas.microsoft.com/office/drawing/2014/main" id="{9E0F0151-74CD-6844-ACA6-4954E9168013}"/>
              </a:ext>
            </a:extLst>
          </p:cNvPr>
          <p:cNvSpPr>
            <a:spLocks noChangeShapeType="1"/>
          </p:cNvSpPr>
          <p:nvPr/>
        </p:nvSpPr>
        <p:spPr bwMode="auto">
          <a:xfrm>
            <a:off x="1630363" y="866775"/>
            <a:ext cx="7221537"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4493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1441524"/>
            <a:ext cx="1921358" cy="4680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0330" y="1441525"/>
            <a:ext cx="6248608" cy="46809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8526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A12874-CCA4-4B4E-88E6-AE54EDB7895F}"/>
              </a:ext>
            </a:extLst>
          </p:cNvPr>
          <p:cNvSpPr>
            <a:spLocks noGrp="1"/>
          </p:cNvSpPr>
          <p:nvPr>
            <p:ph type="title"/>
          </p:nvPr>
        </p:nvSpPr>
        <p:spPr>
          <a:xfrm>
            <a:off x="1381760" y="257966"/>
            <a:ext cx="7490567" cy="586753"/>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665237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6713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6">
            <a:extLst>
              <a:ext uri="{FF2B5EF4-FFF2-40B4-BE49-F238E27FC236}">
                <a16:creationId xmlns="" xmlns:a16="http://schemas.microsoft.com/office/drawing/2014/main" id="{EC79F471-96B9-5F48-AE95-4752EB27D653}"/>
              </a:ext>
            </a:extLst>
          </p:cNvPr>
          <p:cNvSpPr>
            <a:spLocks noChangeShapeType="1"/>
          </p:cNvSpPr>
          <p:nvPr/>
        </p:nvSpPr>
        <p:spPr bwMode="auto">
          <a:xfrm>
            <a:off x="1630363" y="866775"/>
            <a:ext cx="7221537"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000"/>
            </a:lvl1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3563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Line 6">
            <a:extLst>
              <a:ext uri="{FF2B5EF4-FFF2-40B4-BE49-F238E27FC236}">
                <a16:creationId xmlns="" xmlns:a16="http://schemas.microsoft.com/office/drawing/2014/main" id="{8FDA7D86-6757-6341-8015-8A71AC163B4B}"/>
              </a:ext>
            </a:extLst>
          </p:cNvPr>
          <p:cNvSpPr>
            <a:spLocks noChangeShapeType="1"/>
          </p:cNvSpPr>
          <p:nvPr/>
        </p:nvSpPr>
        <p:spPr bwMode="auto">
          <a:xfrm>
            <a:off x="1630363" y="866775"/>
            <a:ext cx="7221537"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0330" y="1420008"/>
            <a:ext cx="4134679" cy="5007295"/>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7287" y="1420008"/>
            <a:ext cx="4055165" cy="5007296"/>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28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81760" y="257966"/>
            <a:ext cx="7490567" cy="58675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219200"/>
            <a:ext cx="4040188" cy="6493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14330"/>
            <a:ext cx="4040188" cy="4386469"/>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219200"/>
            <a:ext cx="4227302" cy="6493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14330"/>
            <a:ext cx="4227302" cy="4386469"/>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4225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left Caption">
    <p:spTree>
      <p:nvGrpSpPr>
        <p:cNvPr id="1" name=""/>
        <p:cNvGrpSpPr/>
        <p:nvPr/>
      </p:nvGrpSpPr>
      <p:grpSpPr>
        <a:xfrm>
          <a:off x="0" y="0"/>
          <a:ext cx="0" cy="0"/>
          <a:chOff x="0" y="0"/>
          <a:chExt cx="0" cy="0"/>
        </a:xfrm>
      </p:grpSpPr>
      <p:sp>
        <p:nvSpPr>
          <p:cNvPr id="2" name="Title 1"/>
          <p:cNvSpPr>
            <a:spLocks noGrp="1"/>
          </p:cNvSpPr>
          <p:nvPr>
            <p:ph type="title"/>
          </p:nvPr>
        </p:nvSpPr>
        <p:spPr>
          <a:xfrm>
            <a:off x="1381761" y="268941"/>
            <a:ext cx="7430936" cy="566884"/>
          </a:xfrm>
        </p:spPr>
        <p:txBody>
          <a:bodyPr/>
          <a:lstStyle>
            <a:lvl1pPr algn="ctr">
              <a:defRPr lang="en-US" sz="3200" b="1" dirty="0">
                <a:solidFill>
                  <a:srgbClr val="006699"/>
                </a:solidFill>
                <a:latin typeface="+mj-lt"/>
                <a:ea typeface="MS PGothic" pitchFamily="34" charset="-128"/>
                <a:cs typeface="ＭＳ Ｐゴシック" charset="-128"/>
              </a:defRPr>
            </a:lvl1pPr>
          </a:lstStyle>
          <a:p>
            <a:r>
              <a:rPr lang="en-US"/>
              <a:t>Click to edit Master title style</a:t>
            </a:r>
            <a:endParaRPr lang="en-US" dirty="0"/>
          </a:p>
        </p:txBody>
      </p:sp>
      <p:sp>
        <p:nvSpPr>
          <p:cNvPr id="5" name="Picture Placeholder 2">
            <a:extLst>
              <a:ext uri="{FF2B5EF4-FFF2-40B4-BE49-F238E27FC236}">
                <a16:creationId xmlns="" xmlns:a16="http://schemas.microsoft.com/office/drawing/2014/main" id="{B24A6ED9-6FA3-104C-BA12-E59DD6538BFC}"/>
              </a:ext>
            </a:extLst>
          </p:cNvPr>
          <p:cNvSpPr>
            <a:spLocks noGrp="1"/>
          </p:cNvSpPr>
          <p:nvPr>
            <p:ph type="pic" idx="1"/>
          </p:nvPr>
        </p:nvSpPr>
        <p:spPr>
          <a:xfrm>
            <a:off x="3496234" y="1376979"/>
            <a:ext cx="5329713" cy="5037072"/>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6" name="Content Placeholder 2">
            <a:extLst>
              <a:ext uri="{FF2B5EF4-FFF2-40B4-BE49-F238E27FC236}">
                <a16:creationId xmlns="" xmlns:a16="http://schemas.microsoft.com/office/drawing/2014/main" id="{54F3ADB0-4A1F-C149-BFEF-CED9FC442E68}"/>
              </a:ext>
            </a:extLst>
          </p:cNvPr>
          <p:cNvSpPr>
            <a:spLocks noGrp="1"/>
          </p:cNvSpPr>
          <p:nvPr>
            <p:ph sz="half" idx="10"/>
          </p:nvPr>
        </p:nvSpPr>
        <p:spPr>
          <a:xfrm>
            <a:off x="490331" y="1376980"/>
            <a:ext cx="2866056" cy="5037071"/>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323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with right Caption">
    <p:spTree>
      <p:nvGrpSpPr>
        <p:cNvPr id="1" name=""/>
        <p:cNvGrpSpPr/>
        <p:nvPr/>
      </p:nvGrpSpPr>
      <p:grpSpPr>
        <a:xfrm>
          <a:off x="0" y="0"/>
          <a:ext cx="0" cy="0"/>
          <a:chOff x="0" y="0"/>
          <a:chExt cx="0" cy="0"/>
        </a:xfrm>
      </p:grpSpPr>
      <p:sp>
        <p:nvSpPr>
          <p:cNvPr id="2" name="Title 1"/>
          <p:cNvSpPr>
            <a:spLocks noGrp="1"/>
          </p:cNvSpPr>
          <p:nvPr>
            <p:ph type="title"/>
          </p:nvPr>
        </p:nvSpPr>
        <p:spPr>
          <a:xfrm>
            <a:off x="1651299" y="268941"/>
            <a:ext cx="7161397" cy="566884"/>
          </a:xfrm>
        </p:spPr>
        <p:txBody>
          <a:bodyPr/>
          <a:lstStyle>
            <a:lvl1pPr algn="ctr">
              <a:defRPr lang="en-US" sz="3200" b="1" dirty="0">
                <a:solidFill>
                  <a:srgbClr val="006699"/>
                </a:solidFill>
                <a:latin typeface="+mj-lt"/>
                <a:ea typeface="MS PGothic" pitchFamily="34" charset="-128"/>
                <a:cs typeface="ＭＳ Ｐゴシック" charset="-128"/>
              </a:defRPr>
            </a:lvl1pPr>
          </a:lstStyle>
          <a:p>
            <a:r>
              <a:rPr lang="en-US"/>
              <a:t>Click to edit Master title style</a:t>
            </a:r>
            <a:endParaRPr lang="en-US" dirty="0"/>
          </a:p>
        </p:txBody>
      </p:sp>
      <p:sp>
        <p:nvSpPr>
          <p:cNvPr id="5" name="Picture Placeholder 2">
            <a:extLst>
              <a:ext uri="{FF2B5EF4-FFF2-40B4-BE49-F238E27FC236}">
                <a16:creationId xmlns="" xmlns:a16="http://schemas.microsoft.com/office/drawing/2014/main" id="{B24A6ED9-6FA3-104C-BA12-E59DD6538BFC}"/>
              </a:ext>
            </a:extLst>
          </p:cNvPr>
          <p:cNvSpPr>
            <a:spLocks noGrp="1"/>
          </p:cNvSpPr>
          <p:nvPr>
            <p:ph type="pic" idx="1"/>
          </p:nvPr>
        </p:nvSpPr>
        <p:spPr>
          <a:xfrm>
            <a:off x="482099" y="1376979"/>
            <a:ext cx="5329713" cy="5037072"/>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6" name="Content Placeholder 2">
            <a:extLst>
              <a:ext uri="{FF2B5EF4-FFF2-40B4-BE49-F238E27FC236}">
                <a16:creationId xmlns="" xmlns:a16="http://schemas.microsoft.com/office/drawing/2014/main" id="{54F3ADB0-4A1F-C149-BFEF-CED9FC442E68}"/>
              </a:ext>
            </a:extLst>
          </p:cNvPr>
          <p:cNvSpPr>
            <a:spLocks noGrp="1"/>
          </p:cNvSpPr>
          <p:nvPr>
            <p:ph sz="half" idx="10"/>
          </p:nvPr>
        </p:nvSpPr>
        <p:spPr>
          <a:xfrm>
            <a:off x="5965448" y="1376980"/>
            <a:ext cx="2866056" cy="5037071"/>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463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op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1760" y="285136"/>
            <a:ext cx="7444188" cy="552612"/>
          </a:xfrm>
        </p:spPr>
        <p:txBody>
          <a:bodyPr/>
          <a:lstStyle>
            <a:lvl1pPr algn="ctr">
              <a:defRPr lang="en-US" sz="3200" b="1" dirty="0">
                <a:solidFill>
                  <a:srgbClr val="006699"/>
                </a:solidFill>
                <a:latin typeface="+mj-lt"/>
                <a:ea typeface="MS PGothic" pitchFamily="34" charset="-128"/>
                <a:cs typeface="ＭＳ Ｐゴシック" charset="-128"/>
              </a:defRPr>
            </a:lvl1pPr>
          </a:lstStyle>
          <a:p>
            <a:r>
              <a:rPr lang="en-US"/>
              <a:t>Click to edit Master title style</a:t>
            </a:r>
            <a:endParaRPr lang="en-US" dirty="0"/>
          </a:p>
        </p:txBody>
      </p:sp>
      <p:sp>
        <p:nvSpPr>
          <p:cNvPr id="3" name="Picture Placeholder 2"/>
          <p:cNvSpPr>
            <a:spLocks noGrp="1"/>
          </p:cNvSpPr>
          <p:nvPr>
            <p:ph type="pic" idx="1"/>
          </p:nvPr>
        </p:nvSpPr>
        <p:spPr>
          <a:xfrm>
            <a:off x="481782" y="1376979"/>
            <a:ext cx="8344166" cy="3096698"/>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6" name="Content Placeholder 3">
            <a:extLst>
              <a:ext uri="{FF2B5EF4-FFF2-40B4-BE49-F238E27FC236}">
                <a16:creationId xmlns="" xmlns:a16="http://schemas.microsoft.com/office/drawing/2014/main" id="{D054B436-EA3F-BD47-AB08-391A2F2F0F7A}"/>
              </a:ext>
            </a:extLst>
          </p:cNvPr>
          <p:cNvSpPr>
            <a:spLocks noGrp="1"/>
          </p:cNvSpPr>
          <p:nvPr>
            <p:ph sz="half" idx="2" hasCustomPrompt="1"/>
          </p:nvPr>
        </p:nvSpPr>
        <p:spPr>
          <a:xfrm>
            <a:off x="481782" y="4601497"/>
            <a:ext cx="8344166" cy="1828800"/>
          </a:xfrm>
        </p:spPr>
        <p:txBody>
          <a:bodyPr/>
          <a:lstStyle>
            <a:lvl1pP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25888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ttom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1920" y="285136"/>
            <a:ext cx="7434028" cy="552612"/>
          </a:xfrm>
        </p:spPr>
        <p:txBody>
          <a:bodyPr/>
          <a:lstStyle>
            <a:lvl1pPr algn="ctr">
              <a:defRPr lang="en-US" sz="3200" b="1" dirty="0">
                <a:solidFill>
                  <a:srgbClr val="006699"/>
                </a:solidFill>
                <a:latin typeface="+mj-lt"/>
                <a:ea typeface="MS PGothic" pitchFamily="34" charset="-128"/>
                <a:cs typeface="ＭＳ Ｐゴシック" charset="-128"/>
              </a:defRPr>
            </a:lvl1pPr>
          </a:lstStyle>
          <a:p>
            <a:r>
              <a:rPr lang="en-US"/>
              <a:t>Click to edit Master title style</a:t>
            </a:r>
            <a:endParaRPr lang="en-US" dirty="0"/>
          </a:p>
        </p:txBody>
      </p:sp>
      <p:sp>
        <p:nvSpPr>
          <p:cNvPr id="3" name="Picture Placeholder 2"/>
          <p:cNvSpPr>
            <a:spLocks noGrp="1"/>
          </p:cNvSpPr>
          <p:nvPr>
            <p:ph type="pic" idx="1"/>
          </p:nvPr>
        </p:nvSpPr>
        <p:spPr>
          <a:xfrm>
            <a:off x="481782" y="3334870"/>
            <a:ext cx="8344166" cy="3171997"/>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6" name="Content Placeholder 3">
            <a:extLst>
              <a:ext uri="{FF2B5EF4-FFF2-40B4-BE49-F238E27FC236}">
                <a16:creationId xmlns="" xmlns:a16="http://schemas.microsoft.com/office/drawing/2014/main" id="{D054B436-EA3F-BD47-AB08-391A2F2F0F7A}"/>
              </a:ext>
            </a:extLst>
          </p:cNvPr>
          <p:cNvSpPr>
            <a:spLocks noGrp="1"/>
          </p:cNvSpPr>
          <p:nvPr>
            <p:ph sz="half" idx="2" hasCustomPrompt="1"/>
          </p:nvPr>
        </p:nvSpPr>
        <p:spPr>
          <a:xfrm>
            <a:off x="481782" y="1387735"/>
            <a:ext cx="8344166" cy="1818044"/>
          </a:xfrm>
        </p:spPr>
        <p:txBody>
          <a:bodyPr/>
          <a:lstStyle>
            <a:lvl1pP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669553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jpeg"/><Relationship Id="rId18" Type="http://schemas.openxmlformats.org/officeDocument/2006/relationships/image" Target="../media/image2.jpeg"/><Relationship Id="rId19"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 xmlns:a16="http://schemas.microsoft.com/office/drawing/2014/main" id="{782A5125-203A-834E-9201-F7E7164E8896}"/>
              </a:ext>
            </a:extLst>
          </p:cNvPr>
          <p:cNvSpPr>
            <a:spLocks noGrp="1" noChangeArrowheads="1"/>
          </p:cNvSpPr>
          <p:nvPr>
            <p:ph type="title"/>
          </p:nvPr>
        </p:nvSpPr>
        <p:spPr bwMode="auto">
          <a:xfrm>
            <a:off x="1379221" y="277813"/>
            <a:ext cx="747268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4">
            <a:extLst>
              <a:ext uri="{FF2B5EF4-FFF2-40B4-BE49-F238E27FC236}">
                <a16:creationId xmlns="" xmlns:a16="http://schemas.microsoft.com/office/drawing/2014/main" id="{E43018F0-BEC7-1044-AAEB-1337A9D18AC4}"/>
              </a:ext>
            </a:extLst>
          </p:cNvPr>
          <p:cNvSpPr>
            <a:spLocks noGrp="1" noChangeArrowheads="1"/>
          </p:cNvSpPr>
          <p:nvPr>
            <p:ph type="body" idx="1"/>
          </p:nvPr>
        </p:nvSpPr>
        <p:spPr bwMode="auto">
          <a:xfrm>
            <a:off x="490538" y="1398494"/>
            <a:ext cx="8361362" cy="501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9" name="Rectangle 5">
            <a:extLst>
              <a:ext uri="{FF2B5EF4-FFF2-40B4-BE49-F238E27FC236}">
                <a16:creationId xmlns="" xmlns:a16="http://schemas.microsoft.com/office/drawing/2014/main" id="{8584B750-FEEC-0B4D-999E-B75B39028B83}"/>
              </a:ext>
            </a:extLst>
          </p:cNvPr>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dirty="0">
              <a:latin typeface="Times New Roman" panose="02020603050405020304" pitchFamily="18" charset="0"/>
            </a:endParaRPr>
          </a:p>
        </p:txBody>
      </p:sp>
      <p:sp>
        <p:nvSpPr>
          <p:cNvPr id="2" name="Line 6">
            <a:extLst>
              <a:ext uri="{FF2B5EF4-FFF2-40B4-BE49-F238E27FC236}">
                <a16:creationId xmlns="" xmlns:a16="http://schemas.microsoft.com/office/drawing/2014/main" id="{5379D03F-22E6-5647-AB90-772852545043}"/>
              </a:ext>
            </a:extLst>
          </p:cNvPr>
          <p:cNvSpPr>
            <a:spLocks noChangeShapeType="1"/>
          </p:cNvSpPr>
          <p:nvPr/>
        </p:nvSpPr>
        <p:spPr bwMode="auto">
          <a:xfrm>
            <a:off x="1379221" y="866775"/>
            <a:ext cx="7472679" cy="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31" name="Rectangle 7">
            <a:extLst>
              <a:ext uri="{FF2B5EF4-FFF2-40B4-BE49-F238E27FC236}">
                <a16:creationId xmlns="" xmlns:a16="http://schemas.microsoft.com/office/drawing/2014/main" id="{2FE5170B-2E7A-4B4C-94CA-557F2ECD977A}"/>
              </a:ext>
            </a:extLst>
          </p:cNvPr>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dirty="0">
              <a:latin typeface="Times New Roman" panose="02020603050405020304" pitchFamily="18" charset="0"/>
            </a:endParaRPr>
          </a:p>
        </p:txBody>
      </p:sp>
      <p:sp>
        <p:nvSpPr>
          <p:cNvPr id="1032" name="Rectangle 8">
            <a:extLst>
              <a:ext uri="{FF2B5EF4-FFF2-40B4-BE49-F238E27FC236}">
                <a16:creationId xmlns="" xmlns:a16="http://schemas.microsoft.com/office/drawing/2014/main" id="{496210B7-549D-3546-82A3-21674AB19ED7}"/>
              </a:ext>
            </a:extLst>
          </p:cNvPr>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dirty="0">
              <a:latin typeface="Times New Roman" panose="02020603050405020304" pitchFamily="18" charset="0"/>
            </a:endParaRPr>
          </a:p>
        </p:txBody>
      </p:sp>
      <p:sp>
        <p:nvSpPr>
          <p:cNvPr id="151561" name="Text Box 9">
            <a:extLst>
              <a:ext uri="{FF2B5EF4-FFF2-40B4-BE49-F238E27FC236}">
                <a16:creationId xmlns="" xmlns:a16="http://schemas.microsoft.com/office/drawing/2014/main" id="{5C6426E9-6999-5448-90F1-0AD498E21AA0}"/>
              </a:ext>
            </a:extLst>
          </p:cNvPr>
          <p:cNvSpPr txBox="1">
            <a:spLocks noChangeArrowheads="1"/>
          </p:cNvSpPr>
          <p:nvPr/>
        </p:nvSpPr>
        <p:spPr bwMode="auto">
          <a:xfrm>
            <a:off x="4309045" y="6613525"/>
            <a:ext cx="341760" cy="246221"/>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fld id="{23FB9004-5CA7-3B41-9B70-CD9EED42E16C}" type="slidenum">
              <a:rPr lang="en-US" altLang="en-US" sz="1000" b="1" smtClean="0">
                <a:solidFill>
                  <a:srgbClr val="006699"/>
                </a:solidFill>
                <a:latin typeface="Helvetica" pitchFamily="2" charset="0"/>
              </a:rPr>
              <a:pPr algn="ctr">
                <a:spcBef>
                  <a:spcPct val="50000"/>
                </a:spcBef>
                <a:defRPr/>
              </a:pPr>
              <a:t>‹#›</a:t>
            </a:fld>
            <a:endParaRPr lang="en-US" altLang="en-US" sz="1000" b="1" dirty="0">
              <a:solidFill>
                <a:srgbClr val="006699"/>
              </a:solidFill>
              <a:latin typeface="Helvetica" pitchFamily="2" charset="0"/>
            </a:endParaRPr>
          </a:p>
        </p:txBody>
      </p:sp>
      <p:sp>
        <p:nvSpPr>
          <p:cNvPr id="1035" name="Text Box 11">
            <a:extLst>
              <a:ext uri="{FF2B5EF4-FFF2-40B4-BE49-F238E27FC236}">
                <a16:creationId xmlns="" xmlns:a16="http://schemas.microsoft.com/office/drawing/2014/main" id="{5E035EE4-E459-A34D-828B-D98F62D8EB97}"/>
              </a:ext>
            </a:extLst>
          </p:cNvPr>
          <p:cNvSpPr txBox="1">
            <a:spLocks noChangeArrowheads="1"/>
          </p:cNvSpPr>
          <p:nvPr/>
        </p:nvSpPr>
        <p:spPr bwMode="auto">
          <a:xfrm>
            <a:off x="228600" y="6608763"/>
            <a:ext cx="1905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dirty="0">
                <a:solidFill>
                  <a:srgbClr val="006699"/>
                </a:solidFill>
                <a:latin typeface="Helvetica" pitchFamily="2" charset="0"/>
              </a:rPr>
              <a:t>Operating System Concepts </a:t>
            </a:r>
          </a:p>
        </p:txBody>
      </p:sp>
      <p:pic>
        <p:nvPicPr>
          <p:cNvPr id="1036" name="Picture 2">
            <a:extLst>
              <a:ext uri="{FF2B5EF4-FFF2-40B4-BE49-F238E27FC236}">
                <a16:creationId xmlns="" xmlns:a16="http://schemas.microsoft.com/office/drawing/2014/main" id="{C76FE807-484C-804F-BD4B-45F326DCC7A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6720" y="187551"/>
            <a:ext cx="754380" cy="67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0">
            <a:extLst>
              <a:ext uri="{FF2B5EF4-FFF2-40B4-BE49-F238E27FC236}">
                <a16:creationId xmlns="" xmlns:a16="http://schemas.microsoft.com/office/drawing/2014/main" id="{15195095-D590-3D45-BD5D-ED99265E4654}"/>
              </a:ext>
            </a:extLst>
          </p:cNvPr>
          <p:cNvSpPr txBox="1">
            <a:spLocks noChangeArrowheads="1"/>
          </p:cNvSpPr>
          <p:nvPr/>
        </p:nvSpPr>
        <p:spPr bwMode="auto">
          <a:xfrm>
            <a:off x="6487161" y="6622368"/>
            <a:ext cx="248919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r">
              <a:spcBef>
                <a:spcPct val="50000"/>
              </a:spcBef>
              <a:defRPr/>
            </a:pPr>
            <a:r>
              <a:rPr lang="en-US" altLang="en-US" sz="1000" b="1" dirty="0">
                <a:solidFill>
                  <a:srgbClr val="006699"/>
                </a:solidFill>
                <a:latin typeface="Helvetica" pitchFamily="2" charset="0"/>
              </a:rPr>
              <a:t>Silberschatz, Galvin and Gagne ©2018</a:t>
            </a:r>
          </a:p>
        </p:txBody>
      </p:sp>
      <p:pic>
        <p:nvPicPr>
          <p:cNvPr id="3" name="Picture 12" descr="dino_6">
            <a:extLst>
              <a:ext uri="{FF2B5EF4-FFF2-40B4-BE49-F238E27FC236}">
                <a16:creationId xmlns="" xmlns:a16="http://schemas.microsoft.com/office/drawing/2014/main" id="{4D81C6D4-006D-6C4B-B74F-24D40B3104E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15553" y="6262457"/>
            <a:ext cx="1160876" cy="329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 xmlns:a16="http://schemas.microsoft.com/office/drawing/2014/main" id="{6C6CC5FA-2F14-274D-837F-9ABE04428BD1}"/>
              </a:ext>
            </a:extLst>
          </p:cNvPr>
          <p:cNvPicPr>
            <a:picLocks noChangeAspect="1"/>
          </p:cNvPicPr>
          <p:nvPr/>
        </p:nvPicPr>
        <p:blipFill>
          <a:blip r:embed="rId19"/>
          <a:stretch>
            <a:fillRect/>
          </a:stretch>
        </p:blipFill>
        <p:spPr>
          <a:xfrm>
            <a:off x="6967593" y="6184266"/>
            <a:ext cx="1905000" cy="438102"/>
          </a:xfrm>
          <a:prstGeom prst="rect">
            <a:avLst/>
          </a:prstGeom>
        </p:spPr>
      </p:pic>
    </p:spTree>
    <p:extLst>
      <p:ext uri="{BB962C8B-B14F-4D97-AF65-F5344CB8AC3E}">
        <p14:creationId xmlns:p14="http://schemas.microsoft.com/office/powerpoint/2010/main" val="2984270354"/>
      </p:ext>
    </p:extLst>
  </p:cSld>
  <p:clrMap bg1="lt1" tx1="dk1" bg2="lt2" tx2="dk2" accent1="accent1" accent2="accent2" accent3="accent3" accent4="accent4" accent5="accent5" accent6="accent6" hlink="hlink" folHlink="folHlink"/>
  <p:sldLayoutIdLst>
    <p:sldLayoutId id="2147484384" r:id="rId1"/>
    <p:sldLayoutId id="2147484385" r:id="rId2"/>
    <p:sldLayoutId id="2147484386" r:id="rId3"/>
    <p:sldLayoutId id="2147484387" r:id="rId4"/>
    <p:sldLayoutId id="2147484388" r:id="rId5"/>
    <p:sldLayoutId id="2147484389" r:id="rId6"/>
    <p:sldLayoutId id="2147484390" r:id="rId7"/>
    <p:sldLayoutId id="2147484391" r:id="rId8"/>
    <p:sldLayoutId id="2147484392" r:id="rId9"/>
    <p:sldLayoutId id="2147484393" r:id="rId10"/>
    <p:sldLayoutId id="2147484394" r:id="rId11"/>
    <p:sldLayoutId id="2147484399" r:id="rId12"/>
    <p:sldLayoutId id="2147484395" r:id="rId13"/>
    <p:sldLayoutId id="2147484396" r:id="rId14"/>
    <p:sldLayoutId id="2147484397" r:id="rId15"/>
  </p:sldLayoutIdLst>
  <p:txStyles>
    <p:titleStyle>
      <a:lvl1pPr algn="ctr" rtl="0" eaLnBrk="1" fontAlgn="base" hangingPunct="1">
        <a:spcBef>
          <a:spcPct val="0"/>
        </a:spcBef>
        <a:spcAft>
          <a:spcPct val="0"/>
        </a:spcAft>
        <a:defRPr sz="3200" b="1">
          <a:solidFill>
            <a:srgbClr val="006699"/>
          </a:solidFill>
          <a:latin typeface="+mj-lt"/>
          <a:ea typeface="MS PGothic" pitchFamily="34" charset="-128"/>
          <a:cs typeface="ＭＳ Ｐゴシック" charset="-128"/>
        </a:defRPr>
      </a:lvl1pPr>
      <a:lvl2pPr algn="ctr" rtl="0" eaLnBrk="1" fontAlgn="base" hangingPunct="1">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1" fontAlgn="base" hangingPunct="1">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1" fontAlgn="base" hangingPunct="1">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1" fontAlgn="base" hangingPunct="1">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p:titleStyle>
    <p:bodyStyle>
      <a:lvl1pPr marL="342900" indent="-342900" algn="l" rtl="0" eaLnBrk="1" fontAlgn="base" hangingPunct="1">
        <a:lnSpc>
          <a:spcPct val="100000"/>
        </a:lnSpc>
        <a:spcBef>
          <a:spcPts val="800"/>
        </a:spcBef>
        <a:spcAft>
          <a:spcPts val="800"/>
        </a:spcAft>
        <a:buClr>
          <a:srgbClr val="993300"/>
        </a:buClr>
        <a:buSzPct val="90000"/>
        <a:buFont typeface="Monotype Sorts" pitchFamily="2" charset="2"/>
        <a:buChar char="n"/>
        <a:defRPr kumimoji="1" sz="2000">
          <a:solidFill>
            <a:schemeClr val="tx1"/>
          </a:solidFill>
          <a:latin typeface="+mn-lt"/>
          <a:ea typeface="MS PGothic" pitchFamily="34" charset="-128"/>
          <a:cs typeface="ＭＳ Ｐゴシック" charset="-128"/>
        </a:defRPr>
      </a:lvl1pPr>
      <a:lvl2pPr marL="742950" indent="-285750" algn="l" rtl="0" eaLnBrk="1" fontAlgn="base" hangingPunct="1">
        <a:lnSpc>
          <a:spcPct val="100000"/>
        </a:lnSpc>
        <a:spcBef>
          <a:spcPts val="800"/>
        </a:spcBef>
        <a:spcAft>
          <a:spcPts val="800"/>
        </a:spcAft>
        <a:buClr>
          <a:srgbClr val="CC6600"/>
        </a:buClr>
        <a:buSzPct val="80000"/>
        <a:buFont typeface="Monotype Sorts" pitchFamily="2" charset="2"/>
        <a:buChar char="l"/>
        <a:defRPr kumimoji="1">
          <a:solidFill>
            <a:schemeClr val="tx1"/>
          </a:solidFill>
          <a:latin typeface="+mn-lt"/>
          <a:ea typeface="MS PGothic" pitchFamily="34" charset="-128"/>
        </a:defRPr>
      </a:lvl2pPr>
      <a:lvl3pPr marL="1085850" indent="-228600" algn="l" rtl="0" eaLnBrk="1" fontAlgn="base" hangingPunct="1">
        <a:lnSpc>
          <a:spcPct val="100000"/>
        </a:lnSpc>
        <a:spcBef>
          <a:spcPts val="800"/>
        </a:spcBef>
        <a:spcAft>
          <a:spcPts val="800"/>
        </a:spcAft>
        <a:buClr>
          <a:srgbClr val="009900"/>
        </a:buClr>
        <a:buSzPct val="75000"/>
        <a:buFont typeface="Webdings" pitchFamily="2" charset="2"/>
        <a:buChar char="4"/>
        <a:defRPr kumimoji="1" sz="1600">
          <a:solidFill>
            <a:schemeClr val="tx1"/>
          </a:solidFill>
          <a:latin typeface="+mn-lt"/>
          <a:ea typeface="MS PGothic" pitchFamily="34" charset="-128"/>
        </a:defRPr>
      </a:lvl3pPr>
      <a:lvl4pPr marL="1428750" indent="-228600" algn="l" rtl="0" eaLnBrk="1" fontAlgn="base" hangingPunct="1">
        <a:lnSpc>
          <a:spcPct val="100000"/>
        </a:lnSpc>
        <a:spcBef>
          <a:spcPts val="800"/>
        </a:spcBef>
        <a:spcAft>
          <a:spcPts val="800"/>
        </a:spcAft>
        <a:buClr>
          <a:schemeClr val="hlink"/>
        </a:buClr>
        <a:buSzPct val="75000"/>
        <a:buChar char="–"/>
        <a:defRPr kumimoji="1" sz="1400">
          <a:solidFill>
            <a:schemeClr val="tx1"/>
          </a:solidFill>
          <a:latin typeface="+mn-lt"/>
          <a:ea typeface="MS PGothic" pitchFamily="34" charset="-128"/>
        </a:defRPr>
      </a:lvl4pPr>
      <a:lvl5pPr marL="1771650" indent="-228600" algn="l" rtl="0" eaLnBrk="1" fontAlgn="base" hangingPunct="1">
        <a:lnSpc>
          <a:spcPct val="100000"/>
        </a:lnSpc>
        <a:spcBef>
          <a:spcPts val="800"/>
        </a:spcBef>
        <a:spcAft>
          <a:spcPts val="800"/>
        </a:spcAft>
        <a:buClr>
          <a:srgbClr val="FF0066"/>
        </a:buClr>
        <a:buSzPct val="75000"/>
        <a:buChar char="»"/>
        <a:defRPr kumimoji="1" sz="1200">
          <a:solidFill>
            <a:schemeClr val="tx1"/>
          </a:solidFill>
          <a:latin typeface="+mn-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9.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10.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 xmlns:a16="http://schemas.microsoft.com/office/drawing/2014/main" id="{71AD7F80-1327-5244-9DA5-C7AF3DAB2991}"/>
              </a:ext>
            </a:extLst>
          </p:cNvPr>
          <p:cNvSpPr>
            <a:spLocks noGrp="1" noChangeArrowheads="1"/>
          </p:cNvSpPr>
          <p:nvPr>
            <p:ph type="ctrTitle"/>
          </p:nvPr>
        </p:nvSpPr>
        <p:spPr/>
        <p:txBody>
          <a:bodyPr/>
          <a:lstStyle/>
          <a:p>
            <a:r>
              <a:rPr lang="en-US" altLang="en-US" dirty="0"/>
              <a:t>Chapter 6:  Synchronization Tools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 xmlns:a16="http://schemas.microsoft.com/office/drawing/2014/main" id="{F892DA89-014E-4A43-A933-7E3C12A17A0A}"/>
              </a:ext>
            </a:extLst>
          </p:cNvPr>
          <p:cNvSpPr>
            <a:spLocks noGrp="1"/>
          </p:cNvSpPr>
          <p:nvPr>
            <p:ph type="title"/>
          </p:nvPr>
        </p:nvSpPr>
        <p:spPr/>
        <p:txBody>
          <a:bodyPr/>
          <a:lstStyle/>
          <a:p>
            <a:r>
              <a:rPr lang="en-US" altLang="en-US" dirty="0"/>
              <a:t>Critical Section (CS)</a:t>
            </a:r>
          </a:p>
        </p:txBody>
      </p:sp>
      <p:sp>
        <p:nvSpPr>
          <p:cNvPr id="20482" name="Content Placeholder 2">
            <a:extLst>
              <a:ext uri="{FF2B5EF4-FFF2-40B4-BE49-F238E27FC236}">
                <a16:creationId xmlns="" xmlns:a16="http://schemas.microsoft.com/office/drawing/2014/main" id="{CDC03569-C597-D941-9D6E-641525218B16}"/>
              </a:ext>
            </a:extLst>
          </p:cNvPr>
          <p:cNvSpPr>
            <a:spLocks noGrp="1"/>
          </p:cNvSpPr>
          <p:nvPr>
            <p:ph idx="1"/>
          </p:nvPr>
        </p:nvSpPr>
        <p:spPr/>
        <p:txBody>
          <a:bodyPr/>
          <a:lstStyle/>
          <a:p>
            <a:r>
              <a:rPr lang="en-US" altLang="en-US" dirty="0"/>
              <a:t>General structure of the process </a:t>
            </a:r>
            <a:r>
              <a:rPr lang="en-US" altLang="en-US" b="1" i="1" dirty="0">
                <a:solidFill>
                  <a:srgbClr val="0070C0"/>
                </a:solidFill>
              </a:rPr>
              <a:t>P</a:t>
            </a:r>
            <a:r>
              <a:rPr lang="en-US" altLang="en-US" b="1" i="1" baseline="-25000" dirty="0">
                <a:solidFill>
                  <a:srgbClr val="0070C0"/>
                </a:solidFill>
              </a:rPr>
              <a:t>i</a:t>
            </a:r>
            <a:r>
              <a:rPr lang="en-US" altLang="en-US" b="1" i="1" baseline="-25000" dirty="0"/>
              <a:t>  </a:t>
            </a:r>
            <a:endParaRPr lang="en-US" altLang="en-US" dirty="0"/>
          </a:p>
          <a:p>
            <a:endParaRPr lang="en-US" altLang="en-US" b="1" dirty="0">
              <a:solidFill>
                <a:srgbClr val="0000FF"/>
              </a:solidFill>
            </a:endParaRPr>
          </a:p>
        </p:txBody>
      </p:sp>
      <p:pic>
        <p:nvPicPr>
          <p:cNvPr id="20483" name="Picture 1">
            <a:extLst>
              <a:ext uri="{FF2B5EF4-FFF2-40B4-BE49-F238E27FC236}">
                <a16:creationId xmlns="" xmlns:a16="http://schemas.microsoft.com/office/drawing/2014/main" id="{0B913BA7-3BF1-5F41-BB59-5A2D7A8216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0363" y="2084822"/>
            <a:ext cx="5278090" cy="364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 xmlns:a16="http://schemas.microsoft.com/office/drawing/2014/main" id="{364E72EC-2F8C-8547-8C04-E498A7148137}"/>
              </a:ext>
            </a:extLst>
          </p:cNvPr>
          <p:cNvSpPr>
            <a:spLocks noGrp="1" noChangeArrowheads="1"/>
          </p:cNvSpPr>
          <p:nvPr>
            <p:ph type="title"/>
          </p:nvPr>
        </p:nvSpPr>
        <p:spPr/>
        <p:txBody>
          <a:bodyPr/>
          <a:lstStyle/>
          <a:p>
            <a:r>
              <a:rPr lang="en-US" altLang="en-US"/>
              <a:t>Solution to Critical-Section Problem</a:t>
            </a:r>
          </a:p>
        </p:txBody>
      </p:sp>
      <p:sp>
        <p:nvSpPr>
          <p:cNvPr id="21506" name="Rectangle 3">
            <a:extLst>
              <a:ext uri="{FF2B5EF4-FFF2-40B4-BE49-F238E27FC236}">
                <a16:creationId xmlns="" xmlns:a16="http://schemas.microsoft.com/office/drawing/2014/main" id="{1A3BFA1F-4257-E444-84A5-D6D5B1E3A081}"/>
              </a:ext>
            </a:extLst>
          </p:cNvPr>
          <p:cNvSpPr>
            <a:spLocks noGrp="1" noChangeArrowheads="1"/>
          </p:cNvSpPr>
          <p:nvPr>
            <p:ph idx="1"/>
          </p:nvPr>
        </p:nvSpPr>
        <p:spPr/>
        <p:txBody>
          <a:bodyPr/>
          <a:lstStyle/>
          <a:p>
            <a:pPr marL="457200" indent="-457200">
              <a:buFont typeface="+mj-lt"/>
              <a:buAutoNum type="arabicPeriod"/>
            </a:pPr>
            <a:r>
              <a:rPr lang="en-US" altLang="en-US" b="1" i="1" dirty="0">
                <a:solidFill>
                  <a:srgbClr val="0070C0"/>
                </a:solidFill>
              </a:rPr>
              <a:t>Mutual Exclusion </a:t>
            </a:r>
            <a:r>
              <a:rPr lang="en-US" altLang="en-US" dirty="0"/>
              <a:t>– If process </a:t>
            </a:r>
            <a:r>
              <a:rPr lang="en-US" altLang="en-US" b="1" i="1" dirty="0">
                <a:solidFill>
                  <a:srgbClr val="0070C0"/>
                </a:solidFill>
              </a:rPr>
              <a:t>P</a:t>
            </a:r>
            <a:r>
              <a:rPr lang="en-US" altLang="en-US" b="1" i="1" baseline="-25000" dirty="0">
                <a:solidFill>
                  <a:srgbClr val="0070C0"/>
                </a:solidFill>
              </a:rPr>
              <a:t>i</a:t>
            </a:r>
            <a:r>
              <a:rPr lang="en-US" altLang="en-US" dirty="0"/>
              <a:t> is executing in its critical section, then </a:t>
            </a:r>
            <a:r>
              <a:rPr lang="en-US" altLang="en-US" i="1" dirty="0">
                <a:solidFill>
                  <a:srgbClr val="0070C0"/>
                </a:solidFill>
              </a:rPr>
              <a:t>no other processes</a:t>
            </a:r>
            <a:r>
              <a:rPr lang="en-US" altLang="en-US" dirty="0"/>
              <a:t> can be executing in their critical sections</a:t>
            </a:r>
          </a:p>
          <a:p>
            <a:pPr marL="457200" indent="-457200">
              <a:buFont typeface="+mj-lt"/>
              <a:buAutoNum type="arabicPeriod"/>
            </a:pPr>
            <a:r>
              <a:rPr lang="en-US" altLang="en-US" b="1" i="1" dirty="0">
                <a:solidFill>
                  <a:srgbClr val="0070C0"/>
                </a:solidFill>
              </a:rPr>
              <a:t>Progress</a:t>
            </a:r>
            <a:r>
              <a:rPr lang="en-US" altLang="en-US" dirty="0"/>
              <a:t> – If no process is executing in its critical section and there exist some processes that wish to enter their critical section, then the selection of process that will enter the critical section next </a:t>
            </a:r>
            <a:r>
              <a:rPr lang="en-US" altLang="en-US" i="1" dirty="0">
                <a:solidFill>
                  <a:srgbClr val="0070C0"/>
                </a:solidFill>
              </a:rPr>
              <a:t>cannot be postponed indefinitely</a:t>
            </a:r>
          </a:p>
          <a:p>
            <a:pPr marL="457200" indent="-457200">
              <a:buFont typeface="+mj-lt"/>
              <a:buAutoNum type="arabicPeriod"/>
            </a:pPr>
            <a:r>
              <a:rPr lang="en-US" altLang="en-US" b="1" i="1" dirty="0">
                <a:solidFill>
                  <a:srgbClr val="0070C0"/>
                </a:solidFill>
              </a:rPr>
              <a:t>Bounded Waiting </a:t>
            </a:r>
            <a:r>
              <a:rPr lang="en-US" altLang="en-US" dirty="0"/>
              <a:t>– A bound must exist on the </a:t>
            </a:r>
            <a:r>
              <a:rPr lang="en-US" altLang="en-US" i="1" dirty="0">
                <a:solidFill>
                  <a:srgbClr val="0070C0"/>
                </a:solidFill>
              </a:rPr>
              <a:t>number of times </a:t>
            </a:r>
            <a:r>
              <a:rPr lang="en-US" altLang="en-US" dirty="0"/>
              <a:t>that other processes are allowed to enter their critical sections after a process has made a request to enter its critical section and before that request is granted</a:t>
            </a:r>
          </a:p>
          <a:p>
            <a:pPr lvl="1"/>
            <a:r>
              <a:rPr lang="en-US" altLang="en-US" dirty="0"/>
              <a:t>Assume that each process executes at a </a:t>
            </a:r>
            <a:r>
              <a:rPr lang="en-US" altLang="en-US" i="1" dirty="0">
                <a:solidFill>
                  <a:srgbClr val="0070C0"/>
                </a:solidFill>
              </a:rPr>
              <a:t>nonzero speed </a:t>
            </a:r>
          </a:p>
          <a:p>
            <a:pPr lvl="1"/>
            <a:r>
              <a:rPr lang="en-US" altLang="en-US" dirty="0"/>
              <a:t>No assumption concerning relative speed of the </a:t>
            </a:r>
            <a:r>
              <a:rPr lang="en-US" altLang="en-US" b="1" i="1" dirty="0">
                <a:solidFill>
                  <a:srgbClr val="0070C0"/>
                </a:solidFill>
              </a:rPr>
              <a:t>n</a:t>
            </a:r>
            <a:r>
              <a:rPr lang="en-US" altLang="en-US" dirty="0"/>
              <a:t> processes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 xmlns:a16="http://schemas.microsoft.com/office/drawing/2014/main" id="{2E870B94-3A1C-4D4B-BC8E-84FB93250472}"/>
              </a:ext>
            </a:extLst>
          </p:cNvPr>
          <p:cNvSpPr>
            <a:spLocks noGrp="1" noChangeArrowheads="1"/>
          </p:cNvSpPr>
          <p:nvPr>
            <p:ph type="title"/>
          </p:nvPr>
        </p:nvSpPr>
        <p:spPr/>
        <p:txBody>
          <a:bodyPr/>
          <a:lstStyle/>
          <a:p>
            <a:r>
              <a:rPr lang="en-US" altLang="en-US"/>
              <a:t>Critical-Section Handling in OS </a:t>
            </a:r>
          </a:p>
        </p:txBody>
      </p:sp>
      <p:sp>
        <p:nvSpPr>
          <p:cNvPr id="23554" name="Rectangle 3">
            <a:extLst>
              <a:ext uri="{FF2B5EF4-FFF2-40B4-BE49-F238E27FC236}">
                <a16:creationId xmlns="" xmlns:a16="http://schemas.microsoft.com/office/drawing/2014/main" id="{C1F0942D-245A-A44C-ADB0-7C323FA8F78F}"/>
              </a:ext>
            </a:extLst>
          </p:cNvPr>
          <p:cNvSpPr>
            <a:spLocks noGrp="1" noChangeArrowheads="1"/>
          </p:cNvSpPr>
          <p:nvPr>
            <p:ph idx="1"/>
          </p:nvPr>
        </p:nvSpPr>
        <p:spPr/>
        <p:txBody>
          <a:bodyPr/>
          <a:lstStyle/>
          <a:p>
            <a:r>
              <a:rPr lang="en-US" altLang="en-US" dirty="0"/>
              <a:t>Two approaches depending on if kernel is preemptive or non-  preemptive </a:t>
            </a:r>
          </a:p>
          <a:p>
            <a:pPr lvl="1"/>
            <a:r>
              <a:rPr lang="en-US" altLang="en-US" i="1" dirty="0">
                <a:solidFill>
                  <a:srgbClr val="0070C0"/>
                </a:solidFill>
              </a:rPr>
              <a:t>Preemptive</a:t>
            </a:r>
            <a:r>
              <a:rPr lang="en-US" altLang="en-US" dirty="0"/>
              <a:t> – allows preemption of process when running in kernel mode</a:t>
            </a:r>
          </a:p>
          <a:p>
            <a:pPr lvl="1"/>
            <a:r>
              <a:rPr lang="en-US" altLang="en-US" i="1" dirty="0">
                <a:solidFill>
                  <a:srgbClr val="0070C0"/>
                </a:solidFill>
              </a:rPr>
              <a:t>Non-preemptive</a:t>
            </a:r>
            <a:r>
              <a:rPr lang="en-US" altLang="en-US" dirty="0"/>
              <a:t> – runs until exits kernel mode, blocks, or voluntarily yields CPU</a:t>
            </a:r>
          </a:p>
          <a:p>
            <a:pPr lvl="2"/>
            <a:r>
              <a:rPr lang="en-US" altLang="en-US" dirty="0"/>
              <a:t>Essentially free of </a:t>
            </a:r>
            <a:r>
              <a:rPr lang="en-US" altLang="en-US" i="1" dirty="0">
                <a:solidFill>
                  <a:srgbClr val="0070C0"/>
                </a:solidFill>
              </a:rPr>
              <a:t>race conditions </a:t>
            </a:r>
            <a:r>
              <a:rPr lang="en-US" altLang="en-US" dirty="0"/>
              <a:t>in kernel mode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a:ea typeface="DFKai-SB" charset="0"/>
              </a:rPr>
              <a:t>Proposal </a:t>
            </a:r>
            <a:r>
              <a:rPr lang="en-US" altLang="en-US" dirty="0" smtClean="0">
                <a:ea typeface="DFKai-SB" charset="0"/>
              </a:rPr>
              <a:t>solution 1 </a:t>
            </a:r>
            <a:r>
              <a:rPr lang="en-US" altLang="en-US" dirty="0">
                <a:ea typeface="DFKai-SB" charset="0"/>
              </a:rPr>
              <a:t>(1/2)</a:t>
            </a:r>
          </a:p>
        </p:txBody>
      </p:sp>
      <p:sp>
        <p:nvSpPr>
          <p:cNvPr id="23555" name="Slide Number Placeholder 3"/>
          <p:cNvSpPr>
            <a:spLocks noGrp="1"/>
          </p:cNvSpPr>
          <p:nvPr>
            <p:ph type="sldNum" sz="quarter" idx="4294967295"/>
          </p:nvPr>
        </p:nvSpPr>
        <p:spPr>
          <a:xfrm>
            <a:off x="8382000" y="6596063"/>
            <a:ext cx="609600" cy="212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NI-Helve" charset="0"/>
                <a:ea typeface="DFKai-SB" charset="0"/>
              </a:defRPr>
            </a:lvl1pPr>
            <a:lvl2pPr marL="742950" indent="-285750" eaLnBrk="0" hangingPunct="0">
              <a:defRPr kumimoji="1">
                <a:solidFill>
                  <a:schemeClr val="tx1"/>
                </a:solidFill>
                <a:latin typeface="VNI-Helve" charset="0"/>
                <a:ea typeface="DFKai-SB" charset="0"/>
              </a:defRPr>
            </a:lvl2pPr>
            <a:lvl3pPr marL="1143000" indent="-228600" eaLnBrk="0" hangingPunct="0">
              <a:defRPr kumimoji="1">
                <a:solidFill>
                  <a:schemeClr val="tx1"/>
                </a:solidFill>
                <a:latin typeface="VNI-Helve" charset="0"/>
                <a:ea typeface="DFKai-SB" charset="0"/>
              </a:defRPr>
            </a:lvl3pPr>
            <a:lvl4pPr marL="1600200" indent="-228600" eaLnBrk="0" hangingPunct="0">
              <a:defRPr kumimoji="1">
                <a:solidFill>
                  <a:schemeClr val="tx1"/>
                </a:solidFill>
                <a:latin typeface="VNI-Helve" charset="0"/>
                <a:ea typeface="DFKai-SB" charset="0"/>
              </a:defRPr>
            </a:lvl4pPr>
            <a:lvl5pPr marL="2057400" indent="-228600" eaLnBrk="0" hangingPunct="0">
              <a:defRPr kumimoji="1">
                <a:solidFill>
                  <a:schemeClr val="tx1"/>
                </a:solidFill>
                <a:latin typeface="VNI-Helve" charset="0"/>
                <a:ea typeface="DFKai-SB" charset="0"/>
              </a:defRPr>
            </a:lvl5pPr>
            <a:lvl6pPr marL="2514600" indent="-228600" eaLnBrk="0" fontAlgn="base" hangingPunct="0">
              <a:spcBef>
                <a:spcPct val="0"/>
              </a:spcBef>
              <a:spcAft>
                <a:spcPct val="0"/>
              </a:spcAft>
              <a:defRPr kumimoji="1">
                <a:solidFill>
                  <a:schemeClr val="tx1"/>
                </a:solidFill>
                <a:latin typeface="VNI-Helve" charset="0"/>
                <a:ea typeface="DFKai-SB" charset="0"/>
              </a:defRPr>
            </a:lvl6pPr>
            <a:lvl7pPr marL="2971800" indent="-228600" eaLnBrk="0" fontAlgn="base" hangingPunct="0">
              <a:spcBef>
                <a:spcPct val="0"/>
              </a:spcBef>
              <a:spcAft>
                <a:spcPct val="0"/>
              </a:spcAft>
              <a:defRPr kumimoji="1">
                <a:solidFill>
                  <a:schemeClr val="tx1"/>
                </a:solidFill>
                <a:latin typeface="VNI-Helve" charset="0"/>
                <a:ea typeface="DFKai-SB" charset="0"/>
              </a:defRPr>
            </a:lvl7pPr>
            <a:lvl8pPr marL="3429000" indent="-228600" eaLnBrk="0" fontAlgn="base" hangingPunct="0">
              <a:spcBef>
                <a:spcPct val="0"/>
              </a:spcBef>
              <a:spcAft>
                <a:spcPct val="0"/>
              </a:spcAft>
              <a:defRPr kumimoji="1">
                <a:solidFill>
                  <a:schemeClr val="tx1"/>
                </a:solidFill>
                <a:latin typeface="VNI-Helve" charset="0"/>
                <a:ea typeface="DFKai-SB" charset="0"/>
              </a:defRPr>
            </a:lvl8pPr>
            <a:lvl9pPr marL="3886200" indent="-228600" eaLnBrk="0" fontAlgn="base" hangingPunct="0">
              <a:spcBef>
                <a:spcPct val="0"/>
              </a:spcBef>
              <a:spcAft>
                <a:spcPct val="0"/>
              </a:spcAft>
              <a:defRPr kumimoji="1">
                <a:solidFill>
                  <a:schemeClr val="tx1"/>
                </a:solidFill>
                <a:latin typeface="VNI-Helve" charset="0"/>
                <a:ea typeface="DFKai-SB" charset="0"/>
              </a:defRPr>
            </a:lvl9pPr>
          </a:lstStyle>
          <a:p>
            <a:pPr eaLnBrk="1" hangingPunct="1"/>
            <a:fld id="{38CFCF95-DF61-5C44-B203-C9639822654E}" type="slidenum">
              <a:rPr lang="en-US" altLang="zh-TW">
                <a:latin typeface="Arial" charset="0"/>
                <a:ea typeface="PMingLiU" charset="-120"/>
              </a:rPr>
              <a:pPr eaLnBrk="1" hangingPunct="1"/>
              <a:t>13</a:t>
            </a:fld>
            <a:endParaRPr lang="en-US" altLang="zh-TW">
              <a:latin typeface="Arial" charset="0"/>
              <a:ea typeface="PMingLiU" charset="-120"/>
            </a:endParaRPr>
          </a:p>
        </p:txBody>
      </p:sp>
      <p:sp>
        <p:nvSpPr>
          <p:cNvPr id="23556" name="Rectangle 3"/>
          <p:cNvSpPr>
            <a:spLocks noGrp="1" noChangeArrowheads="1"/>
          </p:cNvSpPr>
          <p:nvPr>
            <p:ph idx="1"/>
          </p:nvPr>
        </p:nvSpPr>
        <p:spPr/>
        <p:txBody>
          <a:bodyPr>
            <a:normAutofit/>
          </a:bodyPr>
          <a:lstStyle/>
          <a:p>
            <a:pPr eaLnBrk="1" hangingPunct="1">
              <a:spcBef>
                <a:spcPct val="10000"/>
              </a:spcBef>
              <a:tabLst>
                <a:tab pos="2005013" algn="l"/>
                <a:tab pos="2339975" algn="l"/>
                <a:tab pos="2630488" algn="l"/>
              </a:tabLst>
            </a:pPr>
            <a:r>
              <a:rPr lang="en-US" altLang="en-US" dirty="0">
                <a:ea typeface="DFKai-SB" charset="0"/>
              </a:rPr>
              <a:t>Shared variable</a:t>
            </a:r>
          </a:p>
          <a:p>
            <a:pPr lvl="1" eaLnBrk="1" hangingPunct="1">
              <a:spcBef>
                <a:spcPct val="10000"/>
              </a:spcBef>
              <a:buClr>
                <a:schemeClr val="tx1"/>
              </a:buClr>
              <a:buFontTx/>
              <a:buChar char="•"/>
              <a:tabLst>
                <a:tab pos="2005013" algn="l"/>
                <a:tab pos="2339975" algn="l"/>
                <a:tab pos="2630488" algn="l"/>
              </a:tabLst>
            </a:pPr>
            <a:r>
              <a:rPr lang="en-US" altLang="en-US" b="1" dirty="0" err="1">
                <a:ea typeface="DFKai-SB" charset="0"/>
              </a:rPr>
              <a:t>int</a:t>
            </a:r>
            <a:r>
              <a:rPr lang="en-US" altLang="en-US" b="1" dirty="0">
                <a:ea typeface="DFKai-SB" charset="0"/>
              </a:rPr>
              <a:t>   turn</a:t>
            </a:r>
            <a:r>
              <a:rPr lang="en-US" altLang="en-US" dirty="0">
                <a:ea typeface="DFKai-SB" charset="0"/>
              </a:rPr>
              <a:t>;		/* initialize </a:t>
            </a:r>
            <a:r>
              <a:rPr lang="en-US" altLang="en-US" b="1" dirty="0">
                <a:ea typeface="DFKai-SB" charset="0"/>
              </a:rPr>
              <a:t>turn = 0 </a:t>
            </a:r>
            <a:r>
              <a:rPr lang="en-US" altLang="en-US" dirty="0">
                <a:ea typeface="DFKai-SB" charset="0"/>
              </a:rPr>
              <a:t>*/</a:t>
            </a:r>
          </a:p>
          <a:p>
            <a:pPr lvl="1" eaLnBrk="1" hangingPunct="1">
              <a:spcBef>
                <a:spcPct val="10000"/>
              </a:spcBef>
              <a:buClr>
                <a:schemeClr val="tx1"/>
              </a:buClr>
              <a:buFontTx/>
              <a:buChar char="•"/>
              <a:tabLst>
                <a:tab pos="2005013" algn="l"/>
                <a:tab pos="2339975" algn="l"/>
                <a:tab pos="2630488" algn="l"/>
              </a:tabLst>
            </a:pPr>
            <a:r>
              <a:rPr lang="en-US" altLang="en-US" dirty="0">
                <a:ea typeface="DFKai-SB" charset="0"/>
              </a:rPr>
              <a:t>If</a:t>
            </a:r>
            <a:r>
              <a:rPr lang="en-US" altLang="en-US" b="1" dirty="0">
                <a:ea typeface="DFKai-SB" charset="0"/>
              </a:rPr>
              <a:t> turn = </a:t>
            </a:r>
            <a:r>
              <a:rPr lang="en-US" altLang="en-US" dirty="0" err="1">
                <a:ea typeface="DFKai-SB" charset="0"/>
              </a:rPr>
              <a:t>i</a:t>
            </a:r>
            <a:r>
              <a:rPr lang="en-US" altLang="en-US" dirty="0">
                <a:ea typeface="DFKai-SB" charset="0"/>
              </a:rPr>
              <a:t> then </a:t>
            </a:r>
            <a:r>
              <a:rPr lang="en-US" altLang="en-US" i="1" dirty="0">
                <a:ea typeface="DFKai-SB" charset="0"/>
                <a:sym typeface="Symbol" charset="2"/>
              </a:rPr>
              <a:t>P</a:t>
            </a:r>
            <a:r>
              <a:rPr lang="en-US" altLang="en-US" i="1" baseline="-25000" dirty="0">
                <a:ea typeface="DFKai-SB" charset="0"/>
                <a:sym typeface="Symbol" charset="2"/>
              </a:rPr>
              <a:t>i</a:t>
            </a:r>
            <a:r>
              <a:rPr lang="en-US" altLang="en-US" dirty="0">
                <a:ea typeface="DFKai-SB" charset="0"/>
                <a:sym typeface="Symbol" charset="2"/>
              </a:rPr>
              <a:t>  is permitted to enter CS</a:t>
            </a:r>
            <a:endParaRPr lang="en-US" altLang="en-US" dirty="0">
              <a:ea typeface="DFKai-SB" charset="0"/>
            </a:endParaRPr>
          </a:p>
          <a:p>
            <a:pPr eaLnBrk="1" hangingPunct="1">
              <a:spcBef>
                <a:spcPct val="10000"/>
              </a:spcBef>
              <a:tabLst>
                <a:tab pos="2005013" algn="l"/>
                <a:tab pos="2339975" algn="l"/>
                <a:tab pos="2630488" algn="l"/>
              </a:tabLst>
            </a:pPr>
            <a:r>
              <a:rPr lang="en-US" altLang="en-US" dirty="0">
                <a:ea typeface="DFKai-SB" charset="0"/>
              </a:rPr>
              <a:t>Process </a:t>
            </a:r>
            <a:r>
              <a:rPr lang="en-US" altLang="en-US" i="1" dirty="0">
                <a:ea typeface="DFKai-SB" charset="0"/>
              </a:rPr>
              <a:t>P</a:t>
            </a:r>
            <a:r>
              <a:rPr lang="en-US" altLang="en-US" i="1" baseline="-25000" dirty="0">
                <a:ea typeface="DFKai-SB" charset="0"/>
              </a:rPr>
              <a:t>i</a:t>
            </a:r>
            <a:endParaRPr lang="en-US" altLang="en-US" dirty="0">
              <a:ea typeface="DFKai-SB" charset="0"/>
            </a:endParaRPr>
          </a:p>
          <a:p>
            <a:pPr eaLnBrk="1" hangingPunct="1">
              <a:spcBef>
                <a:spcPct val="10000"/>
              </a:spcBef>
              <a:buFont typeface="Webdings" charset="2"/>
              <a:buNone/>
              <a:tabLst>
                <a:tab pos="2005013" algn="l"/>
                <a:tab pos="2339975" algn="l"/>
                <a:tab pos="2630488" algn="l"/>
              </a:tabLst>
            </a:pPr>
            <a:r>
              <a:rPr lang="en-US" altLang="en-US" sz="2000" dirty="0">
                <a:ea typeface="DFKai-SB" charset="0"/>
              </a:rPr>
              <a:t>	        </a:t>
            </a:r>
            <a:r>
              <a:rPr lang="en-US" altLang="en-US" sz="2000" b="1" dirty="0">
                <a:ea typeface="DFKai-SB" charset="0"/>
              </a:rPr>
              <a:t>do</a:t>
            </a:r>
            <a:r>
              <a:rPr lang="en-US" altLang="en-US" sz="2000" dirty="0">
                <a:ea typeface="DFKai-SB" charset="0"/>
              </a:rPr>
              <a:t> {</a:t>
            </a:r>
          </a:p>
          <a:p>
            <a:pPr eaLnBrk="1" hangingPunct="1">
              <a:spcBef>
                <a:spcPct val="10000"/>
              </a:spcBef>
              <a:buFont typeface="Webdings" charset="2"/>
              <a:buNone/>
              <a:tabLst>
                <a:tab pos="2005013" algn="l"/>
                <a:tab pos="2339975" algn="l"/>
                <a:tab pos="2630488" algn="l"/>
              </a:tabLst>
            </a:pPr>
            <a:r>
              <a:rPr lang="en-US" altLang="en-US" sz="2000" dirty="0">
                <a:ea typeface="DFKai-SB" charset="0"/>
              </a:rPr>
              <a:t>		</a:t>
            </a:r>
            <a:r>
              <a:rPr lang="en-US" altLang="en-US" sz="2000" dirty="0">
                <a:solidFill>
                  <a:srgbClr val="FF0000"/>
                </a:solidFill>
                <a:ea typeface="DFKai-SB" charset="0"/>
              </a:rPr>
              <a:t>while (turn !=</a:t>
            </a:r>
            <a:r>
              <a:rPr lang="en-US" altLang="en-US" sz="2000" dirty="0">
                <a:solidFill>
                  <a:srgbClr val="FF0000"/>
                </a:solidFill>
                <a:ea typeface="DFKai-SB" charset="0"/>
                <a:sym typeface="Symbol" charset="2"/>
              </a:rPr>
              <a:t> </a:t>
            </a:r>
            <a:r>
              <a:rPr lang="en-US" altLang="en-US" sz="2000" dirty="0" err="1">
                <a:solidFill>
                  <a:srgbClr val="FF0000"/>
                </a:solidFill>
                <a:ea typeface="DFKai-SB" charset="0"/>
                <a:sym typeface="Symbol" charset="2"/>
              </a:rPr>
              <a:t>i</a:t>
            </a:r>
            <a:r>
              <a:rPr lang="en-US" altLang="en-US" sz="2000" dirty="0">
                <a:solidFill>
                  <a:srgbClr val="FF0000"/>
                </a:solidFill>
                <a:ea typeface="DFKai-SB" charset="0"/>
                <a:sym typeface="Symbol" charset="2"/>
              </a:rPr>
              <a:t>);</a:t>
            </a:r>
          </a:p>
          <a:p>
            <a:pPr eaLnBrk="1" hangingPunct="1">
              <a:spcBef>
                <a:spcPct val="10000"/>
              </a:spcBef>
              <a:buFont typeface="Webdings" charset="2"/>
              <a:buNone/>
              <a:tabLst>
                <a:tab pos="2005013" algn="l"/>
                <a:tab pos="2339975" algn="l"/>
                <a:tab pos="2630488" algn="l"/>
              </a:tabLst>
            </a:pPr>
            <a:r>
              <a:rPr lang="en-US" altLang="en-US" sz="2000" dirty="0">
                <a:ea typeface="DFKai-SB" charset="0"/>
                <a:sym typeface="Symbol" charset="2"/>
              </a:rPr>
              <a:t>		</a:t>
            </a:r>
            <a:r>
              <a:rPr lang="en-US" altLang="en-US" sz="2000" i="1" dirty="0">
                <a:ea typeface="DFKai-SB" charset="0"/>
                <a:sym typeface="Symbol" charset="2"/>
              </a:rPr>
              <a:t>critical section</a:t>
            </a:r>
          </a:p>
          <a:p>
            <a:pPr eaLnBrk="1" hangingPunct="1">
              <a:spcBef>
                <a:spcPct val="10000"/>
              </a:spcBef>
              <a:buFont typeface="Webdings" charset="2"/>
              <a:buNone/>
              <a:tabLst>
                <a:tab pos="2005013" algn="l"/>
                <a:tab pos="2339975" algn="l"/>
                <a:tab pos="2630488" algn="l"/>
              </a:tabLst>
            </a:pPr>
            <a:r>
              <a:rPr lang="en-US" altLang="en-US" sz="2000" dirty="0">
                <a:ea typeface="DFKai-SB" charset="0"/>
                <a:sym typeface="Symbol" charset="2"/>
              </a:rPr>
              <a:t>		</a:t>
            </a:r>
            <a:r>
              <a:rPr lang="en-US" altLang="en-US" sz="2000" dirty="0">
                <a:solidFill>
                  <a:srgbClr val="FF0000"/>
                </a:solidFill>
                <a:ea typeface="DFKai-SB" charset="0"/>
                <a:sym typeface="Symbol" charset="2"/>
              </a:rPr>
              <a:t>turn = j;</a:t>
            </a:r>
          </a:p>
          <a:p>
            <a:pPr eaLnBrk="1" hangingPunct="1">
              <a:spcBef>
                <a:spcPct val="10000"/>
              </a:spcBef>
              <a:buFont typeface="Webdings" charset="2"/>
              <a:buNone/>
              <a:tabLst>
                <a:tab pos="2005013" algn="l"/>
                <a:tab pos="2339975" algn="l"/>
                <a:tab pos="2630488" algn="l"/>
              </a:tabLst>
            </a:pPr>
            <a:r>
              <a:rPr lang="en-US" altLang="en-US" sz="2000" dirty="0">
                <a:ea typeface="DFKai-SB" charset="0"/>
                <a:sym typeface="Symbol" charset="2"/>
              </a:rPr>
              <a:t>		</a:t>
            </a:r>
            <a:r>
              <a:rPr lang="en-US" altLang="en-US" sz="2000" i="1" dirty="0">
                <a:ea typeface="DFKai-SB" charset="0"/>
                <a:sym typeface="Symbol" charset="2"/>
              </a:rPr>
              <a:t>remainder section</a:t>
            </a:r>
          </a:p>
          <a:p>
            <a:pPr eaLnBrk="1" hangingPunct="1">
              <a:spcBef>
                <a:spcPct val="10000"/>
              </a:spcBef>
              <a:buFont typeface="Webdings" charset="2"/>
              <a:buNone/>
              <a:tabLst>
                <a:tab pos="2005013" algn="l"/>
                <a:tab pos="2339975" algn="l"/>
                <a:tab pos="2630488" algn="l"/>
              </a:tabLst>
            </a:pPr>
            <a:r>
              <a:rPr lang="en-US" altLang="en-US" sz="2000" dirty="0">
                <a:ea typeface="DFKai-SB" charset="0"/>
                <a:sym typeface="Symbol" charset="2"/>
              </a:rPr>
              <a:t>	        } </a:t>
            </a:r>
            <a:r>
              <a:rPr lang="en-US" altLang="en-US" sz="2000" b="1" dirty="0">
                <a:ea typeface="DFKai-SB" charset="0"/>
                <a:sym typeface="Symbol" charset="2"/>
              </a:rPr>
              <a:t>while (1)</a:t>
            </a:r>
            <a:r>
              <a:rPr lang="en-US" altLang="en-US" sz="2000" dirty="0">
                <a:ea typeface="DFKai-SB" charset="0"/>
                <a:sym typeface="Symbol" charset="2"/>
              </a:rPr>
              <a:t>;</a:t>
            </a:r>
          </a:p>
          <a:p>
            <a:pPr eaLnBrk="1" hangingPunct="1">
              <a:spcBef>
                <a:spcPct val="10000"/>
              </a:spcBef>
              <a:buFont typeface="Webdings" charset="2"/>
              <a:buNone/>
              <a:tabLst>
                <a:tab pos="2005013" algn="l"/>
                <a:tab pos="2339975" algn="l"/>
                <a:tab pos="2630488" algn="l"/>
              </a:tabLst>
            </a:pPr>
            <a:endParaRPr lang="en-US" altLang="en-US" dirty="0">
              <a:ea typeface="DFKai-SB" charset="0"/>
            </a:endParaRPr>
          </a:p>
        </p:txBody>
      </p:sp>
    </p:spTree>
    <p:extLst>
      <p:ext uri="{BB962C8B-B14F-4D97-AF65-F5344CB8AC3E}">
        <p14:creationId xmlns:p14="http://schemas.microsoft.com/office/powerpoint/2010/main" val="193078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ea typeface="DFKai-SB" charset="0"/>
              </a:rPr>
              <a:t>Proposal solution 1 </a:t>
            </a:r>
            <a:r>
              <a:rPr lang="en-US" altLang="en-US" dirty="0" smtClean="0">
                <a:ea typeface="DFKai-SB" charset="0"/>
              </a:rPr>
              <a:t>(2/2</a:t>
            </a:r>
            <a:r>
              <a:rPr lang="en-US" altLang="en-US" dirty="0">
                <a:ea typeface="DFKai-SB" charset="0"/>
              </a:rPr>
              <a:t>)</a:t>
            </a:r>
            <a:endParaRPr lang="en-US" dirty="0"/>
          </a:p>
        </p:txBody>
      </p:sp>
      <p:sp>
        <p:nvSpPr>
          <p:cNvPr id="4" name="Text Box 2"/>
          <p:cNvSpPr txBox="1">
            <a:spLocks noChangeArrowheads="1"/>
          </p:cNvSpPr>
          <p:nvPr/>
        </p:nvSpPr>
        <p:spPr bwMode="auto">
          <a:xfrm>
            <a:off x="204788" y="1587500"/>
            <a:ext cx="4292600" cy="2446338"/>
          </a:xfrm>
          <a:prstGeom prst="rect">
            <a:avLst/>
          </a:prstGeom>
          <a:solidFill>
            <a:srgbClr val="EAEAEA"/>
          </a:solidFill>
          <a:ln>
            <a:noFill/>
          </a:ln>
          <a:extLs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spAutoFit/>
          </a:bodyPr>
          <a:lstStyle>
            <a:lvl1pPr>
              <a:spcBef>
                <a:spcPct val="20000"/>
              </a:spcBef>
              <a:buClr>
                <a:srgbClr val="993300"/>
              </a:buClr>
              <a:buSzPct val="70000"/>
              <a:buFont typeface="Webdings" charset="2"/>
              <a:buChar char="&lt;"/>
              <a:defRPr kumimoji="1" sz="2400">
                <a:solidFill>
                  <a:schemeClr val="tx1"/>
                </a:solidFill>
                <a:latin typeface="VNI-Helve" charset="0"/>
                <a:ea typeface="DFKai-SB" charset="0"/>
                <a:cs typeface="標楷體" charset="0"/>
              </a:defRPr>
            </a:lvl1pPr>
            <a:lvl2pPr marL="742950" indent="-285750">
              <a:spcBef>
                <a:spcPct val="20000"/>
              </a:spcBef>
              <a:buClr>
                <a:srgbClr val="CC6600"/>
              </a:buClr>
              <a:buFont typeface="Monotype Corsiva" charset="0"/>
              <a:buChar char="●"/>
              <a:defRPr kumimoji="1" sz="2000">
                <a:solidFill>
                  <a:schemeClr val="tx1"/>
                </a:solidFill>
                <a:latin typeface="VNI-Helve" charset="0"/>
                <a:ea typeface="DFKai-SB" charset="0"/>
                <a:cs typeface="標楷體" charset="0"/>
              </a:defRPr>
            </a:lvl2pPr>
            <a:lvl3pPr marL="1143000" indent="-228600">
              <a:spcBef>
                <a:spcPct val="20000"/>
              </a:spcBef>
              <a:buClr>
                <a:srgbClr val="009900"/>
              </a:buClr>
              <a:buSzPct val="75000"/>
              <a:buFont typeface="Webdings" charset="2"/>
              <a:buChar char="4"/>
              <a:defRPr kumimoji="1" sz="2000">
                <a:solidFill>
                  <a:schemeClr val="tx1"/>
                </a:solidFill>
                <a:latin typeface="VNI-Helve" charset="0"/>
                <a:ea typeface="DFKai-SB" charset="0"/>
                <a:cs typeface="標楷體" charset="0"/>
              </a:defRPr>
            </a:lvl3pPr>
            <a:lvl4pPr marL="1600200" indent="-228600">
              <a:spcBef>
                <a:spcPct val="20000"/>
              </a:spcBef>
              <a:buChar char="–"/>
              <a:defRPr kumimoji="1" sz="2000">
                <a:solidFill>
                  <a:schemeClr val="tx1"/>
                </a:solidFill>
                <a:latin typeface="VNI-Helve" charset="0"/>
                <a:ea typeface="DFKai-SB" charset="0"/>
                <a:cs typeface="標楷體" charset="0"/>
              </a:defRPr>
            </a:lvl4pPr>
            <a:lvl5pPr marL="2057400" indent="-228600">
              <a:spcBef>
                <a:spcPct val="20000"/>
              </a:spcBef>
              <a:buChar char="»"/>
              <a:defRPr kumimoji="1" sz="2000">
                <a:solidFill>
                  <a:schemeClr val="tx1"/>
                </a:solidFill>
                <a:latin typeface="VNI-Helve" charset="0"/>
                <a:ea typeface="DFKai-SB" charset="0"/>
                <a:cs typeface="標楷體" charset="0"/>
              </a:defRPr>
            </a:lvl5pPr>
            <a:lvl6pPr marL="2514600" indent="-228600" eaLnBrk="0" fontAlgn="base" hangingPunct="0">
              <a:spcBef>
                <a:spcPct val="20000"/>
              </a:spcBef>
              <a:spcAft>
                <a:spcPct val="0"/>
              </a:spcAft>
              <a:buChar char="»"/>
              <a:defRPr kumimoji="1" sz="2000">
                <a:solidFill>
                  <a:schemeClr val="tx1"/>
                </a:solidFill>
                <a:latin typeface="VNI-Helve" charset="0"/>
                <a:ea typeface="DFKai-SB" charset="0"/>
                <a:cs typeface="標楷體" charset="0"/>
              </a:defRPr>
            </a:lvl6pPr>
            <a:lvl7pPr marL="2971800" indent="-228600" eaLnBrk="0" fontAlgn="base" hangingPunct="0">
              <a:spcBef>
                <a:spcPct val="20000"/>
              </a:spcBef>
              <a:spcAft>
                <a:spcPct val="0"/>
              </a:spcAft>
              <a:buChar char="»"/>
              <a:defRPr kumimoji="1" sz="2000">
                <a:solidFill>
                  <a:schemeClr val="tx1"/>
                </a:solidFill>
                <a:latin typeface="VNI-Helve" charset="0"/>
                <a:ea typeface="DFKai-SB" charset="0"/>
                <a:cs typeface="標楷體" charset="0"/>
              </a:defRPr>
            </a:lvl7pPr>
            <a:lvl8pPr marL="3429000" indent="-228600" eaLnBrk="0" fontAlgn="base" hangingPunct="0">
              <a:spcBef>
                <a:spcPct val="20000"/>
              </a:spcBef>
              <a:spcAft>
                <a:spcPct val="0"/>
              </a:spcAft>
              <a:buChar char="»"/>
              <a:defRPr kumimoji="1" sz="2000">
                <a:solidFill>
                  <a:schemeClr val="tx1"/>
                </a:solidFill>
                <a:latin typeface="VNI-Helve" charset="0"/>
                <a:ea typeface="DFKai-SB" charset="0"/>
                <a:cs typeface="標楷體" charset="0"/>
              </a:defRPr>
            </a:lvl8pPr>
            <a:lvl9pPr marL="3886200" indent="-228600" eaLnBrk="0" fontAlgn="base" hangingPunct="0">
              <a:spcBef>
                <a:spcPct val="20000"/>
              </a:spcBef>
              <a:spcAft>
                <a:spcPct val="0"/>
              </a:spcAft>
              <a:buChar char="»"/>
              <a:defRPr kumimoji="1" sz="2000">
                <a:solidFill>
                  <a:schemeClr val="tx1"/>
                </a:solidFill>
                <a:latin typeface="VNI-Helve" charset="0"/>
                <a:ea typeface="DFKai-SB" charset="0"/>
                <a:cs typeface="標楷體" charset="0"/>
              </a:defRPr>
            </a:lvl9pPr>
          </a:lstStyle>
          <a:p>
            <a:pPr>
              <a:spcBef>
                <a:spcPct val="0"/>
              </a:spcBef>
              <a:buClrTx/>
              <a:buSzTx/>
              <a:buFontTx/>
              <a:buNone/>
            </a:pPr>
            <a:r>
              <a:rPr kumimoji="0" lang="en-US" altLang="zh-TW" sz="2200" b="1" dirty="0">
                <a:latin typeface="Courier New" charset="0"/>
                <a:ea typeface="PMingLiU" charset="-120"/>
              </a:rPr>
              <a:t>Process P0</a:t>
            </a:r>
          </a:p>
          <a:p>
            <a:pPr>
              <a:spcBef>
                <a:spcPct val="0"/>
              </a:spcBef>
              <a:buClrTx/>
              <a:buSzTx/>
              <a:buFontTx/>
              <a:buNone/>
            </a:pPr>
            <a:r>
              <a:rPr kumimoji="0" lang="en-US" altLang="zh-TW" sz="2200" b="1" dirty="0">
                <a:latin typeface="Courier New" charset="0"/>
                <a:ea typeface="PMingLiU" charset="-120"/>
              </a:rPr>
              <a:t>do {</a:t>
            </a:r>
          </a:p>
          <a:p>
            <a:pPr>
              <a:spcBef>
                <a:spcPct val="0"/>
              </a:spcBef>
              <a:buClrTx/>
              <a:buSzTx/>
              <a:buFontTx/>
              <a:buNone/>
            </a:pPr>
            <a:r>
              <a:rPr kumimoji="0" lang="en-US" altLang="zh-TW" sz="2200" b="1" dirty="0">
                <a:solidFill>
                  <a:schemeClr val="hlink"/>
                </a:solidFill>
                <a:latin typeface="Courier New" charset="0"/>
                <a:ea typeface="PMingLiU" charset="-120"/>
              </a:rPr>
              <a:t>     </a:t>
            </a:r>
            <a:r>
              <a:rPr kumimoji="0" lang="en-US" altLang="zh-TW" sz="2200" b="1" dirty="0">
                <a:solidFill>
                  <a:srgbClr val="FF0000"/>
                </a:solidFill>
                <a:latin typeface="Courier New" charset="0"/>
                <a:ea typeface="PMingLiU" charset="-120"/>
              </a:rPr>
              <a:t>while (turn != 0);</a:t>
            </a:r>
          </a:p>
          <a:p>
            <a:pPr>
              <a:spcBef>
                <a:spcPct val="0"/>
              </a:spcBef>
              <a:buClrTx/>
              <a:buSzTx/>
              <a:buFontTx/>
              <a:buNone/>
            </a:pPr>
            <a:r>
              <a:rPr kumimoji="0" lang="en-US" altLang="zh-TW" sz="2200" b="1" dirty="0">
                <a:latin typeface="Courier New" charset="0"/>
                <a:ea typeface="PMingLiU" charset="-120"/>
              </a:rPr>
              <a:t>     </a:t>
            </a:r>
            <a:r>
              <a:rPr kumimoji="0" lang="en-US" altLang="zh-TW" sz="2200" b="1" i="1" dirty="0">
                <a:latin typeface="Courier New" charset="0"/>
                <a:ea typeface="PMingLiU" charset="-120"/>
              </a:rPr>
              <a:t>critical section</a:t>
            </a:r>
          </a:p>
          <a:p>
            <a:pPr>
              <a:spcBef>
                <a:spcPct val="0"/>
              </a:spcBef>
              <a:buClrTx/>
              <a:buSzTx/>
              <a:buFontTx/>
              <a:buNone/>
            </a:pPr>
            <a:r>
              <a:rPr kumimoji="0" lang="en-US" altLang="zh-TW" sz="2200" b="1" dirty="0">
                <a:latin typeface="Courier New" charset="0"/>
                <a:ea typeface="PMingLiU" charset="-120"/>
              </a:rPr>
              <a:t>     </a:t>
            </a:r>
            <a:r>
              <a:rPr kumimoji="0" lang="en-US" altLang="zh-TW" sz="2200" b="1" dirty="0">
                <a:solidFill>
                  <a:srgbClr val="FF0000"/>
                </a:solidFill>
                <a:latin typeface="Courier New" charset="0"/>
                <a:ea typeface="PMingLiU" charset="-120"/>
              </a:rPr>
              <a:t>turn := 1;</a:t>
            </a:r>
          </a:p>
          <a:p>
            <a:pPr>
              <a:spcBef>
                <a:spcPct val="0"/>
              </a:spcBef>
              <a:buClrTx/>
              <a:buSzTx/>
              <a:buFontTx/>
              <a:buNone/>
            </a:pPr>
            <a:r>
              <a:rPr kumimoji="0" lang="en-US" altLang="zh-TW" sz="2200" b="1" dirty="0">
                <a:latin typeface="Courier New" charset="0"/>
                <a:ea typeface="PMingLiU" charset="-120"/>
              </a:rPr>
              <a:t>     </a:t>
            </a:r>
            <a:r>
              <a:rPr kumimoji="0" lang="en-US" altLang="zh-TW" sz="2200" b="1" i="1" dirty="0">
                <a:latin typeface="Courier New" charset="0"/>
                <a:ea typeface="PMingLiU" charset="-120"/>
              </a:rPr>
              <a:t>remainder section</a:t>
            </a:r>
          </a:p>
          <a:p>
            <a:pPr>
              <a:spcBef>
                <a:spcPct val="0"/>
              </a:spcBef>
              <a:buClrTx/>
              <a:buSzTx/>
              <a:buFontTx/>
              <a:buNone/>
            </a:pPr>
            <a:r>
              <a:rPr kumimoji="0" lang="en-US" altLang="zh-TW" sz="2200" b="1" dirty="0">
                <a:latin typeface="Courier New" charset="0"/>
                <a:ea typeface="PMingLiU" charset="-120"/>
              </a:rPr>
              <a:t>} while (1);</a:t>
            </a:r>
            <a:endParaRPr kumimoji="0" lang="zh-TW" altLang="en-US" sz="2200" b="1" dirty="0">
              <a:latin typeface="Courier New" charset="0"/>
              <a:ea typeface="PMingLiU" charset="-120"/>
            </a:endParaRPr>
          </a:p>
        </p:txBody>
      </p:sp>
      <p:sp>
        <p:nvSpPr>
          <p:cNvPr id="5" name="Text Box 3"/>
          <p:cNvSpPr txBox="1">
            <a:spLocks noChangeArrowheads="1"/>
          </p:cNvSpPr>
          <p:nvPr/>
        </p:nvSpPr>
        <p:spPr bwMode="auto">
          <a:xfrm>
            <a:off x="4724400" y="1582738"/>
            <a:ext cx="4213225" cy="2446337"/>
          </a:xfrm>
          <a:prstGeom prst="rect">
            <a:avLst/>
          </a:prstGeom>
          <a:solidFill>
            <a:srgbClr val="EAEAEA"/>
          </a:solidFill>
          <a:ln>
            <a:noFill/>
          </a:ln>
          <a:extLs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spAutoFit/>
          </a:bodyPr>
          <a:lstStyle>
            <a:lvl1pPr>
              <a:spcBef>
                <a:spcPct val="20000"/>
              </a:spcBef>
              <a:buClr>
                <a:srgbClr val="993300"/>
              </a:buClr>
              <a:buSzPct val="70000"/>
              <a:buFont typeface="Webdings" charset="2"/>
              <a:buChar char="&lt;"/>
              <a:defRPr kumimoji="1" sz="2400">
                <a:solidFill>
                  <a:schemeClr val="tx1"/>
                </a:solidFill>
                <a:latin typeface="VNI-Helve" charset="0"/>
                <a:ea typeface="DFKai-SB" charset="0"/>
                <a:cs typeface="標楷體" charset="0"/>
              </a:defRPr>
            </a:lvl1pPr>
            <a:lvl2pPr marL="742950" indent="-285750">
              <a:spcBef>
                <a:spcPct val="20000"/>
              </a:spcBef>
              <a:buClr>
                <a:srgbClr val="CC6600"/>
              </a:buClr>
              <a:buFont typeface="Monotype Corsiva" charset="0"/>
              <a:buChar char="●"/>
              <a:defRPr kumimoji="1" sz="2000">
                <a:solidFill>
                  <a:schemeClr val="tx1"/>
                </a:solidFill>
                <a:latin typeface="VNI-Helve" charset="0"/>
                <a:ea typeface="DFKai-SB" charset="0"/>
                <a:cs typeface="標楷體" charset="0"/>
              </a:defRPr>
            </a:lvl2pPr>
            <a:lvl3pPr marL="1143000" indent="-228600">
              <a:spcBef>
                <a:spcPct val="20000"/>
              </a:spcBef>
              <a:buClr>
                <a:srgbClr val="009900"/>
              </a:buClr>
              <a:buSzPct val="75000"/>
              <a:buFont typeface="Webdings" charset="2"/>
              <a:buChar char="4"/>
              <a:defRPr kumimoji="1" sz="2000">
                <a:solidFill>
                  <a:schemeClr val="tx1"/>
                </a:solidFill>
                <a:latin typeface="VNI-Helve" charset="0"/>
                <a:ea typeface="DFKai-SB" charset="0"/>
                <a:cs typeface="標楷體" charset="0"/>
              </a:defRPr>
            </a:lvl3pPr>
            <a:lvl4pPr marL="1600200" indent="-228600">
              <a:spcBef>
                <a:spcPct val="20000"/>
              </a:spcBef>
              <a:buChar char="–"/>
              <a:defRPr kumimoji="1" sz="2000">
                <a:solidFill>
                  <a:schemeClr val="tx1"/>
                </a:solidFill>
                <a:latin typeface="VNI-Helve" charset="0"/>
                <a:ea typeface="DFKai-SB" charset="0"/>
                <a:cs typeface="標楷體" charset="0"/>
              </a:defRPr>
            </a:lvl4pPr>
            <a:lvl5pPr marL="2057400" indent="-228600">
              <a:spcBef>
                <a:spcPct val="20000"/>
              </a:spcBef>
              <a:buChar char="»"/>
              <a:defRPr kumimoji="1" sz="2000">
                <a:solidFill>
                  <a:schemeClr val="tx1"/>
                </a:solidFill>
                <a:latin typeface="VNI-Helve" charset="0"/>
                <a:ea typeface="DFKai-SB" charset="0"/>
                <a:cs typeface="標楷體" charset="0"/>
              </a:defRPr>
            </a:lvl5pPr>
            <a:lvl6pPr marL="2514600" indent="-228600" eaLnBrk="0" fontAlgn="base" hangingPunct="0">
              <a:spcBef>
                <a:spcPct val="20000"/>
              </a:spcBef>
              <a:spcAft>
                <a:spcPct val="0"/>
              </a:spcAft>
              <a:buChar char="»"/>
              <a:defRPr kumimoji="1" sz="2000">
                <a:solidFill>
                  <a:schemeClr val="tx1"/>
                </a:solidFill>
                <a:latin typeface="VNI-Helve" charset="0"/>
                <a:ea typeface="DFKai-SB" charset="0"/>
                <a:cs typeface="標楷體" charset="0"/>
              </a:defRPr>
            </a:lvl6pPr>
            <a:lvl7pPr marL="2971800" indent="-228600" eaLnBrk="0" fontAlgn="base" hangingPunct="0">
              <a:spcBef>
                <a:spcPct val="20000"/>
              </a:spcBef>
              <a:spcAft>
                <a:spcPct val="0"/>
              </a:spcAft>
              <a:buChar char="»"/>
              <a:defRPr kumimoji="1" sz="2000">
                <a:solidFill>
                  <a:schemeClr val="tx1"/>
                </a:solidFill>
                <a:latin typeface="VNI-Helve" charset="0"/>
                <a:ea typeface="DFKai-SB" charset="0"/>
                <a:cs typeface="標楷體" charset="0"/>
              </a:defRPr>
            </a:lvl7pPr>
            <a:lvl8pPr marL="3429000" indent="-228600" eaLnBrk="0" fontAlgn="base" hangingPunct="0">
              <a:spcBef>
                <a:spcPct val="20000"/>
              </a:spcBef>
              <a:spcAft>
                <a:spcPct val="0"/>
              </a:spcAft>
              <a:buChar char="»"/>
              <a:defRPr kumimoji="1" sz="2000">
                <a:solidFill>
                  <a:schemeClr val="tx1"/>
                </a:solidFill>
                <a:latin typeface="VNI-Helve" charset="0"/>
                <a:ea typeface="DFKai-SB" charset="0"/>
                <a:cs typeface="標楷體" charset="0"/>
              </a:defRPr>
            </a:lvl8pPr>
            <a:lvl9pPr marL="3886200" indent="-228600" eaLnBrk="0" fontAlgn="base" hangingPunct="0">
              <a:spcBef>
                <a:spcPct val="20000"/>
              </a:spcBef>
              <a:spcAft>
                <a:spcPct val="0"/>
              </a:spcAft>
              <a:buChar char="»"/>
              <a:defRPr kumimoji="1" sz="2000">
                <a:solidFill>
                  <a:schemeClr val="tx1"/>
                </a:solidFill>
                <a:latin typeface="VNI-Helve" charset="0"/>
                <a:ea typeface="DFKai-SB" charset="0"/>
                <a:cs typeface="標楷體" charset="0"/>
              </a:defRPr>
            </a:lvl9pPr>
          </a:lstStyle>
          <a:p>
            <a:pPr>
              <a:spcBef>
                <a:spcPct val="0"/>
              </a:spcBef>
              <a:buClrTx/>
              <a:buSzTx/>
              <a:buFontTx/>
              <a:buNone/>
            </a:pPr>
            <a:r>
              <a:rPr kumimoji="0" lang="en-US" altLang="zh-TW" sz="2200" b="1" dirty="0">
                <a:latin typeface="Courier New" charset="0"/>
                <a:ea typeface="PMingLiU" charset="-120"/>
              </a:rPr>
              <a:t>Process P1</a:t>
            </a:r>
          </a:p>
          <a:p>
            <a:pPr>
              <a:spcBef>
                <a:spcPct val="0"/>
              </a:spcBef>
              <a:buClrTx/>
              <a:buSzTx/>
              <a:buFontTx/>
              <a:buNone/>
            </a:pPr>
            <a:r>
              <a:rPr kumimoji="0" lang="en-US" altLang="zh-TW" sz="2200" b="1" dirty="0">
                <a:latin typeface="Courier New" charset="0"/>
                <a:ea typeface="PMingLiU" charset="-120"/>
              </a:rPr>
              <a:t>do {</a:t>
            </a:r>
          </a:p>
          <a:p>
            <a:pPr>
              <a:spcBef>
                <a:spcPct val="0"/>
              </a:spcBef>
              <a:buClrTx/>
              <a:buSzTx/>
              <a:buFontTx/>
              <a:buNone/>
            </a:pPr>
            <a:r>
              <a:rPr kumimoji="0" lang="en-US" altLang="zh-TW" sz="2200" b="1" dirty="0">
                <a:solidFill>
                  <a:srgbClr val="FF0000"/>
                </a:solidFill>
                <a:latin typeface="Courier New" charset="0"/>
                <a:ea typeface="PMingLiU" charset="-120"/>
              </a:rPr>
              <a:t>     while (turn != 1);</a:t>
            </a:r>
          </a:p>
          <a:p>
            <a:pPr>
              <a:spcBef>
                <a:spcPct val="0"/>
              </a:spcBef>
              <a:buClrTx/>
              <a:buSzTx/>
              <a:buFontTx/>
              <a:buNone/>
            </a:pPr>
            <a:r>
              <a:rPr kumimoji="0" lang="en-US" altLang="zh-TW" sz="2200" b="1" dirty="0">
                <a:latin typeface="Courier New" charset="0"/>
                <a:ea typeface="PMingLiU" charset="-120"/>
              </a:rPr>
              <a:t>     </a:t>
            </a:r>
            <a:r>
              <a:rPr kumimoji="0" lang="en-US" altLang="zh-TW" sz="2200" b="1" i="1" dirty="0">
                <a:latin typeface="Courier New" charset="0"/>
                <a:ea typeface="PMingLiU" charset="-120"/>
              </a:rPr>
              <a:t>critical section</a:t>
            </a:r>
          </a:p>
          <a:p>
            <a:pPr>
              <a:spcBef>
                <a:spcPct val="0"/>
              </a:spcBef>
              <a:buClrTx/>
              <a:buSzTx/>
              <a:buFontTx/>
              <a:buNone/>
            </a:pPr>
            <a:r>
              <a:rPr kumimoji="0" lang="en-US" altLang="zh-TW" sz="2200" b="1" dirty="0">
                <a:solidFill>
                  <a:srgbClr val="FF0000"/>
                </a:solidFill>
                <a:latin typeface="Courier New" charset="0"/>
                <a:ea typeface="PMingLiU" charset="-120"/>
              </a:rPr>
              <a:t>     turn := 0;</a:t>
            </a:r>
          </a:p>
          <a:p>
            <a:pPr>
              <a:spcBef>
                <a:spcPct val="0"/>
              </a:spcBef>
              <a:buClrTx/>
              <a:buSzTx/>
              <a:buFontTx/>
              <a:buNone/>
            </a:pPr>
            <a:r>
              <a:rPr kumimoji="0" lang="en-US" altLang="zh-TW" sz="2200" b="1" dirty="0">
                <a:latin typeface="Courier New" charset="0"/>
                <a:ea typeface="PMingLiU" charset="-120"/>
              </a:rPr>
              <a:t>     </a:t>
            </a:r>
            <a:r>
              <a:rPr kumimoji="0" lang="en-US" altLang="zh-TW" sz="2200" b="1" i="1" dirty="0">
                <a:latin typeface="Courier New" charset="0"/>
                <a:ea typeface="PMingLiU" charset="-120"/>
              </a:rPr>
              <a:t>remainder section</a:t>
            </a:r>
          </a:p>
          <a:p>
            <a:pPr>
              <a:spcBef>
                <a:spcPct val="0"/>
              </a:spcBef>
              <a:buClrTx/>
              <a:buSzTx/>
              <a:buFontTx/>
              <a:buNone/>
            </a:pPr>
            <a:r>
              <a:rPr kumimoji="0" lang="en-US" altLang="zh-TW" sz="2200" b="1" dirty="0">
                <a:latin typeface="Courier New" charset="0"/>
                <a:ea typeface="PMingLiU" charset="-120"/>
              </a:rPr>
              <a:t>} while (1);</a:t>
            </a:r>
            <a:endParaRPr kumimoji="0" lang="zh-TW" altLang="en-US" sz="2200" b="1" dirty="0">
              <a:latin typeface="Courier New" charset="0"/>
              <a:ea typeface="PMingLiU" charset="-120"/>
            </a:endParaRPr>
          </a:p>
        </p:txBody>
      </p:sp>
      <p:sp>
        <p:nvSpPr>
          <p:cNvPr id="6" name="Rectangle 5"/>
          <p:cNvSpPr/>
          <p:nvPr/>
        </p:nvSpPr>
        <p:spPr>
          <a:xfrm>
            <a:off x="399327" y="4724016"/>
            <a:ext cx="4572000" cy="867930"/>
          </a:xfrm>
          <a:prstGeom prst="rect">
            <a:avLst/>
          </a:prstGeom>
        </p:spPr>
        <p:txBody>
          <a:bodyPr>
            <a:spAutoFit/>
          </a:bodyPr>
          <a:lstStyle/>
          <a:p>
            <a:pPr marL="285750" indent="-285750">
              <a:spcBef>
                <a:spcPct val="10000"/>
              </a:spcBef>
              <a:buFont typeface="Arial" charset="0"/>
              <a:buChar char="•"/>
              <a:tabLst>
                <a:tab pos="2005013" algn="l"/>
                <a:tab pos="2339975" algn="l"/>
                <a:tab pos="2630488" algn="l"/>
              </a:tabLst>
            </a:pPr>
            <a:r>
              <a:rPr lang="en-US" altLang="en-US" sz="2400" dirty="0" err="1">
                <a:ea typeface="DFKai-SB" charset="0"/>
              </a:rPr>
              <a:t>Achievemutual</a:t>
            </a:r>
            <a:r>
              <a:rPr lang="en-US" altLang="en-US" sz="2400" dirty="0">
                <a:ea typeface="DFKai-SB" charset="0"/>
              </a:rPr>
              <a:t> exclusion (1), </a:t>
            </a:r>
          </a:p>
          <a:p>
            <a:pPr marL="285750" indent="-285750">
              <a:spcBef>
                <a:spcPct val="10000"/>
              </a:spcBef>
              <a:buFont typeface="Arial" charset="0"/>
              <a:buChar char="•"/>
              <a:tabLst>
                <a:tab pos="2005013" algn="l"/>
                <a:tab pos="2339975" algn="l"/>
                <a:tab pos="2630488" algn="l"/>
              </a:tabLst>
            </a:pPr>
            <a:r>
              <a:rPr lang="en-US" altLang="en-US" sz="2400" dirty="0">
                <a:ea typeface="DFKai-SB" charset="0"/>
              </a:rPr>
              <a:t>Violate condition of progress (2).</a:t>
            </a:r>
          </a:p>
        </p:txBody>
      </p:sp>
    </p:spTree>
    <p:extLst>
      <p:ext uri="{BB962C8B-B14F-4D97-AF65-F5344CB8AC3E}">
        <p14:creationId xmlns:p14="http://schemas.microsoft.com/office/powerpoint/2010/main" val="1985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ea typeface="DFKai-SB" charset="0"/>
              </a:rPr>
              <a:t>Proposal solution </a:t>
            </a:r>
            <a:r>
              <a:rPr lang="en-US" altLang="en-US" dirty="0" smtClean="0">
                <a:ea typeface="DFKai-SB" charset="0"/>
              </a:rPr>
              <a:t>2 (1/2</a:t>
            </a:r>
            <a:r>
              <a:rPr lang="en-US" altLang="en-US" dirty="0">
                <a:ea typeface="DFKai-SB" charset="0"/>
              </a:rPr>
              <a:t>)</a:t>
            </a:r>
          </a:p>
        </p:txBody>
      </p:sp>
      <p:sp>
        <p:nvSpPr>
          <p:cNvPr id="24579" name="Slide Number Placeholder 3"/>
          <p:cNvSpPr>
            <a:spLocks noGrp="1"/>
          </p:cNvSpPr>
          <p:nvPr>
            <p:ph type="sldNum" sz="quarter" idx="4294967295"/>
          </p:nvPr>
        </p:nvSpPr>
        <p:spPr>
          <a:xfrm>
            <a:off x="8382000" y="6596063"/>
            <a:ext cx="609600" cy="212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NI-Helve" charset="0"/>
                <a:ea typeface="DFKai-SB" charset="0"/>
              </a:defRPr>
            </a:lvl1pPr>
            <a:lvl2pPr marL="742950" indent="-285750" eaLnBrk="0" hangingPunct="0">
              <a:defRPr kumimoji="1">
                <a:solidFill>
                  <a:schemeClr val="tx1"/>
                </a:solidFill>
                <a:latin typeface="VNI-Helve" charset="0"/>
                <a:ea typeface="DFKai-SB" charset="0"/>
              </a:defRPr>
            </a:lvl2pPr>
            <a:lvl3pPr marL="1143000" indent="-228600" eaLnBrk="0" hangingPunct="0">
              <a:defRPr kumimoji="1">
                <a:solidFill>
                  <a:schemeClr val="tx1"/>
                </a:solidFill>
                <a:latin typeface="VNI-Helve" charset="0"/>
                <a:ea typeface="DFKai-SB" charset="0"/>
              </a:defRPr>
            </a:lvl3pPr>
            <a:lvl4pPr marL="1600200" indent="-228600" eaLnBrk="0" hangingPunct="0">
              <a:defRPr kumimoji="1">
                <a:solidFill>
                  <a:schemeClr val="tx1"/>
                </a:solidFill>
                <a:latin typeface="VNI-Helve" charset="0"/>
                <a:ea typeface="DFKai-SB" charset="0"/>
              </a:defRPr>
            </a:lvl4pPr>
            <a:lvl5pPr marL="2057400" indent="-228600" eaLnBrk="0" hangingPunct="0">
              <a:defRPr kumimoji="1">
                <a:solidFill>
                  <a:schemeClr val="tx1"/>
                </a:solidFill>
                <a:latin typeface="VNI-Helve" charset="0"/>
                <a:ea typeface="DFKai-SB" charset="0"/>
              </a:defRPr>
            </a:lvl5pPr>
            <a:lvl6pPr marL="2514600" indent="-228600" eaLnBrk="0" fontAlgn="base" hangingPunct="0">
              <a:spcBef>
                <a:spcPct val="0"/>
              </a:spcBef>
              <a:spcAft>
                <a:spcPct val="0"/>
              </a:spcAft>
              <a:defRPr kumimoji="1">
                <a:solidFill>
                  <a:schemeClr val="tx1"/>
                </a:solidFill>
                <a:latin typeface="VNI-Helve" charset="0"/>
                <a:ea typeface="DFKai-SB" charset="0"/>
              </a:defRPr>
            </a:lvl6pPr>
            <a:lvl7pPr marL="2971800" indent="-228600" eaLnBrk="0" fontAlgn="base" hangingPunct="0">
              <a:spcBef>
                <a:spcPct val="0"/>
              </a:spcBef>
              <a:spcAft>
                <a:spcPct val="0"/>
              </a:spcAft>
              <a:defRPr kumimoji="1">
                <a:solidFill>
                  <a:schemeClr val="tx1"/>
                </a:solidFill>
                <a:latin typeface="VNI-Helve" charset="0"/>
                <a:ea typeface="DFKai-SB" charset="0"/>
              </a:defRPr>
            </a:lvl7pPr>
            <a:lvl8pPr marL="3429000" indent="-228600" eaLnBrk="0" fontAlgn="base" hangingPunct="0">
              <a:spcBef>
                <a:spcPct val="0"/>
              </a:spcBef>
              <a:spcAft>
                <a:spcPct val="0"/>
              </a:spcAft>
              <a:defRPr kumimoji="1">
                <a:solidFill>
                  <a:schemeClr val="tx1"/>
                </a:solidFill>
                <a:latin typeface="VNI-Helve" charset="0"/>
                <a:ea typeface="DFKai-SB" charset="0"/>
              </a:defRPr>
            </a:lvl8pPr>
            <a:lvl9pPr marL="3886200" indent="-228600" eaLnBrk="0" fontAlgn="base" hangingPunct="0">
              <a:spcBef>
                <a:spcPct val="0"/>
              </a:spcBef>
              <a:spcAft>
                <a:spcPct val="0"/>
              </a:spcAft>
              <a:defRPr kumimoji="1">
                <a:solidFill>
                  <a:schemeClr val="tx1"/>
                </a:solidFill>
                <a:latin typeface="VNI-Helve" charset="0"/>
                <a:ea typeface="DFKai-SB" charset="0"/>
              </a:defRPr>
            </a:lvl9pPr>
          </a:lstStyle>
          <a:p>
            <a:pPr eaLnBrk="1" hangingPunct="1"/>
            <a:fld id="{03C979DB-0EA3-7445-B473-1ECE450C4929}" type="slidenum">
              <a:rPr lang="en-US" altLang="zh-TW">
                <a:latin typeface="Arial" charset="0"/>
                <a:ea typeface="PMingLiU" charset="-120"/>
              </a:rPr>
              <a:pPr eaLnBrk="1" hangingPunct="1"/>
              <a:t>15</a:t>
            </a:fld>
            <a:endParaRPr lang="en-US" altLang="zh-TW">
              <a:latin typeface="Arial" charset="0"/>
              <a:ea typeface="PMingLiU" charset="-120"/>
            </a:endParaRPr>
          </a:p>
        </p:txBody>
      </p:sp>
      <p:sp>
        <p:nvSpPr>
          <p:cNvPr id="24580" name="Rectangle 3"/>
          <p:cNvSpPr>
            <a:spLocks noGrp="1" noChangeArrowheads="1"/>
          </p:cNvSpPr>
          <p:nvPr>
            <p:ph idx="1"/>
          </p:nvPr>
        </p:nvSpPr>
        <p:spPr/>
        <p:txBody>
          <a:bodyPr>
            <a:normAutofit fontScale="85000" lnSpcReduction="20000"/>
          </a:bodyPr>
          <a:lstStyle/>
          <a:p>
            <a:pPr eaLnBrk="1" hangingPunct="1">
              <a:spcBef>
                <a:spcPct val="10000"/>
              </a:spcBef>
              <a:tabLst>
                <a:tab pos="2005013" algn="l"/>
                <a:tab pos="2339975" algn="l"/>
                <a:tab pos="2630488" algn="l"/>
              </a:tabLst>
            </a:pPr>
            <a:r>
              <a:rPr lang="en-US" altLang="en-US" dirty="0">
                <a:ea typeface="DFKai-SB" charset="0"/>
              </a:rPr>
              <a:t>Shared variable</a:t>
            </a:r>
          </a:p>
          <a:p>
            <a:pPr lvl="1" eaLnBrk="1" hangingPunct="1">
              <a:spcBef>
                <a:spcPct val="10000"/>
              </a:spcBef>
              <a:buClr>
                <a:schemeClr val="tx1"/>
              </a:buClr>
              <a:buFontTx/>
              <a:buChar char="•"/>
              <a:tabLst>
                <a:tab pos="2005013" algn="l"/>
                <a:tab pos="2339975" algn="l"/>
                <a:tab pos="2630488" algn="l"/>
              </a:tabLst>
            </a:pPr>
            <a:r>
              <a:rPr altLang="en-US" noProof="1">
                <a:ea typeface="DFKai-SB" charset="0"/>
              </a:rPr>
              <a:t>boolean  flag[</a:t>
            </a:r>
            <a:r>
              <a:rPr lang="en-US" altLang="en-US" dirty="0">
                <a:ea typeface="DFKai-SB" charset="0"/>
              </a:rPr>
              <a:t> </a:t>
            </a:r>
            <a:r>
              <a:rPr altLang="en-US" noProof="1">
                <a:ea typeface="DFKai-SB" charset="0"/>
              </a:rPr>
              <a:t>2</a:t>
            </a:r>
            <a:r>
              <a:rPr lang="en-US" altLang="en-US" b="1" dirty="0">
                <a:ea typeface="DFKai-SB" charset="0"/>
              </a:rPr>
              <a:t> </a:t>
            </a:r>
            <a:r>
              <a:rPr altLang="en-US" noProof="1">
                <a:ea typeface="DFKai-SB" charset="0"/>
              </a:rPr>
              <a:t>]; </a:t>
            </a:r>
            <a:r>
              <a:rPr lang="en-US" altLang="en-US" dirty="0">
                <a:ea typeface="DFKai-SB" charset="0"/>
              </a:rPr>
              <a:t>	/* initialize flag[0] = flag[1] </a:t>
            </a:r>
            <a:r>
              <a:rPr lang="en-US" altLang="en-US" b="1" dirty="0">
                <a:ea typeface="DFKai-SB" charset="0"/>
              </a:rPr>
              <a:t>= false </a:t>
            </a:r>
            <a:r>
              <a:rPr lang="en-US" altLang="en-US" dirty="0">
                <a:ea typeface="DFKai-SB" charset="0"/>
              </a:rPr>
              <a:t>*/</a:t>
            </a:r>
          </a:p>
          <a:p>
            <a:pPr lvl="1" eaLnBrk="1" hangingPunct="1">
              <a:spcBef>
                <a:spcPct val="10000"/>
              </a:spcBef>
              <a:buClr>
                <a:schemeClr val="tx1"/>
              </a:buClr>
              <a:buFontTx/>
              <a:buChar char="•"/>
              <a:tabLst>
                <a:tab pos="2005013" algn="l"/>
                <a:tab pos="2339975" algn="l"/>
                <a:tab pos="2630488" algn="l"/>
              </a:tabLst>
            </a:pPr>
            <a:r>
              <a:rPr lang="en-US" altLang="en-US" b="1" dirty="0">
                <a:ea typeface="DFKai-SB" charset="0"/>
              </a:rPr>
              <a:t>flag[</a:t>
            </a:r>
            <a:r>
              <a:rPr lang="en-US" altLang="en-US" b="1" dirty="0" err="1">
                <a:ea typeface="DFKai-SB" charset="0"/>
              </a:rPr>
              <a:t>i</a:t>
            </a:r>
            <a:r>
              <a:rPr lang="en-US" altLang="en-US" b="1" dirty="0">
                <a:ea typeface="DFKai-SB" charset="0"/>
              </a:rPr>
              <a:t>] = true</a:t>
            </a:r>
            <a:r>
              <a:rPr lang="en-US" altLang="en-US" dirty="0">
                <a:ea typeface="DFKai-SB" charset="0"/>
              </a:rPr>
              <a:t> notice that </a:t>
            </a:r>
            <a:r>
              <a:rPr lang="en-US" altLang="en-US" i="1" dirty="0">
                <a:ea typeface="DFKai-SB" charset="0"/>
                <a:sym typeface="Symbol" charset="2"/>
              </a:rPr>
              <a:t>P</a:t>
            </a:r>
            <a:r>
              <a:rPr lang="en-US" altLang="en-US" i="1" baseline="-25000" dirty="0">
                <a:ea typeface="DFKai-SB" charset="0"/>
                <a:sym typeface="Symbol" charset="2"/>
              </a:rPr>
              <a:t>i</a:t>
            </a:r>
            <a:r>
              <a:rPr lang="en-US" altLang="en-US" dirty="0">
                <a:ea typeface="DFKai-SB" charset="0"/>
                <a:sym typeface="Symbol" charset="2"/>
              </a:rPr>
              <a:t>  want to enter CS</a:t>
            </a:r>
            <a:endParaRPr lang="en-US" altLang="en-US" dirty="0">
              <a:ea typeface="DFKai-SB" charset="0"/>
            </a:endParaRPr>
          </a:p>
          <a:p>
            <a:pPr eaLnBrk="1" hangingPunct="1">
              <a:spcBef>
                <a:spcPct val="10000"/>
              </a:spcBef>
              <a:tabLst>
                <a:tab pos="2005013" algn="l"/>
                <a:tab pos="2339975" algn="l"/>
                <a:tab pos="2630488" algn="l"/>
              </a:tabLst>
            </a:pPr>
            <a:r>
              <a:rPr lang="en-US" altLang="en-US" dirty="0">
                <a:ea typeface="DFKai-SB" charset="0"/>
              </a:rPr>
              <a:t>Process </a:t>
            </a:r>
            <a:r>
              <a:rPr lang="en-US" altLang="en-US" i="1" dirty="0">
                <a:ea typeface="DFKai-SB" charset="0"/>
              </a:rPr>
              <a:t>P</a:t>
            </a:r>
            <a:r>
              <a:rPr lang="en-US" altLang="en-US" i="1" baseline="-25000" dirty="0">
                <a:ea typeface="DFKai-SB" charset="0"/>
              </a:rPr>
              <a:t>i</a:t>
            </a:r>
            <a:endParaRPr lang="en-US" altLang="en-US" dirty="0">
              <a:ea typeface="DFKai-SB" charset="0"/>
            </a:endParaRPr>
          </a:p>
          <a:p>
            <a:pPr eaLnBrk="1" hangingPunct="1">
              <a:spcBef>
                <a:spcPct val="10000"/>
              </a:spcBef>
              <a:buFont typeface="Webdings" charset="2"/>
              <a:buNone/>
              <a:tabLst>
                <a:tab pos="2005013" algn="l"/>
                <a:tab pos="2339975" algn="l"/>
                <a:tab pos="2630488" algn="l"/>
              </a:tabLst>
            </a:pPr>
            <a:r>
              <a:rPr lang="en-US" altLang="en-US" sz="2000" dirty="0">
                <a:ea typeface="DFKai-SB" charset="0"/>
              </a:rPr>
              <a:t>	        </a:t>
            </a:r>
            <a:r>
              <a:rPr lang="en-US" altLang="en-US" sz="2000" b="1" dirty="0">
                <a:ea typeface="DFKai-SB" charset="0"/>
              </a:rPr>
              <a:t>do</a:t>
            </a:r>
            <a:r>
              <a:rPr lang="en-US" altLang="en-US" sz="2000" dirty="0">
                <a:ea typeface="DFKai-SB" charset="0"/>
              </a:rPr>
              <a:t> {</a:t>
            </a:r>
          </a:p>
          <a:p>
            <a:pPr eaLnBrk="1" hangingPunct="1">
              <a:lnSpc>
                <a:spcPct val="95000"/>
              </a:lnSpc>
              <a:buFont typeface="Webdings" charset="2"/>
              <a:buNone/>
              <a:tabLst>
                <a:tab pos="2005013" algn="l"/>
                <a:tab pos="2339975" algn="l"/>
                <a:tab pos="2630488" algn="l"/>
              </a:tabLst>
            </a:pPr>
            <a:r>
              <a:rPr lang="en-US" altLang="en-US" sz="2000" dirty="0">
                <a:ea typeface="DFKai-SB" charset="0"/>
              </a:rPr>
              <a:t>	                 </a:t>
            </a:r>
            <a:r>
              <a:rPr altLang="en-US" sz="2000" noProof="1">
                <a:solidFill>
                  <a:srgbClr val="FF0000"/>
                </a:solidFill>
                <a:ea typeface="DFKai-SB" charset="0"/>
              </a:rPr>
              <a:t>flag[ i ] = true;</a:t>
            </a:r>
            <a:endParaRPr altLang="en-US" sz="2000" baseline="-25000" noProof="1">
              <a:solidFill>
                <a:srgbClr val="FF0000"/>
              </a:solidFill>
              <a:ea typeface="DFKai-SB" charset="0"/>
            </a:endParaRPr>
          </a:p>
          <a:p>
            <a:pPr eaLnBrk="1" hangingPunct="1">
              <a:lnSpc>
                <a:spcPct val="95000"/>
              </a:lnSpc>
              <a:buFont typeface="Webdings" charset="2"/>
              <a:buNone/>
              <a:tabLst>
                <a:tab pos="2005013" algn="l"/>
                <a:tab pos="2339975" algn="l"/>
                <a:tab pos="2630488" algn="l"/>
              </a:tabLst>
            </a:pPr>
            <a:r>
              <a:rPr altLang="en-US" sz="2000" noProof="1">
                <a:solidFill>
                  <a:srgbClr val="FF0000"/>
                </a:solidFill>
                <a:ea typeface="DFKai-SB" charset="0"/>
              </a:rPr>
              <a:t>	</a:t>
            </a:r>
            <a:r>
              <a:rPr lang="en-US" altLang="en-US" sz="2000" dirty="0">
                <a:solidFill>
                  <a:srgbClr val="FF0000"/>
                </a:solidFill>
                <a:ea typeface="DFKai-SB" charset="0"/>
              </a:rPr>
              <a:t>                 </a:t>
            </a:r>
            <a:r>
              <a:rPr altLang="en-US" sz="2000" noProof="1">
                <a:solidFill>
                  <a:srgbClr val="FF0000"/>
                </a:solidFill>
                <a:ea typeface="DFKai-SB" charset="0"/>
              </a:rPr>
              <a:t>while (flag[ </a:t>
            </a:r>
            <a:r>
              <a:rPr altLang="en-US" sz="2000" noProof="1">
                <a:solidFill>
                  <a:srgbClr val="FF0000"/>
                </a:solidFill>
                <a:latin typeface="VNI-Times" charset="0"/>
                <a:ea typeface="DFKai-SB" charset="0"/>
              </a:rPr>
              <a:t>j</a:t>
            </a:r>
            <a:r>
              <a:rPr altLang="en-US" sz="2000" noProof="1">
                <a:solidFill>
                  <a:srgbClr val="FF0000"/>
                </a:solidFill>
                <a:ea typeface="DFKai-SB" charset="0"/>
              </a:rPr>
              <a:t> ]); </a:t>
            </a:r>
          </a:p>
          <a:p>
            <a:pPr eaLnBrk="1" hangingPunct="1">
              <a:lnSpc>
                <a:spcPct val="95000"/>
              </a:lnSpc>
              <a:buFont typeface="Webdings" charset="2"/>
              <a:buNone/>
              <a:tabLst>
                <a:tab pos="2005013" algn="l"/>
                <a:tab pos="2339975" algn="l"/>
                <a:tab pos="2630488" algn="l"/>
              </a:tabLst>
            </a:pPr>
            <a:r>
              <a:rPr altLang="en-US" sz="2000" noProof="1">
                <a:ea typeface="DFKai-SB" charset="0"/>
              </a:rPr>
              <a:t>	</a:t>
            </a:r>
            <a:r>
              <a:rPr lang="en-US" altLang="en-US" sz="2000" dirty="0">
                <a:ea typeface="DFKai-SB" charset="0"/>
              </a:rPr>
              <a:t>                 </a:t>
            </a:r>
            <a:r>
              <a:rPr altLang="en-US" sz="2000" i="1" noProof="1">
                <a:ea typeface="DFKai-SB" charset="0"/>
              </a:rPr>
              <a:t>critical section</a:t>
            </a:r>
          </a:p>
          <a:p>
            <a:pPr eaLnBrk="1" hangingPunct="1">
              <a:lnSpc>
                <a:spcPct val="95000"/>
              </a:lnSpc>
              <a:buFont typeface="Webdings" charset="2"/>
              <a:buNone/>
              <a:tabLst>
                <a:tab pos="2005013" algn="l"/>
                <a:tab pos="2339975" algn="l"/>
                <a:tab pos="2630488" algn="l"/>
              </a:tabLst>
            </a:pPr>
            <a:r>
              <a:rPr altLang="en-US" sz="2000" noProof="1">
                <a:ea typeface="DFKai-SB" charset="0"/>
              </a:rPr>
              <a:t>	</a:t>
            </a:r>
            <a:r>
              <a:rPr lang="en-US" altLang="en-US" sz="2000" dirty="0">
                <a:solidFill>
                  <a:srgbClr val="FF0000"/>
                </a:solidFill>
                <a:ea typeface="DFKai-SB" charset="0"/>
              </a:rPr>
              <a:t>                 </a:t>
            </a:r>
            <a:r>
              <a:rPr altLang="en-US" sz="2000" noProof="1">
                <a:solidFill>
                  <a:srgbClr val="FF0000"/>
                </a:solidFill>
                <a:ea typeface="DFKai-SB" charset="0"/>
              </a:rPr>
              <a:t>flag[ i ] = false;</a:t>
            </a:r>
          </a:p>
          <a:p>
            <a:pPr eaLnBrk="1" hangingPunct="1">
              <a:spcBef>
                <a:spcPct val="10000"/>
              </a:spcBef>
              <a:buFont typeface="Webdings" charset="2"/>
              <a:buNone/>
              <a:tabLst>
                <a:tab pos="2005013" algn="l"/>
                <a:tab pos="2339975" algn="l"/>
                <a:tab pos="2630488" algn="l"/>
              </a:tabLst>
            </a:pPr>
            <a:r>
              <a:rPr lang="en-US" altLang="en-US" sz="2000" dirty="0">
                <a:ea typeface="DFKai-SB" charset="0"/>
                <a:sym typeface="Symbol" charset="2"/>
              </a:rPr>
              <a:t>    	                 remainder section</a:t>
            </a:r>
            <a:endParaRPr lang="en-US" altLang="en-US" sz="2000" i="1" dirty="0">
              <a:ea typeface="DFKai-SB" charset="0"/>
              <a:sym typeface="Symbol" charset="2"/>
            </a:endParaRPr>
          </a:p>
          <a:p>
            <a:pPr eaLnBrk="1" hangingPunct="1">
              <a:spcBef>
                <a:spcPct val="10000"/>
              </a:spcBef>
              <a:buFont typeface="Webdings" charset="2"/>
              <a:buNone/>
              <a:tabLst>
                <a:tab pos="2005013" algn="l"/>
                <a:tab pos="2339975" algn="l"/>
                <a:tab pos="2630488" algn="l"/>
              </a:tabLst>
            </a:pPr>
            <a:r>
              <a:rPr lang="en-US" altLang="en-US" sz="2000" dirty="0">
                <a:ea typeface="DFKai-SB" charset="0"/>
                <a:sym typeface="Symbol" charset="2"/>
              </a:rPr>
              <a:t>	        } </a:t>
            </a:r>
            <a:r>
              <a:rPr lang="en-US" altLang="en-US" sz="2000" b="1" dirty="0">
                <a:ea typeface="DFKai-SB" charset="0"/>
                <a:sym typeface="Symbol" charset="2"/>
              </a:rPr>
              <a:t>while (1)</a:t>
            </a:r>
            <a:r>
              <a:rPr lang="en-US" altLang="en-US" sz="2000" dirty="0">
                <a:ea typeface="DFKai-SB" charset="0"/>
                <a:sym typeface="Symbol" charset="2"/>
              </a:rPr>
              <a:t>;</a:t>
            </a:r>
          </a:p>
          <a:p>
            <a:pPr eaLnBrk="1" hangingPunct="1">
              <a:spcBef>
                <a:spcPct val="10000"/>
              </a:spcBef>
              <a:buFont typeface="Webdings" charset="2"/>
              <a:buNone/>
              <a:tabLst>
                <a:tab pos="2005013" algn="l"/>
                <a:tab pos="2339975" algn="l"/>
                <a:tab pos="2630488" algn="l"/>
              </a:tabLst>
            </a:pPr>
            <a:endParaRPr lang="en-US" altLang="en-US" dirty="0">
              <a:ea typeface="DFKai-SB" charset="0"/>
            </a:endParaRPr>
          </a:p>
          <a:p>
            <a:pPr eaLnBrk="1" hangingPunct="1">
              <a:spcBef>
                <a:spcPct val="10000"/>
              </a:spcBef>
              <a:tabLst>
                <a:tab pos="2005013" algn="l"/>
                <a:tab pos="2339975" algn="l"/>
                <a:tab pos="2630488" algn="l"/>
              </a:tabLst>
            </a:pPr>
            <a:r>
              <a:rPr lang="en-US" altLang="en-US" dirty="0" err="1">
                <a:ea typeface="DFKai-SB" charset="0"/>
              </a:rPr>
              <a:t>Achievemutual</a:t>
            </a:r>
            <a:r>
              <a:rPr lang="en-US" altLang="en-US" dirty="0">
                <a:ea typeface="DFKai-SB" charset="0"/>
              </a:rPr>
              <a:t> exclusion (1), </a:t>
            </a:r>
          </a:p>
          <a:p>
            <a:pPr eaLnBrk="1" hangingPunct="1">
              <a:spcBef>
                <a:spcPct val="10000"/>
              </a:spcBef>
              <a:tabLst>
                <a:tab pos="2005013" algn="l"/>
                <a:tab pos="2339975" algn="l"/>
                <a:tab pos="2630488" algn="l"/>
              </a:tabLst>
            </a:pPr>
            <a:r>
              <a:rPr lang="en-US" altLang="en-US" dirty="0">
                <a:ea typeface="DFKai-SB" charset="0"/>
              </a:rPr>
              <a:t>Violate condition of progress (2).</a:t>
            </a:r>
          </a:p>
        </p:txBody>
      </p:sp>
    </p:spTree>
    <p:extLst>
      <p:ext uri="{BB962C8B-B14F-4D97-AF65-F5344CB8AC3E}">
        <p14:creationId xmlns:p14="http://schemas.microsoft.com/office/powerpoint/2010/main" val="79463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ea typeface="DFKai-SB" charset="0"/>
              </a:rPr>
              <a:t>Proposal solution </a:t>
            </a:r>
            <a:r>
              <a:rPr lang="en-US" altLang="en-US" dirty="0" smtClean="0">
                <a:ea typeface="DFKai-SB" charset="0"/>
              </a:rPr>
              <a:t>2 (2/2</a:t>
            </a:r>
            <a:r>
              <a:rPr lang="en-US" altLang="en-US" dirty="0">
                <a:ea typeface="DFKai-SB" charset="0"/>
              </a:rPr>
              <a:t>)</a:t>
            </a:r>
          </a:p>
        </p:txBody>
      </p:sp>
      <p:sp>
        <p:nvSpPr>
          <p:cNvPr id="24579" name="Slide Number Placeholder 3"/>
          <p:cNvSpPr>
            <a:spLocks noGrp="1"/>
          </p:cNvSpPr>
          <p:nvPr>
            <p:ph type="sldNum" sz="quarter" idx="4294967295"/>
          </p:nvPr>
        </p:nvSpPr>
        <p:spPr>
          <a:xfrm>
            <a:off x="8382000" y="6596063"/>
            <a:ext cx="609600" cy="212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NI-Helve" charset="0"/>
                <a:ea typeface="DFKai-SB" charset="0"/>
              </a:defRPr>
            </a:lvl1pPr>
            <a:lvl2pPr marL="742950" indent="-285750" eaLnBrk="0" hangingPunct="0">
              <a:defRPr kumimoji="1">
                <a:solidFill>
                  <a:schemeClr val="tx1"/>
                </a:solidFill>
                <a:latin typeface="VNI-Helve" charset="0"/>
                <a:ea typeface="DFKai-SB" charset="0"/>
              </a:defRPr>
            </a:lvl2pPr>
            <a:lvl3pPr marL="1143000" indent="-228600" eaLnBrk="0" hangingPunct="0">
              <a:defRPr kumimoji="1">
                <a:solidFill>
                  <a:schemeClr val="tx1"/>
                </a:solidFill>
                <a:latin typeface="VNI-Helve" charset="0"/>
                <a:ea typeface="DFKai-SB" charset="0"/>
              </a:defRPr>
            </a:lvl3pPr>
            <a:lvl4pPr marL="1600200" indent="-228600" eaLnBrk="0" hangingPunct="0">
              <a:defRPr kumimoji="1">
                <a:solidFill>
                  <a:schemeClr val="tx1"/>
                </a:solidFill>
                <a:latin typeface="VNI-Helve" charset="0"/>
                <a:ea typeface="DFKai-SB" charset="0"/>
              </a:defRPr>
            </a:lvl4pPr>
            <a:lvl5pPr marL="2057400" indent="-228600" eaLnBrk="0" hangingPunct="0">
              <a:defRPr kumimoji="1">
                <a:solidFill>
                  <a:schemeClr val="tx1"/>
                </a:solidFill>
                <a:latin typeface="VNI-Helve" charset="0"/>
                <a:ea typeface="DFKai-SB" charset="0"/>
              </a:defRPr>
            </a:lvl5pPr>
            <a:lvl6pPr marL="2514600" indent="-228600" eaLnBrk="0" fontAlgn="base" hangingPunct="0">
              <a:spcBef>
                <a:spcPct val="0"/>
              </a:spcBef>
              <a:spcAft>
                <a:spcPct val="0"/>
              </a:spcAft>
              <a:defRPr kumimoji="1">
                <a:solidFill>
                  <a:schemeClr val="tx1"/>
                </a:solidFill>
                <a:latin typeface="VNI-Helve" charset="0"/>
                <a:ea typeface="DFKai-SB" charset="0"/>
              </a:defRPr>
            </a:lvl6pPr>
            <a:lvl7pPr marL="2971800" indent="-228600" eaLnBrk="0" fontAlgn="base" hangingPunct="0">
              <a:spcBef>
                <a:spcPct val="0"/>
              </a:spcBef>
              <a:spcAft>
                <a:spcPct val="0"/>
              </a:spcAft>
              <a:defRPr kumimoji="1">
                <a:solidFill>
                  <a:schemeClr val="tx1"/>
                </a:solidFill>
                <a:latin typeface="VNI-Helve" charset="0"/>
                <a:ea typeface="DFKai-SB" charset="0"/>
              </a:defRPr>
            </a:lvl7pPr>
            <a:lvl8pPr marL="3429000" indent="-228600" eaLnBrk="0" fontAlgn="base" hangingPunct="0">
              <a:spcBef>
                <a:spcPct val="0"/>
              </a:spcBef>
              <a:spcAft>
                <a:spcPct val="0"/>
              </a:spcAft>
              <a:defRPr kumimoji="1">
                <a:solidFill>
                  <a:schemeClr val="tx1"/>
                </a:solidFill>
                <a:latin typeface="VNI-Helve" charset="0"/>
                <a:ea typeface="DFKai-SB" charset="0"/>
              </a:defRPr>
            </a:lvl8pPr>
            <a:lvl9pPr marL="3886200" indent="-228600" eaLnBrk="0" fontAlgn="base" hangingPunct="0">
              <a:spcBef>
                <a:spcPct val="0"/>
              </a:spcBef>
              <a:spcAft>
                <a:spcPct val="0"/>
              </a:spcAft>
              <a:defRPr kumimoji="1">
                <a:solidFill>
                  <a:schemeClr val="tx1"/>
                </a:solidFill>
                <a:latin typeface="VNI-Helve" charset="0"/>
                <a:ea typeface="DFKai-SB" charset="0"/>
              </a:defRPr>
            </a:lvl9pPr>
          </a:lstStyle>
          <a:p>
            <a:pPr eaLnBrk="1" hangingPunct="1"/>
            <a:fld id="{03C979DB-0EA3-7445-B473-1ECE450C4929}" type="slidenum">
              <a:rPr lang="en-US" altLang="zh-TW">
                <a:latin typeface="Arial" charset="0"/>
                <a:ea typeface="PMingLiU" charset="-120"/>
              </a:rPr>
              <a:pPr eaLnBrk="1" hangingPunct="1"/>
              <a:t>16</a:t>
            </a:fld>
            <a:endParaRPr lang="en-US" altLang="zh-TW">
              <a:latin typeface="Arial" charset="0"/>
              <a:ea typeface="PMingLiU" charset="-120"/>
            </a:endParaRPr>
          </a:p>
        </p:txBody>
      </p:sp>
      <p:sp>
        <p:nvSpPr>
          <p:cNvPr id="24580" name="Rectangle 3"/>
          <p:cNvSpPr>
            <a:spLocks noGrp="1" noChangeArrowheads="1"/>
          </p:cNvSpPr>
          <p:nvPr>
            <p:ph idx="1"/>
          </p:nvPr>
        </p:nvSpPr>
        <p:spPr>
          <a:xfrm>
            <a:off x="133779" y="4618332"/>
            <a:ext cx="9010221" cy="2084093"/>
          </a:xfrm>
        </p:spPr>
        <p:txBody>
          <a:bodyPr>
            <a:normAutofit/>
          </a:bodyPr>
          <a:lstStyle/>
          <a:p>
            <a:pPr eaLnBrk="1" hangingPunct="1">
              <a:spcBef>
                <a:spcPct val="10000"/>
              </a:spcBef>
              <a:buFont typeface="Webdings" charset="2"/>
              <a:buNone/>
              <a:tabLst>
                <a:tab pos="2005013" algn="l"/>
                <a:tab pos="2339975" algn="l"/>
                <a:tab pos="2630488" algn="l"/>
              </a:tabLst>
            </a:pPr>
            <a:endParaRPr lang="en-US" altLang="en-US" dirty="0">
              <a:ea typeface="DFKai-SB" charset="0"/>
            </a:endParaRPr>
          </a:p>
          <a:p>
            <a:pPr eaLnBrk="1" hangingPunct="1">
              <a:spcBef>
                <a:spcPct val="10000"/>
              </a:spcBef>
              <a:tabLst>
                <a:tab pos="2005013" algn="l"/>
                <a:tab pos="2339975" algn="l"/>
                <a:tab pos="2630488" algn="l"/>
              </a:tabLst>
            </a:pPr>
            <a:r>
              <a:rPr lang="en-US" altLang="en-US" dirty="0" err="1">
                <a:ea typeface="DFKai-SB" charset="0"/>
              </a:rPr>
              <a:t>Achievemutual</a:t>
            </a:r>
            <a:r>
              <a:rPr lang="en-US" altLang="en-US" dirty="0">
                <a:ea typeface="DFKai-SB" charset="0"/>
              </a:rPr>
              <a:t> exclusion (1), </a:t>
            </a:r>
          </a:p>
          <a:p>
            <a:pPr eaLnBrk="1" hangingPunct="1">
              <a:spcBef>
                <a:spcPct val="10000"/>
              </a:spcBef>
              <a:tabLst>
                <a:tab pos="2005013" algn="l"/>
                <a:tab pos="2339975" algn="l"/>
                <a:tab pos="2630488" algn="l"/>
              </a:tabLst>
            </a:pPr>
            <a:r>
              <a:rPr lang="en-US" altLang="en-US" dirty="0">
                <a:ea typeface="DFKai-SB" charset="0"/>
              </a:rPr>
              <a:t>Violate condition of progress (2).</a:t>
            </a:r>
          </a:p>
        </p:txBody>
      </p:sp>
      <p:sp>
        <p:nvSpPr>
          <p:cNvPr id="5" name="Rectangle 3"/>
          <p:cNvSpPr txBox="1">
            <a:spLocks noChangeArrowheads="1"/>
          </p:cNvSpPr>
          <p:nvPr/>
        </p:nvSpPr>
        <p:spPr>
          <a:xfrm>
            <a:off x="228600" y="1219200"/>
            <a:ext cx="4267200" cy="5221288"/>
          </a:xfrm>
          <a:prstGeom prst="rect">
            <a:avLst/>
          </a:prstGeom>
        </p:spPr>
        <p:txBody>
          <a:bodyPr vert="horz">
            <a:normAutofit/>
          </a:bodyPr>
          <a:lstStyle>
            <a:lvl1pPr marL="365751" indent="-256026" algn="just" rtl="0" eaLnBrk="1" latinLnBrk="0" hangingPunct="1">
              <a:spcBef>
                <a:spcPts val="300"/>
              </a:spcBef>
              <a:buClr>
                <a:schemeClr val="accent3"/>
              </a:buClr>
              <a:buFont typeface="Wingdings" panose="05000000000000000000" pitchFamily="2" charset="2"/>
              <a:buChar char="§"/>
              <a:defRPr kumimoji="0" sz="2800" kern="1200" baseline="0">
                <a:solidFill>
                  <a:schemeClr val="tx1"/>
                </a:solidFill>
                <a:latin typeface="Maiandra GD" charset="0"/>
                <a:ea typeface="Maiandra GD" charset="0"/>
                <a:cs typeface="Maiandra GD" charset="0"/>
              </a:defRPr>
            </a:lvl1pPr>
            <a:lvl2pPr marL="658352" indent="-246882" algn="just" rtl="0" eaLnBrk="1" latinLnBrk="0" hangingPunct="1">
              <a:spcBef>
                <a:spcPts val="300"/>
              </a:spcBef>
              <a:buClr>
                <a:schemeClr val="accent2"/>
              </a:buClr>
              <a:buFont typeface="Georgia"/>
              <a:buChar char="▫"/>
              <a:defRPr kumimoji="0" sz="2400" kern="1200" baseline="0">
                <a:solidFill>
                  <a:schemeClr val="tx1"/>
                </a:solidFill>
                <a:latin typeface="Maiandra GD" charset="0"/>
                <a:ea typeface="Maiandra GD" charset="0"/>
                <a:cs typeface="Maiandra GD" charset="0"/>
              </a:defRPr>
            </a:lvl2pPr>
            <a:lvl3pPr marL="923521" indent="-219451" algn="just" rtl="0" eaLnBrk="1" latinLnBrk="0" hangingPunct="1">
              <a:spcBef>
                <a:spcPts val="300"/>
              </a:spcBef>
              <a:buClr>
                <a:schemeClr val="accent1"/>
              </a:buClr>
              <a:buFont typeface="Wingdings 2" panose="05020102010507070707" pitchFamily="18" charset="2"/>
              <a:buChar char=""/>
              <a:defRPr kumimoji="0" sz="2000" kern="1200">
                <a:solidFill>
                  <a:schemeClr val="tx1"/>
                </a:solidFill>
                <a:latin typeface="Bookman Old Style" panose="02050604050505020204" pitchFamily="18" charset="0"/>
                <a:ea typeface="+mn-ea"/>
                <a:cs typeface="Arial" panose="020B0604020202020204" pitchFamily="34" charset="0"/>
              </a:defRPr>
            </a:lvl3pPr>
            <a:lvl4pPr marL="1179547" indent="-201163" algn="l" rtl="0" eaLnBrk="1" latinLnBrk="0" hangingPunct="1">
              <a:spcBef>
                <a:spcPts val="300"/>
              </a:spcBef>
              <a:buClr>
                <a:schemeClr val="accent1"/>
              </a:buClr>
              <a:buFont typeface="Wingdings 2" panose="05020102010507070707" pitchFamily="18" charset="2"/>
              <a:buChar char=""/>
              <a:defRPr kumimoji="0" sz="2200" kern="1200">
                <a:solidFill>
                  <a:schemeClr val="tx1"/>
                </a:solidFill>
                <a:latin typeface="Arial" panose="020B0604020202020204" pitchFamily="34" charset="0"/>
                <a:ea typeface="+mn-ea"/>
                <a:cs typeface="Arial" panose="020B0604020202020204" pitchFamily="34" charset="0"/>
              </a:defRPr>
            </a:lvl4pPr>
            <a:lvl5pPr marL="1389853" indent="-182875" algn="l" rtl="0" eaLnBrk="1" latinLnBrk="0" hangingPunct="1">
              <a:spcBef>
                <a:spcPts val="300"/>
              </a:spcBef>
              <a:buClr>
                <a:schemeClr val="accent1"/>
              </a:buClr>
              <a:buFont typeface="Wingdings 2" panose="05020102010507070707" pitchFamily="18" charset="2"/>
              <a:buChar char=""/>
              <a:defRPr kumimoji="0" sz="2000" kern="1200">
                <a:solidFill>
                  <a:schemeClr val="tx1"/>
                </a:solidFill>
                <a:latin typeface="Arial" panose="020B0604020202020204" pitchFamily="34" charset="0"/>
                <a:ea typeface="+mn-ea"/>
                <a:cs typeface="Arial" panose="020B0604020202020204" pitchFamily="34" charset="0"/>
              </a:defRPr>
            </a:lvl5pPr>
            <a:lvl6pPr marL="1609304" indent="-182875"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754" indent="-182875"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17" indent="-182875"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24" indent="-182875"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pPr>
              <a:lnSpc>
                <a:spcPct val="95000"/>
              </a:lnSpc>
              <a:buFont typeface="Webdings" charset="2"/>
              <a:buNone/>
              <a:tabLst>
                <a:tab pos="2403475" algn="l"/>
                <a:tab pos="2684463" algn="l"/>
                <a:tab pos="2974975" algn="l"/>
              </a:tabLst>
            </a:pPr>
            <a:endParaRPr lang="en-US" altLang="en-US" sz="2000" dirty="0" smtClean="0">
              <a:ea typeface="DFKai-SB" charset="0"/>
            </a:endParaRPr>
          </a:p>
          <a:p>
            <a:pPr>
              <a:lnSpc>
                <a:spcPct val="95000"/>
              </a:lnSpc>
              <a:tabLst>
                <a:tab pos="2403475" algn="l"/>
                <a:tab pos="2684463" algn="l"/>
                <a:tab pos="2974975" algn="l"/>
              </a:tabLst>
            </a:pPr>
            <a:r>
              <a:rPr lang="en-US" altLang="en-US" sz="2400" noProof="1" smtClean="0">
                <a:ea typeface="DFKai-SB" charset="0"/>
              </a:rPr>
              <a:t>Process P</a:t>
            </a:r>
            <a:r>
              <a:rPr lang="en-US" altLang="en-US" sz="2400" baseline="-25000" dirty="0" smtClean="0">
                <a:ea typeface="DFKai-SB" charset="0"/>
              </a:rPr>
              <a:t>0</a:t>
            </a:r>
            <a:endParaRPr lang="en-US" altLang="en-US" sz="2400" noProof="1" smtClean="0">
              <a:ea typeface="DFKai-SB" charset="0"/>
            </a:endParaRPr>
          </a:p>
          <a:p>
            <a:pPr>
              <a:lnSpc>
                <a:spcPct val="95000"/>
              </a:lnSpc>
              <a:buFont typeface="Webdings" charset="2"/>
              <a:buNone/>
              <a:tabLst>
                <a:tab pos="2403475" algn="l"/>
                <a:tab pos="2684463" algn="l"/>
                <a:tab pos="2974975" algn="l"/>
              </a:tabLst>
            </a:pPr>
            <a:endParaRPr lang="en-US" altLang="en-US" sz="2400" dirty="0" smtClean="0">
              <a:ea typeface="DFKai-SB" charset="0"/>
            </a:endParaRPr>
          </a:p>
          <a:p>
            <a:pPr>
              <a:lnSpc>
                <a:spcPct val="95000"/>
              </a:lnSpc>
              <a:buFont typeface="Webdings" charset="2"/>
              <a:buNone/>
              <a:tabLst>
                <a:tab pos="2403475" algn="l"/>
                <a:tab pos="2684463" algn="l"/>
                <a:tab pos="2974975" algn="l"/>
              </a:tabLst>
            </a:pPr>
            <a:r>
              <a:rPr lang="en-US" altLang="en-US" sz="2400" noProof="1" smtClean="0">
                <a:ea typeface="DFKai-SB" charset="0"/>
              </a:rPr>
              <a:t>	do {</a:t>
            </a:r>
          </a:p>
          <a:p>
            <a:pPr>
              <a:lnSpc>
                <a:spcPct val="95000"/>
              </a:lnSpc>
              <a:buFont typeface="Webdings" charset="2"/>
              <a:buNone/>
              <a:tabLst>
                <a:tab pos="2403475" algn="l"/>
                <a:tab pos="2684463" algn="l"/>
                <a:tab pos="2974975" algn="l"/>
              </a:tabLst>
            </a:pPr>
            <a:r>
              <a:rPr lang="en-US" altLang="en-US" sz="2400" noProof="1" smtClean="0">
                <a:ea typeface="DFKai-SB" charset="0"/>
              </a:rPr>
              <a:t>	</a:t>
            </a:r>
            <a:r>
              <a:rPr lang="en-US" altLang="en-US" sz="2400" dirty="0" smtClean="0">
                <a:ea typeface="DFKai-SB" charset="0"/>
              </a:rPr>
              <a:t>        </a:t>
            </a:r>
            <a:r>
              <a:rPr lang="en-US" altLang="en-US" sz="2400" noProof="1" smtClean="0">
                <a:solidFill>
                  <a:srgbClr val="FF0000"/>
                </a:solidFill>
                <a:ea typeface="DFKai-SB" charset="0"/>
              </a:rPr>
              <a:t>flag[ </a:t>
            </a:r>
            <a:r>
              <a:rPr lang="en-US" altLang="en-US" sz="2400" dirty="0" smtClean="0">
                <a:solidFill>
                  <a:srgbClr val="FF0000"/>
                </a:solidFill>
                <a:ea typeface="DFKai-SB" charset="0"/>
              </a:rPr>
              <a:t>0</a:t>
            </a:r>
            <a:r>
              <a:rPr lang="en-US" altLang="en-US" sz="2400" noProof="1" smtClean="0">
                <a:solidFill>
                  <a:srgbClr val="FF0000"/>
                </a:solidFill>
                <a:ea typeface="DFKai-SB" charset="0"/>
              </a:rPr>
              <a:t> ] = true;</a:t>
            </a:r>
            <a:endParaRPr lang="en-US" altLang="en-US" sz="2400" baseline="-25000" noProof="1" smtClean="0">
              <a:solidFill>
                <a:srgbClr val="FF0000"/>
              </a:solidFill>
              <a:ea typeface="DFKai-SB" charset="0"/>
            </a:endParaRPr>
          </a:p>
          <a:p>
            <a:pPr>
              <a:lnSpc>
                <a:spcPct val="95000"/>
              </a:lnSpc>
              <a:buFont typeface="Webdings" charset="2"/>
              <a:buNone/>
              <a:tabLst>
                <a:tab pos="2403475" algn="l"/>
                <a:tab pos="2684463" algn="l"/>
                <a:tab pos="2974975" algn="l"/>
              </a:tabLst>
            </a:pPr>
            <a:r>
              <a:rPr lang="en-US" altLang="en-US" sz="2400" noProof="1" smtClean="0">
                <a:solidFill>
                  <a:srgbClr val="FF0000"/>
                </a:solidFill>
                <a:ea typeface="DFKai-SB" charset="0"/>
              </a:rPr>
              <a:t>	</a:t>
            </a:r>
            <a:r>
              <a:rPr lang="en-US" altLang="en-US" sz="2400" dirty="0" smtClean="0">
                <a:solidFill>
                  <a:srgbClr val="FF0000"/>
                </a:solidFill>
                <a:ea typeface="DFKai-SB" charset="0"/>
              </a:rPr>
              <a:t>        </a:t>
            </a:r>
            <a:r>
              <a:rPr lang="en-US" altLang="en-US" sz="2400" noProof="1" smtClean="0">
                <a:solidFill>
                  <a:srgbClr val="FF0000"/>
                </a:solidFill>
                <a:ea typeface="DFKai-SB" charset="0"/>
              </a:rPr>
              <a:t>while (flag[ </a:t>
            </a:r>
            <a:r>
              <a:rPr lang="en-US" altLang="en-US" sz="2400" dirty="0" smtClean="0">
                <a:solidFill>
                  <a:srgbClr val="FF0000"/>
                </a:solidFill>
                <a:ea typeface="DFKai-SB" charset="0"/>
              </a:rPr>
              <a:t>1</a:t>
            </a:r>
            <a:r>
              <a:rPr lang="en-US" altLang="en-US" sz="2400" noProof="1" smtClean="0">
                <a:solidFill>
                  <a:srgbClr val="FF0000"/>
                </a:solidFill>
                <a:ea typeface="DFKai-SB" charset="0"/>
              </a:rPr>
              <a:t> ]);</a:t>
            </a:r>
          </a:p>
          <a:p>
            <a:pPr>
              <a:lnSpc>
                <a:spcPct val="95000"/>
              </a:lnSpc>
              <a:buFont typeface="Webdings" charset="2"/>
              <a:buNone/>
              <a:tabLst>
                <a:tab pos="2403475" algn="l"/>
                <a:tab pos="2684463" algn="l"/>
                <a:tab pos="2974975" algn="l"/>
              </a:tabLst>
            </a:pPr>
            <a:r>
              <a:rPr lang="en-US" altLang="en-US" sz="2400" noProof="1" smtClean="0">
                <a:ea typeface="DFKai-SB" charset="0"/>
              </a:rPr>
              <a:t>	</a:t>
            </a:r>
            <a:r>
              <a:rPr lang="en-US" altLang="en-US" sz="2400" dirty="0" smtClean="0">
                <a:ea typeface="DFKai-SB" charset="0"/>
              </a:rPr>
              <a:t>        </a:t>
            </a:r>
            <a:r>
              <a:rPr lang="en-US" altLang="en-US" sz="2400" i="1" noProof="1" smtClean="0">
                <a:ea typeface="DFKai-SB" charset="0"/>
              </a:rPr>
              <a:t>critical section</a:t>
            </a:r>
          </a:p>
          <a:p>
            <a:pPr>
              <a:lnSpc>
                <a:spcPct val="95000"/>
              </a:lnSpc>
              <a:buFont typeface="Webdings" charset="2"/>
              <a:buNone/>
              <a:tabLst>
                <a:tab pos="2403475" algn="l"/>
                <a:tab pos="2684463" algn="l"/>
                <a:tab pos="2974975" algn="l"/>
              </a:tabLst>
            </a:pPr>
            <a:r>
              <a:rPr lang="en-US" altLang="en-US" sz="2400" noProof="1" smtClean="0">
                <a:ea typeface="DFKai-SB" charset="0"/>
              </a:rPr>
              <a:t>	</a:t>
            </a:r>
            <a:r>
              <a:rPr lang="en-US" altLang="en-US" sz="2400" dirty="0" smtClean="0">
                <a:ea typeface="DFKai-SB" charset="0"/>
              </a:rPr>
              <a:t>        </a:t>
            </a:r>
            <a:r>
              <a:rPr lang="en-US" altLang="en-US" sz="2400" noProof="1" smtClean="0">
                <a:solidFill>
                  <a:srgbClr val="FF0000"/>
                </a:solidFill>
                <a:ea typeface="DFKai-SB" charset="0"/>
              </a:rPr>
              <a:t>flag[ </a:t>
            </a:r>
            <a:r>
              <a:rPr lang="en-US" altLang="en-US" sz="2400" dirty="0" smtClean="0">
                <a:solidFill>
                  <a:srgbClr val="FF0000"/>
                </a:solidFill>
                <a:ea typeface="DFKai-SB" charset="0"/>
              </a:rPr>
              <a:t>0</a:t>
            </a:r>
            <a:r>
              <a:rPr lang="en-US" altLang="en-US" sz="2400" noProof="1" smtClean="0">
                <a:solidFill>
                  <a:srgbClr val="FF0000"/>
                </a:solidFill>
                <a:ea typeface="DFKai-SB" charset="0"/>
              </a:rPr>
              <a:t> ] = false;</a:t>
            </a:r>
          </a:p>
          <a:p>
            <a:pPr>
              <a:lnSpc>
                <a:spcPct val="95000"/>
              </a:lnSpc>
              <a:buFont typeface="Webdings" charset="2"/>
              <a:buNone/>
              <a:tabLst>
                <a:tab pos="2403475" algn="l"/>
                <a:tab pos="2684463" algn="l"/>
                <a:tab pos="2974975" algn="l"/>
              </a:tabLst>
            </a:pPr>
            <a:r>
              <a:rPr lang="en-US" altLang="en-US" sz="2400" noProof="1" smtClean="0">
                <a:ea typeface="DFKai-SB" charset="0"/>
              </a:rPr>
              <a:t>	</a:t>
            </a:r>
            <a:r>
              <a:rPr lang="en-US" altLang="en-US" sz="2400" dirty="0" smtClean="0">
                <a:ea typeface="DFKai-SB" charset="0"/>
              </a:rPr>
              <a:t>        </a:t>
            </a:r>
            <a:r>
              <a:rPr lang="en-US" altLang="en-US" sz="2400" i="1" noProof="1" smtClean="0">
                <a:ea typeface="DFKai-SB" charset="0"/>
              </a:rPr>
              <a:t>remainder section</a:t>
            </a:r>
          </a:p>
          <a:p>
            <a:pPr>
              <a:lnSpc>
                <a:spcPct val="95000"/>
              </a:lnSpc>
              <a:buFont typeface="Webdings" charset="2"/>
              <a:buNone/>
              <a:tabLst>
                <a:tab pos="2403475" algn="l"/>
                <a:tab pos="2684463" algn="l"/>
                <a:tab pos="2974975" algn="l"/>
              </a:tabLst>
            </a:pPr>
            <a:r>
              <a:rPr lang="en-US" altLang="en-US" sz="2400" noProof="1" smtClean="0">
                <a:ea typeface="DFKai-SB" charset="0"/>
              </a:rPr>
              <a:t>	} while (1);</a:t>
            </a:r>
            <a:endParaRPr lang="en-US" altLang="en-US" sz="2400" noProof="1">
              <a:ea typeface="DFKai-SB" charset="0"/>
            </a:endParaRPr>
          </a:p>
        </p:txBody>
      </p:sp>
      <p:sp>
        <p:nvSpPr>
          <p:cNvPr id="6" name="Rectangle 6"/>
          <p:cNvSpPr txBox="1">
            <a:spLocks noChangeArrowheads="1"/>
          </p:cNvSpPr>
          <p:nvPr/>
        </p:nvSpPr>
        <p:spPr>
          <a:xfrm>
            <a:off x="4648200" y="1219200"/>
            <a:ext cx="4267200" cy="5221288"/>
          </a:xfrm>
          <a:prstGeom prst="rect">
            <a:avLst/>
          </a:prstGeom>
          <a:noFill/>
        </p:spPr>
        <p:txBody>
          <a:bodyPr/>
          <a:lstStyle>
            <a:lvl1pPr marL="365751" indent="-256026"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52" indent="-246882"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21" indent="-219451"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47" indent="-201163"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53" indent="-182875"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04" indent="-182875"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754" indent="-182875"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17" indent="-182875"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24" indent="-182875"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pPr>
              <a:lnSpc>
                <a:spcPct val="95000"/>
              </a:lnSpc>
              <a:tabLst>
                <a:tab pos="2403475" algn="l"/>
                <a:tab pos="2684463" algn="l"/>
                <a:tab pos="2974975" algn="l"/>
              </a:tabLst>
            </a:pPr>
            <a:endParaRPr lang="en-US" altLang="en-US" sz="2000" dirty="0" smtClean="0">
              <a:ea typeface="DFKai-SB" charset="0"/>
            </a:endParaRPr>
          </a:p>
          <a:p>
            <a:pPr>
              <a:lnSpc>
                <a:spcPct val="95000"/>
              </a:lnSpc>
              <a:buFont typeface="Wingdings" charset="2"/>
              <a:buChar char="§"/>
              <a:tabLst>
                <a:tab pos="2403475" algn="l"/>
                <a:tab pos="2684463" algn="l"/>
                <a:tab pos="2974975" algn="l"/>
              </a:tabLst>
            </a:pPr>
            <a:r>
              <a:rPr lang="en-US" altLang="en-US" sz="2400" noProof="1" smtClean="0">
                <a:solidFill>
                  <a:schemeClr val="tx1"/>
                </a:solidFill>
                <a:latin typeface="Times New Roman" charset="0"/>
                <a:ea typeface="Times New Roman" charset="0"/>
                <a:cs typeface="Times New Roman" charset="0"/>
              </a:rPr>
              <a:t>Process P</a:t>
            </a:r>
            <a:r>
              <a:rPr lang="en-US" altLang="en-US" sz="2400" baseline="-25000" dirty="0" smtClean="0">
                <a:solidFill>
                  <a:schemeClr val="tx1"/>
                </a:solidFill>
                <a:latin typeface="Times New Roman" charset="0"/>
                <a:ea typeface="Times New Roman" charset="0"/>
                <a:cs typeface="Times New Roman" charset="0"/>
              </a:rPr>
              <a:t>1</a:t>
            </a:r>
            <a:endParaRPr lang="en-US" altLang="en-US" sz="2400" noProof="1" smtClean="0">
              <a:solidFill>
                <a:schemeClr val="tx1"/>
              </a:solidFill>
              <a:latin typeface="Times New Roman" charset="0"/>
              <a:ea typeface="Times New Roman" charset="0"/>
              <a:cs typeface="Times New Roman" charset="0"/>
            </a:endParaRPr>
          </a:p>
          <a:p>
            <a:pPr>
              <a:lnSpc>
                <a:spcPct val="95000"/>
              </a:lnSpc>
              <a:buFont typeface="Webdings" charset="2"/>
              <a:buNone/>
              <a:tabLst>
                <a:tab pos="2403475" algn="l"/>
                <a:tab pos="2684463" algn="l"/>
                <a:tab pos="2974975" algn="l"/>
              </a:tabLst>
            </a:pPr>
            <a:endParaRPr lang="en-US" altLang="en-US" sz="2400" dirty="0" smtClean="0">
              <a:solidFill>
                <a:schemeClr val="tx1"/>
              </a:solidFill>
              <a:latin typeface="Times New Roman" charset="0"/>
              <a:ea typeface="Times New Roman" charset="0"/>
              <a:cs typeface="Times New Roman" charset="0"/>
            </a:endParaRPr>
          </a:p>
          <a:p>
            <a:pPr>
              <a:lnSpc>
                <a:spcPct val="95000"/>
              </a:lnSpc>
              <a:buFont typeface="Webdings" charset="2"/>
              <a:buNone/>
              <a:tabLst>
                <a:tab pos="2403475" algn="l"/>
                <a:tab pos="2684463" algn="l"/>
                <a:tab pos="2974975" algn="l"/>
              </a:tabLst>
            </a:pPr>
            <a:r>
              <a:rPr lang="en-US" altLang="en-US" sz="2400" noProof="1" smtClean="0">
                <a:solidFill>
                  <a:schemeClr val="tx1"/>
                </a:solidFill>
                <a:latin typeface="Times New Roman" charset="0"/>
                <a:ea typeface="Times New Roman" charset="0"/>
                <a:cs typeface="Times New Roman" charset="0"/>
              </a:rPr>
              <a:t>	do {</a:t>
            </a:r>
          </a:p>
          <a:p>
            <a:pPr>
              <a:lnSpc>
                <a:spcPct val="95000"/>
              </a:lnSpc>
              <a:buFont typeface="Webdings" charset="2"/>
              <a:buNone/>
              <a:tabLst>
                <a:tab pos="2403475" algn="l"/>
                <a:tab pos="2684463" algn="l"/>
                <a:tab pos="2974975" algn="l"/>
              </a:tabLst>
            </a:pPr>
            <a:r>
              <a:rPr lang="en-US" altLang="en-US" sz="2400" noProof="1" smtClean="0">
                <a:solidFill>
                  <a:schemeClr val="tx1"/>
                </a:solidFill>
                <a:latin typeface="Times New Roman" charset="0"/>
                <a:ea typeface="Times New Roman" charset="0"/>
                <a:cs typeface="Times New Roman" charset="0"/>
              </a:rPr>
              <a:t>	</a:t>
            </a:r>
            <a:r>
              <a:rPr lang="en-US" altLang="en-US" sz="2400" dirty="0" smtClean="0">
                <a:solidFill>
                  <a:schemeClr val="tx1"/>
                </a:solidFill>
                <a:latin typeface="Times New Roman" charset="0"/>
                <a:ea typeface="Times New Roman" charset="0"/>
                <a:cs typeface="Times New Roman" charset="0"/>
              </a:rPr>
              <a:t>        </a:t>
            </a:r>
            <a:r>
              <a:rPr lang="en-US" altLang="en-US" sz="2400" noProof="1" smtClean="0">
                <a:solidFill>
                  <a:srgbClr val="FF0000"/>
                </a:solidFill>
                <a:latin typeface="Times New Roman" charset="0"/>
                <a:ea typeface="Times New Roman" charset="0"/>
                <a:cs typeface="Times New Roman" charset="0"/>
              </a:rPr>
              <a:t>flag[ </a:t>
            </a:r>
            <a:r>
              <a:rPr lang="en-US" altLang="en-US" sz="2400" dirty="0" smtClean="0">
                <a:solidFill>
                  <a:srgbClr val="FF0000"/>
                </a:solidFill>
                <a:latin typeface="Times New Roman" charset="0"/>
                <a:ea typeface="Times New Roman" charset="0"/>
                <a:cs typeface="Times New Roman" charset="0"/>
              </a:rPr>
              <a:t>1</a:t>
            </a:r>
            <a:r>
              <a:rPr lang="en-US" altLang="en-US" sz="2400" noProof="1" smtClean="0">
                <a:solidFill>
                  <a:srgbClr val="FF0000"/>
                </a:solidFill>
                <a:latin typeface="Times New Roman" charset="0"/>
                <a:ea typeface="Times New Roman" charset="0"/>
                <a:cs typeface="Times New Roman" charset="0"/>
              </a:rPr>
              <a:t> ] = true;</a:t>
            </a:r>
          </a:p>
          <a:p>
            <a:pPr>
              <a:lnSpc>
                <a:spcPct val="95000"/>
              </a:lnSpc>
              <a:buFont typeface="Webdings" charset="2"/>
              <a:buNone/>
              <a:tabLst>
                <a:tab pos="2403475" algn="l"/>
                <a:tab pos="2684463" algn="l"/>
                <a:tab pos="2974975" algn="l"/>
              </a:tabLst>
            </a:pPr>
            <a:r>
              <a:rPr lang="en-US" altLang="en-US" sz="2400" noProof="1" smtClean="0">
                <a:solidFill>
                  <a:srgbClr val="FF0000"/>
                </a:solidFill>
                <a:latin typeface="Times New Roman" charset="0"/>
                <a:ea typeface="Times New Roman" charset="0"/>
                <a:cs typeface="Times New Roman" charset="0"/>
              </a:rPr>
              <a:t>	</a:t>
            </a:r>
            <a:r>
              <a:rPr lang="en-US" altLang="en-US" sz="2400" dirty="0" smtClean="0">
                <a:solidFill>
                  <a:srgbClr val="FF0000"/>
                </a:solidFill>
                <a:latin typeface="Times New Roman" charset="0"/>
                <a:ea typeface="Times New Roman" charset="0"/>
                <a:cs typeface="Times New Roman" charset="0"/>
              </a:rPr>
              <a:t>        </a:t>
            </a:r>
            <a:r>
              <a:rPr lang="en-US" altLang="en-US" sz="2400" noProof="1" smtClean="0">
                <a:solidFill>
                  <a:srgbClr val="FF0000"/>
                </a:solidFill>
                <a:latin typeface="Times New Roman" charset="0"/>
                <a:ea typeface="Times New Roman" charset="0"/>
                <a:cs typeface="Times New Roman" charset="0"/>
              </a:rPr>
              <a:t>while (flag[ </a:t>
            </a:r>
            <a:r>
              <a:rPr lang="en-US" altLang="en-US" sz="2400" dirty="0" smtClean="0">
                <a:solidFill>
                  <a:srgbClr val="FF0000"/>
                </a:solidFill>
                <a:latin typeface="Times New Roman" charset="0"/>
                <a:ea typeface="Times New Roman" charset="0"/>
                <a:cs typeface="Times New Roman" charset="0"/>
              </a:rPr>
              <a:t>0</a:t>
            </a:r>
            <a:r>
              <a:rPr lang="en-US" altLang="en-US" sz="2400" noProof="1" smtClean="0">
                <a:solidFill>
                  <a:srgbClr val="FF0000"/>
                </a:solidFill>
                <a:latin typeface="Times New Roman" charset="0"/>
                <a:ea typeface="Times New Roman" charset="0"/>
                <a:cs typeface="Times New Roman" charset="0"/>
              </a:rPr>
              <a:t> ]);</a:t>
            </a:r>
          </a:p>
          <a:p>
            <a:pPr>
              <a:lnSpc>
                <a:spcPct val="95000"/>
              </a:lnSpc>
              <a:buFont typeface="Webdings" charset="2"/>
              <a:buNone/>
              <a:tabLst>
                <a:tab pos="2403475" algn="l"/>
                <a:tab pos="2684463" algn="l"/>
                <a:tab pos="2974975" algn="l"/>
              </a:tabLst>
            </a:pPr>
            <a:r>
              <a:rPr lang="en-US" altLang="en-US" sz="2400" noProof="1" smtClean="0">
                <a:solidFill>
                  <a:schemeClr val="tx1"/>
                </a:solidFill>
                <a:latin typeface="Times New Roman" charset="0"/>
                <a:ea typeface="Times New Roman" charset="0"/>
                <a:cs typeface="Times New Roman" charset="0"/>
              </a:rPr>
              <a:t>	</a:t>
            </a:r>
            <a:r>
              <a:rPr lang="en-US" altLang="en-US" sz="2400" dirty="0" smtClean="0">
                <a:solidFill>
                  <a:schemeClr val="tx1"/>
                </a:solidFill>
                <a:latin typeface="Times New Roman" charset="0"/>
                <a:ea typeface="Times New Roman" charset="0"/>
                <a:cs typeface="Times New Roman" charset="0"/>
              </a:rPr>
              <a:t>        </a:t>
            </a:r>
            <a:r>
              <a:rPr lang="en-US" altLang="en-US" sz="2400" i="1" noProof="1" smtClean="0">
                <a:solidFill>
                  <a:schemeClr val="tx1"/>
                </a:solidFill>
                <a:latin typeface="Times New Roman" charset="0"/>
                <a:ea typeface="Times New Roman" charset="0"/>
                <a:cs typeface="Times New Roman" charset="0"/>
              </a:rPr>
              <a:t>critical section</a:t>
            </a:r>
          </a:p>
          <a:p>
            <a:pPr>
              <a:lnSpc>
                <a:spcPct val="95000"/>
              </a:lnSpc>
              <a:buFont typeface="Webdings" charset="2"/>
              <a:buNone/>
              <a:tabLst>
                <a:tab pos="2403475" algn="l"/>
                <a:tab pos="2684463" algn="l"/>
                <a:tab pos="2974975" algn="l"/>
              </a:tabLst>
            </a:pPr>
            <a:r>
              <a:rPr lang="en-US" altLang="en-US" sz="2400" noProof="1" smtClean="0">
                <a:solidFill>
                  <a:schemeClr val="tx1"/>
                </a:solidFill>
                <a:latin typeface="Times New Roman" charset="0"/>
                <a:ea typeface="Times New Roman" charset="0"/>
                <a:cs typeface="Times New Roman" charset="0"/>
              </a:rPr>
              <a:t>	</a:t>
            </a:r>
            <a:r>
              <a:rPr lang="en-US" altLang="en-US" sz="2400" dirty="0" smtClean="0">
                <a:solidFill>
                  <a:schemeClr val="tx1"/>
                </a:solidFill>
                <a:latin typeface="Times New Roman" charset="0"/>
                <a:ea typeface="Times New Roman" charset="0"/>
                <a:cs typeface="Times New Roman" charset="0"/>
              </a:rPr>
              <a:t>        </a:t>
            </a:r>
            <a:r>
              <a:rPr lang="en-US" altLang="en-US" sz="2400" noProof="1" smtClean="0">
                <a:solidFill>
                  <a:srgbClr val="FF0000"/>
                </a:solidFill>
                <a:latin typeface="Times New Roman" charset="0"/>
                <a:ea typeface="Times New Roman" charset="0"/>
                <a:cs typeface="Times New Roman" charset="0"/>
              </a:rPr>
              <a:t>flag[ </a:t>
            </a:r>
            <a:r>
              <a:rPr lang="en-US" altLang="en-US" sz="2400" dirty="0" smtClean="0">
                <a:solidFill>
                  <a:srgbClr val="FF0000"/>
                </a:solidFill>
                <a:latin typeface="Times New Roman" charset="0"/>
                <a:ea typeface="Times New Roman" charset="0"/>
                <a:cs typeface="Times New Roman" charset="0"/>
              </a:rPr>
              <a:t>1</a:t>
            </a:r>
            <a:r>
              <a:rPr lang="en-US" altLang="en-US" sz="2400" noProof="1" smtClean="0">
                <a:solidFill>
                  <a:srgbClr val="FF0000"/>
                </a:solidFill>
                <a:latin typeface="Times New Roman" charset="0"/>
                <a:ea typeface="Times New Roman" charset="0"/>
                <a:cs typeface="Times New Roman" charset="0"/>
              </a:rPr>
              <a:t> ] = false;</a:t>
            </a:r>
          </a:p>
          <a:p>
            <a:pPr>
              <a:lnSpc>
                <a:spcPct val="95000"/>
              </a:lnSpc>
              <a:buFont typeface="Webdings" charset="2"/>
              <a:buNone/>
              <a:tabLst>
                <a:tab pos="2403475" algn="l"/>
                <a:tab pos="2684463" algn="l"/>
                <a:tab pos="2974975" algn="l"/>
              </a:tabLst>
            </a:pPr>
            <a:r>
              <a:rPr lang="en-US" altLang="en-US" sz="2400" noProof="1" smtClean="0">
                <a:solidFill>
                  <a:schemeClr val="tx1"/>
                </a:solidFill>
                <a:latin typeface="Times New Roman" charset="0"/>
                <a:ea typeface="Times New Roman" charset="0"/>
                <a:cs typeface="Times New Roman" charset="0"/>
              </a:rPr>
              <a:t>	</a:t>
            </a:r>
            <a:r>
              <a:rPr lang="en-US" altLang="en-US" sz="2400" dirty="0" smtClean="0">
                <a:solidFill>
                  <a:schemeClr val="tx1"/>
                </a:solidFill>
                <a:latin typeface="Times New Roman" charset="0"/>
                <a:ea typeface="Times New Roman" charset="0"/>
                <a:cs typeface="Times New Roman" charset="0"/>
              </a:rPr>
              <a:t>        </a:t>
            </a:r>
            <a:r>
              <a:rPr lang="en-US" altLang="en-US" sz="2400" i="1" noProof="1" smtClean="0">
                <a:solidFill>
                  <a:schemeClr val="tx1"/>
                </a:solidFill>
                <a:latin typeface="Times New Roman" charset="0"/>
                <a:ea typeface="Times New Roman" charset="0"/>
                <a:cs typeface="Times New Roman" charset="0"/>
              </a:rPr>
              <a:t>remainder section</a:t>
            </a:r>
          </a:p>
          <a:p>
            <a:pPr>
              <a:lnSpc>
                <a:spcPct val="95000"/>
              </a:lnSpc>
              <a:buFont typeface="Webdings" charset="2"/>
              <a:buNone/>
              <a:tabLst>
                <a:tab pos="2403475" algn="l"/>
                <a:tab pos="2684463" algn="l"/>
                <a:tab pos="2974975" algn="l"/>
              </a:tabLst>
            </a:pPr>
            <a:r>
              <a:rPr lang="en-US" altLang="en-US" sz="2400" noProof="1" smtClean="0">
                <a:solidFill>
                  <a:schemeClr val="tx1"/>
                </a:solidFill>
                <a:latin typeface="Times New Roman" charset="0"/>
                <a:ea typeface="Times New Roman" charset="0"/>
                <a:cs typeface="Times New Roman" charset="0"/>
              </a:rPr>
              <a:t>	} while (1);</a:t>
            </a:r>
            <a:endParaRPr lang="en-US" altLang="en-US" sz="2400" noProof="1">
              <a:solidFill>
                <a:schemeClr val="tx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8530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 xmlns:a16="http://schemas.microsoft.com/office/drawing/2014/main" id="{05B426CC-0375-7A4E-AE8E-4AFC178DCB5A}"/>
              </a:ext>
            </a:extLst>
          </p:cNvPr>
          <p:cNvSpPr>
            <a:spLocks noGrp="1" noChangeArrowheads="1"/>
          </p:cNvSpPr>
          <p:nvPr>
            <p:ph type="title"/>
          </p:nvPr>
        </p:nvSpPr>
        <p:spPr/>
        <p:txBody>
          <a:bodyPr/>
          <a:lstStyle/>
          <a:p>
            <a:pPr eaLnBrk="1" hangingPunct="1"/>
            <a:r>
              <a:rPr lang="en-US" altLang="en-US" dirty="0"/>
              <a:t>Peterson</a:t>
            </a:r>
            <a:r>
              <a:rPr lang="ja-JP" altLang="en-US"/>
              <a:t>’</a:t>
            </a:r>
            <a:r>
              <a:rPr lang="en-US" altLang="ja-JP" dirty="0"/>
              <a:t>s Solution</a:t>
            </a:r>
            <a:endParaRPr lang="en-US" altLang="en-US" dirty="0"/>
          </a:p>
        </p:txBody>
      </p:sp>
      <p:sp>
        <p:nvSpPr>
          <p:cNvPr id="25602" name="Rectangle 3">
            <a:extLst>
              <a:ext uri="{FF2B5EF4-FFF2-40B4-BE49-F238E27FC236}">
                <a16:creationId xmlns="" xmlns:a16="http://schemas.microsoft.com/office/drawing/2014/main" id="{E59EE8B6-D205-924D-A36E-EE4FBBD5944F}"/>
              </a:ext>
            </a:extLst>
          </p:cNvPr>
          <p:cNvSpPr>
            <a:spLocks noGrp="1" noChangeArrowheads="1"/>
          </p:cNvSpPr>
          <p:nvPr>
            <p:ph idx="1"/>
          </p:nvPr>
        </p:nvSpPr>
        <p:spPr/>
        <p:txBody>
          <a:bodyPr/>
          <a:lstStyle/>
          <a:p>
            <a:pPr>
              <a:lnSpc>
                <a:spcPct val="90000"/>
              </a:lnSpc>
              <a:tabLst>
                <a:tab pos="739775" algn="l"/>
                <a:tab pos="1020763" algn="l"/>
                <a:tab pos="1257300" algn="l"/>
              </a:tabLst>
            </a:pPr>
            <a:r>
              <a:rPr lang="en-US" altLang="en-US" dirty="0"/>
              <a:t>Not guaranteed to work on modern architectures! </a:t>
            </a:r>
          </a:p>
          <a:p>
            <a:pPr lvl="1">
              <a:lnSpc>
                <a:spcPct val="90000"/>
              </a:lnSpc>
              <a:tabLst>
                <a:tab pos="739775" algn="l"/>
                <a:tab pos="1020763" algn="l"/>
                <a:tab pos="1257300" algn="l"/>
              </a:tabLst>
            </a:pPr>
            <a:r>
              <a:rPr lang="en-US" altLang="en-US" dirty="0"/>
              <a:t>(But good algorithmic description of solving the problem)</a:t>
            </a:r>
            <a:endParaRPr lang="en-US" altLang="en-US" sz="600" dirty="0"/>
          </a:p>
          <a:p>
            <a:pPr>
              <a:lnSpc>
                <a:spcPct val="90000"/>
              </a:lnSpc>
              <a:tabLst>
                <a:tab pos="739775" algn="l"/>
                <a:tab pos="1020763" algn="l"/>
                <a:tab pos="1257300" algn="l"/>
              </a:tabLst>
            </a:pPr>
            <a:r>
              <a:rPr lang="en-US" altLang="en-US" i="1" dirty="0">
                <a:solidFill>
                  <a:srgbClr val="0070C0"/>
                </a:solidFill>
              </a:rPr>
              <a:t>Two-processes</a:t>
            </a:r>
            <a:r>
              <a:rPr lang="en-US" altLang="en-US" dirty="0"/>
              <a:t>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solidFill>
                  <a:srgbClr val="0070C0"/>
                </a:solidFill>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solidFill>
                  <a:srgbClr val="0070C0"/>
                </a:solidFill>
                <a:latin typeface="Courier New" panose="02070309020205020404" pitchFamily="49" charset="0"/>
              </a:rPr>
              <a:t>store</a:t>
            </a:r>
            <a:r>
              <a:rPr lang="en-US" altLang="en-US" dirty="0"/>
              <a:t> machine-language instructions are </a:t>
            </a:r>
            <a:r>
              <a:rPr lang="en-US" altLang="en-US" i="1" dirty="0">
                <a:solidFill>
                  <a:srgbClr val="0070C0"/>
                </a:solidFill>
              </a:rPr>
              <a:t>atomic</a:t>
            </a:r>
            <a:r>
              <a:rPr lang="en-US" altLang="en-US" dirty="0"/>
              <a:t>; that is, it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a:t>
            </a:r>
            <a:r>
              <a:rPr lang="en-US" altLang="en-US" i="1" dirty="0">
                <a:solidFill>
                  <a:srgbClr val="0070C0"/>
                </a:solidFill>
              </a:rPr>
              <a:t>two variables</a:t>
            </a:r>
            <a:r>
              <a:rPr lang="en-US" altLang="en-US" dirty="0">
                <a:solidFill>
                  <a:srgbClr val="000000"/>
                </a:solidFill>
              </a:rPr>
              <a:t>:</a:t>
            </a:r>
          </a:p>
          <a:p>
            <a:pPr lvl="1">
              <a:lnSpc>
                <a:spcPct val="90000"/>
              </a:lnSpc>
              <a:spcBef>
                <a:spcPts val="400"/>
              </a:spcBef>
              <a:spcAft>
                <a:spcPts val="400"/>
              </a:spcAft>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spcBef>
                <a:spcPts val="400"/>
              </a:spcBef>
              <a:spcAft>
                <a:spcPts val="400"/>
              </a:spcAft>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a:t>
            </a:r>
            <a:r>
              <a:rPr lang="en-US" altLang="en-US" b="1" dirty="0" err="1">
                <a:latin typeface="Courier New" panose="02070309020205020404" pitchFamily="49" charset="0"/>
              </a:rPr>
              <a:t>i</a:t>
            </a:r>
            <a:r>
              <a:rPr lang="en-US" altLang="en-US" b="1" dirty="0">
                <a:latin typeface="Courier New" panose="02070309020205020404" pitchFamily="49" charset="0"/>
              </a:rPr>
              <a:t>]</a:t>
            </a:r>
            <a:endParaRPr lang="en-US" altLang="en-US" sz="800" b="1" dirty="0">
              <a:solidFill>
                <a:srgbClr val="000000"/>
              </a:solidFill>
            </a:endParaRPr>
          </a:p>
          <a:p>
            <a:pPr lvl="2">
              <a:lnSpc>
                <a:spcPct val="90000"/>
              </a:lnSpc>
              <a:tabLst>
                <a:tab pos="739775" algn="l"/>
                <a:tab pos="1020763" algn="l"/>
                <a:tab pos="1257300" algn="l"/>
              </a:tabLst>
            </a:pPr>
            <a:r>
              <a:rPr lang="en-US" altLang="en-US" dirty="0">
                <a:solidFill>
                  <a:srgbClr val="000000"/>
                </a:solidFill>
              </a:rPr>
              <a:t>The variable </a:t>
            </a:r>
            <a:r>
              <a:rPr lang="en-US" altLang="en-US"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400" dirty="0">
              <a:solidFill>
                <a:srgbClr val="000000"/>
              </a:solidFill>
            </a:endParaRPr>
          </a:p>
          <a:p>
            <a:pPr lvl="2">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3">
              <a:lnSpc>
                <a:spcPct val="90000"/>
              </a:lnSpc>
              <a:spcBef>
                <a:spcPts val="400"/>
              </a:spcBef>
              <a:spcAft>
                <a:spcPts val="400"/>
              </a:spcAft>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a:t>
            </a:r>
            <a:r>
              <a:rPr lang="en-US" altLang="en-US" dirty="0">
                <a:solidFill>
                  <a:srgbClr val="0070C0"/>
                </a:solidFill>
              </a:rPr>
              <a:t> </a:t>
            </a:r>
            <a:r>
              <a:rPr lang="en-US" altLang="en-US" b="1" i="1" dirty="0">
                <a:solidFill>
                  <a:srgbClr val="0070C0"/>
                </a:solidFill>
              </a:rPr>
              <a:t>P</a:t>
            </a:r>
            <a:r>
              <a:rPr lang="en-US" altLang="en-US" b="1" i="1" baseline="-25000" dirty="0">
                <a:solidFill>
                  <a:srgbClr val="0070C0"/>
                </a:solidFill>
              </a:rPr>
              <a:t>i</a:t>
            </a:r>
            <a:r>
              <a:rPr lang="en-US" altLang="en-US" i="1" dirty="0">
                <a:solidFill>
                  <a:srgbClr val="0070C0"/>
                </a:solidFill>
              </a:rPr>
              <a:t> </a:t>
            </a:r>
            <a:r>
              <a:rPr lang="en-US" altLang="en-US" dirty="0">
                <a:solidFill>
                  <a:srgbClr val="000000"/>
                </a:solidFill>
              </a:rPr>
              <a:t>is ready!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 xmlns:a16="http://schemas.microsoft.com/office/drawing/2014/main" id="{1D709FDB-71DB-4F41-BB49-AD52598DC89A}"/>
              </a:ext>
            </a:extLst>
          </p:cNvPr>
          <p:cNvSpPr>
            <a:spLocks noGrp="1"/>
          </p:cNvSpPr>
          <p:nvPr>
            <p:ph type="title"/>
          </p:nvPr>
        </p:nvSpPr>
        <p:spPr/>
        <p:txBody>
          <a:bodyPr/>
          <a:lstStyle/>
          <a:p>
            <a:r>
              <a:rPr lang="en-US" altLang="en-US" dirty="0"/>
              <a:t>Algorithm for Process </a:t>
            </a:r>
            <a:r>
              <a:rPr lang="en-US" altLang="en-US" i="1" dirty="0">
                <a:solidFill>
                  <a:srgbClr val="0070C0"/>
                </a:solidFill>
              </a:rPr>
              <a:t>P</a:t>
            </a:r>
            <a:r>
              <a:rPr lang="en-US" altLang="en-US" i="1" baseline="-25000" dirty="0">
                <a:solidFill>
                  <a:srgbClr val="0070C0"/>
                </a:solidFill>
              </a:rPr>
              <a:t>i</a:t>
            </a:r>
            <a:endParaRPr lang="en-US" altLang="en-US" i="1" dirty="0">
              <a:solidFill>
                <a:srgbClr val="0070C0"/>
              </a:solidFill>
            </a:endParaRPr>
          </a:p>
        </p:txBody>
      </p:sp>
      <p:sp>
        <p:nvSpPr>
          <p:cNvPr id="2" name="Content Placeholder 1">
            <a:extLst>
              <a:ext uri="{FF2B5EF4-FFF2-40B4-BE49-F238E27FC236}">
                <a16:creationId xmlns="" xmlns:a16="http://schemas.microsoft.com/office/drawing/2014/main" id="{317A3B36-270F-7141-AACE-DF387F350E3C}"/>
              </a:ext>
            </a:extLst>
          </p:cNvPr>
          <p:cNvSpPr>
            <a:spLocks noGrp="1"/>
          </p:cNvSpPr>
          <p:nvPr>
            <p:ph idx="1"/>
          </p:nvPr>
        </p:nvSpPr>
        <p:spPr>
          <a:xfrm>
            <a:off x="961231" y="1339120"/>
            <a:ext cx="7221537" cy="5019769"/>
          </a:xfrm>
        </p:spPr>
        <p:txBody>
          <a:bodyPr/>
          <a:lstStyle/>
          <a:p>
            <a:pPr>
              <a:buNone/>
            </a:pPr>
            <a:r>
              <a:rPr lang="en-US" altLang="en-US" sz="1800" b="1" dirty="0">
                <a:solidFill>
                  <a:srgbClr val="000000"/>
                </a:solidFill>
                <a:latin typeface="Courier New" panose="02070309020205020404" pitchFamily="49" charset="0"/>
              </a:rPr>
              <a:t>while (true){ </a:t>
            </a:r>
          </a:p>
          <a:p>
            <a:pPr>
              <a:buNone/>
            </a:pPr>
            <a:r>
              <a:rPr lang="en-US" altLang="en-US" sz="1800" b="1" dirty="0">
                <a:solidFill>
                  <a:srgbClr val="000000"/>
                </a:solidFill>
                <a:latin typeface="Courier New" panose="02070309020205020404" pitchFamily="49" charset="0"/>
              </a:rPr>
              <a:t>	flag[</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 true; </a:t>
            </a:r>
          </a:p>
          <a:p>
            <a:pPr>
              <a:buNone/>
            </a:pPr>
            <a:r>
              <a:rPr lang="en-US" altLang="en-US" sz="1800" b="1" dirty="0">
                <a:solidFill>
                  <a:srgbClr val="000000"/>
                </a:solidFill>
                <a:latin typeface="Courier New" panose="02070309020205020404" pitchFamily="49" charset="0"/>
              </a:rPr>
              <a:t>	turn = j; </a:t>
            </a:r>
          </a:p>
          <a:p>
            <a:pPr>
              <a:buNone/>
            </a:pPr>
            <a:r>
              <a:rPr lang="en-US" altLang="en-US" sz="1800" b="1" dirty="0">
                <a:solidFill>
                  <a:srgbClr val="000000"/>
                </a:solidFill>
                <a:latin typeface="Courier New" panose="02070309020205020404" pitchFamily="49" charset="0"/>
              </a:rPr>
              <a:t>	while (flag[j] &amp;&amp; turn == j)</a:t>
            </a:r>
          </a:p>
          <a:p>
            <a:pPr>
              <a:buNone/>
            </a:pPr>
            <a:r>
              <a:rPr lang="en-US" altLang="en-US" sz="1800" b="1" dirty="0">
                <a:solidFill>
                  <a:srgbClr val="000000"/>
                </a:solidFill>
                <a:latin typeface="Courier New" panose="02070309020205020404" pitchFamily="49" charset="0"/>
              </a:rPr>
              <a:t>		;	/* do nothing */</a:t>
            </a:r>
          </a:p>
          <a:p>
            <a:pPr>
              <a:buNone/>
            </a:pPr>
            <a:r>
              <a:rPr lang="en-US" altLang="en-US" sz="1800" b="1" dirty="0">
                <a:solidFill>
                  <a:srgbClr val="000000"/>
                </a:solidFill>
                <a:latin typeface="Courier New" panose="02070309020205020404" pitchFamily="49" charset="0"/>
              </a:rPr>
              <a:t>	/* critical section */</a:t>
            </a:r>
          </a:p>
          <a:p>
            <a:pPr>
              <a:buNone/>
            </a:pPr>
            <a:r>
              <a:rPr lang="en-US" altLang="en-US" sz="1800" b="1" dirty="0">
                <a:solidFill>
                  <a:srgbClr val="000000"/>
                </a:solidFill>
                <a:latin typeface="Courier New" panose="02070309020205020404" pitchFamily="49" charset="0"/>
              </a:rPr>
              <a:t>	flag[</a:t>
            </a:r>
            <a:r>
              <a:rPr lang="en-US" altLang="en-US" sz="1800" b="1" dirty="0" err="1">
                <a:solidFill>
                  <a:srgbClr val="000000"/>
                </a:solidFill>
                <a:latin typeface="Courier New" panose="02070309020205020404" pitchFamily="49" charset="0"/>
              </a:rPr>
              <a:t>i</a:t>
            </a:r>
            <a:r>
              <a:rPr lang="en-US" altLang="en-US" sz="1800" b="1" dirty="0">
                <a:solidFill>
                  <a:srgbClr val="000000"/>
                </a:solidFill>
                <a:latin typeface="Courier New" panose="02070309020205020404" pitchFamily="49" charset="0"/>
              </a:rPr>
              <a:t>] = false;</a:t>
            </a:r>
          </a:p>
          <a:p>
            <a:pPr>
              <a:buNone/>
            </a:pPr>
            <a:r>
              <a:rPr lang="en-US" altLang="en-US" sz="1800" b="1" dirty="0">
                <a:solidFill>
                  <a:srgbClr val="000000"/>
                </a:solidFill>
                <a:latin typeface="Courier New" panose="02070309020205020404" pitchFamily="49" charset="0"/>
              </a:rPr>
              <a:t>	/* remainder section */</a:t>
            </a:r>
          </a:p>
          <a:p>
            <a:pPr>
              <a:buNone/>
            </a:pPr>
            <a:r>
              <a:rPr lang="en-US" altLang="en-US" sz="1800" b="1" dirty="0">
                <a:solidFill>
                  <a:srgbClr val="000000"/>
                </a:solidFill>
                <a:latin typeface="Courier New" panose="02070309020205020404" pitchFamily="49" charset="0"/>
              </a:rPr>
              <a:t> </a:t>
            </a:r>
          </a:p>
          <a:p>
            <a:pPr>
              <a:buNone/>
            </a:pPr>
            <a:r>
              <a:rPr lang="en-US" altLang="en-US" sz="1800" b="1" dirty="0">
                <a:solidFill>
                  <a:srgbClr val="000000"/>
                </a:solidFill>
                <a:latin typeface="Courier New" panose="02070309020205020404" pitchFamily="49" charset="0"/>
              </a:rPr>
              <a:t>}</a:t>
            </a:r>
          </a:p>
        </p:txBody>
      </p:sp>
      <p:sp>
        <p:nvSpPr>
          <p:cNvPr id="91139" name="Rectangle 7">
            <a:extLst>
              <a:ext uri="{FF2B5EF4-FFF2-40B4-BE49-F238E27FC236}">
                <a16:creationId xmlns="" xmlns:a16="http://schemas.microsoft.com/office/drawing/2014/main" id="{9278CBB7-4BA9-B449-B327-7725E041EF0B}"/>
              </a:ext>
            </a:extLst>
          </p:cNvPr>
          <p:cNvSpPr>
            <a:spLocks noChangeArrowheads="1"/>
          </p:cNvSpPr>
          <p:nvPr/>
        </p:nvSpPr>
        <p:spPr bwMode="auto">
          <a:xfrm>
            <a:off x="1066799" y="3601019"/>
            <a:ext cx="3505200" cy="56317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 xmlns:a16="http://schemas.microsoft.com/office/drawing/2014/main" id="{A22BA360-1A25-7D42-9189-BB4999AA1D01}"/>
              </a:ext>
            </a:extLst>
          </p:cNvPr>
          <p:cNvSpPr>
            <a:spLocks noChangeArrowheads="1"/>
          </p:cNvSpPr>
          <p:nvPr/>
        </p:nvSpPr>
        <p:spPr bwMode="auto">
          <a:xfrm>
            <a:off x="1066799" y="4615637"/>
            <a:ext cx="3505200" cy="5222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 xmlns:a16="http://schemas.microsoft.com/office/drawing/2014/main" id="{55C49C70-1454-A34B-9214-A81686F1374E}"/>
              </a:ext>
            </a:extLst>
          </p:cNvPr>
          <p:cNvSpPr>
            <a:spLocks noGrp="1" noChangeArrowheads="1"/>
          </p:cNvSpPr>
          <p:nvPr>
            <p:ph type="title"/>
          </p:nvPr>
        </p:nvSpPr>
        <p:spPr/>
        <p:txBody>
          <a:bodyPr/>
          <a:lstStyle/>
          <a:p>
            <a:pPr eaLnBrk="1" hangingPunct="1"/>
            <a:r>
              <a:rPr lang="en-US" altLang="en-US"/>
              <a:t>Peterson</a:t>
            </a:r>
            <a:r>
              <a:rPr lang="ja-JP" altLang="en-US"/>
              <a:t>’</a:t>
            </a:r>
            <a:r>
              <a:rPr lang="en-US" altLang="ja-JP"/>
              <a:t>s Solution (Cont.)</a:t>
            </a:r>
            <a:endParaRPr lang="en-US" altLang="en-US"/>
          </a:p>
        </p:txBody>
      </p:sp>
      <p:sp>
        <p:nvSpPr>
          <p:cNvPr id="27650" name="Rectangle 3">
            <a:extLst>
              <a:ext uri="{FF2B5EF4-FFF2-40B4-BE49-F238E27FC236}">
                <a16:creationId xmlns="" xmlns:a16="http://schemas.microsoft.com/office/drawing/2014/main" id="{FB2D2BB8-91B0-6E49-9880-8531270256A7}"/>
              </a:ext>
            </a:extLst>
          </p:cNvPr>
          <p:cNvSpPr>
            <a:spLocks noGrp="1" noChangeArrowheads="1"/>
          </p:cNvSpPr>
          <p:nvPr>
            <p:ph idx="1"/>
          </p:nvPr>
        </p:nvSpPr>
        <p:spPr/>
        <p:txBody>
          <a:bodyPr/>
          <a:lstStyle/>
          <a:p>
            <a:r>
              <a:rPr lang="en-US" altLang="en-US" dirty="0">
                <a:solidFill>
                  <a:srgbClr val="000000"/>
                </a:solidFill>
              </a:rPr>
              <a:t>Provable that the three CS requirement are met:</a:t>
            </a:r>
          </a:p>
          <a:p>
            <a:pPr marL="457200" indent="-457200">
              <a:buFont typeface="+mj-lt"/>
              <a:buAutoNum type="arabicPeriod"/>
            </a:pPr>
            <a:r>
              <a:rPr lang="en-US" altLang="en-US" i="1" dirty="0">
                <a:solidFill>
                  <a:srgbClr val="0070C0"/>
                </a:solidFill>
              </a:rPr>
              <a:t>Mutual exclusion </a:t>
            </a:r>
            <a:r>
              <a:rPr lang="en-US" altLang="en-US" dirty="0">
                <a:solidFill>
                  <a:srgbClr val="000000"/>
                </a:solidFill>
              </a:rPr>
              <a:t>is preserved </a:t>
            </a:r>
          </a:p>
          <a:p>
            <a:pPr marL="685800" lvl="1"/>
            <a:r>
              <a:rPr lang="en-US" altLang="en-US" b="1" i="1" dirty="0">
                <a:solidFill>
                  <a:srgbClr val="0070C0"/>
                </a:solidFill>
              </a:rPr>
              <a:t>P</a:t>
            </a:r>
            <a:r>
              <a:rPr lang="en-US" altLang="en-US" b="1" i="1" baseline="-25000" dirty="0">
                <a:solidFill>
                  <a:srgbClr val="0070C0"/>
                </a:solidFill>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 either </a:t>
            </a:r>
            <a:r>
              <a:rPr lang="en-US" altLang="en-US" b="1" dirty="0">
                <a:solidFill>
                  <a:srgbClr val="000000"/>
                </a:solidFill>
                <a:latin typeface="Courier New" panose="02070309020205020404" pitchFamily="49" charset="0"/>
              </a:rPr>
              <a:t>flag[j] = false </a:t>
            </a:r>
            <a:r>
              <a:rPr lang="en-US" altLang="en-US" dirty="0">
                <a:solidFill>
                  <a:srgbClr val="000000"/>
                </a:solidFill>
              </a:rPr>
              <a:t>or</a:t>
            </a:r>
            <a:r>
              <a:rPr lang="en-US" altLang="en-US" b="1" dirty="0">
                <a:solidFill>
                  <a:srgbClr val="000000"/>
                </a:solidFill>
                <a:latin typeface="Courier New" panose="02070309020205020404" pitchFamily="49" charset="0"/>
              </a:rPr>
              <a:t> turn = </a:t>
            </a:r>
            <a:r>
              <a:rPr lang="en-US" altLang="en-US" b="1" dirty="0" err="1">
                <a:solidFill>
                  <a:srgbClr val="000000"/>
                </a:solidFill>
                <a:latin typeface="Courier New" panose="02070309020205020404" pitchFamily="49" charset="0"/>
              </a:rPr>
              <a:t>i</a:t>
            </a:r>
            <a:endParaRPr lang="en-US" altLang="en-US" dirty="0">
              <a:solidFill>
                <a:srgbClr val="000000"/>
              </a:solidFill>
            </a:endParaRPr>
          </a:p>
          <a:p>
            <a:pPr marL="457200" indent="-457200">
              <a:buFont typeface="+mj-lt"/>
              <a:buAutoNum type="arabicPeriod"/>
            </a:pPr>
            <a:r>
              <a:rPr lang="en-US" altLang="en-US" i="1" dirty="0">
                <a:solidFill>
                  <a:srgbClr val="0070C0"/>
                </a:solidFill>
              </a:rPr>
              <a:t>Progress</a:t>
            </a:r>
            <a:r>
              <a:rPr lang="en-US" altLang="en-US" dirty="0">
                <a:solidFill>
                  <a:srgbClr val="000000"/>
                </a:solidFill>
              </a:rPr>
              <a:t> requirement is satisfied</a:t>
            </a:r>
          </a:p>
          <a:p>
            <a:pPr marL="457200" indent="-457200">
              <a:buFont typeface="+mj-lt"/>
              <a:buAutoNum type="arabicPeriod"/>
            </a:pPr>
            <a:r>
              <a:rPr lang="en-US" altLang="en-US" i="1" dirty="0">
                <a:solidFill>
                  <a:srgbClr val="0070C0"/>
                </a:solidFill>
              </a:rPr>
              <a:t>Bounded-waiting</a:t>
            </a:r>
            <a:r>
              <a:rPr lang="en-US" altLang="en-US" dirty="0">
                <a:solidFill>
                  <a:srgbClr val="000000"/>
                </a:solidFill>
              </a:rPr>
              <a:t>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 xmlns:a16="http://schemas.microsoft.com/office/drawing/2014/main" id="{9155FCDC-4872-6648-938E-45694C329452}"/>
              </a:ext>
            </a:extLst>
          </p:cNvPr>
          <p:cNvSpPr>
            <a:spLocks noGrp="1" noChangeArrowheads="1"/>
          </p:cNvSpPr>
          <p:nvPr>
            <p:ph type="title"/>
          </p:nvPr>
        </p:nvSpPr>
        <p:spPr/>
        <p:txBody>
          <a:bodyPr/>
          <a:lstStyle/>
          <a:p>
            <a:pPr eaLnBrk="1" hangingPunct="1"/>
            <a:r>
              <a:rPr lang="en-US" altLang="en-US" dirty="0"/>
              <a:t>Chapter 6: Outline</a:t>
            </a:r>
          </a:p>
        </p:txBody>
      </p:sp>
      <p:sp>
        <p:nvSpPr>
          <p:cNvPr id="7171" name="Rectangle 3">
            <a:extLst>
              <a:ext uri="{FF2B5EF4-FFF2-40B4-BE49-F238E27FC236}">
                <a16:creationId xmlns="" xmlns:a16="http://schemas.microsoft.com/office/drawing/2014/main" id="{36A73A39-027A-D141-B5A4-2D0136D724A8}"/>
              </a:ext>
            </a:extLst>
          </p:cNvPr>
          <p:cNvSpPr>
            <a:spLocks noGrp="1" noChangeArrowheads="1"/>
          </p:cNvSpPr>
          <p:nvPr>
            <p:ph idx="1"/>
          </p:nvPr>
        </p:nvSpPr>
        <p:spPr/>
        <p:txBody>
          <a:bodyPr/>
          <a:lstStyle/>
          <a:p>
            <a:pPr>
              <a:lnSpc>
                <a:spcPct val="80000"/>
              </a:lnSpc>
              <a:buFont typeface="Monotype Sorts" pitchFamily="-84" charset="2"/>
              <a:buChar char="n"/>
              <a:defRPr/>
            </a:pPr>
            <a:r>
              <a:rPr lang="en-US" altLang="en-US" dirty="0"/>
              <a:t>Background</a:t>
            </a:r>
          </a:p>
          <a:p>
            <a:pPr>
              <a:lnSpc>
                <a:spcPct val="80000"/>
              </a:lnSpc>
              <a:buFont typeface="Monotype Sorts" pitchFamily="-84" charset="2"/>
              <a:buChar char="n"/>
              <a:defRPr/>
            </a:pPr>
            <a:r>
              <a:rPr lang="en-US" altLang="en-US" dirty="0"/>
              <a:t>The Critical-Section Problem</a:t>
            </a:r>
          </a:p>
          <a:p>
            <a:pPr>
              <a:lnSpc>
                <a:spcPct val="80000"/>
              </a:lnSpc>
              <a:buFont typeface="Monotype Sorts" pitchFamily="-84" charset="2"/>
              <a:buChar char="n"/>
              <a:defRPr/>
            </a:pPr>
            <a:r>
              <a:rPr lang="en-US" altLang="en-US" dirty="0"/>
              <a:t>Peterson</a:t>
            </a:r>
            <a:r>
              <a:rPr lang="ja-JP" altLang="en-US" dirty="0"/>
              <a:t>’</a:t>
            </a:r>
            <a:r>
              <a:rPr lang="en-US" altLang="ja-JP" dirty="0"/>
              <a:t>s Solution</a:t>
            </a:r>
          </a:p>
          <a:p>
            <a:pPr>
              <a:lnSpc>
                <a:spcPct val="80000"/>
              </a:lnSpc>
              <a:buFont typeface="Monotype Sorts" pitchFamily="-84" charset="2"/>
              <a:buChar char="n"/>
              <a:defRPr/>
            </a:pPr>
            <a:r>
              <a:rPr lang="en-US" altLang="en-US" dirty="0"/>
              <a:t>Hardware Support for Synchronization</a:t>
            </a:r>
          </a:p>
          <a:p>
            <a:pPr>
              <a:lnSpc>
                <a:spcPct val="80000"/>
              </a:lnSpc>
              <a:buFont typeface="Monotype Sorts" pitchFamily="-84" charset="2"/>
              <a:buChar char="n"/>
              <a:defRPr/>
            </a:pPr>
            <a:r>
              <a:rPr lang="en-US" altLang="en-US" dirty="0"/>
              <a:t>Mutex Locks</a:t>
            </a:r>
          </a:p>
          <a:p>
            <a:pPr>
              <a:lnSpc>
                <a:spcPct val="80000"/>
              </a:lnSpc>
              <a:buFont typeface="Monotype Sorts" pitchFamily="-84" charset="2"/>
              <a:buChar char="n"/>
              <a:defRPr/>
            </a:pPr>
            <a:r>
              <a:rPr lang="en-US" altLang="en-US" dirty="0"/>
              <a:t>Semaphores</a:t>
            </a:r>
          </a:p>
          <a:p>
            <a:pPr>
              <a:lnSpc>
                <a:spcPct val="80000"/>
              </a:lnSpc>
              <a:buFont typeface="Monotype Sorts" pitchFamily="-84" charset="2"/>
              <a:buChar char="n"/>
              <a:defRPr/>
            </a:pPr>
            <a:r>
              <a:rPr lang="en-US" altLang="en-US" dirty="0"/>
              <a:t>Monitors</a:t>
            </a:r>
          </a:p>
          <a:p>
            <a:pPr>
              <a:lnSpc>
                <a:spcPct val="80000"/>
              </a:lnSpc>
              <a:buFont typeface="Monotype Sorts" pitchFamily="-84" charset="2"/>
              <a:buChar char="n"/>
              <a:defRPr/>
            </a:pPr>
            <a:r>
              <a:rPr lang="en-US" altLang="en-US" dirty="0"/>
              <a:t>Liveness</a:t>
            </a:r>
          </a:p>
          <a:p>
            <a:pPr>
              <a:lnSpc>
                <a:spcPct val="80000"/>
              </a:lnSpc>
              <a:buFont typeface="Monotype Sorts" pitchFamily="-84" charset="2"/>
              <a:buChar char="n"/>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 xmlns:a16="http://schemas.microsoft.com/office/drawing/2014/main" id="{C8BFD87A-33A2-504B-B771-A0531BC63005}"/>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itchFamily="2" charset="0"/>
            </a:endParaRPr>
          </a:p>
          <a:p>
            <a:endParaRPr kumimoji="1" lang="en-US" altLang="en-US">
              <a:latin typeface="Helvetica" pitchFamily="2" charset="0"/>
            </a:endParaRPr>
          </a:p>
          <a:p>
            <a:endParaRPr kumimoji="1" lang="en-US" altLang="en-US">
              <a:latin typeface="Helvetica" pitchFamily="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 xmlns:a16="http://schemas.microsoft.com/office/drawing/2014/main" id="{3B146ED6-F3CE-6A48-B76D-B4CC49BE7308}"/>
              </a:ext>
            </a:extLst>
          </p:cNvPr>
          <p:cNvSpPr>
            <a:spLocks noGrp="1"/>
          </p:cNvSpPr>
          <p:nvPr>
            <p:ph type="title"/>
          </p:nvPr>
        </p:nvSpPr>
        <p:spPr/>
        <p:txBody>
          <a:bodyPr/>
          <a:lstStyle/>
          <a:p>
            <a:r>
              <a:rPr lang="en-US" altLang="en-US" dirty="0"/>
              <a:t>Remarks on Peterson’s Solution</a:t>
            </a:r>
          </a:p>
        </p:txBody>
      </p:sp>
      <p:sp>
        <p:nvSpPr>
          <p:cNvPr id="92162" name="Content Placeholder 2">
            <a:extLst>
              <a:ext uri="{FF2B5EF4-FFF2-40B4-BE49-F238E27FC236}">
                <a16:creationId xmlns="" xmlns:a16="http://schemas.microsoft.com/office/drawing/2014/main" id="{FDCA2ED6-59FC-0841-9F47-BD96D473D017}"/>
              </a:ext>
            </a:extLst>
          </p:cNvPr>
          <p:cNvSpPr>
            <a:spLocks noGrp="1"/>
          </p:cNvSpPr>
          <p:nvPr>
            <p:ph idx="1"/>
          </p:nvPr>
        </p:nvSpPr>
        <p:spPr/>
        <p:txBody>
          <a:bodyPr/>
          <a:lstStyle/>
          <a:p>
            <a:r>
              <a:rPr lang="en-US" altLang="en-US" dirty="0"/>
              <a:t>Although useful for demonstrating an algorithm, Peterson’s Solution is </a:t>
            </a:r>
            <a:r>
              <a:rPr lang="en-US" altLang="en-US" i="1" dirty="0">
                <a:solidFill>
                  <a:srgbClr val="0070C0"/>
                </a:solidFill>
              </a:rPr>
              <a:t>not guaranteed to work on modern architectures</a:t>
            </a:r>
            <a:endParaRPr lang="en-US" altLang="en-US" dirty="0"/>
          </a:p>
          <a:p>
            <a:r>
              <a:rPr lang="en-US" altLang="en-US" dirty="0"/>
              <a:t>Understanding why it will not work is also useful for better understanding </a:t>
            </a:r>
            <a:r>
              <a:rPr lang="en-US" altLang="en-US" i="1" dirty="0">
                <a:solidFill>
                  <a:srgbClr val="0070C0"/>
                </a:solidFill>
              </a:rPr>
              <a:t>race conditions</a:t>
            </a:r>
          </a:p>
          <a:p>
            <a:r>
              <a:rPr lang="en-US" altLang="en-US" dirty="0"/>
              <a:t>To improve performance, processors and/or compilers may </a:t>
            </a:r>
            <a:r>
              <a:rPr lang="en-US" altLang="en-US" i="1" dirty="0">
                <a:solidFill>
                  <a:srgbClr val="0070C0"/>
                </a:solidFill>
              </a:rPr>
              <a:t>reorder operations</a:t>
            </a:r>
            <a:r>
              <a:rPr lang="en-US" altLang="en-US" dirty="0"/>
              <a:t> that have no dependencies</a:t>
            </a:r>
          </a:p>
          <a:p>
            <a:pPr lvl="1"/>
            <a:r>
              <a:rPr lang="en-US" altLang="en-US" dirty="0"/>
              <a:t>For </a:t>
            </a:r>
            <a:r>
              <a:rPr lang="en-US" altLang="en-US" i="1" dirty="0">
                <a:solidFill>
                  <a:srgbClr val="0070C0"/>
                </a:solidFill>
              </a:rPr>
              <a:t>single-threaded,</a:t>
            </a:r>
            <a:r>
              <a:rPr lang="en-US" altLang="en-US" dirty="0"/>
              <a:t> this is ok as the result will always be the same.</a:t>
            </a:r>
          </a:p>
          <a:p>
            <a:pPr lvl="1"/>
            <a:r>
              <a:rPr lang="en-US" altLang="en-US" dirty="0"/>
              <a:t>For </a:t>
            </a:r>
            <a:r>
              <a:rPr lang="en-US" altLang="en-US" i="1" dirty="0">
                <a:solidFill>
                  <a:srgbClr val="0070C0"/>
                </a:solidFill>
              </a:rPr>
              <a:t>multithreaded,</a:t>
            </a:r>
            <a:r>
              <a:rPr lang="en-US" altLang="en-US" dirty="0"/>
              <a:t> the reordering may produce inconsistent or unexpected results!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 xmlns:a16="http://schemas.microsoft.com/office/drawing/2014/main" id="{F16515B5-46A6-054A-93CB-2B1CD59854DE}"/>
              </a:ext>
            </a:extLst>
          </p:cNvPr>
          <p:cNvSpPr>
            <a:spLocks noGrp="1"/>
          </p:cNvSpPr>
          <p:nvPr>
            <p:ph type="title"/>
          </p:nvPr>
        </p:nvSpPr>
        <p:spPr/>
        <p:txBody>
          <a:bodyPr/>
          <a:lstStyle/>
          <a:p>
            <a:r>
              <a:rPr lang="en-US" altLang="en-US" dirty="0"/>
              <a:t>Example of Peterson’s Solution</a:t>
            </a:r>
          </a:p>
        </p:txBody>
      </p:sp>
      <p:sp>
        <p:nvSpPr>
          <p:cNvPr id="93186" name="Content Placeholder 2">
            <a:extLst>
              <a:ext uri="{FF2B5EF4-FFF2-40B4-BE49-F238E27FC236}">
                <a16:creationId xmlns="" xmlns:a16="http://schemas.microsoft.com/office/drawing/2014/main" id="{981F26D6-7F8B-3040-8799-723FD76700B1}"/>
              </a:ext>
            </a:extLst>
          </p:cNvPr>
          <p:cNvSpPr>
            <a:spLocks noGrp="1"/>
          </p:cNvSpPr>
          <p:nvPr>
            <p:ph idx="1"/>
          </p:nvPr>
        </p:nvSpPr>
        <p:spPr/>
        <p:txBody>
          <a:bodyPr/>
          <a:lstStyle/>
          <a:p>
            <a:r>
              <a:rPr lang="en-US" altLang="en-US" dirty="0"/>
              <a:t>Two threads share the data:</a:t>
            </a:r>
          </a:p>
          <a:p>
            <a:pPr marL="1085850" lvl="3" indent="0">
              <a:buNone/>
            </a:pPr>
            <a:r>
              <a:rPr lang="en-US" altLang="en-US" sz="2000" b="1" dirty="0" err="1">
                <a:latin typeface="Courier New" panose="02070309020205020404" pitchFamily="49" charset="0"/>
                <a:cs typeface="Courier New" panose="02070309020205020404" pitchFamily="49" charset="0"/>
              </a:rPr>
              <a:t>boolean</a:t>
            </a:r>
            <a:r>
              <a:rPr lang="en-US" altLang="en-US" sz="2000" b="1" dirty="0">
                <a:latin typeface="Courier New" panose="02070309020205020404" pitchFamily="49" charset="0"/>
                <a:cs typeface="Courier New" panose="02070309020205020404" pitchFamily="49" charset="0"/>
              </a:rPr>
              <a:t> flag = false;</a:t>
            </a:r>
            <a:br>
              <a:rPr lang="en-US" altLang="en-US" sz="2000" b="1" dirty="0">
                <a:latin typeface="Courier New" panose="02070309020205020404" pitchFamily="49" charset="0"/>
                <a:cs typeface="Courier New" panose="02070309020205020404" pitchFamily="49" charset="0"/>
              </a:rPr>
            </a:b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x = 0;</a:t>
            </a:r>
          </a:p>
          <a:p>
            <a:r>
              <a:rPr lang="en-US" altLang="en-US" i="1" dirty="0">
                <a:solidFill>
                  <a:srgbClr val="0070C0"/>
                </a:solidFill>
              </a:rPr>
              <a:t>Thread 1</a:t>
            </a:r>
            <a:r>
              <a:rPr lang="en-US" altLang="en-US" dirty="0"/>
              <a:t> performs</a:t>
            </a:r>
          </a:p>
          <a:p>
            <a:pPr marL="1143000" lvl="3" indent="0">
              <a:buNone/>
            </a:pPr>
            <a:r>
              <a:rPr lang="en-US" altLang="en-US" sz="2000" b="1" dirty="0">
                <a:latin typeface="Courier New" panose="02070309020205020404" pitchFamily="49" charset="0"/>
                <a:cs typeface="Courier New" panose="02070309020205020404" pitchFamily="49" charset="0"/>
              </a:rPr>
              <a:t>while (!flag)</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print x</a:t>
            </a:r>
          </a:p>
          <a:p>
            <a:r>
              <a:rPr lang="en-US" altLang="en-US" i="1" dirty="0">
                <a:solidFill>
                  <a:srgbClr val="0070C0"/>
                </a:solidFill>
              </a:rPr>
              <a:t>Thread 2</a:t>
            </a:r>
            <a:r>
              <a:rPr lang="en-US" altLang="en-US" dirty="0"/>
              <a:t> performs</a:t>
            </a:r>
          </a:p>
          <a:p>
            <a:pPr marL="1085850" lvl="3" indent="0">
              <a:buNone/>
            </a:pPr>
            <a:r>
              <a:rPr lang="en-US" altLang="en-US" sz="2000" b="1" dirty="0">
                <a:latin typeface="Courier New" panose="02070309020205020404" pitchFamily="49" charset="0"/>
                <a:cs typeface="Courier New" panose="02070309020205020404" pitchFamily="49" charset="0"/>
              </a:rPr>
              <a:t>x = 100;</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flag = true</a:t>
            </a:r>
          </a:p>
          <a:p>
            <a:r>
              <a:rPr lang="en-US" altLang="en-US" dirty="0"/>
              <a:t>What is the expected output?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 xmlns:a16="http://schemas.microsoft.com/office/drawing/2014/main" id="{181E3A65-F82C-914B-85DF-3B74773D1720}"/>
              </a:ext>
            </a:extLst>
          </p:cNvPr>
          <p:cNvSpPr>
            <a:spLocks noGrp="1"/>
          </p:cNvSpPr>
          <p:nvPr>
            <p:ph type="title"/>
          </p:nvPr>
        </p:nvSpPr>
        <p:spPr/>
        <p:txBody>
          <a:bodyPr/>
          <a:lstStyle/>
          <a:p>
            <a:r>
              <a:rPr lang="en-US" altLang="en-US" dirty="0"/>
              <a:t>Example of Peterson’s Solution</a:t>
            </a:r>
          </a:p>
        </p:txBody>
      </p:sp>
      <p:sp>
        <p:nvSpPr>
          <p:cNvPr id="94210" name="Content Placeholder 2">
            <a:extLst>
              <a:ext uri="{FF2B5EF4-FFF2-40B4-BE49-F238E27FC236}">
                <a16:creationId xmlns="" xmlns:a16="http://schemas.microsoft.com/office/drawing/2014/main" id="{12008064-69F2-4244-AA36-A2DEF152F52D}"/>
              </a:ext>
            </a:extLst>
          </p:cNvPr>
          <p:cNvSpPr>
            <a:spLocks noGrp="1"/>
          </p:cNvSpPr>
          <p:nvPr>
            <p:ph idx="1"/>
          </p:nvPr>
        </p:nvSpPr>
        <p:spPr/>
        <p:txBody>
          <a:bodyPr/>
          <a:lstStyle/>
          <a:p>
            <a:r>
              <a:rPr lang="en-US" altLang="en-US" dirty="0"/>
              <a:t>100 is the expected output.</a:t>
            </a:r>
          </a:p>
          <a:p>
            <a:r>
              <a:rPr lang="en-US" altLang="en-US" dirty="0"/>
              <a:t>However, the operations for </a:t>
            </a:r>
            <a:r>
              <a:rPr lang="en-US" altLang="en-US" i="1" dirty="0">
                <a:solidFill>
                  <a:srgbClr val="0070C0"/>
                </a:solidFill>
              </a:rPr>
              <a:t>Thread 2</a:t>
            </a:r>
            <a:r>
              <a:rPr lang="en-US" altLang="en-US" dirty="0"/>
              <a:t> may be reordered:</a:t>
            </a:r>
          </a:p>
          <a:p>
            <a:pPr marL="1085850" lvl="3" indent="0">
              <a:buNone/>
            </a:pPr>
            <a:r>
              <a:rPr lang="en-US" altLang="en-US" sz="2000" b="1" dirty="0">
                <a:latin typeface="Courier New" panose="02070309020205020404" pitchFamily="49" charset="0"/>
                <a:cs typeface="Courier New" panose="02070309020205020404" pitchFamily="49" charset="0"/>
              </a:rPr>
              <a:t>flag = true;</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x = 100;</a:t>
            </a:r>
          </a:p>
          <a:p>
            <a:r>
              <a:rPr lang="en-US" altLang="en-US" dirty="0"/>
              <a:t>If this occurs, the output may be 0!</a:t>
            </a:r>
          </a:p>
          <a:p>
            <a:r>
              <a:rPr lang="en-US" altLang="en-US" dirty="0"/>
              <a:t>The effects of </a:t>
            </a:r>
            <a:r>
              <a:rPr lang="en-US" altLang="en-US" i="1" dirty="0">
                <a:solidFill>
                  <a:srgbClr val="0070C0"/>
                </a:solidFill>
              </a:rPr>
              <a:t>instruction reordering </a:t>
            </a:r>
            <a:r>
              <a:rPr lang="en-US" altLang="en-US" dirty="0"/>
              <a:t>in Peterson’s Solution</a:t>
            </a:r>
          </a:p>
          <a:p>
            <a:endParaRPr lang="en-US" altLang="en-US" dirty="0"/>
          </a:p>
          <a:p>
            <a:endParaRPr lang="en-US" altLang="en-US" dirty="0"/>
          </a:p>
          <a:p>
            <a:pPr marL="0" indent="0">
              <a:buNone/>
            </a:pPr>
            <a:endParaRPr lang="en-US" altLang="en-US" dirty="0"/>
          </a:p>
          <a:p>
            <a:r>
              <a:rPr lang="en-US" altLang="en-US" dirty="0"/>
              <a:t>This allows both processes to be in their critical section at the same time!</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94211" name="Picture 3">
            <a:extLst>
              <a:ext uri="{FF2B5EF4-FFF2-40B4-BE49-F238E27FC236}">
                <a16:creationId xmlns="" xmlns:a16="http://schemas.microsoft.com/office/drawing/2014/main" id="{774015A9-FDBC-D440-9AF2-C829121B9A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3712" y="4324014"/>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 xmlns:a16="http://schemas.microsoft.com/office/drawing/2014/main" id="{DE34ECEA-4F44-7140-98F6-677BDED34AAC}"/>
              </a:ext>
            </a:extLst>
          </p:cNvPr>
          <p:cNvSpPr>
            <a:spLocks noGrp="1" noChangeArrowheads="1"/>
          </p:cNvSpPr>
          <p:nvPr>
            <p:ph type="title"/>
          </p:nvPr>
        </p:nvSpPr>
        <p:spPr/>
        <p:txBody>
          <a:bodyPr/>
          <a:lstStyle/>
          <a:p>
            <a:pPr eaLnBrk="1" hangingPunct="1"/>
            <a:r>
              <a:rPr lang="en-US" altLang="en-US"/>
              <a:t>Synchronization Hardware</a:t>
            </a:r>
          </a:p>
        </p:txBody>
      </p:sp>
      <p:sp>
        <p:nvSpPr>
          <p:cNvPr id="29698" name="Rectangle 3">
            <a:extLst>
              <a:ext uri="{FF2B5EF4-FFF2-40B4-BE49-F238E27FC236}">
                <a16:creationId xmlns="" xmlns:a16="http://schemas.microsoft.com/office/drawing/2014/main" id="{06F81411-1AB8-6943-8AB3-586207E43FFA}"/>
              </a:ext>
            </a:extLst>
          </p:cNvPr>
          <p:cNvSpPr>
            <a:spLocks noGrp="1" noChangeArrowheads="1"/>
          </p:cNvSpPr>
          <p:nvPr>
            <p:ph idx="1"/>
          </p:nvPr>
        </p:nvSpPr>
        <p:spPr/>
        <p:txBody>
          <a:bodyPr/>
          <a:lstStyle/>
          <a:p>
            <a:pPr>
              <a:lnSpc>
                <a:spcPct val="90000"/>
              </a:lnSpc>
              <a:tabLst>
                <a:tab pos="739775" algn="l"/>
                <a:tab pos="1020763" algn="l"/>
                <a:tab pos="1257300" algn="l"/>
              </a:tabLst>
            </a:pPr>
            <a:r>
              <a:rPr lang="en-US" altLang="en-US" dirty="0"/>
              <a:t>Many systems provide </a:t>
            </a:r>
            <a:r>
              <a:rPr lang="en-US" altLang="en-US" i="1" dirty="0">
                <a:solidFill>
                  <a:srgbClr val="0070C0"/>
                </a:solidFill>
              </a:rPr>
              <a:t>hardware support </a:t>
            </a:r>
            <a:r>
              <a:rPr lang="en-US" altLang="en-US" dirty="0"/>
              <a:t>for implementing the critical-section code.</a:t>
            </a:r>
          </a:p>
          <a:p>
            <a:pPr>
              <a:lnSpc>
                <a:spcPct val="90000"/>
              </a:lnSpc>
              <a:tabLst>
                <a:tab pos="739775" algn="l"/>
                <a:tab pos="1020763" algn="l"/>
                <a:tab pos="1257300" algn="l"/>
              </a:tabLst>
            </a:pPr>
            <a:r>
              <a:rPr lang="en-US" altLang="en-US" b="1" dirty="0">
                <a:solidFill>
                  <a:srgbClr val="0070C0"/>
                </a:solidFill>
              </a:rPr>
              <a:t>Uniprocessors</a:t>
            </a:r>
            <a:r>
              <a:rPr lang="en-US" altLang="en-US" dirty="0"/>
              <a:t> – could </a:t>
            </a:r>
            <a:r>
              <a:rPr lang="en-US" altLang="en-US" i="1" dirty="0">
                <a:solidFill>
                  <a:srgbClr val="0070C0"/>
                </a:solidFill>
              </a:rPr>
              <a:t>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are not broadly scalable</a:t>
            </a:r>
          </a:p>
          <a:p>
            <a:pPr>
              <a:lnSpc>
                <a:spcPct val="90000"/>
              </a:lnSpc>
              <a:tabLst>
                <a:tab pos="739775" algn="l"/>
                <a:tab pos="1020763" algn="l"/>
                <a:tab pos="1257300" algn="l"/>
              </a:tabLst>
            </a:pPr>
            <a:r>
              <a:rPr lang="en-US" altLang="en-US" dirty="0"/>
              <a:t>We will look at three forms of hardware support:</a:t>
            </a:r>
          </a:p>
          <a:p>
            <a:pPr marL="857250" lvl="1" indent="-457200">
              <a:lnSpc>
                <a:spcPct val="90000"/>
              </a:lnSpc>
              <a:buFont typeface="+mj-lt"/>
              <a:buAutoNum type="arabicPeriod"/>
              <a:tabLst>
                <a:tab pos="739775" algn="l"/>
                <a:tab pos="1020763" algn="l"/>
                <a:tab pos="1257300" algn="l"/>
              </a:tabLst>
            </a:pPr>
            <a:r>
              <a:rPr lang="en-US" altLang="en-US" sz="2000" i="1" dirty="0">
                <a:solidFill>
                  <a:srgbClr val="0070C0"/>
                </a:solidFill>
              </a:rPr>
              <a:t>Memory barriers</a:t>
            </a:r>
          </a:p>
          <a:p>
            <a:pPr marL="857250" lvl="1" indent="-457200">
              <a:lnSpc>
                <a:spcPct val="90000"/>
              </a:lnSpc>
              <a:buFont typeface="+mj-lt"/>
              <a:buAutoNum type="arabicPeriod"/>
              <a:tabLst>
                <a:tab pos="739775" algn="l"/>
                <a:tab pos="1020763" algn="l"/>
                <a:tab pos="1257300" algn="l"/>
              </a:tabLst>
            </a:pPr>
            <a:r>
              <a:rPr lang="en-US" altLang="en-US" sz="2000" i="1" dirty="0">
                <a:solidFill>
                  <a:srgbClr val="0070C0"/>
                </a:solidFill>
              </a:rPr>
              <a:t>Hardware instructions</a:t>
            </a:r>
          </a:p>
          <a:p>
            <a:pPr marL="857250" lvl="1" indent="-457200">
              <a:lnSpc>
                <a:spcPct val="90000"/>
              </a:lnSpc>
              <a:buFont typeface="+mj-lt"/>
              <a:buAutoNum type="arabicPeriod"/>
              <a:tabLst>
                <a:tab pos="739775" algn="l"/>
                <a:tab pos="1020763" algn="l"/>
                <a:tab pos="1257300" algn="l"/>
              </a:tabLst>
            </a:pPr>
            <a:r>
              <a:rPr lang="en-US" altLang="en-US" sz="2000" i="1" dirty="0">
                <a:solidFill>
                  <a:srgbClr val="0070C0"/>
                </a:solidFill>
              </a:rPr>
              <a:t>Atomic variables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 xmlns:a16="http://schemas.microsoft.com/office/drawing/2014/main" id="{273C7919-5516-A248-8CBE-62A0658A579C}"/>
              </a:ext>
            </a:extLst>
          </p:cNvPr>
          <p:cNvSpPr>
            <a:spLocks noGrp="1"/>
          </p:cNvSpPr>
          <p:nvPr>
            <p:ph type="title"/>
          </p:nvPr>
        </p:nvSpPr>
        <p:spPr/>
        <p:txBody>
          <a:bodyPr/>
          <a:lstStyle/>
          <a:p>
            <a:r>
              <a:rPr lang="en-US" altLang="en-US"/>
              <a:t>Memory Barriers</a:t>
            </a:r>
          </a:p>
        </p:txBody>
      </p:sp>
      <p:sp>
        <p:nvSpPr>
          <p:cNvPr id="95234" name="Content Placeholder 2">
            <a:extLst>
              <a:ext uri="{FF2B5EF4-FFF2-40B4-BE49-F238E27FC236}">
                <a16:creationId xmlns="" xmlns:a16="http://schemas.microsoft.com/office/drawing/2014/main" id="{5880CC99-0B37-084D-8C95-5A1C8AA983C4}"/>
              </a:ext>
            </a:extLst>
          </p:cNvPr>
          <p:cNvSpPr>
            <a:spLocks noGrp="1"/>
          </p:cNvSpPr>
          <p:nvPr>
            <p:ph idx="1"/>
          </p:nvPr>
        </p:nvSpPr>
        <p:spPr/>
        <p:txBody>
          <a:bodyPr/>
          <a:lstStyle/>
          <a:p>
            <a:r>
              <a:rPr lang="en-US" altLang="en-US" i="1" dirty="0">
                <a:solidFill>
                  <a:srgbClr val="0070C0"/>
                </a:solidFill>
              </a:rPr>
              <a:t>Memory model </a:t>
            </a:r>
            <a:r>
              <a:rPr lang="en-US" altLang="en-US" dirty="0"/>
              <a:t>is the memory guarantee that a computer architecture makes to application programs.</a:t>
            </a:r>
          </a:p>
          <a:p>
            <a:r>
              <a:rPr lang="en-US" altLang="en-US" dirty="0"/>
              <a:t>Memory models may be either:</a:t>
            </a:r>
          </a:p>
          <a:p>
            <a:pPr lvl="1">
              <a:buFont typeface="Wingdings" pitchFamily="2" charset="2"/>
              <a:buChar char="Ø"/>
            </a:pPr>
            <a:r>
              <a:rPr lang="en-US" altLang="en-US" i="1" dirty="0">
                <a:solidFill>
                  <a:srgbClr val="0070C0"/>
                </a:solidFill>
              </a:rPr>
              <a:t>Strongly ordered </a:t>
            </a:r>
            <a:r>
              <a:rPr lang="en-US" altLang="en-US" dirty="0"/>
              <a:t>– where a memory modification of one processor is immediately visible to all other processors.</a:t>
            </a:r>
          </a:p>
          <a:p>
            <a:pPr lvl="1">
              <a:buFont typeface="Wingdings" pitchFamily="2" charset="2"/>
              <a:buChar char="Ø"/>
            </a:pPr>
            <a:r>
              <a:rPr lang="en-US" altLang="en-US" i="1" dirty="0">
                <a:solidFill>
                  <a:srgbClr val="0070C0"/>
                </a:solidFill>
              </a:rPr>
              <a:t>Weakly ordered  </a:t>
            </a:r>
            <a:r>
              <a:rPr lang="en-US" altLang="en-US" dirty="0"/>
              <a:t>– where a memory modification of one processor may not be immediately visible to all other processors.</a:t>
            </a:r>
          </a:p>
          <a:p>
            <a:r>
              <a:rPr lang="en-US" altLang="en-US" dirty="0"/>
              <a:t>A </a:t>
            </a:r>
            <a:r>
              <a:rPr lang="en-US" altLang="en-US" i="1" dirty="0">
                <a:solidFill>
                  <a:srgbClr val="0070C0"/>
                </a:solidFill>
              </a:rPr>
              <a:t>memory barrier </a:t>
            </a:r>
            <a:r>
              <a:rPr lang="en-US" altLang="en-US" dirty="0"/>
              <a:t>is an instruction that forces any change in memory to be propagated (made visible) to all other processors.</a:t>
            </a:r>
            <a:br>
              <a:rPr lang="en-US" altLang="en-US" dirty="0"/>
            </a:br>
            <a:endParaRPr lang="en-US"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 xmlns:a16="http://schemas.microsoft.com/office/drawing/2014/main" id="{212F046B-DD98-6745-8A28-3D2EA6092AA9}"/>
              </a:ext>
            </a:extLst>
          </p:cNvPr>
          <p:cNvSpPr>
            <a:spLocks noGrp="1"/>
          </p:cNvSpPr>
          <p:nvPr>
            <p:ph type="title"/>
          </p:nvPr>
        </p:nvSpPr>
        <p:spPr/>
        <p:txBody>
          <a:bodyPr/>
          <a:lstStyle/>
          <a:p>
            <a:r>
              <a:rPr lang="en-US" altLang="en-US" dirty="0"/>
              <a:t>Example of Memory Barrier</a:t>
            </a:r>
          </a:p>
        </p:txBody>
      </p:sp>
      <p:sp>
        <p:nvSpPr>
          <p:cNvPr id="96258" name="Content Placeholder 2">
            <a:extLst>
              <a:ext uri="{FF2B5EF4-FFF2-40B4-BE49-F238E27FC236}">
                <a16:creationId xmlns="" xmlns:a16="http://schemas.microsoft.com/office/drawing/2014/main" id="{C7D2FB84-7449-BC43-9F97-D2B4DF8B6962}"/>
              </a:ext>
            </a:extLst>
          </p:cNvPr>
          <p:cNvSpPr>
            <a:spLocks noGrp="1"/>
          </p:cNvSpPr>
          <p:nvPr>
            <p:ph idx="1"/>
          </p:nvPr>
        </p:nvSpPr>
        <p:spPr/>
        <p:txBody>
          <a:bodyPr/>
          <a:lstStyle/>
          <a:p>
            <a:r>
              <a:rPr lang="en-US" altLang="en-US" dirty="0"/>
              <a:t>We could add a memory barrier to the following instructions to ensure Thread 1 outputs 100:</a:t>
            </a:r>
          </a:p>
          <a:p>
            <a:r>
              <a:rPr lang="en-US" altLang="en-US" i="1" dirty="0">
                <a:solidFill>
                  <a:srgbClr val="0070C0"/>
                </a:solidFill>
              </a:rPr>
              <a:t>Thread 1</a:t>
            </a:r>
            <a:r>
              <a:rPr lang="en-US" altLang="en-US" dirty="0"/>
              <a:t> now performs</a:t>
            </a:r>
          </a:p>
          <a:p>
            <a:pPr marL="1943100" lvl="5" indent="0">
              <a:buNone/>
            </a:pPr>
            <a:r>
              <a:rPr lang="en-US" altLang="en-US" sz="2000" b="1" dirty="0">
                <a:latin typeface="Courier New" panose="02070309020205020404" pitchFamily="49" charset="0"/>
                <a:cs typeface="Courier New" panose="02070309020205020404" pitchFamily="49" charset="0"/>
              </a:rPr>
              <a:t>while (!flag)</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memory_barrier</a:t>
            </a:r>
            <a:r>
              <a:rPr lang="en-US" altLang="en-US" sz="2000" b="1" dirty="0">
                <a:latin typeface="Courier New" panose="02070309020205020404" pitchFamily="49" charset="0"/>
                <a:cs typeface="Courier New" panose="02070309020205020404" pitchFamily="49" charset="0"/>
              </a:rPr>
              <a: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print x;</a:t>
            </a:r>
          </a:p>
          <a:p>
            <a:r>
              <a:rPr lang="en-US" altLang="en-US" i="1" dirty="0">
                <a:solidFill>
                  <a:srgbClr val="0070C0"/>
                </a:solidFill>
              </a:rPr>
              <a:t>Thread 2</a:t>
            </a:r>
            <a:r>
              <a:rPr lang="en-US" altLang="en-US" dirty="0"/>
              <a:t> now performs</a:t>
            </a:r>
          </a:p>
          <a:p>
            <a:pPr marL="1885950" lvl="5" indent="0">
              <a:buNone/>
            </a:pPr>
            <a:r>
              <a:rPr lang="en-US" altLang="en-US" sz="2000" b="1" dirty="0">
                <a:latin typeface="Courier New" panose="02070309020205020404" pitchFamily="49" charset="0"/>
                <a:cs typeface="Courier New" panose="02070309020205020404" pitchFamily="49" charset="0"/>
              </a:rPr>
              <a:t>x = 100;</a:t>
            </a:r>
            <a:br>
              <a:rPr lang="en-US" altLang="en-US" sz="2000" b="1" dirty="0">
                <a:latin typeface="Courier New" panose="02070309020205020404" pitchFamily="49" charset="0"/>
                <a:cs typeface="Courier New" panose="02070309020205020404" pitchFamily="49" charset="0"/>
              </a:rPr>
            </a:br>
            <a:r>
              <a:rPr lang="en-US" altLang="en-US" sz="2000" b="1" dirty="0" err="1">
                <a:latin typeface="Courier New" panose="02070309020205020404" pitchFamily="49" charset="0"/>
                <a:cs typeface="Courier New" panose="02070309020205020404" pitchFamily="49" charset="0"/>
              </a:rPr>
              <a:t>memory_barrier</a:t>
            </a:r>
            <a:r>
              <a:rPr lang="en-US" altLang="en-US" sz="2000" b="1" dirty="0">
                <a:latin typeface="Courier New" panose="02070309020205020404" pitchFamily="49" charset="0"/>
                <a:cs typeface="Courier New" panose="02070309020205020404" pitchFamily="49" charset="0"/>
              </a:rPr>
              <a: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flag = true;</a:t>
            </a:r>
            <a:endParaRPr lang="en-US" altLang="en-US" sz="20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 xmlns:a16="http://schemas.microsoft.com/office/drawing/2014/main" id="{106529B0-BF75-C147-9C31-4634D3FFCE22}"/>
              </a:ext>
            </a:extLst>
          </p:cNvPr>
          <p:cNvSpPr>
            <a:spLocks noGrp="1"/>
          </p:cNvSpPr>
          <p:nvPr>
            <p:ph type="title"/>
          </p:nvPr>
        </p:nvSpPr>
        <p:spPr/>
        <p:txBody>
          <a:bodyPr/>
          <a:lstStyle/>
          <a:p>
            <a:r>
              <a:rPr lang="en-US" altLang="en-US"/>
              <a:t>Hardware Instructions</a:t>
            </a:r>
          </a:p>
        </p:txBody>
      </p:sp>
      <p:sp>
        <p:nvSpPr>
          <p:cNvPr id="97282" name="Content Placeholder 2">
            <a:extLst>
              <a:ext uri="{FF2B5EF4-FFF2-40B4-BE49-F238E27FC236}">
                <a16:creationId xmlns="" xmlns:a16="http://schemas.microsoft.com/office/drawing/2014/main" id="{20E6DACE-6AEB-0946-AB74-0BAA62845EBB}"/>
              </a:ext>
            </a:extLst>
          </p:cNvPr>
          <p:cNvSpPr>
            <a:spLocks noGrp="1"/>
          </p:cNvSpPr>
          <p:nvPr>
            <p:ph idx="1"/>
          </p:nvPr>
        </p:nvSpPr>
        <p:spPr/>
        <p:txBody>
          <a:bodyPr/>
          <a:lstStyle/>
          <a:p>
            <a:r>
              <a:rPr lang="en-US" altLang="en-US" i="1" dirty="0">
                <a:solidFill>
                  <a:srgbClr val="0070C0"/>
                </a:solidFill>
              </a:rPr>
              <a:t>Special hardware instructions </a:t>
            </a:r>
            <a:r>
              <a:rPr lang="en-US" altLang="en-US" dirty="0"/>
              <a:t>that allow us to either </a:t>
            </a:r>
            <a:r>
              <a:rPr lang="en-US" altLang="en-US" i="1" dirty="0">
                <a:solidFill>
                  <a:srgbClr val="0070C0"/>
                </a:solidFill>
              </a:rPr>
              <a:t>test-and-modify</a:t>
            </a:r>
            <a:r>
              <a:rPr lang="en-US" altLang="en-US" dirty="0"/>
              <a:t> the content of a word, or to </a:t>
            </a:r>
            <a:r>
              <a:rPr lang="en-US" altLang="en-US" i="1" dirty="0">
                <a:solidFill>
                  <a:srgbClr val="0070C0"/>
                </a:solidFill>
              </a:rPr>
              <a:t>swap</a:t>
            </a:r>
            <a:r>
              <a:rPr lang="en-US" altLang="en-US" dirty="0"/>
              <a:t> the contents of two words atomically (uninterruptedly.)</a:t>
            </a:r>
          </a:p>
          <a:p>
            <a:pPr lvl="1"/>
            <a:r>
              <a:rPr lang="en-US" altLang="en-US" b="1" i="1" dirty="0">
                <a:solidFill>
                  <a:srgbClr val="0070C0"/>
                </a:solidFill>
                <a:latin typeface="Courier New" panose="02070309020205020404" pitchFamily="49" charset="0"/>
                <a:cs typeface="Courier New" panose="02070309020205020404" pitchFamily="49" charset="0"/>
              </a:rPr>
              <a:t>Test-and-Set()</a:t>
            </a:r>
            <a:r>
              <a:rPr lang="en-US" altLang="en-US" dirty="0"/>
              <a:t> instruction</a:t>
            </a:r>
          </a:p>
          <a:p>
            <a:pPr lvl="1"/>
            <a:r>
              <a:rPr lang="en-US" altLang="en-US" b="1" i="1" dirty="0">
                <a:solidFill>
                  <a:srgbClr val="0070C0"/>
                </a:solidFill>
                <a:latin typeface="Courier New" panose="02070309020205020404" pitchFamily="49" charset="0"/>
                <a:cs typeface="Courier New" panose="02070309020205020404" pitchFamily="49" charset="0"/>
              </a:rPr>
              <a:t>Compare-and-Swap()</a:t>
            </a:r>
            <a:r>
              <a:rPr lang="en-US" altLang="en-US" dirty="0"/>
              <a:t> instruction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 xmlns:a16="http://schemas.microsoft.com/office/drawing/2014/main" id="{7BC8B1CF-179C-8545-B8AC-E4024A450CEC}"/>
              </a:ext>
            </a:extLst>
          </p:cNvPr>
          <p:cNvSpPr>
            <a:spLocks noGrp="1" noChangeArrowheads="1"/>
          </p:cNvSpPr>
          <p:nvPr>
            <p:ph type="title"/>
          </p:nvPr>
        </p:nvSpPr>
        <p:spPr/>
        <p:txBody>
          <a:bodyPr/>
          <a:lstStyle/>
          <a:p>
            <a:pPr eaLnBrk="1" hangingPunct="1"/>
            <a:r>
              <a:rPr lang="en-US" altLang="en-US" i="1" dirty="0" err="1">
                <a:latin typeface="Courier New" panose="02070309020205020404" pitchFamily="49" charset="0"/>
                <a:cs typeface="Courier New" panose="02070309020205020404" pitchFamily="49" charset="0"/>
              </a:rPr>
              <a:t>test_and_set</a:t>
            </a:r>
            <a:r>
              <a:rPr lang="en-US" altLang="en-US" i="1" dirty="0"/>
              <a:t>  </a:t>
            </a:r>
            <a:r>
              <a:rPr lang="en-US" altLang="en-US" dirty="0"/>
              <a:t>Instruction </a:t>
            </a:r>
          </a:p>
        </p:txBody>
      </p:sp>
      <p:sp>
        <p:nvSpPr>
          <p:cNvPr id="31746" name="Rectangle 3">
            <a:extLst>
              <a:ext uri="{FF2B5EF4-FFF2-40B4-BE49-F238E27FC236}">
                <a16:creationId xmlns="" xmlns:a16="http://schemas.microsoft.com/office/drawing/2014/main" id="{8CB9ED9F-75FE-F743-96D6-A14B29C4C3A2}"/>
              </a:ext>
            </a:extLst>
          </p:cNvPr>
          <p:cNvSpPr>
            <a:spLocks noGrp="1" noChangeArrowheads="1"/>
          </p:cNvSpPr>
          <p:nvPr>
            <p:ph idx="1"/>
          </p:nvPr>
        </p:nvSpPr>
        <p:spPr/>
        <p:txBody>
          <a:bodyPr/>
          <a:lstStyle/>
          <a:p>
            <a:pPr>
              <a:lnSpc>
                <a:spcPct val="90000"/>
              </a:lnSpc>
              <a:tabLst>
                <a:tab pos="739775" algn="l"/>
                <a:tab pos="1020763" algn="l"/>
                <a:tab pos="1257300" algn="l"/>
              </a:tabLst>
            </a:pPr>
            <a:r>
              <a:rPr lang="en-US" altLang="en-US" dirty="0"/>
              <a:t>   Definition:</a:t>
            </a:r>
            <a:endParaRPr lang="en-US" altLang="en-US" b="1" dirty="0">
              <a:solidFill>
                <a:srgbClr val="000000"/>
              </a:solidFill>
              <a:latin typeface="Courier New" panose="02070309020205020404" pitchFamily="49" charset="0"/>
            </a:endParaRPr>
          </a:p>
          <a:p>
            <a:pPr marL="0" indent="0">
              <a:lnSpc>
                <a:spcPct val="90000"/>
              </a:lnSpc>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test_and_set</a:t>
            </a:r>
            <a:r>
              <a:rPr lang="en-US" altLang="en-US" b="1" dirty="0">
                <a:solidFill>
                  <a:srgbClr val="000000"/>
                </a:solidFill>
                <a:latin typeface="Courier New" panose="02070309020205020404" pitchFamily="49" charset="0"/>
              </a:rPr>
              <a:t>(</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marL="0" indent="0">
              <a:lnSpc>
                <a:spcPct val="90000"/>
              </a:lnSpc>
              <a:buNone/>
              <a:tabLst>
                <a:tab pos="739775" algn="l"/>
                <a:tab pos="1020763" algn="l"/>
                <a:tab pos="1257300" algn="l"/>
              </a:tabLst>
            </a:pPr>
            <a:r>
              <a:rPr lang="en-US" altLang="en-US" b="1" dirty="0">
                <a:solidFill>
                  <a:srgbClr val="000000"/>
                </a:solidFill>
                <a:latin typeface="Courier New" panose="02070309020205020404" pitchFamily="49" charset="0"/>
              </a:rPr>
              <a:t>        {</a:t>
            </a:r>
          </a:p>
          <a:p>
            <a:pPr marL="0" indent="0">
              <a:lnSpc>
                <a:spcPct val="90000"/>
              </a:lnSpc>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marL="0" indent="0">
              <a:lnSpc>
                <a:spcPct val="90000"/>
              </a:lnSpc>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marL="0" indent="0">
              <a:lnSpc>
                <a:spcPct val="90000"/>
              </a:lnSpc>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marL="0" indent="0">
              <a:lnSpc>
                <a:spcPct val="90000"/>
              </a:lnSpc>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pPr marL="457200" indent="-457200">
              <a:lnSpc>
                <a:spcPct val="90000"/>
              </a:lnSpc>
              <a:buFont typeface="+mj-lt"/>
              <a:buAutoNum type="arabicPeriod"/>
              <a:tabLst>
                <a:tab pos="739775" algn="l"/>
                <a:tab pos="1020763" algn="l"/>
                <a:tab pos="1257300" algn="l"/>
              </a:tabLst>
            </a:pPr>
            <a:r>
              <a:rPr lang="en-US" altLang="en-US" dirty="0"/>
              <a:t>Executed atomically</a:t>
            </a:r>
          </a:p>
          <a:p>
            <a:pPr marL="457200" indent="-457200">
              <a:lnSpc>
                <a:spcPct val="90000"/>
              </a:lnSpc>
              <a:buFont typeface="+mj-lt"/>
              <a:buAutoNum type="arabicPeriod"/>
              <a:tabLst>
                <a:tab pos="739775" algn="l"/>
                <a:tab pos="1020763" algn="l"/>
                <a:tab pos="1257300" algn="l"/>
              </a:tabLst>
            </a:pPr>
            <a:r>
              <a:rPr lang="en-US" altLang="en-US" dirty="0"/>
              <a:t>Returns the original value of passed parameter (i.e., </a:t>
            </a:r>
            <a:r>
              <a:rPr lang="en-US" altLang="en-US" b="1" dirty="0">
                <a:solidFill>
                  <a:srgbClr val="000000"/>
                </a:solidFill>
                <a:latin typeface="Courier New" panose="02070309020205020404" pitchFamily="49" charset="0"/>
              </a:rPr>
              <a:t>*target</a:t>
            </a:r>
            <a:r>
              <a:rPr lang="en-US" altLang="en-US" dirty="0"/>
              <a:t>)</a:t>
            </a:r>
          </a:p>
          <a:p>
            <a:pPr marL="457200" indent="-457200">
              <a:lnSpc>
                <a:spcPct val="90000"/>
              </a:lnSpc>
              <a:buFont typeface="+mj-lt"/>
              <a:buAutoNum type="arabicPeriod"/>
              <a:tabLst>
                <a:tab pos="739775" algn="l"/>
                <a:tab pos="1020763" algn="l"/>
                <a:tab pos="1257300" algn="l"/>
              </a:tabLst>
            </a:pPr>
            <a:r>
              <a:rPr lang="en-US" altLang="en-US" dirty="0"/>
              <a:t>Set the new value of passed parameter to </a:t>
            </a:r>
            <a:r>
              <a:rPr lang="en-US" altLang="en-US" b="1" dirty="0">
                <a:solidFill>
                  <a:srgbClr val="000000"/>
                </a:solidFill>
                <a:latin typeface="Courier New" panose="02070309020205020404" pitchFamily="49" charset="0"/>
              </a:rPr>
              <a:t>true </a:t>
            </a:r>
            <a:br>
              <a:rPr lang="en-US" altLang="en-US" b="1" dirty="0">
                <a:solidFill>
                  <a:srgbClr val="000000"/>
                </a:solidFill>
                <a:latin typeface="Courier New" panose="02070309020205020404" pitchFamily="49" charset="0"/>
              </a:rPr>
            </a:br>
            <a:r>
              <a:rPr lang="en-US" altLang="en-US" dirty="0"/>
              <a:t>(i.e., </a:t>
            </a:r>
            <a:r>
              <a:rPr lang="en-US" altLang="en-US" b="1" dirty="0">
                <a:solidFill>
                  <a:srgbClr val="000000"/>
                </a:solidFill>
                <a:latin typeface="Courier New" panose="02070309020205020404" pitchFamily="49" charset="0"/>
              </a:rPr>
              <a:t>*target=true</a:t>
            </a:r>
            <a:r>
              <a:rPr lang="en-US" altLang="en-US" dirty="0"/>
              <a:t>)</a:t>
            </a:r>
          </a:p>
          <a:p>
            <a:pPr marL="457200" indent="-457200">
              <a:lnSpc>
                <a:spcPct val="90000"/>
              </a:lnSpc>
              <a:buFont typeface="+mj-lt"/>
              <a:buAutoNum type="arabicPeriod"/>
              <a:tabLst>
                <a:tab pos="739775" algn="l"/>
                <a:tab pos="1020763" algn="l"/>
                <a:tab pos="1257300" algn="l"/>
              </a:tabLst>
            </a:pPr>
            <a:endParaRPr lang="en-US" altLang="en-US" b="1" dirty="0">
              <a:latin typeface="Courier New" panose="02070309020205020404" pitchFamily="49" charset="0"/>
              <a:cs typeface="Courier New" panose="02070309020205020404" pitchFamily="49" charset="0"/>
            </a:endParaRPr>
          </a:p>
          <a:p>
            <a:pPr>
              <a:lnSpc>
                <a:spcPct val="90000"/>
              </a:lnSpc>
              <a:tabLst>
                <a:tab pos="739775" algn="l"/>
                <a:tab pos="1020763" algn="l"/>
                <a:tab pos="1257300" algn="l"/>
              </a:tabLst>
            </a:pPr>
            <a:endParaRPr lang="en-US" altLang="en-US" dirty="0">
              <a:solidFill>
                <a:srgbClr val="0000FF"/>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 xmlns:a16="http://schemas.microsoft.com/office/drawing/2014/main" id="{27F2EE13-49DD-0744-9F34-1FF46F6DE34F}"/>
              </a:ext>
            </a:extLst>
          </p:cNvPr>
          <p:cNvSpPr>
            <a:spLocks noGrp="1" noChangeArrowheads="1"/>
          </p:cNvSpPr>
          <p:nvPr>
            <p:ph type="title"/>
          </p:nvPr>
        </p:nvSpPr>
        <p:spPr/>
        <p:txBody>
          <a:bodyPr/>
          <a:lstStyle/>
          <a:p>
            <a:pPr eaLnBrk="1" hangingPunct="1"/>
            <a:r>
              <a:rPr lang="en-US" altLang="en-US" dirty="0"/>
              <a:t>Solution using </a:t>
            </a:r>
            <a:r>
              <a:rPr lang="en-US" altLang="en-US" i="1" dirty="0" err="1">
                <a:latin typeface="Courier New" panose="02070309020205020404" pitchFamily="49" charset="0"/>
                <a:cs typeface="Courier New" panose="02070309020205020404" pitchFamily="49" charset="0"/>
              </a:rPr>
              <a:t>test_and_set</a:t>
            </a:r>
            <a:r>
              <a:rPr lang="en-US" altLang="en-US" i="1" dirty="0">
                <a:latin typeface="Courier New" panose="02070309020205020404" pitchFamily="49" charset="0"/>
                <a:cs typeface="Courier New" panose="02070309020205020404" pitchFamily="49" charset="0"/>
              </a:rPr>
              <a:t>()</a:t>
            </a:r>
          </a:p>
        </p:txBody>
      </p:sp>
      <p:sp>
        <p:nvSpPr>
          <p:cNvPr id="18435" name="Rectangle 3">
            <a:extLst>
              <a:ext uri="{FF2B5EF4-FFF2-40B4-BE49-F238E27FC236}">
                <a16:creationId xmlns="" xmlns:a16="http://schemas.microsoft.com/office/drawing/2014/main" id="{A8FB8BDC-65F7-D342-8FBB-38A70A991545}"/>
              </a:ext>
            </a:extLst>
          </p:cNvPr>
          <p:cNvSpPr>
            <a:spLocks noGrp="1" noChangeArrowheads="1"/>
          </p:cNvSpPr>
          <p:nvPr>
            <p:ph idx="1"/>
          </p:nvPr>
        </p:nvSpPr>
        <p:spPr/>
        <p:txBody>
          <a:bodyPr/>
          <a:lstStyle/>
          <a:p>
            <a:pPr>
              <a:lnSpc>
                <a:spcPct val="90000"/>
              </a:lnSpc>
              <a:tabLst>
                <a:tab pos="741363" algn="l"/>
                <a:tab pos="1022350" algn="l"/>
                <a:tab pos="1258888" algn="l"/>
              </a:tabLst>
            </a:pPr>
            <a:r>
              <a:rPr lang="en-US" altLang="en-US" dirty="0"/>
              <a:t>Shared Boolean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2" charset="2"/>
              <a:buNone/>
              <a:tabLst>
                <a:tab pos="741363" algn="l"/>
                <a:tab pos="1022350" algn="l"/>
                <a:tab pos="1258888" algn="l"/>
              </a:tabLst>
            </a:pPr>
            <a:r>
              <a:rPr lang="en-US" altLang="en-US" b="1" dirty="0">
                <a:latin typeface="Courier New" panose="02070309020205020404" pitchFamily="49" charset="0"/>
                <a:cs typeface="Courier New" panose="02070309020205020404" pitchFamily="49" charset="0"/>
              </a:rPr>
              <a:t>       </a:t>
            </a:r>
            <a:r>
              <a:rPr lang="en-US" altLang="en-US" b="1" dirty="0">
                <a:solidFill>
                  <a:srgbClr val="000000"/>
                </a:solidFill>
                <a:latin typeface="Courier New" panose="02070309020205020404" pitchFamily="49" charset="0"/>
                <a:cs typeface="Courier New" panose="02070309020205020404" pitchFamily="49" charset="0"/>
              </a:rPr>
              <a:t>do {</a:t>
            </a:r>
            <a:br>
              <a:rPr lang="en-US" altLang="en-US" b="1" dirty="0">
                <a:solidFill>
                  <a:srgbClr val="000000"/>
                </a:solidFill>
                <a:latin typeface="Courier New" panose="02070309020205020404" pitchFamily="49" charset="0"/>
                <a:cs typeface="Courier New" panose="02070309020205020404" pitchFamily="49" charset="0"/>
              </a:rPr>
            </a:br>
            <a:r>
              <a:rPr lang="en-US" altLang="en-US" b="1" dirty="0">
                <a:solidFill>
                  <a:srgbClr val="000000"/>
                </a:solidFill>
                <a:latin typeface="Courier New" panose="02070309020205020404" pitchFamily="49" charset="0"/>
                <a:cs typeface="Courier New" panose="02070309020205020404" pitchFamily="49" charset="0"/>
              </a:rPr>
              <a:t>          while (</a:t>
            </a:r>
            <a:r>
              <a:rPr lang="en-US" altLang="en-US" b="1" dirty="0" err="1">
                <a:solidFill>
                  <a:srgbClr val="000000"/>
                </a:solidFill>
                <a:latin typeface="Courier New" panose="02070309020205020404" pitchFamily="49" charset="0"/>
                <a:cs typeface="Courier New" panose="02070309020205020404" pitchFamily="49" charset="0"/>
              </a:rPr>
              <a:t>test_and_set</a:t>
            </a:r>
            <a:r>
              <a:rPr lang="en-US" altLang="en-US" b="1" dirty="0">
                <a:solidFill>
                  <a:srgbClr val="000000"/>
                </a:solidFill>
                <a:latin typeface="Courier New" panose="02070309020205020404" pitchFamily="49" charset="0"/>
                <a:cs typeface="Courier New" panose="02070309020205020404" pitchFamily="49" charset="0"/>
              </a:rPr>
              <a:t>(&amp;lock)) </a:t>
            </a:r>
          </a:p>
          <a:p>
            <a:pPr>
              <a:buFont typeface="Monotype Sorts" pitchFamily="2" charset="2"/>
              <a:buNone/>
              <a:tabLst>
                <a:tab pos="741363" algn="l"/>
                <a:tab pos="1022350" algn="l"/>
                <a:tab pos="1258888" algn="l"/>
              </a:tabLst>
            </a:pPr>
            <a:r>
              <a:rPr lang="en-US" altLang="en-US" b="1" dirty="0">
                <a:solidFill>
                  <a:srgbClr val="000000"/>
                </a:solidFill>
                <a:latin typeface="Courier New" panose="02070309020205020404" pitchFamily="49" charset="0"/>
                <a:cs typeface="Courier New" panose="02070309020205020404" pitchFamily="49" charset="0"/>
              </a:rPr>
              <a:t>             	; /* do nothing */ </a:t>
            </a:r>
            <a:br>
              <a:rPr lang="en-US" altLang="en-US" b="1" dirty="0">
                <a:solidFill>
                  <a:srgbClr val="000000"/>
                </a:solidFill>
                <a:latin typeface="Courier New" panose="02070309020205020404" pitchFamily="49" charset="0"/>
                <a:cs typeface="Courier New" panose="02070309020205020404" pitchFamily="49" charset="0"/>
              </a:rPr>
            </a:br>
            <a:endParaRPr lang="en-US" altLang="en-US" b="1" dirty="0">
              <a:solidFill>
                <a:srgbClr val="000000"/>
              </a:solidFill>
              <a:latin typeface="Courier New" panose="02070309020205020404" pitchFamily="49" charset="0"/>
              <a:cs typeface="Courier New" panose="02070309020205020404" pitchFamily="49" charset="0"/>
            </a:endParaRPr>
          </a:p>
          <a:p>
            <a:pPr>
              <a:buFont typeface="Monotype Sorts" pitchFamily="2" charset="2"/>
              <a:buNone/>
              <a:tabLst>
                <a:tab pos="741363" algn="l"/>
                <a:tab pos="1022350" algn="l"/>
                <a:tab pos="1258888" algn="l"/>
              </a:tabLst>
            </a:pPr>
            <a:r>
              <a:rPr lang="en-US" altLang="en-US" b="1" dirty="0">
                <a:solidFill>
                  <a:srgbClr val="000000"/>
                </a:solidFill>
                <a:latin typeface="Courier New" panose="02070309020205020404" pitchFamily="49" charset="0"/>
                <a:cs typeface="Courier New" panose="02070309020205020404" pitchFamily="49" charset="0"/>
              </a:rPr>
              <a:t>                 /* critical section */ </a:t>
            </a:r>
            <a:br>
              <a:rPr lang="en-US" altLang="en-US" b="1" dirty="0">
                <a:solidFill>
                  <a:srgbClr val="000000"/>
                </a:solidFill>
                <a:latin typeface="Courier New" panose="02070309020205020404" pitchFamily="49" charset="0"/>
                <a:cs typeface="Courier New" panose="02070309020205020404" pitchFamily="49" charset="0"/>
              </a:rPr>
            </a:br>
            <a:endParaRPr lang="en-US" altLang="en-US" b="1" dirty="0">
              <a:solidFill>
                <a:srgbClr val="000000"/>
              </a:solidFill>
              <a:latin typeface="Courier New" panose="02070309020205020404" pitchFamily="49" charset="0"/>
              <a:cs typeface="Courier New" panose="02070309020205020404" pitchFamily="49" charset="0"/>
            </a:endParaRPr>
          </a:p>
          <a:p>
            <a:pPr>
              <a:buFont typeface="Monotype Sorts" pitchFamily="2" charset="2"/>
              <a:buNone/>
              <a:tabLst>
                <a:tab pos="741363" algn="l"/>
                <a:tab pos="1022350" algn="l"/>
                <a:tab pos="1258888" algn="l"/>
              </a:tabLst>
            </a:pPr>
            <a:r>
              <a:rPr lang="en-US" altLang="en-US"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2" charset="2"/>
              <a:buNone/>
              <a:tabLst>
                <a:tab pos="741363" algn="l"/>
                <a:tab pos="1022350" algn="l"/>
                <a:tab pos="1258888" algn="l"/>
              </a:tabLst>
            </a:pPr>
            <a:r>
              <a:rPr lang="en-US" altLang="en-US"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2" charset="2"/>
              <a:buNone/>
              <a:tabLst>
                <a:tab pos="741363" algn="l"/>
                <a:tab pos="1022350" algn="l"/>
                <a:tab pos="1258888" algn="l"/>
              </a:tabLst>
            </a:pPr>
            <a:r>
              <a:rPr lang="en-US" altLang="en-US" b="1" dirty="0">
                <a:solidFill>
                  <a:srgbClr val="000000"/>
                </a:solidFill>
                <a:latin typeface="Courier New" panose="02070309020205020404" pitchFamily="49" charset="0"/>
                <a:cs typeface="Courier New" panose="02070309020205020404" pitchFamily="49" charset="0"/>
              </a:rPr>
              <a:t>       } while (true); </a:t>
            </a:r>
          </a:p>
          <a:p>
            <a:pPr>
              <a:lnSpc>
                <a:spcPct val="90000"/>
              </a:lnSpc>
              <a:buFont typeface="Monotype Sorts" pitchFamily="2" charset="2"/>
              <a:buNone/>
              <a:tabLst>
                <a:tab pos="741363" algn="l"/>
                <a:tab pos="1022350" algn="l"/>
                <a:tab pos="1258888" algn="l"/>
              </a:tabLst>
            </a:pPr>
            <a:endParaRPr lang="en-US" altLang="en-US" dirty="0">
              <a:solidFill>
                <a:srgbClr val="0000FF"/>
              </a:solidFill>
            </a:endParaRPr>
          </a:p>
          <a:p>
            <a:pPr>
              <a:lnSpc>
                <a:spcPct val="90000"/>
              </a:lnSpc>
              <a:buFont typeface="Monotype Sorts" pitchFamily="2" charset="2"/>
              <a:buNone/>
              <a:tabLst>
                <a:tab pos="741363" algn="l"/>
                <a:tab pos="1022350" algn="l"/>
                <a:tab pos="1258888" algn="l"/>
              </a:tabLst>
            </a:pPr>
            <a:r>
              <a:rPr lang="en-US" altLang="en-US" dirty="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 xmlns:a16="http://schemas.microsoft.com/office/drawing/2014/main" id="{E7D152DA-CD54-6246-B7CE-3396B5B40FB4}"/>
              </a:ext>
            </a:extLst>
          </p:cNvPr>
          <p:cNvSpPr>
            <a:spLocks noGrp="1" noChangeArrowheads="1"/>
          </p:cNvSpPr>
          <p:nvPr>
            <p:ph type="title"/>
          </p:nvPr>
        </p:nvSpPr>
        <p:spPr/>
        <p:txBody>
          <a:bodyPr/>
          <a:lstStyle/>
          <a:p>
            <a:pPr eaLnBrk="1" hangingPunct="1"/>
            <a:r>
              <a:rPr lang="en-US" altLang="en-US" i="1" dirty="0" err="1">
                <a:latin typeface="Courier New" panose="02070309020205020404" pitchFamily="49" charset="0"/>
                <a:cs typeface="Courier New" panose="02070309020205020404" pitchFamily="49" charset="0"/>
              </a:rPr>
              <a:t>compare_and_swap</a:t>
            </a:r>
            <a:r>
              <a:rPr lang="en-US" altLang="en-US" i="1" dirty="0">
                <a:latin typeface="Courier New" panose="02070309020205020404" pitchFamily="49" charset="0"/>
                <a:cs typeface="Courier New" panose="02070309020205020404" pitchFamily="49" charset="0"/>
              </a:rPr>
              <a:t> </a:t>
            </a:r>
            <a:r>
              <a:rPr lang="en-US" altLang="en-US" dirty="0"/>
              <a:t>Instruction</a:t>
            </a:r>
          </a:p>
        </p:txBody>
      </p:sp>
      <p:sp>
        <p:nvSpPr>
          <p:cNvPr id="35842" name="Rectangle 3">
            <a:extLst>
              <a:ext uri="{FF2B5EF4-FFF2-40B4-BE49-F238E27FC236}">
                <a16:creationId xmlns="" xmlns:a16="http://schemas.microsoft.com/office/drawing/2014/main" id="{166555ED-5034-3D40-ACC2-89D1C8B7CE0D}"/>
              </a:ext>
            </a:extLst>
          </p:cNvPr>
          <p:cNvSpPr>
            <a:spLocks noGrp="1" noChangeArrowheads="1"/>
          </p:cNvSpPr>
          <p:nvPr>
            <p:ph idx="1"/>
          </p:nvPr>
        </p:nvSpPr>
        <p:spPr/>
        <p:txBody>
          <a:bodyPr/>
          <a:lstStyle/>
          <a:p>
            <a:pPr>
              <a:lnSpc>
                <a:spcPct val="90000"/>
              </a:lnSpc>
              <a:tabLst>
                <a:tab pos="741363" algn="l"/>
                <a:tab pos="1022350" algn="l"/>
                <a:tab pos="1258888" algn="l"/>
              </a:tabLst>
            </a:pPr>
            <a:r>
              <a:rPr lang="en-US" altLang="en-US" dirty="0"/>
              <a:t>Definition:</a:t>
            </a:r>
          </a:p>
          <a:p>
            <a:pPr marL="0" indent="0">
              <a:spcBef>
                <a:spcPts val="400"/>
              </a:spcBef>
              <a:spcAft>
                <a:spcPts val="400"/>
              </a:spcAft>
              <a:buNone/>
              <a:tabLst>
                <a:tab pos="741363" algn="l"/>
                <a:tab pos="1022350" algn="l"/>
                <a:tab pos="1258888" algn="l"/>
              </a:tabLst>
            </a:pPr>
            <a:r>
              <a:rPr lang="en-US" altLang="en-US" sz="1800" b="1" dirty="0">
                <a:latin typeface="Courier New" panose="02070309020205020404" pitchFamily="49" charset="0"/>
              </a:rPr>
              <a:t>     int </a:t>
            </a:r>
            <a:r>
              <a:rPr lang="en-US" altLang="en-US" sz="1800" b="1" dirty="0" err="1">
                <a:latin typeface="Courier New" panose="02070309020205020404" pitchFamily="49" charset="0"/>
              </a:rPr>
              <a:t>compare_and_swap</a:t>
            </a:r>
            <a:r>
              <a:rPr lang="en-US" altLang="en-US" sz="1800" b="1" dirty="0">
                <a:latin typeface="Courier New" panose="02070309020205020404" pitchFamily="49" charset="0"/>
              </a:rPr>
              <a:t>(int *value, int expected, </a:t>
            </a:r>
          </a:p>
          <a:p>
            <a:pPr marL="0" indent="0">
              <a:spcBef>
                <a:spcPts val="400"/>
              </a:spcBef>
              <a:spcAft>
                <a:spcPts val="400"/>
              </a:spcAft>
              <a:buNone/>
              <a:tabLst>
                <a:tab pos="741363" algn="l"/>
                <a:tab pos="1022350" algn="l"/>
                <a:tab pos="1258888" algn="l"/>
              </a:tabLst>
            </a:pPr>
            <a:r>
              <a:rPr lang="en-US" altLang="en-US" sz="1800" b="1" dirty="0">
                <a:latin typeface="Courier New" panose="02070309020205020404" pitchFamily="49" charset="0"/>
              </a:rPr>
              <a:t>								int </a:t>
            </a:r>
            <a:r>
              <a:rPr lang="en-US" altLang="en-US" sz="1800" b="1" dirty="0" err="1">
                <a:latin typeface="Courier New" panose="02070309020205020404" pitchFamily="49" charset="0"/>
              </a:rPr>
              <a:t>new_value</a:t>
            </a:r>
            <a:r>
              <a:rPr lang="en-US" altLang="en-US" sz="1800" b="1" dirty="0">
                <a:latin typeface="Courier New" panose="02070309020205020404" pitchFamily="49" charset="0"/>
              </a:rPr>
              <a:t>) { </a:t>
            </a:r>
          </a:p>
          <a:p>
            <a:pPr marL="0" indent="0">
              <a:spcBef>
                <a:spcPts val="400"/>
              </a:spcBef>
              <a:spcAft>
                <a:spcPts val="400"/>
              </a:spcAft>
              <a:buNone/>
              <a:tabLst>
                <a:tab pos="741363" algn="l"/>
                <a:tab pos="1022350" algn="l"/>
                <a:tab pos="1258888" algn="l"/>
              </a:tabLst>
            </a:pPr>
            <a:r>
              <a:rPr lang="en-US" altLang="en-US" sz="1800" b="1" dirty="0">
                <a:latin typeface="Courier New" panose="02070309020205020404" pitchFamily="49" charset="0"/>
              </a:rPr>
              <a:t>         </a:t>
            </a:r>
            <a:r>
              <a:rPr lang="en-US" altLang="en-US" sz="1800" b="1" dirty="0" err="1">
                <a:latin typeface="Courier New" panose="02070309020205020404" pitchFamily="49" charset="0"/>
              </a:rPr>
              <a:t>int</a:t>
            </a:r>
            <a:r>
              <a:rPr lang="en-US" altLang="en-US" sz="1800" b="1" dirty="0">
                <a:latin typeface="Courier New" panose="02070309020205020404" pitchFamily="49" charset="0"/>
              </a:rPr>
              <a:t> temp = *value; </a:t>
            </a:r>
          </a:p>
          <a:p>
            <a:pPr marL="0" indent="0">
              <a:spcBef>
                <a:spcPts val="400"/>
              </a:spcBef>
              <a:spcAft>
                <a:spcPts val="400"/>
              </a:spcAft>
              <a:buNone/>
              <a:tabLst>
                <a:tab pos="741363" algn="l"/>
                <a:tab pos="1022350" algn="l"/>
                <a:tab pos="1258888" algn="l"/>
              </a:tabLst>
            </a:pPr>
            <a:r>
              <a:rPr lang="en-US" altLang="en-US" sz="1800" b="1" dirty="0">
                <a:latin typeface="Courier New" panose="02070309020205020404" pitchFamily="49" charset="0"/>
              </a:rPr>
              <a:t>         if (*value == expected) </a:t>
            </a:r>
          </a:p>
          <a:p>
            <a:pPr marL="0" indent="0">
              <a:spcBef>
                <a:spcPts val="400"/>
              </a:spcBef>
              <a:spcAft>
                <a:spcPts val="400"/>
              </a:spcAft>
              <a:buNone/>
              <a:tabLst>
                <a:tab pos="741363" algn="l"/>
                <a:tab pos="1022350" algn="l"/>
                <a:tab pos="1258888" algn="l"/>
              </a:tabLst>
            </a:pPr>
            <a:r>
              <a:rPr lang="en-US" altLang="en-US" sz="1800" b="1" dirty="0">
                <a:latin typeface="Courier New" panose="02070309020205020404" pitchFamily="49" charset="0"/>
              </a:rPr>
              <a:t>            *value = </a:t>
            </a:r>
            <a:r>
              <a:rPr lang="en-US" altLang="en-US" sz="1800" b="1" dirty="0" err="1">
                <a:latin typeface="Courier New" panose="02070309020205020404" pitchFamily="49" charset="0"/>
              </a:rPr>
              <a:t>new_value</a:t>
            </a:r>
            <a:r>
              <a:rPr lang="en-US" altLang="en-US" sz="1800" b="1" dirty="0">
                <a:latin typeface="Courier New" panose="02070309020205020404" pitchFamily="49" charset="0"/>
              </a:rPr>
              <a:t>; </a:t>
            </a:r>
          </a:p>
          <a:p>
            <a:pPr marL="0" indent="0">
              <a:spcBef>
                <a:spcPts val="400"/>
              </a:spcBef>
              <a:spcAft>
                <a:spcPts val="400"/>
              </a:spcAft>
              <a:buNone/>
              <a:tabLst>
                <a:tab pos="741363" algn="l"/>
                <a:tab pos="1022350" algn="l"/>
                <a:tab pos="1258888" algn="l"/>
              </a:tabLst>
            </a:pPr>
            <a:r>
              <a:rPr lang="en-US" altLang="en-US" sz="1800" b="1" dirty="0">
                <a:latin typeface="Courier New" panose="02070309020205020404" pitchFamily="49" charset="0"/>
              </a:rPr>
              <a:t>      return temp; </a:t>
            </a:r>
          </a:p>
          <a:p>
            <a:pPr marL="0" indent="0">
              <a:spcBef>
                <a:spcPts val="400"/>
              </a:spcBef>
              <a:spcAft>
                <a:spcPts val="400"/>
              </a:spcAft>
              <a:buNone/>
              <a:tabLst>
                <a:tab pos="741363" algn="l"/>
                <a:tab pos="1022350" algn="l"/>
                <a:tab pos="1258888" algn="l"/>
              </a:tabLst>
            </a:pPr>
            <a:r>
              <a:rPr lang="en-US" altLang="en-US" sz="1800" b="1" dirty="0">
                <a:latin typeface="Courier New" panose="02070309020205020404" pitchFamily="49" charset="0"/>
              </a:rPr>
              <a:t>     } </a:t>
            </a:r>
          </a:p>
          <a:p>
            <a:pPr marL="457200" indent="-457200">
              <a:lnSpc>
                <a:spcPct val="90000"/>
              </a:lnSpc>
              <a:buFont typeface="+mj-lt"/>
              <a:buAutoNum type="arabicPeriod"/>
              <a:tabLst>
                <a:tab pos="741363" algn="l"/>
                <a:tab pos="1022350" algn="l"/>
                <a:tab pos="1258888" algn="l"/>
              </a:tabLst>
            </a:pPr>
            <a:r>
              <a:rPr lang="en-US" altLang="en-US" dirty="0"/>
              <a:t>Executed atomically</a:t>
            </a:r>
          </a:p>
          <a:p>
            <a:pPr marL="457200" indent="-457200">
              <a:lnSpc>
                <a:spcPct val="90000"/>
              </a:lnSpc>
              <a:buFont typeface="+mj-lt"/>
              <a:buAutoNum type="arabicPeriod"/>
              <a:tabLst>
                <a:tab pos="741363" algn="l"/>
                <a:tab pos="1022350" algn="l"/>
                <a:tab pos="1258888" algn="l"/>
              </a:tabLst>
            </a:pPr>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p>
          <a:p>
            <a:pPr marL="457200" indent="-457200">
              <a:lnSpc>
                <a:spcPct val="90000"/>
              </a:lnSpc>
              <a:buFont typeface="+mj-lt"/>
              <a:buAutoNum type="arabicPeriod"/>
              <a:tabLst>
                <a:tab pos="741363" algn="l"/>
                <a:tab pos="1022350" algn="l"/>
                <a:tab pos="1258888" algn="l"/>
              </a:tabLst>
            </a:pPr>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a:lnSpc>
                <a:spcPct val="90000"/>
              </a:lnSpc>
              <a:buFont typeface="Monotype Sorts" pitchFamily="2" charset="2"/>
              <a:buAutoNum type="arabicPeriod"/>
              <a:tabLst>
                <a:tab pos="741363" algn="l"/>
                <a:tab pos="1022350" algn="l"/>
                <a:tab pos="1258888" algn="l"/>
              </a:tabLst>
            </a:pPr>
            <a:endParaRPr lang="en-US" altLang="en-US" dirty="0">
              <a:solidFill>
                <a:srgbClr val="0000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 xmlns:a16="http://schemas.microsoft.com/office/drawing/2014/main" id="{C7EB34B5-C12B-924B-BAB1-C62A7E5ADF4F}"/>
              </a:ext>
            </a:extLst>
          </p:cNvPr>
          <p:cNvSpPr>
            <a:spLocks noGrp="1"/>
          </p:cNvSpPr>
          <p:nvPr>
            <p:ph type="title"/>
          </p:nvPr>
        </p:nvSpPr>
        <p:spPr/>
        <p:txBody>
          <a:bodyPr/>
          <a:lstStyle/>
          <a:p>
            <a:r>
              <a:rPr lang="en-US" altLang="en-US"/>
              <a:t>Objectives</a:t>
            </a:r>
          </a:p>
        </p:txBody>
      </p:sp>
      <p:sp>
        <p:nvSpPr>
          <p:cNvPr id="9218" name="Content Placeholder 2">
            <a:extLst>
              <a:ext uri="{FF2B5EF4-FFF2-40B4-BE49-F238E27FC236}">
                <a16:creationId xmlns="" xmlns:a16="http://schemas.microsoft.com/office/drawing/2014/main" id="{2B9D5559-8E72-D141-8982-0FB1D8FC0A91}"/>
              </a:ext>
            </a:extLst>
          </p:cNvPr>
          <p:cNvSpPr>
            <a:spLocks noGrp="1"/>
          </p:cNvSpPr>
          <p:nvPr>
            <p:ph idx="1"/>
          </p:nvPr>
        </p:nvSpPr>
        <p:spPr/>
        <p:txBody>
          <a:bodyPr/>
          <a:lstStyle/>
          <a:p>
            <a:r>
              <a:rPr lang="en-US" altLang="en-US" dirty="0"/>
              <a:t>Describe the </a:t>
            </a:r>
            <a:r>
              <a:rPr lang="en-US" altLang="en-US" i="1" dirty="0">
                <a:solidFill>
                  <a:srgbClr val="0070C0"/>
                </a:solidFill>
              </a:rPr>
              <a:t>critical-section problem </a:t>
            </a:r>
            <a:r>
              <a:rPr lang="en-US" altLang="en-US" dirty="0"/>
              <a:t>and illustrate a </a:t>
            </a:r>
            <a:r>
              <a:rPr lang="en-US" altLang="en-US" i="1" dirty="0">
                <a:solidFill>
                  <a:srgbClr val="0070C0"/>
                </a:solidFill>
              </a:rPr>
              <a:t>race condition</a:t>
            </a:r>
          </a:p>
          <a:p>
            <a:r>
              <a:rPr lang="en-US" altLang="en-US" dirty="0"/>
              <a:t>Illustrate </a:t>
            </a:r>
            <a:r>
              <a:rPr lang="en-US" altLang="en-US" i="1" dirty="0">
                <a:solidFill>
                  <a:srgbClr val="0070C0"/>
                </a:solidFill>
              </a:rPr>
              <a:t>hardware solutions </a:t>
            </a:r>
            <a:r>
              <a:rPr lang="en-US" altLang="en-US" dirty="0"/>
              <a:t>to the critical-section problem using </a:t>
            </a:r>
            <a:r>
              <a:rPr lang="en-US" altLang="en-US" i="1" dirty="0">
                <a:solidFill>
                  <a:srgbClr val="0070C0"/>
                </a:solidFill>
              </a:rPr>
              <a:t>memory barriers</a:t>
            </a:r>
            <a:r>
              <a:rPr lang="en-US" altLang="en-US" dirty="0"/>
              <a:t>, </a:t>
            </a:r>
            <a:r>
              <a:rPr lang="en-US" altLang="en-US" i="1" dirty="0">
                <a:solidFill>
                  <a:srgbClr val="0070C0"/>
                </a:solidFill>
              </a:rPr>
              <a:t>compare-and-swap operations</a:t>
            </a:r>
            <a:r>
              <a:rPr lang="en-US" altLang="en-US" dirty="0"/>
              <a:t>, and </a:t>
            </a:r>
            <a:r>
              <a:rPr lang="en-US" altLang="en-US" i="1" dirty="0">
                <a:solidFill>
                  <a:srgbClr val="0070C0"/>
                </a:solidFill>
              </a:rPr>
              <a:t>atomic variables</a:t>
            </a:r>
          </a:p>
          <a:p>
            <a:r>
              <a:rPr lang="en-US" altLang="en-US" dirty="0"/>
              <a:t>Demonstrate how </a:t>
            </a:r>
            <a:r>
              <a:rPr lang="en-US" altLang="en-US" i="1" dirty="0">
                <a:solidFill>
                  <a:srgbClr val="0070C0"/>
                </a:solidFill>
              </a:rPr>
              <a:t>mutex locks</a:t>
            </a:r>
            <a:r>
              <a:rPr lang="en-US" altLang="en-US" dirty="0"/>
              <a:t>, </a:t>
            </a:r>
            <a:r>
              <a:rPr lang="en-US" altLang="en-US" i="1" dirty="0">
                <a:solidFill>
                  <a:srgbClr val="0070C0"/>
                </a:solidFill>
              </a:rPr>
              <a:t>semaphores</a:t>
            </a:r>
            <a:r>
              <a:rPr lang="en-US" altLang="en-US" dirty="0"/>
              <a:t>, </a:t>
            </a:r>
            <a:r>
              <a:rPr lang="en-US" altLang="en-US" i="1" dirty="0">
                <a:solidFill>
                  <a:srgbClr val="0070C0"/>
                </a:solidFill>
              </a:rPr>
              <a:t>monitors</a:t>
            </a:r>
            <a:r>
              <a:rPr lang="en-US" altLang="en-US" dirty="0"/>
              <a:t>, and </a:t>
            </a:r>
            <a:r>
              <a:rPr lang="en-US" altLang="en-US" i="1" dirty="0">
                <a:solidFill>
                  <a:srgbClr val="0070C0"/>
                </a:solidFill>
              </a:rPr>
              <a:t>condition variables</a:t>
            </a:r>
            <a:r>
              <a:rPr lang="en-US" altLang="en-US" dirty="0"/>
              <a:t> can be used to solve the critical-section problem</a:t>
            </a:r>
          </a:p>
          <a:p>
            <a:r>
              <a:rPr lang="en-US" altLang="en-US" dirty="0"/>
              <a:t>Evaluate </a:t>
            </a:r>
            <a:r>
              <a:rPr lang="en-US" altLang="en-US" i="1" dirty="0">
                <a:solidFill>
                  <a:srgbClr val="0070C0"/>
                </a:solidFill>
              </a:rPr>
              <a:t>tools</a:t>
            </a:r>
            <a:r>
              <a:rPr lang="en-US" altLang="en-US" dirty="0"/>
              <a:t> that solve the critical-section problem in </a:t>
            </a:r>
            <a:r>
              <a:rPr lang="en-US" altLang="en-US" i="1" dirty="0">
                <a:solidFill>
                  <a:srgbClr val="0070C0"/>
                </a:solidFill>
              </a:rPr>
              <a:t>low-</a:t>
            </a:r>
            <a:r>
              <a:rPr lang="en-US" altLang="en-US" i="1" dirty="0"/>
              <a:t>,</a:t>
            </a:r>
            <a:r>
              <a:rPr lang="en-US" altLang="en-US" dirty="0"/>
              <a:t> </a:t>
            </a:r>
            <a:r>
              <a:rPr lang="en-US" altLang="en-US" i="1" dirty="0">
                <a:solidFill>
                  <a:srgbClr val="0070C0"/>
                </a:solidFill>
              </a:rPr>
              <a:t>moderate-</a:t>
            </a:r>
            <a:r>
              <a:rPr lang="en-US" altLang="en-US" dirty="0"/>
              <a:t>, and </a:t>
            </a:r>
            <a:r>
              <a:rPr lang="en-US" altLang="en-US" i="1" dirty="0">
                <a:solidFill>
                  <a:srgbClr val="0070C0"/>
                </a:solidFill>
              </a:rPr>
              <a:t>high-contention scenarios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 xmlns:a16="http://schemas.microsoft.com/office/drawing/2014/main" id="{E8D771CA-149E-4842-A37A-FB7DC9CA0B86}"/>
              </a:ext>
            </a:extLst>
          </p:cNvPr>
          <p:cNvSpPr>
            <a:spLocks noGrp="1" noChangeArrowheads="1"/>
          </p:cNvSpPr>
          <p:nvPr>
            <p:ph type="title"/>
          </p:nvPr>
        </p:nvSpPr>
        <p:spPr/>
        <p:txBody>
          <a:bodyPr/>
          <a:lstStyle/>
          <a:p>
            <a:pPr eaLnBrk="1" hangingPunct="1"/>
            <a:r>
              <a:rPr lang="en-US" altLang="en-US" dirty="0"/>
              <a:t>Solution using </a:t>
            </a:r>
            <a:r>
              <a:rPr lang="en-US" altLang="en-US" i="1" dirty="0" err="1">
                <a:latin typeface="Courier New" panose="02070309020205020404" pitchFamily="49" charset="0"/>
                <a:cs typeface="Courier New" panose="02070309020205020404" pitchFamily="49" charset="0"/>
              </a:rPr>
              <a:t>compare_and_swap</a:t>
            </a:r>
            <a:endParaRPr lang="en-US" altLang="en-US" i="1" dirty="0">
              <a:latin typeface="Courier New" panose="02070309020205020404" pitchFamily="49" charset="0"/>
              <a:cs typeface="Courier New" panose="02070309020205020404" pitchFamily="49" charset="0"/>
            </a:endParaRPr>
          </a:p>
        </p:txBody>
      </p:sp>
      <p:sp>
        <p:nvSpPr>
          <p:cNvPr id="37890" name="Rectangle 3">
            <a:extLst>
              <a:ext uri="{FF2B5EF4-FFF2-40B4-BE49-F238E27FC236}">
                <a16:creationId xmlns="" xmlns:a16="http://schemas.microsoft.com/office/drawing/2014/main" id="{70730ADC-C6C2-8D45-895F-73EFF2496ED7}"/>
              </a:ext>
            </a:extLst>
          </p:cNvPr>
          <p:cNvSpPr>
            <a:spLocks noGrp="1" noChangeArrowheads="1"/>
          </p:cNvSpPr>
          <p:nvPr>
            <p:ph idx="1"/>
          </p:nvPr>
        </p:nvSpPr>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2" charset="2"/>
              <a:buNone/>
              <a:tabLst>
                <a:tab pos="741363" algn="l"/>
                <a:tab pos="1022350" algn="l"/>
                <a:tab pos="1258888" algn="l"/>
              </a:tabLst>
            </a:pPr>
            <a:r>
              <a:rPr lang="en-US" altLang="en-US" b="1" dirty="0">
                <a:latin typeface="Courier New" panose="02070309020205020404" pitchFamily="49" charset="0"/>
              </a:rPr>
              <a:t>      while (true){</a:t>
            </a:r>
            <a:br>
              <a:rPr lang="en-US" altLang="en-US" b="1" dirty="0">
                <a:latin typeface="Courier New" panose="02070309020205020404" pitchFamily="49" charset="0"/>
              </a:rPr>
            </a:br>
            <a:r>
              <a:rPr lang="en-US" altLang="en-US" b="1" dirty="0">
                <a:latin typeface="Courier New" panose="02070309020205020404" pitchFamily="49" charset="0"/>
              </a:rPr>
              <a:t>    		while (</a:t>
            </a:r>
            <a:r>
              <a:rPr lang="en-US" altLang="en-US" b="1" dirty="0" err="1">
                <a:latin typeface="Courier New" panose="02070309020205020404" pitchFamily="49" charset="0"/>
              </a:rPr>
              <a:t>compare_and_swap</a:t>
            </a:r>
            <a:r>
              <a:rPr lang="en-US" altLang="en-US" b="1" dirty="0">
                <a:latin typeface="Courier New" panose="02070309020205020404" pitchFamily="49" charset="0"/>
              </a:rPr>
              <a:t>(&amp;lock, 0, 1) != 0) </a:t>
            </a:r>
          </a:p>
          <a:p>
            <a:pPr>
              <a:buFont typeface="Monotype Sorts" pitchFamily="2" charset="2"/>
              <a:buNone/>
              <a:tabLst>
                <a:tab pos="741363" algn="l"/>
                <a:tab pos="1022350" algn="l"/>
                <a:tab pos="1258888" algn="l"/>
              </a:tabLst>
            </a:pPr>
            <a:r>
              <a:rPr lang="en-US" altLang="en-US" b="1" dirty="0">
                <a:latin typeface="Courier New" panose="02070309020205020404" pitchFamily="49" charset="0"/>
              </a:rPr>
              <a:t>            	; 	/* do nothing */ </a:t>
            </a:r>
            <a:br>
              <a:rPr lang="en-US" altLang="en-US" b="1" dirty="0">
                <a:latin typeface="Courier New" panose="02070309020205020404" pitchFamily="49" charset="0"/>
              </a:rPr>
            </a:br>
            <a:endParaRPr lang="en-US" altLang="en-US" b="1" dirty="0">
              <a:latin typeface="Courier New" panose="02070309020205020404" pitchFamily="49" charset="0"/>
            </a:endParaRPr>
          </a:p>
          <a:p>
            <a:pPr>
              <a:buFont typeface="Monotype Sorts" pitchFamily="2" charset="2"/>
              <a:buNone/>
              <a:tabLst>
                <a:tab pos="741363" algn="l"/>
                <a:tab pos="1022350" algn="l"/>
                <a:tab pos="1258888" algn="l"/>
              </a:tabLst>
            </a:pPr>
            <a:r>
              <a:rPr lang="en-US" altLang="en-US" b="1" dirty="0">
                <a:latin typeface="Courier New" panose="02070309020205020404" pitchFamily="49" charset="0"/>
              </a:rPr>
              <a:t>       		/* critical section */ </a:t>
            </a:r>
            <a:br>
              <a:rPr lang="en-US" altLang="en-US" b="1" dirty="0">
                <a:latin typeface="Courier New" panose="02070309020205020404" pitchFamily="49" charset="0"/>
              </a:rPr>
            </a:br>
            <a:endParaRPr lang="en-US" altLang="en-US" b="1" dirty="0">
              <a:latin typeface="Courier New" panose="02070309020205020404" pitchFamily="49" charset="0"/>
            </a:endParaRPr>
          </a:p>
          <a:p>
            <a:pPr>
              <a:buFont typeface="Monotype Sorts" pitchFamily="2" charset="2"/>
              <a:buNone/>
              <a:tabLst>
                <a:tab pos="741363" algn="l"/>
                <a:tab pos="1022350" algn="l"/>
                <a:tab pos="1258888" algn="l"/>
              </a:tabLst>
            </a:pPr>
            <a:r>
              <a:rPr lang="en-US" altLang="en-US" b="1" dirty="0">
                <a:latin typeface="Courier New" panose="02070309020205020404" pitchFamily="49" charset="0"/>
              </a:rPr>
              <a:t>       		lock = 0; </a:t>
            </a:r>
            <a:br>
              <a:rPr lang="en-US" altLang="en-US" b="1" dirty="0">
                <a:latin typeface="Courier New" panose="02070309020205020404" pitchFamily="49" charset="0"/>
              </a:rPr>
            </a:br>
            <a:endParaRPr lang="en-US" altLang="en-US" b="1" dirty="0">
              <a:latin typeface="Courier New" panose="02070309020205020404" pitchFamily="49" charset="0"/>
            </a:endParaRPr>
          </a:p>
          <a:p>
            <a:pPr>
              <a:buFont typeface="Monotype Sorts" pitchFamily="2" charset="2"/>
              <a:buNone/>
              <a:tabLst>
                <a:tab pos="741363" algn="l"/>
                <a:tab pos="1022350" algn="l"/>
                <a:tab pos="1258888" algn="l"/>
              </a:tabLst>
            </a:pPr>
            <a:r>
              <a:rPr lang="en-US" altLang="en-US" b="1" dirty="0">
                <a:latin typeface="Courier New" panose="02070309020205020404" pitchFamily="49" charset="0"/>
              </a:rPr>
              <a:t>          	/* remainder section */ </a:t>
            </a:r>
          </a:p>
          <a:p>
            <a:pPr>
              <a:buFont typeface="Monotype Sorts" pitchFamily="2" charset="2"/>
              <a:buNone/>
              <a:tabLst>
                <a:tab pos="741363" algn="l"/>
                <a:tab pos="1022350" algn="l"/>
                <a:tab pos="1258888" algn="l"/>
              </a:tabLst>
            </a:pPr>
            <a:r>
              <a:rPr lang="en-US" altLang="en-US" b="1" dirty="0">
                <a:latin typeface="Courier New" panose="02070309020205020404" pitchFamily="49" charset="0"/>
              </a:rPr>
              <a:t>      }  </a:t>
            </a:r>
          </a:p>
          <a:p>
            <a:pPr>
              <a:lnSpc>
                <a:spcPct val="90000"/>
              </a:lnSpc>
              <a:buFont typeface="Monotype Sorts" pitchFamily="2" charset="2"/>
              <a:buNone/>
              <a:tabLst>
                <a:tab pos="741363" algn="l"/>
                <a:tab pos="1022350" algn="l"/>
                <a:tab pos="1258888" algn="l"/>
              </a:tabLst>
            </a:pPr>
            <a:r>
              <a:rPr lang="en-US" altLang="en-US" dirty="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 xmlns:a16="http://schemas.microsoft.com/office/drawing/2014/main" id="{72366FB6-A8C2-FF47-B2FC-150505F502AA}"/>
              </a:ext>
            </a:extLst>
          </p:cNvPr>
          <p:cNvSpPr>
            <a:spLocks noGrp="1"/>
          </p:cNvSpPr>
          <p:nvPr>
            <p:ph type="title"/>
          </p:nvPr>
        </p:nvSpPr>
        <p:spPr/>
        <p:txBody>
          <a:bodyPr/>
          <a:lstStyle/>
          <a:p>
            <a:r>
              <a:rPr lang="en-US" altLang="en-US" sz="2800" dirty="0"/>
              <a:t>Bounded-waiting Mutual Exclusion  </a:t>
            </a:r>
            <a:br>
              <a:rPr lang="en-US" altLang="en-US" sz="2800" dirty="0"/>
            </a:br>
            <a:r>
              <a:rPr lang="en-US" altLang="en-US" sz="2800" dirty="0"/>
              <a:t>with compare-and-swap</a:t>
            </a:r>
          </a:p>
        </p:txBody>
      </p:sp>
      <p:sp>
        <p:nvSpPr>
          <p:cNvPr id="39938" name="Content Placeholder 2">
            <a:extLst>
              <a:ext uri="{FF2B5EF4-FFF2-40B4-BE49-F238E27FC236}">
                <a16:creationId xmlns="" xmlns:a16="http://schemas.microsoft.com/office/drawing/2014/main" id="{1F88DC32-34CA-F949-8FF8-E22FFF6C32FF}"/>
              </a:ext>
            </a:extLst>
          </p:cNvPr>
          <p:cNvSpPr>
            <a:spLocks noGrp="1"/>
          </p:cNvSpPr>
          <p:nvPr>
            <p:ph idx="1"/>
          </p:nvPr>
        </p:nvSpPr>
        <p:spPr/>
        <p:txBody>
          <a:bodyPr/>
          <a:lstStyle/>
          <a:p>
            <a:pPr marL="0" indent="0">
              <a:spcBef>
                <a:spcPts val="400"/>
              </a:spcBef>
              <a:spcAft>
                <a:spcPts val="400"/>
              </a:spcAft>
              <a:buNone/>
            </a:pPr>
            <a:r>
              <a:rPr lang="en-US" altLang="en-US" sz="1600" b="1" dirty="0">
                <a:latin typeface="Courier New" panose="02070309020205020404" pitchFamily="49" charset="0"/>
                <a:cs typeface="Courier New" panose="02070309020205020404" pitchFamily="49" charset="0"/>
              </a:rPr>
              <a:t>while (true)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waiting[</a:t>
            </a:r>
            <a:r>
              <a:rPr lang="en-US" altLang="en-US" sz="1600" b="1" dirty="0" err="1">
                <a:latin typeface="Courier New" panose="02070309020205020404" pitchFamily="49" charset="0"/>
                <a:cs typeface="Courier New" panose="02070309020205020404" pitchFamily="49" charset="0"/>
              </a:rPr>
              <a:t>i</a:t>
            </a:r>
            <a:r>
              <a:rPr lang="en-US" altLang="en-US" sz="1600" b="1" dirty="0">
                <a:latin typeface="Courier New" panose="02070309020205020404" pitchFamily="49" charset="0"/>
                <a:cs typeface="Courier New" panose="02070309020205020404" pitchFamily="49" charset="0"/>
              </a:rPr>
              <a:t>] = true;</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key = 1;</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while (waiting[</a:t>
            </a:r>
            <a:r>
              <a:rPr lang="en-US" altLang="en-US" sz="1600" b="1" dirty="0" err="1">
                <a:latin typeface="Courier New" panose="02070309020205020404" pitchFamily="49" charset="0"/>
                <a:cs typeface="Courier New" panose="02070309020205020404" pitchFamily="49" charset="0"/>
              </a:rPr>
              <a:t>i</a:t>
            </a:r>
            <a:r>
              <a:rPr lang="en-US" altLang="en-US" sz="1600" b="1" dirty="0">
                <a:latin typeface="Courier New" panose="02070309020205020404" pitchFamily="49" charset="0"/>
                <a:cs typeface="Courier New" panose="02070309020205020404" pitchFamily="49" charset="0"/>
              </a:rPr>
              <a:t>] &amp;&amp; key == 1) </a:t>
            </a:r>
          </a:p>
          <a:p>
            <a:pPr marL="0" indent="0">
              <a:spcBef>
                <a:spcPts val="400"/>
              </a:spcBef>
              <a:spcAft>
                <a:spcPts val="400"/>
              </a:spcAft>
              <a:buNone/>
            </a:pPr>
            <a:r>
              <a:rPr lang="en-US" altLang="en-US" sz="1600" b="1" dirty="0">
                <a:latin typeface="Courier New" panose="02070309020205020404" pitchFamily="49" charset="0"/>
                <a:cs typeface="Courier New" panose="02070309020205020404" pitchFamily="49" charset="0"/>
              </a:rPr>
              <a:t>      key = </a:t>
            </a:r>
            <a:r>
              <a:rPr lang="en-US" altLang="en-US" sz="1600" b="1" dirty="0" err="1">
                <a:latin typeface="Courier New" panose="02070309020205020404" pitchFamily="49" charset="0"/>
                <a:cs typeface="Courier New" panose="02070309020205020404" pitchFamily="49" charset="0"/>
              </a:rPr>
              <a:t>compare_and_swap</a:t>
            </a:r>
            <a:r>
              <a:rPr lang="en-US" altLang="en-US" sz="1600" b="1" dirty="0">
                <a:latin typeface="Courier New" panose="02070309020205020404" pitchFamily="49" charset="0"/>
                <a:cs typeface="Courier New" panose="02070309020205020404" pitchFamily="49" charset="0"/>
              </a:rPr>
              <a:t>(&amp;lock,0,1); </a:t>
            </a:r>
          </a:p>
          <a:p>
            <a:pPr marL="0" indent="0">
              <a:spcBef>
                <a:spcPts val="400"/>
              </a:spcBef>
              <a:spcAft>
                <a:spcPts val="400"/>
              </a:spcAft>
              <a:buNone/>
            </a:pPr>
            <a:r>
              <a:rPr lang="en-US" altLang="en-US" sz="1600" b="1" dirty="0">
                <a:latin typeface="Courier New" panose="02070309020205020404" pitchFamily="49" charset="0"/>
                <a:cs typeface="Courier New" panose="02070309020205020404" pitchFamily="49" charset="0"/>
              </a:rPr>
              <a:t>   waiting[</a:t>
            </a:r>
            <a:r>
              <a:rPr lang="en-US" altLang="en-US" sz="1600" b="1" dirty="0" err="1">
                <a:latin typeface="Courier New" panose="02070309020205020404" pitchFamily="49" charset="0"/>
                <a:cs typeface="Courier New" panose="02070309020205020404" pitchFamily="49" charset="0"/>
              </a:rPr>
              <a:t>i</a:t>
            </a:r>
            <a:r>
              <a:rPr lang="en-US" altLang="en-US" sz="1600" b="1" dirty="0">
                <a:latin typeface="Courier New" panose="02070309020205020404" pitchFamily="49" charset="0"/>
                <a:cs typeface="Courier New" panose="02070309020205020404" pitchFamily="49" charset="0"/>
              </a:rPr>
              <a:t>] = false; </a:t>
            </a:r>
          </a:p>
          <a:p>
            <a:pPr marL="0" indent="0">
              <a:spcBef>
                <a:spcPts val="400"/>
              </a:spcBef>
              <a:spcAft>
                <a:spcPts val="400"/>
              </a:spcAft>
              <a:buNone/>
            </a:pPr>
            <a:r>
              <a:rPr lang="en-US" altLang="en-US" sz="1600" b="1" dirty="0">
                <a:latin typeface="Courier New" panose="02070309020205020404" pitchFamily="49" charset="0"/>
                <a:cs typeface="Courier New" panose="02070309020205020404" pitchFamily="49" charset="0"/>
              </a:rPr>
              <a:t>   		/* critical section */ </a:t>
            </a:r>
          </a:p>
          <a:p>
            <a:pPr marL="0" indent="0">
              <a:spcBef>
                <a:spcPts val="400"/>
              </a:spcBef>
              <a:spcAft>
                <a:spcPts val="400"/>
              </a:spcAft>
              <a:buNone/>
            </a:pPr>
            <a:r>
              <a:rPr lang="en-US" altLang="en-US" sz="1600" b="1" dirty="0">
                <a:latin typeface="Courier New" panose="02070309020205020404" pitchFamily="49" charset="0"/>
                <a:cs typeface="Courier New" panose="02070309020205020404" pitchFamily="49" charset="0"/>
              </a:rPr>
              <a:t>   j = (</a:t>
            </a:r>
            <a:r>
              <a:rPr lang="en-US" altLang="en-US" sz="1600" b="1" dirty="0" err="1">
                <a:latin typeface="Courier New" panose="02070309020205020404" pitchFamily="49" charset="0"/>
                <a:cs typeface="Courier New" panose="02070309020205020404" pitchFamily="49" charset="0"/>
              </a:rPr>
              <a:t>i</a:t>
            </a:r>
            <a:r>
              <a:rPr lang="en-US" altLang="en-US" sz="1600" b="1" dirty="0">
                <a:latin typeface="Courier New" panose="02070309020205020404" pitchFamily="49" charset="0"/>
                <a:cs typeface="Courier New" panose="02070309020205020404" pitchFamily="49" charset="0"/>
              </a:rPr>
              <a:t> + 1) % n; </a:t>
            </a:r>
          </a:p>
          <a:p>
            <a:pPr marL="0" indent="0">
              <a:spcBef>
                <a:spcPts val="400"/>
              </a:spcBef>
              <a:spcAft>
                <a:spcPts val="400"/>
              </a:spcAft>
              <a:buNone/>
            </a:pPr>
            <a:r>
              <a:rPr lang="en-US" altLang="en-US" sz="1600" b="1" dirty="0">
                <a:latin typeface="Courier New" panose="02070309020205020404" pitchFamily="49" charset="0"/>
                <a:cs typeface="Courier New" panose="02070309020205020404" pitchFamily="49" charset="0"/>
              </a:rPr>
              <a:t>   while ((j != </a:t>
            </a:r>
            <a:r>
              <a:rPr lang="en-US" altLang="en-US" sz="1600" b="1" dirty="0" err="1">
                <a:latin typeface="Courier New" panose="02070309020205020404" pitchFamily="49" charset="0"/>
                <a:cs typeface="Courier New" panose="02070309020205020404" pitchFamily="49" charset="0"/>
              </a:rPr>
              <a:t>i</a:t>
            </a:r>
            <a:r>
              <a:rPr lang="en-US" altLang="en-US" sz="1600" b="1" dirty="0">
                <a:latin typeface="Courier New" panose="02070309020205020404" pitchFamily="49" charset="0"/>
                <a:cs typeface="Courier New" panose="02070309020205020404" pitchFamily="49" charset="0"/>
              </a:rPr>
              <a:t>) &amp;&amp; !waiting[j]) </a:t>
            </a:r>
          </a:p>
          <a:p>
            <a:pPr marL="0" indent="0">
              <a:spcBef>
                <a:spcPts val="400"/>
              </a:spcBef>
              <a:spcAft>
                <a:spcPts val="400"/>
              </a:spcAft>
              <a:buNone/>
            </a:pPr>
            <a:r>
              <a:rPr lang="en-US" altLang="en-US" sz="1600" b="1" dirty="0">
                <a:latin typeface="Courier New" panose="02070309020205020404" pitchFamily="49" charset="0"/>
                <a:cs typeface="Courier New" panose="02070309020205020404" pitchFamily="49" charset="0"/>
              </a:rPr>
              <a:t>      j = (j + 1) % n; </a:t>
            </a:r>
          </a:p>
          <a:p>
            <a:pPr marL="0" indent="0">
              <a:spcBef>
                <a:spcPts val="400"/>
              </a:spcBef>
              <a:spcAft>
                <a:spcPts val="400"/>
              </a:spcAft>
              <a:buNone/>
            </a:pPr>
            <a:r>
              <a:rPr lang="en-US" altLang="en-US" sz="1600" b="1" dirty="0">
                <a:latin typeface="Courier New" panose="02070309020205020404" pitchFamily="49" charset="0"/>
                <a:cs typeface="Courier New" panose="02070309020205020404" pitchFamily="49" charset="0"/>
              </a:rPr>
              <a:t>   if (j == </a:t>
            </a:r>
            <a:r>
              <a:rPr lang="en-US" altLang="en-US" sz="1600" b="1" dirty="0" err="1">
                <a:latin typeface="Courier New" panose="02070309020205020404" pitchFamily="49" charset="0"/>
                <a:cs typeface="Courier New" panose="02070309020205020404" pitchFamily="49" charset="0"/>
              </a:rPr>
              <a:t>i</a:t>
            </a:r>
            <a:r>
              <a:rPr lang="en-US" altLang="en-US" sz="1600" b="1" dirty="0">
                <a:latin typeface="Courier New" panose="02070309020205020404" pitchFamily="49" charset="0"/>
                <a:cs typeface="Courier New" panose="02070309020205020404" pitchFamily="49" charset="0"/>
              </a:rPr>
              <a:t>) </a:t>
            </a:r>
          </a:p>
          <a:p>
            <a:pPr marL="0" indent="0">
              <a:spcBef>
                <a:spcPts val="400"/>
              </a:spcBef>
              <a:spcAft>
                <a:spcPts val="400"/>
              </a:spcAft>
              <a:buNone/>
            </a:pPr>
            <a:r>
              <a:rPr lang="en-US" altLang="en-US" sz="1600" b="1" dirty="0">
                <a:latin typeface="Courier New" panose="02070309020205020404" pitchFamily="49" charset="0"/>
                <a:cs typeface="Courier New" panose="02070309020205020404" pitchFamily="49" charset="0"/>
              </a:rPr>
              <a:t>      lock = 0; </a:t>
            </a:r>
          </a:p>
          <a:p>
            <a:pPr marL="0" indent="0">
              <a:spcBef>
                <a:spcPts val="400"/>
              </a:spcBef>
              <a:spcAft>
                <a:spcPts val="400"/>
              </a:spcAft>
              <a:buNone/>
            </a:pPr>
            <a:r>
              <a:rPr lang="en-US" altLang="en-US" sz="1600" b="1" dirty="0">
                <a:latin typeface="Courier New" panose="02070309020205020404" pitchFamily="49" charset="0"/>
                <a:cs typeface="Courier New" panose="02070309020205020404" pitchFamily="49" charset="0"/>
              </a:rPr>
              <a:t>   else </a:t>
            </a:r>
          </a:p>
          <a:p>
            <a:pPr marL="0" indent="0">
              <a:spcBef>
                <a:spcPts val="400"/>
              </a:spcBef>
              <a:spcAft>
                <a:spcPts val="400"/>
              </a:spcAft>
              <a:buNone/>
            </a:pPr>
            <a:r>
              <a:rPr lang="en-US" altLang="en-US" sz="1600" b="1" dirty="0">
                <a:latin typeface="Courier New" panose="02070309020205020404" pitchFamily="49" charset="0"/>
                <a:cs typeface="Courier New" panose="02070309020205020404" pitchFamily="49" charset="0"/>
              </a:rPr>
              <a:t>      waiting[j] = false; </a:t>
            </a:r>
          </a:p>
          <a:p>
            <a:pPr marL="0" indent="0">
              <a:spcBef>
                <a:spcPts val="400"/>
              </a:spcBef>
              <a:spcAft>
                <a:spcPts val="400"/>
              </a:spcAft>
              <a:buNone/>
            </a:pPr>
            <a:r>
              <a:rPr lang="en-US" altLang="en-US" sz="1600" b="1" dirty="0">
                <a:latin typeface="Courier New" panose="02070309020205020404" pitchFamily="49" charset="0"/>
                <a:cs typeface="Courier New" panose="02070309020205020404" pitchFamily="49" charset="0"/>
              </a:rPr>
              <a:t>   		/* remainder section */ </a:t>
            </a:r>
          </a:p>
          <a:p>
            <a:pPr marL="0" indent="0">
              <a:spcBef>
                <a:spcPts val="400"/>
              </a:spcBef>
              <a:spcAft>
                <a:spcPts val="400"/>
              </a:spcAft>
              <a:buNone/>
            </a:pPr>
            <a:r>
              <a:rPr lang="en-US" altLang="en-US" sz="1600" b="1" dirty="0">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 xmlns:a16="http://schemas.microsoft.com/office/drawing/2014/main" id="{B2B9063E-3BA0-EB4F-B463-DB3F8A025AF1}"/>
              </a:ext>
            </a:extLst>
          </p:cNvPr>
          <p:cNvSpPr>
            <a:spLocks noGrp="1"/>
          </p:cNvSpPr>
          <p:nvPr>
            <p:ph type="title"/>
          </p:nvPr>
        </p:nvSpPr>
        <p:spPr/>
        <p:txBody>
          <a:bodyPr/>
          <a:lstStyle/>
          <a:p>
            <a:r>
              <a:rPr lang="en-US" altLang="en-US"/>
              <a:t>Atomic Variables</a:t>
            </a:r>
          </a:p>
        </p:txBody>
      </p:sp>
      <p:sp>
        <p:nvSpPr>
          <p:cNvPr id="98306" name="Content Placeholder 2">
            <a:extLst>
              <a:ext uri="{FF2B5EF4-FFF2-40B4-BE49-F238E27FC236}">
                <a16:creationId xmlns="" xmlns:a16="http://schemas.microsoft.com/office/drawing/2014/main" id="{3E47A1E4-7A1B-2440-ADCB-CFE91F006C8E}"/>
              </a:ext>
            </a:extLst>
          </p:cNvPr>
          <p:cNvSpPr>
            <a:spLocks noGrp="1"/>
          </p:cNvSpPr>
          <p:nvPr>
            <p:ph idx="1"/>
          </p:nvPr>
        </p:nvSpPr>
        <p:spPr/>
        <p:txBody>
          <a:bodyPr/>
          <a:lstStyle/>
          <a:p>
            <a:r>
              <a:rPr lang="en-US" altLang="en-US" dirty="0"/>
              <a:t>Typically, instructions such as </a:t>
            </a:r>
            <a:r>
              <a:rPr lang="en-US" altLang="en-US" b="1" i="1" dirty="0">
                <a:solidFill>
                  <a:srgbClr val="0070C0"/>
                </a:solidFill>
                <a:latin typeface="Courier New" panose="02070309020205020404" pitchFamily="49" charset="0"/>
                <a:cs typeface="Courier New" panose="02070309020205020404" pitchFamily="49" charset="0"/>
              </a:rPr>
              <a:t>compare-and-swap</a:t>
            </a:r>
            <a:r>
              <a:rPr lang="en-US" altLang="en-US" dirty="0"/>
              <a:t> are used as building blocks for other synchronization tools.</a:t>
            </a:r>
          </a:p>
          <a:p>
            <a:r>
              <a:rPr lang="en-US" altLang="en-US" dirty="0"/>
              <a:t>One tool is an </a:t>
            </a:r>
            <a:r>
              <a:rPr lang="en-US" altLang="en-US" i="1" dirty="0">
                <a:solidFill>
                  <a:srgbClr val="0070C0"/>
                </a:solidFill>
              </a:rPr>
              <a:t>atomic variable </a:t>
            </a:r>
            <a:r>
              <a:rPr lang="en-US" altLang="en-US" dirty="0"/>
              <a:t>that provides </a:t>
            </a:r>
            <a:r>
              <a:rPr lang="en-US" altLang="en-US" i="1" dirty="0">
                <a:solidFill>
                  <a:srgbClr val="0070C0"/>
                </a:solidFill>
              </a:rPr>
              <a:t>atomic</a:t>
            </a:r>
            <a:r>
              <a:rPr lang="en-US" altLang="en-US" dirty="0"/>
              <a:t> (uninterruptible) updates on basic data types such as Integers and Booleans.</a:t>
            </a:r>
          </a:p>
          <a:p>
            <a:r>
              <a:rPr lang="en-US" altLang="en-US" dirty="0"/>
              <a:t>For example, the </a:t>
            </a:r>
            <a:r>
              <a:rPr lang="en-US" altLang="en-US" b="1" dirty="0">
                <a:latin typeface="Courier New" panose="02070309020205020404" pitchFamily="49" charset="0"/>
                <a:cs typeface="Courier New" panose="02070309020205020404" pitchFamily="49" charset="0"/>
              </a:rPr>
              <a:t>increment()</a:t>
            </a:r>
            <a:r>
              <a:rPr lang="en-US" altLang="en-US" dirty="0"/>
              <a:t> operation on the atomic variable </a:t>
            </a:r>
            <a:r>
              <a:rPr lang="en-US" altLang="en-US" b="1" dirty="0">
                <a:latin typeface="Courier New" panose="02070309020205020404" pitchFamily="49" charset="0"/>
                <a:cs typeface="Courier New" panose="02070309020205020404" pitchFamily="49" charset="0"/>
              </a:rPr>
              <a:t>sequence</a:t>
            </a:r>
            <a:r>
              <a:rPr lang="en-US" altLang="en-US" dirty="0"/>
              <a:t> ensures </a:t>
            </a:r>
            <a:r>
              <a:rPr lang="en-US" altLang="en-US" b="1" dirty="0">
                <a:latin typeface="Courier New" panose="02070309020205020404" pitchFamily="49" charset="0"/>
                <a:cs typeface="Courier New" panose="02070309020205020404" pitchFamily="49" charset="0"/>
              </a:rPr>
              <a:t>sequence</a:t>
            </a:r>
            <a:r>
              <a:rPr lang="en-US" altLang="en-US" dirty="0"/>
              <a:t> is incremented without interruption:</a:t>
            </a:r>
          </a:p>
          <a:p>
            <a:pPr marL="857250" lvl="2" indent="0">
              <a:buNone/>
            </a:pPr>
            <a:endParaRPr lang="en-US" altLang="en-US" sz="2000" b="1" dirty="0">
              <a:latin typeface="Courier New" panose="02070309020205020404" pitchFamily="49" charset="0"/>
              <a:cs typeface="Courier New" panose="02070309020205020404" pitchFamily="49" charset="0"/>
            </a:endParaRPr>
          </a:p>
          <a:p>
            <a:pPr marL="857250" lvl="2" indent="0">
              <a:buNone/>
            </a:pP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r>
              <a:rPr lang="en-US" altLang="en-US" dirty="0"/>
              <a:t/>
            </a:r>
            <a:br>
              <a:rPr lang="en-US" altLang="en-US" dirty="0"/>
            </a:br>
            <a:endParaRPr lang="en-US"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 xmlns:a16="http://schemas.microsoft.com/office/drawing/2014/main" id="{5826486D-4B2D-724E-9047-C9B4E52FA32D}"/>
              </a:ext>
            </a:extLst>
          </p:cNvPr>
          <p:cNvSpPr>
            <a:spLocks noGrp="1"/>
          </p:cNvSpPr>
          <p:nvPr>
            <p:ph type="title"/>
          </p:nvPr>
        </p:nvSpPr>
        <p:spPr/>
        <p:txBody>
          <a:bodyPr/>
          <a:lstStyle/>
          <a:p>
            <a:r>
              <a:rPr lang="en-US" altLang="en-US" dirty="0"/>
              <a:t>Atomic Variables (Cont.)</a:t>
            </a:r>
          </a:p>
        </p:txBody>
      </p:sp>
      <p:sp>
        <p:nvSpPr>
          <p:cNvPr id="99330" name="Content Placeholder 2">
            <a:extLst>
              <a:ext uri="{FF2B5EF4-FFF2-40B4-BE49-F238E27FC236}">
                <a16:creationId xmlns="" xmlns:a16="http://schemas.microsoft.com/office/drawing/2014/main" id="{5D07AAE1-4CF0-FA40-B3C2-7614EBFFA324}"/>
              </a:ext>
            </a:extLst>
          </p:cNvPr>
          <p:cNvSpPr>
            <a:spLocks noGrp="1"/>
          </p:cNvSpPr>
          <p:nvPr>
            <p:ph idx="1"/>
          </p:nvPr>
        </p:nvSpPr>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p>
          <a:p>
            <a:endParaRPr lang="en-US" altLang="en-US" dirty="0"/>
          </a:p>
          <a:p>
            <a:pPr marL="857250" lvl="2" indent="0">
              <a:buNone/>
            </a:pPr>
            <a:r>
              <a:rPr lang="en-US" altLang="en-US" sz="2000" b="1" dirty="0">
                <a:latin typeface="Courier New" panose="02070309020205020404" pitchFamily="49" charset="0"/>
                <a:cs typeface="Courier New" panose="02070309020205020404" pitchFamily="49" charset="0"/>
              </a:rPr>
              <a:t>void increment(</a:t>
            </a:r>
            <a:r>
              <a:rPr lang="en-US" altLang="en-US" sz="2000" b="1" dirty="0" err="1">
                <a:latin typeface="Courier New" panose="02070309020205020404" pitchFamily="49" charset="0"/>
                <a:cs typeface="Courier New" panose="02070309020205020404" pitchFamily="49" charset="0"/>
              </a:rPr>
              <a:t>atomic_int</a:t>
            </a:r>
            <a:r>
              <a:rPr lang="en-US" altLang="en-US" sz="2000" b="1" dirty="0">
                <a:latin typeface="Courier New" panose="02070309020205020404" pitchFamily="49" charset="0"/>
                <a:cs typeface="Courier New" panose="02070309020205020404" pitchFamily="49" charset="0"/>
              </a:rPr>
              <a:t> *v)</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int temp;</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do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temp = *v;</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while </a:t>
            </a:r>
          </a:p>
          <a:p>
            <a:pPr marL="857250" lvl="2" indent="0">
              <a:buNone/>
            </a:pPr>
            <a:r>
              <a:rPr lang="en-US" altLang="en-US" sz="2000" b="1" dirty="0">
                <a:latin typeface="Courier New" panose="02070309020205020404" pitchFamily="49" charset="0"/>
                <a:cs typeface="Courier New" panose="02070309020205020404" pitchFamily="49" charset="0"/>
              </a:rPr>
              <a:t>(temp != </a:t>
            </a:r>
            <a:r>
              <a:rPr lang="en-US" altLang="en-US" sz="2000" b="1" dirty="0" err="1">
                <a:latin typeface="Courier New" panose="02070309020205020404" pitchFamily="49" charset="0"/>
                <a:cs typeface="Courier New" panose="02070309020205020404" pitchFamily="49" charset="0"/>
              </a:rPr>
              <a:t>compare_and_swap</a:t>
            </a:r>
            <a:r>
              <a:rPr lang="en-US" altLang="en-US" sz="2000" b="1" dirty="0">
                <a:latin typeface="Courier New" panose="02070309020205020404" pitchFamily="49" charset="0"/>
                <a:cs typeface="Courier New" panose="02070309020205020404" pitchFamily="49" charset="0"/>
              </a:rPr>
              <a:t>(v,temp,temp+1));</a:t>
            </a:r>
            <a:br>
              <a:rPr lang="en-US" altLang="en-US" sz="2000" b="1" dirty="0">
                <a:latin typeface="Courier New" panose="02070309020205020404" pitchFamily="49" charset="0"/>
                <a:cs typeface="Courier New" panose="02070309020205020404" pitchFamily="49" charset="0"/>
              </a:rPr>
            </a:br>
            <a:endParaRPr lang="en-US" altLang="en-US" sz="2000" b="1" dirty="0">
              <a:latin typeface="Courier New" panose="02070309020205020404" pitchFamily="49" charset="0"/>
              <a:cs typeface="Courier New" panose="02070309020205020404" pitchFamily="49" charset="0"/>
            </a:endParaRPr>
          </a:p>
          <a:p>
            <a:pPr marL="857250" lvl="2" indent="0">
              <a:buNone/>
            </a:pPr>
            <a:r>
              <a:rPr lang="en-US" altLang="en-US" sz="2000" b="1" dirty="0">
                <a:latin typeface="Courier New" panose="02070309020205020404" pitchFamily="49" charset="0"/>
                <a:cs typeface="Courier New" panose="02070309020205020404" pitchFamily="49" charset="0"/>
              </a:rPr>
              <a:t>} </a:t>
            </a:r>
            <a:br>
              <a:rPr lang="en-US" altLang="en-US" sz="2000" b="1" dirty="0">
                <a:latin typeface="Courier New" panose="02070309020205020404" pitchFamily="49" charset="0"/>
                <a:cs typeface="Courier New" panose="02070309020205020404" pitchFamily="49" charset="0"/>
              </a:rPr>
            </a:br>
            <a:r>
              <a:rPr lang="en-US" altLang="en-US" sz="2000" dirty="0"/>
              <a:t/>
            </a:r>
            <a:br>
              <a:rPr lang="en-US" altLang="en-US" sz="2000" dirty="0"/>
            </a:br>
            <a:endParaRPr lang="en-US" alt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 xmlns:a16="http://schemas.microsoft.com/office/drawing/2014/main" id="{296BFD9D-1C34-F04A-B421-C8B9A49A35CD}"/>
              </a:ext>
            </a:extLst>
          </p:cNvPr>
          <p:cNvSpPr>
            <a:spLocks noGrp="1" noChangeArrowheads="1"/>
          </p:cNvSpPr>
          <p:nvPr>
            <p:ph type="title"/>
          </p:nvPr>
        </p:nvSpPr>
        <p:spPr/>
        <p:txBody>
          <a:bodyPr/>
          <a:lstStyle/>
          <a:p>
            <a:pPr eaLnBrk="1" hangingPunct="1"/>
            <a:r>
              <a:rPr lang="en-US" altLang="en-US"/>
              <a:t>Mutex Locks</a:t>
            </a:r>
          </a:p>
        </p:txBody>
      </p:sp>
      <p:sp>
        <p:nvSpPr>
          <p:cNvPr id="22531" name="Rectangle 3">
            <a:extLst>
              <a:ext uri="{FF2B5EF4-FFF2-40B4-BE49-F238E27FC236}">
                <a16:creationId xmlns="" xmlns:a16="http://schemas.microsoft.com/office/drawing/2014/main" id="{4E2345A8-7084-0048-A700-8C5D4676E6C7}"/>
              </a:ext>
            </a:extLst>
          </p:cNvPr>
          <p:cNvSpPr>
            <a:spLocks noGrp="1" noChangeArrowheads="1"/>
          </p:cNvSpPr>
          <p:nvPr>
            <p:ph idx="1"/>
          </p:nvPr>
        </p:nvSpPr>
        <p:spPr/>
        <p:txBody>
          <a:bodyPr/>
          <a:lstStyle/>
          <a:p>
            <a:pPr>
              <a:lnSpc>
                <a:spcPct val="90000"/>
              </a:lnSpc>
            </a:pPr>
            <a:r>
              <a:rPr lang="en-US" altLang="en-US" i="1" dirty="0">
                <a:solidFill>
                  <a:srgbClr val="0070C0"/>
                </a:solidFill>
              </a:rPr>
              <a:t>Previous solutions are complicated </a:t>
            </a:r>
            <a:r>
              <a:rPr lang="en-US" altLang="en-US" dirty="0"/>
              <a:t>and generally inaccessible to application programmers</a:t>
            </a:r>
          </a:p>
          <a:p>
            <a:pPr>
              <a:lnSpc>
                <a:spcPct val="90000"/>
              </a:lnSpc>
            </a:pPr>
            <a:r>
              <a:rPr lang="en-US" altLang="en-US" dirty="0"/>
              <a:t>OS designers build </a:t>
            </a:r>
            <a:r>
              <a:rPr lang="en-US" altLang="en-US" i="1" dirty="0">
                <a:solidFill>
                  <a:srgbClr val="0070C0"/>
                </a:solidFill>
              </a:rPr>
              <a:t>software tools </a:t>
            </a:r>
            <a:r>
              <a:rPr lang="en-US" altLang="en-US" dirty="0"/>
              <a:t>to solve critical section problem</a:t>
            </a:r>
          </a:p>
          <a:p>
            <a:pPr>
              <a:lnSpc>
                <a:spcPct val="90000"/>
              </a:lnSpc>
            </a:pPr>
            <a:r>
              <a:rPr lang="en-US" altLang="en-US" dirty="0"/>
              <a:t>Simplest is </a:t>
            </a:r>
            <a:r>
              <a:rPr lang="en-US" altLang="en-US" sz="2000" b="1" dirty="0">
                <a:solidFill>
                  <a:srgbClr val="0070C0"/>
                </a:solidFill>
              </a:rPr>
              <a:t>mutex</a:t>
            </a:r>
            <a:r>
              <a:rPr lang="en-US" altLang="en-US" b="1" dirty="0">
                <a:solidFill>
                  <a:srgbClr val="0070C0"/>
                </a:solidFill>
              </a:rPr>
              <a:t> lock</a:t>
            </a:r>
          </a:p>
          <a:p>
            <a:pPr>
              <a:lnSpc>
                <a:spcPct val="90000"/>
              </a:lnSpc>
            </a:pPr>
            <a:r>
              <a:rPr lang="en-US" altLang="en-US" dirty="0"/>
              <a:t>Protect a critical section by 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then </a:t>
            </a:r>
            <a:r>
              <a:rPr lang="en-US" altLang="en-US" sz="2000" b="1" dirty="0">
                <a:latin typeface="Courier New" panose="02070309020205020404" pitchFamily="49" charset="0"/>
              </a:rPr>
              <a:t>release()</a:t>
            </a:r>
            <a:r>
              <a:rPr lang="en-US" altLang="en-US" sz="2000" dirty="0"/>
              <a:t> </a:t>
            </a:r>
            <a:r>
              <a:rPr lang="en-US" altLang="en-US" dirty="0"/>
              <a:t>the lock</a:t>
            </a:r>
          </a:p>
          <a:p>
            <a:pPr lvl="1">
              <a:lnSpc>
                <a:spcPct val="90000"/>
              </a:lnSpc>
            </a:pPr>
            <a:r>
              <a:rPr lang="en-US" altLang="en-US" dirty="0"/>
              <a:t>Boolean variable indicating if </a:t>
            </a:r>
            <a:r>
              <a:rPr lang="en-US" altLang="en-US" b="1" dirty="0">
                <a:solidFill>
                  <a:srgbClr val="0070C0"/>
                </a:solidFill>
                <a:latin typeface="Courier New" panose="02070309020205020404" pitchFamily="49" charset="0"/>
                <a:cs typeface="Courier New" panose="02070309020205020404" pitchFamily="49" charset="0"/>
              </a:rPr>
              <a:t>lock</a:t>
            </a:r>
            <a:r>
              <a:rPr lang="en-US" altLang="en-US" dirty="0"/>
              <a:t> is available or not</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i="1" dirty="0">
                <a:solidFill>
                  <a:srgbClr val="0070C0"/>
                </a:solidFill>
              </a:rPr>
              <a:t>atomic</a:t>
            </a:r>
          </a:p>
          <a:p>
            <a:pPr lvl="1">
              <a:lnSpc>
                <a:spcPct val="90000"/>
              </a:lnSpc>
            </a:pPr>
            <a:r>
              <a:rPr lang="en-US" altLang="en-US" dirty="0"/>
              <a:t>Usually implemented via </a:t>
            </a:r>
            <a:r>
              <a:rPr lang="en-US" altLang="en-US" i="1" dirty="0">
                <a:solidFill>
                  <a:srgbClr val="0070C0"/>
                </a:solidFill>
              </a:rPr>
              <a:t>hardware atomic instructions </a:t>
            </a:r>
            <a:r>
              <a:rPr lang="en-US" altLang="en-US" dirty="0"/>
              <a:t>such as </a:t>
            </a:r>
            <a:r>
              <a:rPr lang="en-US" altLang="en-US" i="1" dirty="0">
                <a:solidFill>
                  <a:srgbClr val="0070C0"/>
                </a:solidFill>
              </a:rPr>
              <a:t>compare-and-swap</a:t>
            </a:r>
          </a:p>
          <a:p>
            <a:pPr>
              <a:lnSpc>
                <a:spcPct val="90000"/>
              </a:lnSpc>
            </a:pPr>
            <a:r>
              <a:rPr lang="en-US" altLang="en-US" dirty="0"/>
              <a:t>But this solution requires </a:t>
            </a:r>
            <a:r>
              <a:rPr lang="en-US" altLang="en-US" i="1" dirty="0">
                <a:solidFill>
                  <a:srgbClr val="0070C0"/>
                </a:solidFill>
              </a:rPr>
              <a:t>busy waiting</a:t>
            </a:r>
          </a:p>
          <a:p>
            <a:pPr lvl="1">
              <a:lnSpc>
                <a:spcPct val="90000"/>
              </a:lnSpc>
            </a:pPr>
            <a:r>
              <a:rPr lang="en-US" altLang="en-US" dirty="0"/>
              <a:t>This lock therefore called a </a:t>
            </a:r>
            <a:r>
              <a:rPr lang="en-US" altLang="en-US" i="1" dirty="0">
                <a:solidFill>
                  <a:srgbClr val="0070C0"/>
                </a:solidFill>
              </a:rPr>
              <a:t>spinlock</a:t>
            </a:r>
          </a:p>
          <a:p>
            <a:pPr>
              <a:lnSpc>
                <a:spcPct val="90000"/>
              </a:lnSpc>
              <a:buFont typeface="Monotype Sorts" pitchFamily="2" charset="2"/>
              <a:buNone/>
            </a:pPr>
            <a:endParaRPr lang="en-US" altLang="en-US" sz="1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4A86398-0F57-D040-9B50-AF17BA7A8372}"/>
              </a:ext>
            </a:extLst>
          </p:cNvPr>
          <p:cNvSpPr/>
          <p:nvPr/>
        </p:nvSpPr>
        <p:spPr bwMode="auto">
          <a:xfrm>
            <a:off x="1467406" y="2920052"/>
            <a:ext cx="2594962"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 xmlns:a16="http://schemas.microsoft.com/office/drawing/2014/main" id="{2337BC41-EA9A-6545-A569-44F70FD0AF23}"/>
              </a:ext>
            </a:extLst>
          </p:cNvPr>
          <p:cNvSpPr/>
          <p:nvPr/>
        </p:nvSpPr>
        <p:spPr bwMode="auto">
          <a:xfrm>
            <a:off x="1483498" y="4972228"/>
            <a:ext cx="2767911"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 xmlns:a16="http://schemas.microsoft.com/office/drawing/2014/main" id="{D5FFAADF-0A3F-4744-A199-7636583FC354}"/>
              </a:ext>
            </a:extLst>
          </p:cNvPr>
          <p:cNvSpPr>
            <a:spLocks noGrp="1"/>
          </p:cNvSpPr>
          <p:nvPr>
            <p:ph type="title"/>
          </p:nvPr>
        </p:nvSpPr>
        <p:spPr/>
        <p:txBody>
          <a:bodyPr/>
          <a:lstStyle/>
          <a:p>
            <a:r>
              <a:rPr lang="en-US" altLang="en-US" sz="2800" dirty="0"/>
              <a:t>Solution to Critical-section Problem using Locks</a:t>
            </a:r>
          </a:p>
        </p:txBody>
      </p:sp>
      <p:sp>
        <p:nvSpPr>
          <p:cNvPr id="2" name="Content Placeholder 1">
            <a:extLst>
              <a:ext uri="{FF2B5EF4-FFF2-40B4-BE49-F238E27FC236}">
                <a16:creationId xmlns="" xmlns:a16="http://schemas.microsoft.com/office/drawing/2014/main" id="{E29104B3-6FEB-AE40-B2C3-71221CA943E0}"/>
              </a:ext>
            </a:extLst>
          </p:cNvPr>
          <p:cNvSpPr>
            <a:spLocks noGrp="1"/>
          </p:cNvSpPr>
          <p:nvPr>
            <p:ph idx="1"/>
          </p:nvPr>
        </p:nvSpPr>
        <p:spPr/>
        <p:txBody>
          <a:bodyPr/>
          <a:lstStyle/>
          <a:p>
            <a:pPr marL="0" indent="0">
              <a:buNone/>
            </a:pPr>
            <a:r>
              <a:rPr lang="en-US" altLang="en-US" b="1" dirty="0">
                <a:latin typeface="Courier New" panose="02070309020205020404" pitchFamily="49" charset="0"/>
                <a:cs typeface="Courier New" panose="02070309020205020404" pitchFamily="49" charset="0"/>
              </a:rPr>
              <a:t>while (true) { </a:t>
            </a:r>
          </a:p>
          <a:p>
            <a:pPr marL="0" indent="0">
              <a:buNone/>
            </a:pPr>
            <a:r>
              <a:rPr lang="en-US" altLang="en-US" b="1" dirty="0">
                <a:latin typeface="Courier New" panose="02070309020205020404" pitchFamily="49" charset="0"/>
                <a:cs typeface="Courier New" panose="02070309020205020404" pitchFamily="49" charset="0"/>
              </a:rPr>
              <a:t>	acquire lock; </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critical section; </a:t>
            </a:r>
          </a:p>
          <a:p>
            <a:pPr marL="0" indent="0">
              <a:buNone/>
            </a:pPr>
            <a:endParaRPr lang="en-US" altLang="en-US" b="1" dirty="0">
              <a:latin typeface="Courier New" panose="02070309020205020404" pitchFamily="49" charset="0"/>
              <a:cs typeface="Courier New" panose="02070309020205020404" pitchFamily="49" charset="0"/>
            </a:endParaRPr>
          </a:p>
          <a:p>
            <a:pPr marL="0" indent="0">
              <a:buNone/>
            </a:pPr>
            <a:r>
              <a:rPr lang="en-US" altLang="en-US" b="1" dirty="0">
                <a:latin typeface="Courier New" panose="02070309020205020404" pitchFamily="49" charset="0"/>
                <a:cs typeface="Courier New" panose="02070309020205020404" pitchFamily="49" charset="0"/>
              </a:rPr>
              <a:t>	release lock; </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remainder section; </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endParaRPr lang="en-US" b="1"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 xmlns:a16="http://schemas.microsoft.com/office/drawing/2014/main" id="{C742F7B8-9429-EE44-84F2-4AD3C6C524F6}"/>
              </a:ext>
            </a:extLst>
          </p:cNvPr>
          <p:cNvSpPr>
            <a:spLocks noGrp="1"/>
          </p:cNvSpPr>
          <p:nvPr>
            <p:ph type="title"/>
          </p:nvPr>
        </p:nvSpPr>
        <p:spPr/>
        <p:txBody>
          <a:bodyPr/>
          <a:lstStyle/>
          <a:p>
            <a:r>
              <a:rPr lang="en-US" altLang="en-US"/>
              <a:t>Mutex Lock Definitions</a:t>
            </a:r>
          </a:p>
        </p:txBody>
      </p:sp>
      <p:sp>
        <p:nvSpPr>
          <p:cNvPr id="46082" name="Content Placeholder 2">
            <a:extLst>
              <a:ext uri="{FF2B5EF4-FFF2-40B4-BE49-F238E27FC236}">
                <a16:creationId xmlns="" xmlns:a16="http://schemas.microsoft.com/office/drawing/2014/main" id="{AB71701C-904F-8E45-9902-366D4818A341}"/>
              </a:ext>
            </a:extLst>
          </p:cNvPr>
          <p:cNvSpPr>
            <a:spLocks noGrp="1"/>
          </p:cNvSpPr>
          <p:nvPr>
            <p:ph idx="1"/>
          </p:nvPr>
        </p:nvSpPr>
        <p:spPr/>
        <p:txBody>
          <a:bodyPr/>
          <a:lstStyle/>
          <a:p>
            <a:pPr marL="742950" lvl="2" indent="0"/>
            <a:r>
              <a:rPr lang="en-US" altLang="en-US" sz="2000" b="1" dirty="0">
                <a:latin typeface="Courier New" panose="02070309020205020404" pitchFamily="49" charset="0"/>
              </a:rPr>
              <a:t> acquire() {</a:t>
            </a:r>
            <a:br>
              <a:rPr lang="en-US" altLang="en-US" sz="2000" b="1" dirty="0">
                <a:latin typeface="Courier New" panose="02070309020205020404" pitchFamily="49" charset="0"/>
              </a:rPr>
            </a:br>
            <a:r>
              <a:rPr lang="en-US" altLang="en-US" sz="2000" b="1" dirty="0">
                <a:latin typeface="Courier New" panose="02070309020205020404" pitchFamily="49" charset="0"/>
              </a:rPr>
              <a:t>       while (!available) </a:t>
            </a:r>
          </a:p>
          <a:p>
            <a:pPr marL="742950" lvl="2" indent="0">
              <a:buNone/>
            </a:pPr>
            <a:r>
              <a:rPr lang="en-US" altLang="en-US" sz="2000" b="1" dirty="0">
                <a:latin typeface="Courier New" panose="02070309020205020404" pitchFamily="49" charset="0"/>
              </a:rPr>
              <a:t>          ; /* busy wait */ </a:t>
            </a:r>
          </a:p>
          <a:p>
            <a:pPr marL="742950" lvl="2" indent="0">
              <a:buNone/>
            </a:pPr>
            <a:r>
              <a:rPr lang="en-US" altLang="en-US" sz="2000" b="1" dirty="0">
                <a:latin typeface="Courier New" panose="02070309020205020404" pitchFamily="49" charset="0"/>
              </a:rPr>
              <a:t>       available = false;; </a:t>
            </a:r>
          </a:p>
          <a:p>
            <a:pPr marL="742950" lvl="2" indent="0">
              <a:buNone/>
            </a:pPr>
            <a:r>
              <a:rPr lang="en-US" altLang="en-US" sz="2000" b="1" dirty="0">
                <a:latin typeface="Courier New" panose="02070309020205020404" pitchFamily="49" charset="0"/>
              </a:rPr>
              <a:t>    } </a:t>
            </a:r>
            <a:endParaRPr lang="en-US" altLang="en-US" b="1" dirty="0">
              <a:latin typeface="Courier New" panose="02070309020205020404" pitchFamily="49" charset="0"/>
            </a:endParaRPr>
          </a:p>
          <a:p>
            <a:pPr marL="742950" lvl="2" indent="0"/>
            <a:r>
              <a:rPr lang="en-US" altLang="en-US" sz="2000" b="1" dirty="0">
                <a:latin typeface="Courier New" panose="02070309020205020404" pitchFamily="49" charset="0"/>
              </a:rPr>
              <a:t>   release() { </a:t>
            </a:r>
          </a:p>
          <a:p>
            <a:pPr marL="742950" lvl="2" indent="0">
              <a:buNone/>
            </a:pPr>
            <a:r>
              <a:rPr lang="en-US" altLang="en-US" sz="2000" b="1" dirty="0">
                <a:latin typeface="Courier New" panose="02070309020205020404" pitchFamily="49" charset="0"/>
              </a:rPr>
              <a:t>       available = true; </a:t>
            </a:r>
          </a:p>
          <a:p>
            <a:pPr marL="742950" lvl="2" indent="0">
              <a:buNone/>
            </a:pPr>
            <a:r>
              <a:rPr lang="en-US" altLang="en-US" sz="2000" b="1" dirty="0">
                <a:latin typeface="Courier New" panose="02070309020205020404" pitchFamily="49" charset="0"/>
              </a:rPr>
              <a:t>    } </a:t>
            </a:r>
            <a:endParaRPr lang="en-US" altLang="en-US" sz="2000" dirty="0"/>
          </a:p>
          <a:p>
            <a:r>
              <a:rPr lang="en-US" altLang="en-US" dirty="0"/>
              <a:t>These two functions must be implemented </a:t>
            </a:r>
            <a:r>
              <a:rPr lang="en-US" altLang="en-US" i="1" dirty="0">
                <a:solidFill>
                  <a:srgbClr val="0070C0"/>
                </a:solidFill>
              </a:rPr>
              <a:t>atomically</a:t>
            </a:r>
          </a:p>
          <a:p>
            <a:r>
              <a:rPr lang="en-US" altLang="en-US" dirty="0"/>
              <a:t>Both </a:t>
            </a:r>
            <a:r>
              <a:rPr lang="en-US" altLang="en-US" i="1" dirty="0">
                <a:solidFill>
                  <a:srgbClr val="0070C0"/>
                </a:solidFill>
              </a:rPr>
              <a:t>test-and-set</a:t>
            </a:r>
            <a:r>
              <a:rPr lang="en-US" altLang="en-US" dirty="0"/>
              <a:t> and </a:t>
            </a:r>
            <a:r>
              <a:rPr lang="en-US" altLang="en-US" i="1" dirty="0">
                <a:solidFill>
                  <a:srgbClr val="0070C0"/>
                </a:solidFill>
              </a:rPr>
              <a:t>compare-and-swap</a:t>
            </a:r>
            <a:r>
              <a:rPr lang="en-US" altLang="en-US" dirty="0"/>
              <a:t> can be </a:t>
            </a:r>
            <a:br>
              <a:rPr lang="en-US" altLang="en-US" dirty="0"/>
            </a:br>
            <a:r>
              <a:rPr lang="en-US" altLang="en-US" dirty="0"/>
              <a:t>used to implement these functions</a:t>
            </a:r>
          </a:p>
          <a:p>
            <a:endParaRPr lang="en-US" altLang="en-US" dirty="0"/>
          </a:p>
          <a:p>
            <a:endParaRPr lang="en-US" altLang="en-US" dirty="0"/>
          </a:p>
          <a:p>
            <a:endParaRPr lang="en-US"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 xmlns:a16="http://schemas.microsoft.com/office/drawing/2014/main" id="{5590AB80-47B8-F647-A0A0-355226A37BB3}"/>
              </a:ext>
            </a:extLst>
          </p:cNvPr>
          <p:cNvSpPr>
            <a:spLocks noGrp="1" noChangeArrowheads="1"/>
          </p:cNvSpPr>
          <p:nvPr>
            <p:ph type="title"/>
          </p:nvPr>
        </p:nvSpPr>
        <p:spPr/>
        <p:txBody>
          <a:bodyPr/>
          <a:lstStyle/>
          <a:p>
            <a:r>
              <a:rPr lang="en-US" altLang="en-US"/>
              <a:t>Semaphore</a:t>
            </a:r>
          </a:p>
        </p:txBody>
      </p:sp>
      <p:sp>
        <p:nvSpPr>
          <p:cNvPr id="2" name="Content Placeholder 1">
            <a:extLst>
              <a:ext uri="{FF2B5EF4-FFF2-40B4-BE49-F238E27FC236}">
                <a16:creationId xmlns="" xmlns:a16="http://schemas.microsoft.com/office/drawing/2014/main" id="{2D30E196-C201-8D42-889A-D564C423E3CC}"/>
              </a:ext>
            </a:extLst>
          </p:cNvPr>
          <p:cNvSpPr>
            <a:spLocks noGrp="1"/>
          </p:cNvSpPr>
          <p:nvPr>
            <p:ph sz="half" idx="10"/>
          </p:nvPr>
        </p:nvSpPr>
        <p:spPr>
          <a:xfrm>
            <a:off x="490330" y="3970154"/>
            <a:ext cx="4048215" cy="2443897"/>
          </a:xfrm>
        </p:spPr>
        <p:txBody>
          <a:bodyPr/>
          <a:lstStyle/>
          <a:p>
            <a:pPr>
              <a:lnSpc>
                <a:spcPct val="90000"/>
              </a:lnSpc>
            </a:pPr>
            <a:r>
              <a:rPr lang="en-US" altLang="en-US" dirty="0"/>
              <a:t>Definition of  the </a:t>
            </a:r>
            <a:r>
              <a:rPr lang="en-US" altLang="en-US" b="1" dirty="0">
                <a:latin typeface="Courier New" panose="02070309020205020404" pitchFamily="49" charset="0"/>
              </a:rPr>
              <a:t>wait() </a:t>
            </a:r>
            <a:r>
              <a:rPr lang="en-US" altLang="en-US" dirty="0"/>
              <a:t>operation</a:t>
            </a:r>
          </a:p>
          <a:p>
            <a:pPr lvl="1">
              <a:lnSpc>
                <a:spcPct val="90000"/>
              </a:lnSpc>
              <a:spcBef>
                <a:spcPts val="400"/>
              </a:spcBef>
              <a:spcAft>
                <a:spcPts val="400"/>
              </a:spcAft>
              <a:buNone/>
            </a:pPr>
            <a:r>
              <a:rPr lang="en-US" altLang="en-US" b="1" dirty="0">
                <a:latin typeface="Courier New" panose="02070309020205020404" pitchFamily="49" charset="0"/>
                <a:sym typeface="Symbol" pitchFamily="2" charset="2"/>
              </a:rPr>
              <a:t>wait(S) { </a:t>
            </a:r>
          </a:p>
          <a:p>
            <a:pPr lvl="1">
              <a:lnSpc>
                <a:spcPct val="90000"/>
              </a:lnSpc>
              <a:spcBef>
                <a:spcPts val="400"/>
              </a:spcBef>
              <a:spcAft>
                <a:spcPts val="400"/>
              </a:spcAft>
              <a:buNone/>
            </a:pPr>
            <a:r>
              <a:rPr lang="en-US" altLang="en-US" b="1" dirty="0">
                <a:latin typeface="Courier New" panose="02070309020205020404" pitchFamily="49" charset="0"/>
                <a:sym typeface="Symbol" pitchFamily="2" charset="2"/>
              </a:rPr>
              <a:t>    while (S &lt;= 0)</a:t>
            </a:r>
          </a:p>
          <a:p>
            <a:pPr lvl="1">
              <a:lnSpc>
                <a:spcPct val="90000"/>
              </a:lnSpc>
              <a:spcBef>
                <a:spcPts val="400"/>
              </a:spcBef>
              <a:spcAft>
                <a:spcPts val="400"/>
              </a:spcAft>
              <a:buNone/>
            </a:pPr>
            <a:r>
              <a:rPr lang="en-US" altLang="en-US" b="1" dirty="0">
                <a:latin typeface="Courier New" panose="02070309020205020404" pitchFamily="49" charset="0"/>
                <a:sym typeface="Symbol" pitchFamily="2" charset="2"/>
              </a:rPr>
              <a:t>       ; // busy wait</a:t>
            </a:r>
          </a:p>
          <a:p>
            <a:pPr lvl="1">
              <a:lnSpc>
                <a:spcPct val="90000"/>
              </a:lnSpc>
              <a:spcBef>
                <a:spcPts val="400"/>
              </a:spcBef>
              <a:spcAft>
                <a:spcPts val="400"/>
              </a:spcAft>
              <a:buNone/>
            </a:pPr>
            <a:r>
              <a:rPr lang="en-US" altLang="en-US" b="1" dirty="0">
                <a:latin typeface="Courier New" panose="02070309020205020404" pitchFamily="49" charset="0"/>
                <a:sym typeface="Symbol" pitchFamily="2" charset="2"/>
              </a:rPr>
              <a:t>    S--;</a:t>
            </a:r>
          </a:p>
          <a:p>
            <a:pPr lvl="1">
              <a:lnSpc>
                <a:spcPct val="90000"/>
              </a:lnSpc>
              <a:spcBef>
                <a:spcPts val="400"/>
              </a:spcBef>
              <a:spcAft>
                <a:spcPts val="400"/>
              </a:spcAft>
              <a:buNone/>
            </a:pPr>
            <a:r>
              <a:rPr lang="en-US" altLang="en-US" b="1" dirty="0">
                <a:latin typeface="Courier New" panose="02070309020205020404" pitchFamily="49" charset="0"/>
                <a:sym typeface="Symbol" pitchFamily="2" charset="2"/>
              </a:rPr>
              <a:t>}</a:t>
            </a:r>
          </a:p>
        </p:txBody>
      </p:sp>
      <p:sp>
        <p:nvSpPr>
          <p:cNvPr id="47106" name="Rectangle 3">
            <a:extLst>
              <a:ext uri="{FF2B5EF4-FFF2-40B4-BE49-F238E27FC236}">
                <a16:creationId xmlns="" xmlns:a16="http://schemas.microsoft.com/office/drawing/2014/main" id="{73D0B43C-9586-3F4A-B7EE-92F239C8D010}"/>
              </a:ext>
            </a:extLst>
          </p:cNvPr>
          <p:cNvSpPr>
            <a:spLocks noGrp="1" noChangeArrowheads="1"/>
          </p:cNvSpPr>
          <p:nvPr>
            <p:ph sz="half" idx="2"/>
          </p:nvPr>
        </p:nvSpPr>
        <p:spPr>
          <a:xfrm>
            <a:off x="490331" y="1376979"/>
            <a:ext cx="8344166" cy="2052021"/>
          </a:xfrm>
        </p:spPr>
        <p:txBody>
          <a:bodyPr/>
          <a:lstStyle/>
          <a:p>
            <a:pPr>
              <a:spcBef>
                <a:spcPts val="400"/>
              </a:spcBef>
              <a:spcAft>
                <a:spcPts val="400"/>
              </a:spcAft>
            </a:pPr>
            <a:r>
              <a:rPr lang="en-US" altLang="en-US" i="1" dirty="0">
                <a:solidFill>
                  <a:srgbClr val="0070C0"/>
                </a:solidFill>
              </a:rPr>
              <a:t>Synchronization tool</a:t>
            </a:r>
            <a:r>
              <a:rPr lang="en-US" altLang="en-US" dirty="0"/>
              <a:t> that provides more sophisticated ways (than mutex locks) for process to synchronize their activities.</a:t>
            </a:r>
          </a:p>
          <a:p>
            <a:pPr>
              <a:spcBef>
                <a:spcPts val="400"/>
              </a:spcBef>
              <a:spcAft>
                <a:spcPts val="400"/>
              </a:spcAft>
            </a:pPr>
            <a:r>
              <a:rPr lang="en-US" altLang="en-US" dirty="0"/>
              <a:t>Semaphore </a:t>
            </a:r>
            <a:r>
              <a:rPr lang="en-US" altLang="en-US" b="1" dirty="0">
                <a:solidFill>
                  <a:srgbClr val="0070C0"/>
                </a:solidFill>
              </a:rPr>
              <a:t>S</a:t>
            </a:r>
            <a:r>
              <a:rPr lang="en-US" altLang="en-US" dirty="0"/>
              <a:t> is an integer variable</a:t>
            </a:r>
          </a:p>
          <a:p>
            <a:pPr>
              <a:spcBef>
                <a:spcPts val="400"/>
              </a:spcBef>
              <a:spcAft>
                <a:spcPts val="400"/>
              </a:spcAft>
            </a:pPr>
            <a:r>
              <a:rPr lang="en-US" altLang="en-US" dirty="0"/>
              <a:t>Can only be accessed via </a:t>
            </a:r>
            <a:r>
              <a:rPr lang="en-US" altLang="en-US" i="1" dirty="0">
                <a:solidFill>
                  <a:srgbClr val="0070C0"/>
                </a:solidFill>
              </a:rPr>
              <a:t>two</a:t>
            </a:r>
            <a:r>
              <a:rPr lang="en-US" altLang="en-US" dirty="0"/>
              <a:t> indivisible (atomic) operations</a:t>
            </a:r>
          </a:p>
          <a:p>
            <a:pPr lvl="1">
              <a:lnSpc>
                <a:spcPct val="90000"/>
              </a:lnSpc>
              <a:spcBef>
                <a:spcPts val="400"/>
              </a:spcBef>
              <a:spcAft>
                <a:spcPts val="400"/>
              </a:spcAft>
            </a:pPr>
            <a:r>
              <a:rPr lang="en-US" altLang="en-US" b="1" dirty="0">
                <a:latin typeface="Courier New" panose="02070309020205020404" pitchFamily="49" charset="0"/>
              </a:rPr>
              <a:t>wait()</a:t>
            </a:r>
            <a:r>
              <a:rPr lang="en-US" altLang="en-US" b="1" dirty="0"/>
              <a:t> </a:t>
            </a:r>
            <a:r>
              <a:rPr lang="en-US" altLang="en-US" sz="1600" dirty="0">
                <a:solidFill>
                  <a:srgbClr val="000000"/>
                </a:solidFill>
              </a:rPr>
              <a:t>and </a:t>
            </a:r>
            <a:r>
              <a:rPr lang="en-US" altLang="en-US" b="1" dirty="0">
                <a:latin typeface="Courier New" panose="02070309020205020404" pitchFamily="49" charset="0"/>
              </a:rPr>
              <a:t>signal()</a:t>
            </a:r>
          </a:p>
          <a:p>
            <a:pPr lvl="2">
              <a:lnSpc>
                <a:spcPct val="90000"/>
              </a:lnSpc>
              <a:spcBef>
                <a:spcPts val="400"/>
              </a:spcBef>
              <a:spcAft>
                <a:spcPts val="400"/>
              </a:spcAft>
            </a:pPr>
            <a:r>
              <a:rPr lang="en-US" altLang="en-US" dirty="0"/>
              <a:t>(Originally called </a:t>
            </a:r>
            <a:r>
              <a:rPr lang="en-US" altLang="en-US" b="1" dirty="0">
                <a:latin typeface="Courier New" panose="02070309020205020404" pitchFamily="49" charset="0"/>
              </a:rPr>
              <a:t>P() </a:t>
            </a:r>
            <a:r>
              <a:rPr lang="en-US" altLang="en-US" dirty="0"/>
              <a:t>and </a:t>
            </a:r>
            <a:r>
              <a:rPr lang="en-US" altLang="en-US" b="1" dirty="0">
                <a:latin typeface="Courier New" panose="02070309020205020404" pitchFamily="49" charset="0"/>
              </a:rPr>
              <a:t>V()</a:t>
            </a:r>
            <a:r>
              <a:rPr lang="en-US" altLang="en-US" b="1" dirty="0">
                <a:solidFill>
                  <a:srgbClr val="000000"/>
                </a:solidFill>
                <a:latin typeface="Courier New" panose="02070309020205020404" pitchFamily="49" charset="0"/>
              </a:rPr>
              <a:t>)</a:t>
            </a:r>
          </a:p>
        </p:txBody>
      </p:sp>
      <p:sp>
        <p:nvSpPr>
          <p:cNvPr id="3" name="Content Placeholder 2">
            <a:extLst>
              <a:ext uri="{FF2B5EF4-FFF2-40B4-BE49-F238E27FC236}">
                <a16:creationId xmlns="" xmlns:a16="http://schemas.microsoft.com/office/drawing/2014/main" id="{B54B4A6E-6ECC-5243-89AD-5C558E39F99F}"/>
              </a:ext>
            </a:extLst>
          </p:cNvPr>
          <p:cNvSpPr>
            <a:spLocks noGrp="1"/>
          </p:cNvSpPr>
          <p:nvPr>
            <p:ph sz="half" idx="11"/>
          </p:nvPr>
        </p:nvSpPr>
        <p:spPr>
          <a:xfrm>
            <a:off x="4716965" y="3970154"/>
            <a:ext cx="4117531" cy="2443897"/>
          </a:xfrm>
        </p:spPr>
        <p:txBody>
          <a:bodyPr/>
          <a:lstStyle/>
          <a:p>
            <a:pPr>
              <a:lnSpc>
                <a:spcPct val="90000"/>
              </a:lnSpc>
            </a:pPr>
            <a:r>
              <a:rPr lang="en-US" altLang="en-US" dirty="0"/>
              <a:t>Definition of  the </a:t>
            </a:r>
            <a:r>
              <a:rPr lang="en-US" altLang="en-US" b="1" dirty="0">
                <a:latin typeface="Courier New" panose="02070309020205020404" pitchFamily="49" charset="0"/>
              </a:rPr>
              <a:t>signal() </a:t>
            </a:r>
            <a:r>
              <a:rPr lang="en-US" altLang="en-US" dirty="0"/>
              <a:t>operation</a:t>
            </a:r>
            <a:endParaRPr lang="en-US" altLang="en-US" dirty="0">
              <a:sym typeface="Symbol" pitchFamily="2" charset="2"/>
            </a:endParaRPr>
          </a:p>
          <a:p>
            <a:pPr lvl="1">
              <a:lnSpc>
                <a:spcPct val="90000"/>
              </a:lnSpc>
              <a:buNone/>
            </a:pPr>
            <a:r>
              <a:rPr lang="en-US" altLang="en-US" b="1" dirty="0">
                <a:latin typeface="Courier New" panose="02070309020205020404" pitchFamily="49" charset="0"/>
                <a:sym typeface="Symbol" pitchFamily="2" charset="2"/>
              </a:rPr>
              <a:t>signal(S) { </a:t>
            </a:r>
          </a:p>
          <a:p>
            <a:pPr lvl="1">
              <a:lnSpc>
                <a:spcPct val="90000"/>
              </a:lnSpc>
              <a:buNone/>
            </a:pPr>
            <a:r>
              <a:rPr lang="en-US" altLang="en-US" b="1" dirty="0">
                <a:latin typeface="Courier New" panose="02070309020205020404" pitchFamily="49" charset="0"/>
                <a:sym typeface="Symbol" pitchFamily="2" charset="2"/>
              </a:rPr>
              <a:t>    S++;</a:t>
            </a:r>
          </a:p>
          <a:p>
            <a:pPr lvl="1">
              <a:lnSpc>
                <a:spcPct val="90000"/>
              </a:lnSpc>
              <a:buNone/>
            </a:pPr>
            <a:r>
              <a:rPr lang="en-US" altLang="en-US" b="1" dirty="0">
                <a:latin typeface="Courier New" panose="02070309020205020404" pitchFamily="49" charset="0"/>
                <a:sym typeface="Symbol" pitchFamily="2" charset="2"/>
              </a:rPr>
              <a:t>}</a:t>
            </a:r>
            <a:endParaRPr lang="en-US" altLang="en-US" dirty="0">
              <a:sym typeface="Symbol" pitchFamily="2" charset="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 xmlns:a16="http://schemas.microsoft.com/office/drawing/2014/main" id="{744B1037-E2DB-344F-925C-62212B8AE426}"/>
              </a:ext>
            </a:extLst>
          </p:cNvPr>
          <p:cNvSpPr>
            <a:spLocks noGrp="1" noChangeArrowheads="1"/>
          </p:cNvSpPr>
          <p:nvPr>
            <p:ph type="title"/>
          </p:nvPr>
        </p:nvSpPr>
        <p:spPr/>
        <p:txBody>
          <a:bodyPr/>
          <a:lstStyle/>
          <a:p>
            <a:r>
              <a:rPr lang="en-US" altLang="en-US"/>
              <a:t>Semaphore Usage</a:t>
            </a:r>
          </a:p>
        </p:txBody>
      </p:sp>
      <p:sp>
        <p:nvSpPr>
          <p:cNvPr id="2" name="Content Placeholder 1">
            <a:extLst>
              <a:ext uri="{FF2B5EF4-FFF2-40B4-BE49-F238E27FC236}">
                <a16:creationId xmlns="" xmlns:a16="http://schemas.microsoft.com/office/drawing/2014/main" id="{E5612BA4-C7E6-0446-92B0-5DAB93C389D8}"/>
              </a:ext>
            </a:extLst>
          </p:cNvPr>
          <p:cNvSpPr>
            <a:spLocks noGrp="1"/>
          </p:cNvSpPr>
          <p:nvPr>
            <p:ph sz="half" idx="10"/>
          </p:nvPr>
        </p:nvSpPr>
        <p:spPr>
          <a:xfrm>
            <a:off x="490330" y="4045353"/>
            <a:ext cx="4048215" cy="2368698"/>
          </a:xfrm>
        </p:spPr>
        <p:txBody>
          <a:bodyPr/>
          <a:lstStyle/>
          <a:p>
            <a:r>
              <a:rPr lang="en-US" altLang="en-US" dirty="0">
                <a:sym typeface="MT Extra" pitchFamily="2" charset="77"/>
              </a:rPr>
              <a:t>Consider </a:t>
            </a:r>
            <a:r>
              <a:rPr lang="en-US" altLang="en-US" b="1" i="1" dirty="0">
                <a:solidFill>
                  <a:srgbClr val="0070C0"/>
                </a:solidFill>
                <a:sym typeface="MT Extra" pitchFamily="2" charset="77"/>
              </a:rPr>
              <a:t>P</a:t>
            </a:r>
            <a:r>
              <a:rPr lang="en-US" altLang="en-US" b="1" i="1" baseline="-25000" dirty="0">
                <a:solidFill>
                  <a:srgbClr val="0070C0"/>
                </a:solidFill>
                <a:sym typeface="MT Extra" pitchFamily="2" charset="77"/>
              </a:rPr>
              <a:t>1</a:t>
            </a:r>
            <a:r>
              <a:rPr lang="en-US" altLang="en-US" dirty="0">
                <a:solidFill>
                  <a:srgbClr val="0070C0"/>
                </a:solidFill>
                <a:sym typeface="MT Extra" pitchFamily="2" charset="77"/>
              </a:rPr>
              <a:t> </a:t>
            </a:r>
            <a:r>
              <a:rPr lang="en-US" altLang="en-US" dirty="0">
                <a:sym typeface="MT Extra" pitchFamily="2" charset="77"/>
              </a:rPr>
              <a:t> and </a:t>
            </a:r>
            <a:r>
              <a:rPr lang="en-US" altLang="en-US" b="1" i="1" dirty="0">
                <a:solidFill>
                  <a:srgbClr val="0070C0"/>
                </a:solidFill>
                <a:sym typeface="MT Extra" pitchFamily="2" charset="77"/>
              </a:rPr>
              <a:t>P</a:t>
            </a:r>
            <a:r>
              <a:rPr lang="en-US" altLang="en-US" b="1" i="1" baseline="-25000" dirty="0">
                <a:solidFill>
                  <a:srgbClr val="0070C0"/>
                </a:solidFill>
                <a:sym typeface="MT Extra" pitchFamily="2" charset="77"/>
              </a:rPr>
              <a:t>2</a:t>
            </a:r>
            <a:r>
              <a:rPr lang="en-US" altLang="en-US" dirty="0">
                <a:sym typeface="MT Extra" pitchFamily="2" charset="77"/>
              </a:rPr>
              <a:t> that require </a:t>
            </a:r>
            <a:r>
              <a:rPr lang="en-US" altLang="en-US" b="1" i="1" dirty="0">
                <a:solidFill>
                  <a:srgbClr val="0070C0"/>
                </a:solidFill>
                <a:sym typeface="MT Extra" pitchFamily="2" charset="77"/>
              </a:rPr>
              <a:t>S</a:t>
            </a:r>
            <a:r>
              <a:rPr lang="en-US" altLang="en-US" b="1" i="1" baseline="-25000" dirty="0">
                <a:solidFill>
                  <a:srgbClr val="0070C0"/>
                </a:solidFill>
                <a:sym typeface="MT Extra" pitchFamily="2" charset="77"/>
              </a:rPr>
              <a:t>1</a:t>
            </a:r>
            <a:r>
              <a:rPr lang="en-US" altLang="en-US" dirty="0">
                <a:sym typeface="MT Extra" pitchFamily="2" charset="77"/>
              </a:rPr>
              <a:t> to happen before </a:t>
            </a:r>
            <a:r>
              <a:rPr lang="en-US" altLang="en-US" b="1" i="1" dirty="0">
                <a:solidFill>
                  <a:srgbClr val="0070C0"/>
                </a:solidFill>
                <a:sym typeface="MT Extra" pitchFamily="2" charset="77"/>
              </a:rPr>
              <a:t>S</a:t>
            </a:r>
            <a:r>
              <a:rPr lang="en-US" altLang="en-US" b="1" i="1" baseline="-25000" dirty="0">
                <a:solidFill>
                  <a:srgbClr val="0070C0"/>
                </a:solidFill>
                <a:sym typeface="MT Extra" pitchFamily="2" charset="77"/>
              </a:rPr>
              <a:t>2</a:t>
            </a:r>
          </a:p>
          <a:p>
            <a:pPr lvl="1"/>
            <a:r>
              <a:rPr lang="en-US" altLang="en-US" dirty="0">
                <a:sym typeface="MT Extra" pitchFamily="2" charset="77"/>
              </a:rPr>
              <a:t>Create a semaphore “</a:t>
            </a:r>
            <a:r>
              <a:rPr lang="en-US" altLang="ja-JP" b="1" dirty="0">
                <a:latin typeface="Courier New" panose="02070309020205020404" pitchFamily="49" charset="0"/>
                <a:cs typeface="Courier New" panose="02070309020205020404" pitchFamily="49" charset="0"/>
                <a:sym typeface="MT Extra" pitchFamily="2" charset="77"/>
              </a:rPr>
              <a:t>synch</a:t>
            </a:r>
            <a:r>
              <a:rPr lang="en-US" altLang="en-US" dirty="0">
                <a:sym typeface="MT Extra" pitchFamily="2" charset="77"/>
              </a:rPr>
              <a:t>”</a:t>
            </a:r>
            <a:r>
              <a:rPr lang="en-US" altLang="ja-JP" dirty="0">
                <a:sym typeface="MT Extra" pitchFamily="2" charset="77"/>
              </a:rPr>
              <a:t> initialized to 0 </a:t>
            </a:r>
          </a:p>
        </p:txBody>
      </p:sp>
      <p:sp>
        <p:nvSpPr>
          <p:cNvPr id="49154" name="Rectangle 3">
            <a:extLst>
              <a:ext uri="{FF2B5EF4-FFF2-40B4-BE49-F238E27FC236}">
                <a16:creationId xmlns="" xmlns:a16="http://schemas.microsoft.com/office/drawing/2014/main" id="{04E93CE5-AC12-8A47-99E3-5863E8EF314B}"/>
              </a:ext>
            </a:extLst>
          </p:cNvPr>
          <p:cNvSpPr>
            <a:spLocks noGrp="1" noChangeArrowheads="1"/>
          </p:cNvSpPr>
          <p:nvPr>
            <p:ph sz="half" idx="2"/>
          </p:nvPr>
        </p:nvSpPr>
        <p:spPr>
          <a:xfrm>
            <a:off x="490331" y="1376979"/>
            <a:ext cx="8344166" cy="2668374"/>
          </a:xfrm>
        </p:spPr>
        <p:txBody>
          <a:bodyPr/>
          <a:lstStyle/>
          <a:p>
            <a:pPr>
              <a:spcBef>
                <a:spcPts val="400"/>
              </a:spcBef>
              <a:spcAft>
                <a:spcPts val="400"/>
              </a:spcAft>
            </a:pPr>
            <a:r>
              <a:rPr lang="en-US" altLang="en-US" i="1" dirty="0">
                <a:solidFill>
                  <a:srgbClr val="0070C0"/>
                </a:solidFill>
              </a:rPr>
              <a:t>Counting semaphore </a:t>
            </a:r>
            <a:r>
              <a:rPr lang="en-US" altLang="en-US" dirty="0"/>
              <a:t>– integer value can range over an unrestricted domain</a:t>
            </a:r>
          </a:p>
          <a:p>
            <a:pPr>
              <a:spcBef>
                <a:spcPts val="400"/>
              </a:spcBef>
              <a:spcAft>
                <a:spcPts val="400"/>
              </a:spcAft>
            </a:pPr>
            <a:r>
              <a:rPr lang="en-US" altLang="en-US" i="1" dirty="0">
                <a:solidFill>
                  <a:srgbClr val="0070C0"/>
                </a:solidFill>
              </a:rPr>
              <a:t>Binary semaphore </a:t>
            </a:r>
            <a:r>
              <a:rPr lang="en-US" altLang="en-US" dirty="0"/>
              <a:t>– integer value can range only between 0 and 1</a:t>
            </a:r>
          </a:p>
          <a:p>
            <a:pPr lvl="1">
              <a:spcBef>
                <a:spcPts val="400"/>
              </a:spcBef>
              <a:spcAft>
                <a:spcPts val="400"/>
              </a:spcAft>
            </a:pPr>
            <a:r>
              <a:rPr lang="en-US" altLang="en-US" dirty="0">
                <a:sym typeface="MT Extra" pitchFamily="2" charset="77"/>
              </a:rPr>
              <a:t>Same as a mutex lock</a:t>
            </a:r>
            <a:endParaRPr lang="en-US" altLang="en-US" dirty="0"/>
          </a:p>
          <a:p>
            <a:pPr lvl="1">
              <a:spcBef>
                <a:spcPts val="400"/>
              </a:spcBef>
              <a:spcAft>
                <a:spcPts val="400"/>
              </a:spcAft>
            </a:pPr>
            <a:r>
              <a:rPr lang="en-US" altLang="en-US" dirty="0">
                <a:sym typeface="MT Extra" pitchFamily="2" charset="77"/>
              </a:rPr>
              <a:t>Can solve various synchronization problems</a:t>
            </a:r>
          </a:p>
          <a:p>
            <a:pPr>
              <a:spcBef>
                <a:spcPts val="400"/>
              </a:spcBef>
              <a:spcAft>
                <a:spcPts val="400"/>
              </a:spcAft>
            </a:pPr>
            <a:r>
              <a:rPr lang="en-US" altLang="en-US" dirty="0"/>
              <a:t>Can implement a counting semaphore S as a binary semaphore</a:t>
            </a:r>
          </a:p>
          <a:p>
            <a:endParaRPr lang="en-US" altLang="en-US" dirty="0">
              <a:sym typeface="MT Extra" pitchFamily="2" charset="77"/>
            </a:endParaRPr>
          </a:p>
        </p:txBody>
      </p:sp>
      <p:sp>
        <p:nvSpPr>
          <p:cNvPr id="3" name="Content Placeholder 2">
            <a:extLst>
              <a:ext uri="{FF2B5EF4-FFF2-40B4-BE49-F238E27FC236}">
                <a16:creationId xmlns="" xmlns:a16="http://schemas.microsoft.com/office/drawing/2014/main" id="{291DC63C-B806-B24A-8710-2F4E8CBB183D}"/>
              </a:ext>
            </a:extLst>
          </p:cNvPr>
          <p:cNvSpPr>
            <a:spLocks noGrp="1"/>
          </p:cNvSpPr>
          <p:nvPr>
            <p:ph sz="half" idx="11"/>
          </p:nvPr>
        </p:nvSpPr>
        <p:spPr>
          <a:xfrm>
            <a:off x="4716965" y="4045353"/>
            <a:ext cx="4117531" cy="2368698"/>
          </a:xfrm>
        </p:spPr>
        <p:txBody>
          <a:bodyPr/>
          <a:lstStyle/>
          <a:p>
            <a:pPr lvl="1">
              <a:spcBef>
                <a:spcPts val="400"/>
              </a:spcBef>
              <a:spcAft>
                <a:spcPts val="400"/>
              </a:spcAft>
              <a:buNone/>
              <a:tabLst>
                <a:tab pos="2001838" algn="ctr"/>
                <a:tab pos="4513263" algn="ctr"/>
              </a:tabLst>
            </a:pPr>
            <a:r>
              <a:rPr lang="en-US" altLang="en-US" sz="1600" b="1" dirty="0">
                <a:solidFill>
                  <a:srgbClr val="000000"/>
                </a:solidFill>
                <a:latin typeface="Courier New" panose="02070309020205020404" pitchFamily="49" charset="0"/>
                <a:sym typeface="MT Extra" pitchFamily="2" charset="77"/>
              </a:rPr>
              <a:t>P1:</a:t>
            </a:r>
          </a:p>
          <a:p>
            <a:pPr lvl="1">
              <a:spcBef>
                <a:spcPts val="400"/>
              </a:spcBef>
              <a:spcAft>
                <a:spcPts val="400"/>
              </a:spcAft>
              <a:buNone/>
              <a:tabLst>
                <a:tab pos="2001838" algn="ctr"/>
                <a:tab pos="4513263" algn="ctr"/>
              </a:tabLst>
            </a:pPr>
            <a:r>
              <a:rPr lang="en-US" altLang="en-US" sz="1600" b="1" dirty="0">
                <a:solidFill>
                  <a:srgbClr val="000000"/>
                </a:solidFill>
                <a:latin typeface="Courier New" panose="02070309020205020404" pitchFamily="49" charset="0"/>
                <a:sym typeface="MT Extra" pitchFamily="2" charset="77"/>
              </a:rPr>
              <a:t>   S</a:t>
            </a:r>
            <a:r>
              <a:rPr lang="en-US" altLang="en-US" sz="1600" b="1" baseline="-25000" dirty="0">
                <a:solidFill>
                  <a:srgbClr val="000000"/>
                </a:solidFill>
                <a:latin typeface="Courier New" panose="02070309020205020404" pitchFamily="49" charset="0"/>
                <a:sym typeface="MT Extra" pitchFamily="2" charset="77"/>
              </a:rPr>
              <a:t>1</a:t>
            </a:r>
            <a:r>
              <a:rPr lang="en-US" altLang="en-US" sz="1600" b="1" dirty="0">
                <a:solidFill>
                  <a:srgbClr val="000000"/>
                </a:solidFill>
                <a:latin typeface="Courier New" panose="02070309020205020404" pitchFamily="49" charset="0"/>
                <a:sym typeface="MT Extra" pitchFamily="2" charset="77"/>
              </a:rPr>
              <a:t>;</a:t>
            </a:r>
          </a:p>
          <a:p>
            <a:pPr lvl="1">
              <a:spcBef>
                <a:spcPts val="400"/>
              </a:spcBef>
              <a:spcAft>
                <a:spcPts val="400"/>
              </a:spcAft>
              <a:buNone/>
              <a:tabLst>
                <a:tab pos="2001838" algn="ctr"/>
                <a:tab pos="4513263" algn="ctr"/>
              </a:tabLst>
            </a:pPr>
            <a:r>
              <a:rPr lang="en-US" altLang="en-US" sz="1600" b="1" dirty="0">
                <a:solidFill>
                  <a:srgbClr val="000000"/>
                </a:solidFill>
                <a:latin typeface="Courier New" panose="02070309020205020404" pitchFamily="49" charset="0"/>
                <a:sym typeface="MT Extra" pitchFamily="2" charset="77"/>
              </a:rPr>
              <a:t>   signal(synch);</a:t>
            </a:r>
          </a:p>
          <a:p>
            <a:pPr lvl="1">
              <a:spcBef>
                <a:spcPts val="400"/>
              </a:spcBef>
              <a:spcAft>
                <a:spcPts val="400"/>
              </a:spcAft>
              <a:buNone/>
              <a:tabLst>
                <a:tab pos="2001838" algn="ctr"/>
                <a:tab pos="4513263" algn="ctr"/>
              </a:tabLst>
            </a:pPr>
            <a:r>
              <a:rPr lang="en-US" altLang="en-US" sz="1600" b="1" dirty="0">
                <a:solidFill>
                  <a:srgbClr val="000000"/>
                </a:solidFill>
                <a:latin typeface="Courier New" panose="02070309020205020404" pitchFamily="49" charset="0"/>
                <a:sym typeface="MT Extra" pitchFamily="2" charset="77"/>
              </a:rPr>
              <a:t>P2:</a:t>
            </a:r>
          </a:p>
          <a:p>
            <a:pPr lvl="1">
              <a:spcBef>
                <a:spcPts val="400"/>
              </a:spcBef>
              <a:spcAft>
                <a:spcPts val="400"/>
              </a:spcAft>
              <a:buNone/>
              <a:tabLst>
                <a:tab pos="2001838" algn="ctr"/>
                <a:tab pos="4513263" algn="ctr"/>
              </a:tabLst>
            </a:pPr>
            <a:r>
              <a:rPr lang="en-US" altLang="en-US" sz="1600" b="1" dirty="0">
                <a:solidFill>
                  <a:srgbClr val="000000"/>
                </a:solidFill>
                <a:latin typeface="Courier New" panose="02070309020205020404" pitchFamily="49" charset="0"/>
                <a:sym typeface="MT Extra" pitchFamily="2" charset="77"/>
              </a:rPr>
              <a:t>   wait(synch)</a:t>
            </a:r>
            <a:r>
              <a:rPr lang="en-US" altLang="en-US" sz="1600" dirty="0">
                <a:solidFill>
                  <a:srgbClr val="0000FF"/>
                </a:solidFill>
                <a:sym typeface="MT Extra" pitchFamily="2" charset="77"/>
              </a:rPr>
              <a:t>;</a:t>
            </a:r>
            <a:endParaRPr lang="en-US" altLang="en-US" sz="1600" b="1" dirty="0">
              <a:solidFill>
                <a:srgbClr val="000000"/>
              </a:solidFill>
              <a:latin typeface="Courier New" panose="02070309020205020404" pitchFamily="49" charset="0"/>
              <a:sym typeface="MT Extra" pitchFamily="2" charset="77"/>
            </a:endParaRPr>
          </a:p>
          <a:p>
            <a:pPr lvl="1">
              <a:spcBef>
                <a:spcPts val="400"/>
              </a:spcBef>
              <a:spcAft>
                <a:spcPts val="400"/>
              </a:spcAft>
              <a:buNone/>
              <a:tabLst>
                <a:tab pos="2001838" algn="ctr"/>
                <a:tab pos="4513263" algn="ctr"/>
              </a:tabLst>
            </a:pPr>
            <a:r>
              <a:rPr lang="en-US" altLang="en-US" sz="1600" b="1" dirty="0">
                <a:solidFill>
                  <a:srgbClr val="000000"/>
                </a:solidFill>
                <a:latin typeface="Courier New" panose="02070309020205020404" pitchFamily="49" charset="0"/>
                <a:sym typeface="MT Extra" pitchFamily="2" charset="77"/>
              </a:rPr>
              <a:t>   S</a:t>
            </a:r>
            <a:r>
              <a:rPr lang="en-US" altLang="en-US" sz="1600" b="1" baseline="-25000" dirty="0">
                <a:solidFill>
                  <a:srgbClr val="000000"/>
                </a:solidFill>
                <a:latin typeface="Courier New" panose="02070309020205020404" pitchFamily="49" charset="0"/>
                <a:sym typeface="MT Extra" pitchFamily="2" charset="77"/>
              </a:rPr>
              <a:t>2</a:t>
            </a:r>
            <a:r>
              <a:rPr lang="en-US" altLang="en-US" sz="1600" b="1" dirty="0">
                <a:solidFill>
                  <a:srgbClr val="000000"/>
                </a:solidFill>
                <a:latin typeface="Courier New" panose="02070309020205020404" pitchFamily="49" charset="0"/>
                <a:sym typeface="MT Extra" pitchFamily="2" charset="77"/>
              </a:rPr>
              <a:t>;</a:t>
            </a:r>
            <a:endParaRPr lang="en-US" altLang="ja-JP" sz="1600" dirty="0">
              <a:sym typeface="MT Extra" pitchFamily="2" charset="77"/>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 xmlns:a16="http://schemas.microsoft.com/office/drawing/2014/main" id="{EB3164EB-E242-C744-B270-30286E0463BB}"/>
              </a:ext>
            </a:extLst>
          </p:cNvPr>
          <p:cNvSpPr>
            <a:spLocks noGrp="1" noChangeArrowheads="1"/>
          </p:cNvSpPr>
          <p:nvPr>
            <p:ph type="title"/>
          </p:nvPr>
        </p:nvSpPr>
        <p:spPr/>
        <p:txBody>
          <a:bodyPr/>
          <a:lstStyle/>
          <a:p>
            <a:pPr eaLnBrk="1" hangingPunct="1"/>
            <a:r>
              <a:rPr lang="en-US" altLang="en-US"/>
              <a:t>Semaphore Implementation</a:t>
            </a:r>
          </a:p>
        </p:txBody>
      </p:sp>
      <p:sp>
        <p:nvSpPr>
          <p:cNvPr id="51202" name="Rectangle 3">
            <a:extLst>
              <a:ext uri="{FF2B5EF4-FFF2-40B4-BE49-F238E27FC236}">
                <a16:creationId xmlns="" xmlns:a16="http://schemas.microsoft.com/office/drawing/2014/main" id="{FA2E4D2B-99FF-8B43-9941-A67FFA3749A5}"/>
              </a:ext>
            </a:extLst>
          </p:cNvPr>
          <p:cNvSpPr>
            <a:spLocks noGrp="1" noChangeArrowheads="1"/>
          </p:cNvSpPr>
          <p:nvPr>
            <p:ph idx="1"/>
          </p:nvPr>
        </p:nvSpPr>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pPr lvl="1"/>
            <a:r>
              <a:rPr lang="en-US" altLang="en-US" dirty="0"/>
              <a:t>Could now have </a:t>
            </a:r>
            <a:r>
              <a:rPr lang="en-US" altLang="en-US" i="1" dirty="0">
                <a:solidFill>
                  <a:srgbClr val="0070C0"/>
                </a:solidFill>
              </a:rPr>
              <a:t>busy waiting </a:t>
            </a:r>
            <a:r>
              <a:rPr lang="en-US" altLang="en-US" dirty="0"/>
              <a:t>in critical-section implementation</a:t>
            </a:r>
          </a:p>
          <a:p>
            <a:pPr lvl="2"/>
            <a:r>
              <a:rPr lang="en-US" altLang="en-US" dirty="0"/>
              <a:t>But implementation code is short</a:t>
            </a:r>
          </a:p>
          <a:p>
            <a:pPr lvl="2"/>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2" charset="2"/>
              <a:buNone/>
            </a:pPr>
            <a:r>
              <a:rPr lang="en-US" altLang="en-US" dirty="0"/>
              <a:t> </a:t>
            </a:r>
          </a:p>
          <a:p>
            <a:pPr lvl="1">
              <a:buFont typeface="Monotype Sorts" pitchFamily="2" charset="2"/>
              <a:buNone/>
            </a:pPr>
            <a:endParaRPr lang="en-US"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 xmlns:a16="http://schemas.microsoft.com/office/drawing/2014/main" id="{EF1B0C6A-85E1-A647-9812-C87625384F93}"/>
              </a:ext>
            </a:extLst>
          </p:cNvPr>
          <p:cNvSpPr>
            <a:spLocks noGrp="1" noChangeArrowheads="1"/>
          </p:cNvSpPr>
          <p:nvPr>
            <p:ph type="title"/>
          </p:nvPr>
        </p:nvSpPr>
        <p:spPr/>
        <p:txBody>
          <a:bodyPr/>
          <a:lstStyle/>
          <a:p>
            <a:r>
              <a:rPr lang="en-US" altLang="en-US"/>
              <a:t>Background</a:t>
            </a:r>
          </a:p>
        </p:txBody>
      </p:sp>
      <p:sp>
        <p:nvSpPr>
          <p:cNvPr id="11266" name="Rectangle 5">
            <a:extLst>
              <a:ext uri="{FF2B5EF4-FFF2-40B4-BE49-F238E27FC236}">
                <a16:creationId xmlns="" xmlns:a16="http://schemas.microsoft.com/office/drawing/2014/main" id="{9137BAEE-0A29-D045-8826-464FD8F3076F}"/>
              </a:ext>
            </a:extLst>
          </p:cNvPr>
          <p:cNvSpPr>
            <a:spLocks noGrp="1" noChangeArrowheads="1"/>
          </p:cNvSpPr>
          <p:nvPr>
            <p:ph sz="half" idx="2"/>
          </p:nvPr>
        </p:nvSpPr>
        <p:spPr/>
        <p:txBody>
          <a:bodyPr/>
          <a:lstStyle/>
          <a:p>
            <a:pPr>
              <a:spcBef>
                <a:spcPts val="400"/>
              </a:spcBef>
              <a:spcAft>
                <a:spcPts val="400"/>
              </a:spcAft>
            </a:pPr>
            <a:r>
              <a:rPr lang="en-US" altLang="en-US" dirty="0"/>
              <a:t>Processes can execute </a:t>
            </a:r>
            <a:r>
              <a:rPr lang="en-US" altLang="en-US" i="1" dirty="0">
                <a:solidFill>
                  <a:srgbClr val="0070C0"/>
                </a:solidFill>
              </a:rPr>
              <a:t>concurrently </a:t>
            </a:r>
            <a:r>
              <a:rPr lang="en-US" altLang="en-US" dirty="0"/>
              <a:t>(or </a:t>
            </a:r>
            <a:r>
              <a:rPr lang="en-US" altLang="en-US" i="1" dirty="0">
                <a:solidFill>
                  <a:srgbClr val="0070C0"/>
                </a:solidFill>
              </a:rPr>
              <a:t>in parallel</a:t>
            </a:r>
            <a:r>
              <a:rPr lang="en-US" altLang="en-US" dirty="0"/>
              <a:t>)</a:t>
            </a:r>
          </a:p>
          <a:p>
            <a:pPr lvl="1">
              <a:spcBef>
                <a:spcPts val="400"/>
              </a:spcBef>
              <a:spcAft>
                <a:spcPts val="400"/>
              </a:spcAft>
            </a:pPr>
            <a:r>
              <a:rPr lang="en-US" altLang="en-US" dirty="0"/>
              <a:t>May be interrupted at any time, partially completing execution</a:t>
            </a:r>
          </a:p>
          <a:p>
            <a:pPr>
              <a:spcBef>
                <a:spcPts val="400"/>
              </a:spcBef>
              <a:spcAft>
                <a:spcPts val="400"/>
              </a:spcAft>
            </a:pPr>
            <a:r>
              <a:rPr lang="en-US" altLang="en-US" dirty="0"/>
              <a:t>Concurrent access to </a:t>
            </a:r>
            <a:r>
              <a:rPr lang="en-US" altLang="en-US" i="1" dirty="0">
                <a:solidFill>
                  <a:srgbClr val="0070C0"/>
                </a:solidFill>
              </a:rPr>
              <a:t>shared data </a:t>
            </a:r>
            <a:r>
              <a:rPr lang="en-US" altLang="en-US" dirty="0"/>
              <a:t>may result in </a:t>
            </a:r>
            <a:r>
              <a:rPr lang="en-US" altLang="en-US" i="1" dirty="0">
                <a:solidFill>
                  <a:srgbClr val="0070C0"/>
                </a:solidFill>
              </a:rPr>
              <a:t>data inconsistency</a:t>
            </a:r>
          </a:p>
          <a:p>
            <a:pPr>
              <a:spcBef>
                <a:spcPts val="400"/>
              </a:spcBef>
              <a:spcAft>
                <a:spcPts val="400"/>
              </a:spcAft>
            </a:pPr>
            <a:r>
              <a:rPr lang="en-US" altLang="en-US" dirty="0"/>
              <a:t>Maintaining data consistency requires mechanisms to ensure the </a:t>
            </a:r>
            <a:r>
              <a:rPr lang="en-US" altLang="en-US" i="1" dirty="0">
                <a:solidFill>
                  <a:srgbClr val="0070C0"/>
                </a:solidFill>
              </a:rPr>
              <a:t>orderly execution of cooperating processes</a:t>
            </a:r>
          </a:p>
          <a:p>
            <a:pPr lvl="1"/>
            <a:endParaRPr lang="en-US" altLang="en-US" dirty="0"/>
          </a:p>
        </p:txBody>
      </p:sp>
      <p:sp>
        <p:nvSpPr>
          <p:cNvPr id="3" name="Content Placeholder 2">
            <a:extLst>
              <a:ext uri="{FF2B5EF4-FFF2-40B4-BE49-F238E27FC236}">
                <a16:creationId xmlns="" xmlns:a16="http://schemas.microsoft.com/office/drawing/2014/main" id="{E2776BD9-A591-D94D-BFF8-353E26BE21B8}"/>
              </a:ext>
            </a:extLst>
          </p:cNvPr>
          <p:cNvSpPr>
            <a:spLocks noGrp="1"/>
          </p:cNvSpPr>
          <p:nvPr>
            <p:ph sz="quarter" idx="10"/>
          </p:nvPr>
        </p:nvSpPr>
        <p:spPr/>
        <p:txBody>
          <a:bodyPr/>
          <a:lstStyle/>
          <a:p>
            <a:r>
              <a:rPr lang="en-US" altLang="en-US" sz="1600" dirty="0"/>
              <a:t>Illustration of the problem:</a:t>
            </a:r>
          </a:p>
          <a:p>
            <a:pPr lvl="1"/>
            <a:r>
              <a:rPr lang="en-US" altLang="en-US" sz="1600" dirty="0"/>
              <a:t>Suppose that we wanted to provide a solution to the </a:t>
            </a:r>
            <a:r>
              <a:rPr lang="en-US" altLang="en-US" sz="1600" i="1" dirty="0">
                <a:solidFill>
                  <a:srgbClr val="0070C0"/>
                </a:solidFill>
              </a:rPr>
              <a:t>consumer-producer problem</a:t>
            </a:r>
            <a:r>
              <a:rPr lang="en-US" altLang="en-US" sz="1600" dirty="0"/>
              <a:t> that fills </a:t>
            </a:r>
            <a:r>
              <a:rPr lang="en-US" altLang="en-US" sz="1600" i="1" dirty="0">
                <a:solidFill>
                  <a:srgbClr val="0070C0"/>
                </a:solidFill>
              </a:rPr>
              <a:t>all</a:t>
            </a:r>
            <a:r>
              <a:rPr lang="en-US" altLang="en-US" sz="1600" dirty="0"/>
              <a:t> the buffers. We can do so by having an integer </a:t>
            </a:r>
            <a:r>
              <a:rPr lang="en-US" altLang="en-US" sz="1600" i="1" dirty="0">
                <a:solidFill>
                  <a:srgbClr val="0070C0"/>
                </a:solidFill>
              </a:rPr>
              <a:t>counter</a:t>
            </a:r>
            <a:r>
              <a:rPr lang="en-US" altLang="en-US" sz="1600" dirty="0"/>
              <a:t> that keeps track of the number of full buffers. Initially, </a:t>
            </a:r>
            <a:r>
              <a:rPr lang="en-US" altLang="en-US" sz="1600" i="1" dirty="0">
                <a:solidFill>
                  <a:srgbClr val="0070C0"/>
                </a:solidFill>
              </a:rPr>
              <a:t>counter</a:t>
            </a:r>
            <a:r>
              <a:rPr lang="en-US" altLang="en-US" sz="1600" dirty="0"/>
              <a:t> is set to 0. It is </a:t>
            </a:r>
            <a:r>
              <a:rPr lang="en-US" altLang="en-US" sz="1600" i="1" dirty="0">
                <a:solidFill>
                  <a:srgbClr val="0070C0"/>
                </a:solidFill>
              </a:rPr>
              <a:t>incremented</a:t>
            </a:r>
            <a:r>
              <a:rPr lang="en-US" altLang="en-US" sz="1600" dirty="0"/>
              <a:t> by the producer after it adds a new item to the buffer and is </a:t>
            </a:r>
            <a:r>
              <a:rPr lang="en-US" altLang="en-US" sz="1600" i="1" dirty="0">
                <a:solidFill>
                  <a:srgbClr val="0070C0"/>
                </a:solidFill>
              </a:rPr>
              <a:t>decremented</a:t>
            </a:r>
            <a:r>
              <a:rPr lang="en-US" altLang="en-US" sz="1600" dirty="0"/>
              <a:t> by the consumer after it consumes an item from the buffer</a:t>
            </a:r>
            <a:endParaRPr lang="en-US" altLang="en-US" sz="1600" dirty="0">
              <a:latin typeface="VNI-Times Normal" pitchFamily="2" charset="0"/>
            </a:endParaRPr>
          </a:p>
        </p:txBody>
      </p:sp>
      <p:sp>
        <p:nvSpPr>
          <p:cNvPr id="8" name="Rectangle 7">
            <a:extLst>
              <a:ext uri="{FF2B5EF4-FFF2-40B4-BE49-F238E27FC236}">
                <a16:creationId xmlns="" xmlns:a16="http://schemas.microsoft.com/office/drawing/2014/main" id="{9B37FF03-9CED-1E42-BF7C-C26E26A66936}"/>
              </a:ext>
            </a:extLst>
          </p:cNvPr>
          <p:cNvSpPr/>
          <p:nvPr/>
        </p:nvSpPr>
        <p:spPr>
          <a:xfrm>
            <a:off x="5780265" y="3620311"/>
            <a:ext cx="2885704" cy="2462213"/>
          </a:xfrm>
          <a:prstGeom prst="rect">
            <a:avLst/>
          </a:prstGeom>
        </p:spPr>
        <p:txBody>
          <a:bodyPr wrap="square">
            <a:spAutoFit/>
          </a:bodyPr>
          <a:lstStyle/>
          <a:p>
            <a:pPr>
              <a:buNone/>
            </a:pPr>
            <a:r>
              <a:rPr lang="en-US" altLang="zh-TW" sz="1400" b="1" dirty="0">
                <a:latin typeface="Courier New" panose="02070309020205020404" pitchFamily="49" charset="0"/>
                <a:cs typeface="Courier New" panose="02070309020205020404" pitchFamily="49" charset="0"/>
              </a:rPr>
              <a:t>#define BUFFER_SIZE 8	/* 8 buffers */</a:t>
            </a:r>
          </a:p>
          <a:p>
            <a:pPr>
              <a:buNone/>
            </a:pPr>
            <a:endParaRPr lang="en-US" altLang="zh-TW" sz="1400" b="1" dirty="0">
              <a:latin typeface="Courier New" panose="02070309020205020404" pitchFamily="49" charset="0"/>
              <a:cs typeface="Courier New" panose="02070309020205020404" pitchFamily="49" charset="0"/>
            </a:endParaRPr>
          </a:p>
          <a:p>
            <a:pPr>
              <a:buNone/>
            </a:pPr>
            <a:r>
              <a:rPr lang="en-US" altLang="zh-TW" sz="1400" b="1" dirty="0">
                <a:latin typeface="Courier New" panose="02070309020205020404" pitchFamily="49" charset="0"/>
                <a:cs typeface="Courier New" panose="02070309020205020404" pitchFamily="49" charset="0"/>
              </a:rPr>
              <a:t>typedef struct {		. . . </a:t>
            </a:r>
          </a:p>
          <a:p>
            <a:pPr>
              <a:buNone/>
            </a:pPr>
            <a:r>
              <a:rPr lang="en-US" altLang="zh-TW" sz="1400" b="1" dirty="0">
                <a:latin typeface="Courier New" panose="02070309020205020404" pitchFamily="49" charset="0"/>
                <a:cs typeface="Courier New" panose="02070309020205020404" pitchFamily="49" charset="0"/>
              </a:rPr>
              <a:t>} item;</a:t>
            </a:r>
          </a:p>
          <a:p>
            <a:pPr>
              <a:buNone/>
            </a:pPr>
            <a:r>
              <a:rPr lang="en-US" altLang="zh-TW" sz="1400" b="1" dirty="0">
                <a:latin typeface="Courier New" panose="02070309020205020404" pitchFamily="49" charset="0"/>
                <a:cs typeface="Courier New" panose="02070309020205020404" pitchFamily="49" charset="0"/>
              </a:rPr>
              <a:t>item buffer[BUFFER_SIZE];</a:t>
            </a:r>
          </a:p>
          <a:p>
            <a:pPr>
              <a:buNone/>
            </a:pPr>
            <a:endParaRPr lang="en-US" altLang="zh-TW" sz="1400" b="1" dirty="0">
              <a:latin typeface="Courier New" panose="02070309020205020404" pitchFamily="49" charset="0"/>
              <a:cs typeface="Courier New" panose="02070309020205020404" pitchFamily="49" charset="0"/>
            </a:endParaRPr>
          </a:p>
          <a:p>
            <a:pPr>
              <a:buNone/>
            </a:pPr>
            <a:r>
              <a:rPr lang="en-US" altLang="zh-TW" sz="1400" b="1" dirty="0" err="1">
                <a:latin typeface="Courier New" panose="02070309020205020404" pitchFamily="49" charset="0"/>
                <a:cs typeface="Courier New" panose="02070309020205020404" pitchFamily="49" charset="0"/>
              </a:rPr>
              <a:t>int</a:t>
            </a:r>
            <a:r>
              <a:rPr lang="en-US" altLang="zh-TW" sz="1400" b="1" dirty="0">
                <a:latin typeface="Courier New" panose="02070309020205020404" pitchFamily="49" charset="0"/>
                <a:cs typeface="Courier New" panose="02070309020205020404" pitchFamily="49" charset="0"/>
              </a:rPr>
              <a:t> in = 0; </a:t>
            </a:r>
          </a:p>
          <a:p>
            <a:pPr>
              <a:buNone/>
            </a:pPr>
            <a:r>
              <a:rPr lang="en-US" altLang="zh-TW" sz="1400" b="1" dirty="0" err="1">
                <a:latin typeface="Courier New" panose="02070309020205020404" pitchFamily="49" charset="0"/>
                <a:cs typeface="Courier New" panose="02070309020205020404" pitchFamily="49" charset="0"/>
              </a:rPr>
              <a:t>int</a:t>
            </a:r>
            <a:r>
              <a:rPr lang="en-US" altLang="zh-TW" sz="1400" b="1" dirty="0">
                <a:latin typeface="Courier New" panose="02070309020205020404" pitchFamily="49" charset="0"/>
                <a:cs typeface="Courier New" panose="02070309020205020404" pitchFamily="49" charset="0"/>
              </a:rPr>
              <a:t> out = 0;</a:t>
            </a:r>
          </a:p>
          <a:p>
            <a:pPr>
              <a:buNone/>
            </a:pPr>
            <a:r>
              <a:rPr lang="en-US" altLang="zh-TW" sz="1400" b="1" dirty="0">
                <a:latin typeface="Courier New" panose="02070309020205020404" pitchFamily="49" charset="0"/>
                <a:cs typeface="Courier New" panose="02070309020205020404" pitchFamily="49" charset="0"/>
              </a:rPr>
              <a:t>int counter = 0;</a:t>
            </a:r>
            <a:endParaRPr lang="en-US" altLang="en-US" sz="1400" b="1" noProof="1">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 xmlns:a16="http://schemas.microsoft.com/office/drawing/2014/main" id="{B8351339-DC7A-B844-8606-3B7FD5E624F7}"/>
              </a:ext>
            </a:extLst>
          </p:cNvPr>
          <p:cNvSpPr>
            <a:spLocks noGrp="1" noChangeArrowheads="1"/>
          </p:cNvSpPr>
          <p:nvPr>
            <p:ph type="title"/>
          </p:nvPr>
        </p:nvSpPr>
        <p:spPr/>
        <p:txBody>
          <a:bodyPr/>
          <a:lstStyle/>
          <a:p>
            <a:pPr eaLnBrk="1" hangingPunct="1"/>
            <a:r>
              <a:rPr lang="en-US" altLang="en-US" sz="2800" dirty="0"/>
              <a:t>Semaphore Implementation </a:t>
            </a:r>
            <a:br>
              <a:rPr lang="en-US" altLang="en-US" sz="2800" dirty="0"/>
            </a:br>
            <a:r>
              <a:rPr lang="en-US" altLang="en-US" sz="2800" dirty="0"/>
              <a:t>with no Busy waiting </a:t>
            </a:r>
          </a:p>
        </p:txBody>
      </p:sp>
      <p:sp>
        <p:nvSpPr>
          <p:cNvPr id="53250" name="Rectangle 3">
            <a:extLst>
              <a:ext uri="{FF2B5EF4-FFF2-40B4-BE49-F238E27FC236}">
                <a16:creationId xmlns="" xmlns:a16="http://schemas.microsoft.com/office/drawing/2014/main" id="{68C422A5-E686-6D4A-8205-EB621DDEDE08}"/>
              </a:ext>
            </a:extLst>
          </p:cNvPr>
          <p:cNvSpPr>
            <a:spLocks noGrp="1" noChangeArrowheads="1"/>
          </p:cNvSpPr>
          <p:nvPr>
            <p:ph idx="1"/>
          </p:nvPr>
        </p:nvSpPr>
        <p:spPr/>
        <p:txBody>
          <a:bodyPr/>
          <a:lstStyle/>
          <a:p>
            <a:r>
              <a:rPr lang="en-US" altLang="en-US" dirty="0"/>
              <a:t>With each semaphore there is an </a:t>
            </a:r>
            <a:r>
              <a:rPr lang="en-US" altLang="en-US" i="1" dirty="0">
                <a:solidFill>
                  <a:srgbClr val="0070C0"/>
                </a:solidFill>
              </a:rPr>
              <a:t>associated waiting queue</a:t>
            </a:r>
          </a:p>
          <a:p>
            <a:r>
              <a:rPr lang="en-US" altLang="en-US" dirty="0"/>
              <a:t>Each entry in a waiting queue has two data items:</a:t>
            </a:r>
          </a:p>
          <a:p>
            <a:pPr lvl="1">
              <a:spcBef>
                <a:spcPts val="400"/>
              </a:spcBef>
              <a:spcAft>
                <a:spcPts val="400"/>
              </a:spcAft>
            </a:pPr>
            <a:r>
              <a:rPr lang="en-US" altLang="en-US" dirty="0"/>
              <a:t> </a:t>
            </a:r>
            <a:r>
              <a:rPr lang="en-US" altLang="en-US" b="1" dirty="0">
                <a:solidFill>
                  <a:srgbClr val="0070C0"/>
                </a:solidFill>
              </a:rPr>
              <a:t>value</a:t>
            </a:r>
            <a:r>
              <a:rPr lang="en-US" altLang="en-US" dirty="0"/>
              <a:t> (of type integer)</a:t>
            </a:r>
          </a:p>
          <a:p>
            <a:pPr lvl="1">
              <a:spcBef>
                <a:spcPts val="400"/>
              </a:spcBef>
              <a:spcAft>
                <a:spcPts val="400"/>
              </a:spcAft>
            </a:pPr>
            <a:r>
              <a:rPr lang="en-US" altLang="en-US" dirty="0"/>
              <a:t> </a:t>
            </a:r>
            <a:r>
              <a:rPr lang="en-US" altLang="en-US" b="1" dirty="0">
                <a:solidFill>
                  <a:srgbClr val="0070C0"/>
                </a:solidFill>
              </a:rPr>
              <a:t>pointer</a:t>
            </a:r>
            <a:r>
              <a:rPr lang="en-US" altLang="en-US" dirty="0"/>
              <a:t> to next record in the list</a:t>
            </a:r>
          </a:p>
          <a:p>
            <a:r>
              <a:rPr lang="en-US" altLang="en-US" dirty="0"/>
              <a:t>Two operations:</a:t>
            </a:r>
          </a:p>
          <a:p>
            <a:pPr lvl="1">
              <a:spcBef>
                <a:spcPts val="400"/>
              </a:spcBef>
              <a:spcAft>
                <a:spcPts val="400"/>
              </a:spcAft>
            </a:pPr>
            <a:r>
              <a:rPr lang="en-US" altLang="en-US" i="1" dirty="0">
                <a:solidFill>
                  <a:srgbClr val="0070C0"/>
                </a:solidFill>
              </a:rPr>
              <a:t>block</a:t>
            </a:r>
            <a:r>
              <a:rPr lang="en-US" altLang="en-US" dirty="0">
                <a:solidFill>
                  <a:srgbClr val="3366FF"/>
                </a:solidFill>
              </a:rPr>
              <a:t> </a:t>
            </a:r>
            <a:r>
              <a:rPr lang="en-US" altLang="en-US" dirty="0"/>
              <a:t>– place the process invoking the operation on the appropriate waiting queue</a:t>
            </a:r>
          </a:p>
          <a:p>
            <a:pPr lvl="1">
              <a:spcBef>
                <a:spcPts val="400"/>
              </a:spcBef>
              <a:spcAft>
                <a:spcPts val="400"/>
              </a:spcAft>
            </a:pPr>
            <a:r>
              <a:rPr lang="en-US" altLang="en-US" i="1" dirty="0">
                <a:solidFill>
                  <a:srgbClr val="0070C0"/>
                </a:solidFill>
              </a:rPr>
              <a:t>wakeup</a:t>
            </a:r>
            <a:r>
              <a:rPr lang="en-US" altLang="en-US" dirty="0">
                <a:solidFill>
                  <a:srgbClr val="3366FF"/>
                </a:solidFill>
              </a:rPr>
              <a:t> </a:t>
            </a:r>
            <a:r>
              <a:rPr lang="en-US" altLang="en-US" dirty="0"/>
              <a:t>– remove one of processes in the waiting queue and place it in the ready queue</a:t>
            </a:r>
          </a:p>
          <a:p>
            <a:pPr marL="1543050" lvl="4" indent="0">
              <a:spcBef>
                <a:spcPts val="400"/>
              </a:spcBef>
              <a:spcAft>
                <a:spcPts val="400"/>
              </a:spcAft>
              <a:buNone/>
            </a:pPr>
            <a:r>
              <a:rPr lang="en-US" altLang="en-US" sz="2000" b="1" dirty="0">
                <a:latin typeface="Courier New" panose="02070309020205020404" pitchFamily="49" charset="0"/>
              </a:rPr>
              <a:t>typedef struct { </a:t>
            </a:r>
          </a:p>
          <a:p>
            <a:pPr marL="1543050" lvl="4" indent="0">
              <a:spcBef>
                <a:spcPts val="400"/>
              </a:spcBef>
              <a:spcAft>
                <a:spcPts val="400"/>
              </a:spcAft>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value; </a:t>
            </a:r>
          </a:p>
          <a:p>
            <a:pPr marL="1543050" lvl="4" indent="0">
              <a:spcBef>
                <a:spcPts val="400"/>
              </a:spcBef>
              <a:spcAft>
                <a:spcPts val="400"/>
              </a:spcAft>
              <a:buNone/>
            </a:pPr>
            <a:r>
              <a:rPr lang="en-US" altLang="en-US" sz="2000" b="1" dirty="0">
                <a:latin typeface="Courier New" panose="02070309020205020404" pitchFamily="49" charset="0"/>
              </a:rPr>
              <a:t>   	struct process *list; </a:t>
            </a:r>
          </a:p>
          <a:p>
            <a:pPr marL="1543050" lvl="4" indent="0">
              <a:spcBef>
                <a:spcPts val="400"/>
              </a:spcBef>
              <a:spcAft>
                <a:spcPts val="400"/>
              </a:spcAft>
              <a:buNone/>
            </a:pPr>
            <a:r>
              <a:rPr lang="en-US" altLang="en-US" sz="2000" b="1" dirty="0">
                <a:latin typeface="Courier New" panose="02070309020205020404" pitchFamily="49" charset="0"/>
              </a:rPr>
              <a:t>   } semaphore; </a:t>
            </a:r>
          </a:p>
          <a:p>
            <a:pPr>
              <a:spcBef>
                <a:spcPts val="400"/>
              </a:spcBef>
              <a:spcAft>
                <a:spcPts val="400"/>
              </a:spcAft>
            </a:pPr>
            <a:endParaRPr lang="en-US" altLang="en-US" dirty="0"/>
          </a:p>
          <a:p>
            <a:pPr lvl="1">
              <a:spcBef>
                <a:spcPts val="400"/>
              </a:spcBef>
              <a:spcAft>
                <a:spcPts val="400"/>
              </a:spcAft>
            </a:pPr>
            <a:endParaRPr lang="en-US" altLang="en-US" dirty="0"/>
          </a:p>
          <a:p>
            <a:pPr>
              <a:spcBef>
                <a:spcPts val="400"/>
              </a:spcBef>
              <a:spcAft>
                <a:spcPts val="400"/>
              </a:spcAft>
              <a:buFont typeface="Monotype Sorts" pitchFamily="2" charset="2"/>
              <a:buNone/>
            </a:pPr>
            <a:r>
              <a:rPr lang="en-US" altLang="en-US" dirty="0"/>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 xmlns:a16="http://schemas.microsoft.com/office/drawing/2014/main" id="{9A341A56-8BA2-F04E-B379-C3117A01917A}"/>
              </a:ext>
            </a:extLst>
          </p:cNvPr>
          <p:cNvSpPr>
            <a:spLocks noGrp="1" noChangeArrowheads="1"/>
          </p:cNvSpPr>
          <p:nvPr>
            <p:ph type="title"/>
          </p:nvPr>
        </p:nvSpPr>
        <p:spPr/>
        <p:txBody>
          <a:bodyPr/>
          <a:lstStyle/>
          <a:p>
            <a:r>
              <a:rPr lang="en-US" altLang="en-US" sz="2400" dirty="0"/>
              <a:t>Implementation with no Busy waiting (Cont.)</a:t>
            </a:r>
          </a:p>
        </p:txBody>
      </p:sp>
      <p:sp>
        <p:nvSpPr>
          <p:cNvPr id="55298" name="Rectangle 3">
            <a:extLst>
              <a:ext uri="{FF2B5EF4-FFF2-40B4-BE49-F238E27FC236}">
                <a16:creationId xmlns="" xmlns:a16="http://schemas.microsoft.com/office/drawing/2014/main" id="{8ADABA10-646A-B246-80BA-EEB372834866}"/>
              </a:ext>
            </a:extLst>
          </p:cNvPr>
          <p:cNvSpPr>
            <a:spLocks noGrp="1" noChangeArrowheads="1"/>
          </p:cNvSpPr>
          <p:nvPr>
            <p:ph sz="half" idx="1"/>
          </p:nvPr>
        </p:nvSpPr>
        <p:spPr/>
        <p:txBody>
          <a:bodyPr/>
          <a:lstStyle/>
          <a:p>
            <a:pPr marL="0" indent="0">
              <a:spcBef>
                <a:spcPts val="400"/>
              </a:spcBef>
              <a:spcAft>
                <a:spcPts val="400"/>
              </a:spcAft>
              <a:buNone/>
            </a:pPr>
            <a:r>
              <a:rPr lang="en-US" altLang="en-US" b="1" dirty="0">
                <a:latin typeface="Courier New" panose="02070309020205020404" pitchFamily="49" charset="0"/>
                <a:cs typeface="Courier New" panose="02070309020205020404" pitchFamily="49" charset="0"/>
              </a:rPr>
              <a:t>wait(semaphore *S) { </a:t>
            </a:r>
          </a:p>
          <a:p>
            <a:pPr marL="0" indent="0">
              <a:spcBef>
                <a:spcPts val="400"/>
              </a:spcBef>
              <a:spcAft>
                <a:spcPts val="400"/>
              </a:spcAft>
              <a:buNone/>
            </a:pPr>
            <a:r>
              <a:rPr lang="en-US" altLang="en-US" b="1" dirty="0">
                <a:latin typeface="Courier New" panose="02070309020205020404" pitchFamily="49" charset="0"/>
                <a:cs typeface="Courier New" panose="02070309020205020404" pitchFamily="49" charset="0"/>
              </a:rPr>
              <a:t>   S-&gt;value--; </a:t>
            </a:r>
          </a:p>
          <a:p>
            <a:pPr marL="0" indent="0">
              <a:spcBef>
                <a:spcPts val="400"/>
              </a:spcBef>
              <a:spcAft>
                <a:spcPts val="400"/>
              </a:spcAft>
              <a:buNone/>
            </a:pPr>
            <a:r>
              <a:rPr lang="en-US" altLang="en-US" b="1" dirty="0">
                <a:latin typeface="Courier New" panose="02070309020205020404" pitchFamily="49" charset="0"/>
                <a:cs typeface="Courier New" panose="02070309020205020404" pitchFamily="49" charset="0"/>
              </a:rPr>
              <a:t>   if (S-&gt;value &lt; 0)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r>
              <a:rPr lang="en-US" altLang="en-US" b="1" dirty="0">
                <a:solidFill>
                  <a:srgbClr val="0070C0"/>
                </a:solidFill>
                <a:latin typeface="Courier New" panose="02070309020205020404" pitchFamily="49" charset="0"/>
                <a:cs typeface="Courier New" panose="02070309020205020404" pitchFamily="49" charset="0"/>
              </a:rPr>
              <a:t>add this process to S-&gt;list; </a:t>
            </a:r>
          </a:p>
          <a:p>
            <a:pPr marL="0" indent="0">
              <a:spcBef>
                <a:spcPts val="400"/>
              </a:spcBef>
              <a:spcAft>
                <a:spcPts val="400"/>
              </a:spcAft>
              <a:buNone/>
            </a:pPr>
            <a:r>
              <a:rPr lang="en-US" altLang="en-US" b="1" dirty="0">
                <a:latin typeface="Courier New" panose="02070309020205020404" pitchFamily="49" charset="0"/>
                <a:cs typeface="Courier New" panose="02070309020205020404" pitchFamily="49" charset="0"/>
              </a:rPr>
              <a:t>      block(); </a:t>
            </a:r>
          </a:p>
          <a:p>
            <a:pPr marL="0" indent="0">
              <a:spcBef>
                <a:spcPts val="400"/>
              </a:spcBef>
              <a:spcAft>
                <a:spcPts val="400"/>
              </a:spcAft>
              <a:buNone/>
            </a:pPr>
            <a:r>
              <a:rPr lang="en-US" altLang="en-US" b="1" dirty="0">
                <a:latin typeface="Courier New" panose="02070309020205020404" pitchFamily="49" charset="0"/>
                <a:cs typeface="Courier New" panose="02070309020205020404" pitchFamily="49" charset="0"/>
              </a:rPr>
              <a:t>   } </a:t>
            </a:r>
          </a:p>
          <a:p>
            <a:pPr marL="0" indent="0">
              <a:spcBef>
                <a:spcPts val="400"/>
              </a:spcBef>
              <a:spcAft>
                <a:spcPts val="400"/>
              </a:spcAft>
              <a:buNone/>
            </a:pPr>
            <a:r>
              <a:rPr lang="en-US" altLang="en-US" b="1"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 xmlns:a16="http://schemas.microsoft.com/office/drawing/2014/main" id="{0676BC89-B1A4-D04B-966D-E0F0FA97C263}"/>
              </a:ext>
            </a:extLst>
          </p:cNvPr>
          <p:cNvSpPr>
            <a:spLocks noGrp="1"/>
          </p:cNvSpPr>
          <p:nvPr>
            <p:ph sz="half" idx="2"/>
          </p:nvPr>
        </p:nvSpPr>
        <p:spPr/>
        <p:txBody>
          <a:bodyPr/>
          <a:lstStyle/>
          <a:p>
            <a:pPr marL="0" indent="0">
              <a:spcBef>
                <a:spcPts val="400"/>
              </a:spcBef>
              <a:spcAft>
                <a:spcPts val="400"/>
              </a:spcAft>
              <a:buNone/>
            </a:pPr>
            <a:r>
              <a:rPr lang="en-US" altLang="en-US" b="1" dirty="0">
                <a:latin typeface="Courier New" panose="02070309020205020404" pitchFamily="49" charset="0"/>
                <a:cs typeface="Courier New" panose="02070309020205020404" pitchFamily="49" charset="0"/>
              </a:rPr>
              <a:t>signal(semaphore *S) { </a:t>
            </a:r>
          </a:p>
          <a:p>
            <a:pPr marL="0" indent="0">
              <a:spcBef>
                <a:spcPts val="400"/>
              </a:spcBef>
              <a:spcAft>
                <a:spcPts val="400"/>
              </a:spcAft>
              <a:buNone/>
            </a:pPr>
            <a:r>
              <a:rPr lang="en-US" altLang="en-US" b="1" dirty="0">
                <a:latin typeface="Courier New" panose="02070309020205020404" pitchFamily="49" charset="0"/>
                <a:cs typeface="Courier New" panose="02070309020205020404" pitchFamily="49" charset="0"/>
              </a:rPr>
              <a:t>   S-&gt;value++; </a:t>
            </a:r>
          </a:p>
          <a:p>
            <a:pPr marL="0" indent="0">
              <a:spcBef>
                <a:spcPts val="400"/>
              </a:spcBef>
              <a:spcAft>
                <a:spcPts val="400"/>
              </a:spcAft>
              <a:buNone/>
            </a:pPr>
            <a:r>
              <a:rPr lang="en-US" altLang="en-US" b="1" dirty="0">
                <a:latin typeface="Courier New" panose="02070309020205020404" pitchFamily="49" charset="0"/>
                <a:cs typeface="Courier New" panose="02070309020205020404" pitchFamily="49" charset="0"/>
              </a:rPr>
              <a:t>   if (S-&gt;value &lt;= 0)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r>
              <a:rPr lang="en-US" altLang="en-US" b="1" dirty="0">
                <a:solidFill>
                  <a:srgbClr val="0070C0"/>
                </a:solidFill>
                <a:latin typeface="Courier New" panose="02070309020205020404" pitchFamily="49" charset="0"/>
                <a:cs typeface="Courier New" panose="02070309020205020404" pitchFamily="49" charset="0"/>
              </a:rPr>
              <a:t>remove a process P from S-&gt;list; </a:t>
            </a:r>
          </a:p>
          <a:p>
            <a:pPr marL="0" indent="0">
              <a:spcBef>
                <a:spcPts val="400"/>
              </a:spcBef>
              <a:spcAft>
                <a:spcPts val="400"/>
              </a:spcAft>
              <a:buNone/>
            </a:pPr>
            <a:r>
              <a:rPr lang="en-US" altLang="en-US" b="1" dirty="0">
                <a:latin typeface="Courier New" panose="02070309020205020404" pitchFamily="49" charset="0"/>
                <a:cs typeface="Courier New" panose="02070309020205020404" pitchFamily="49" charset="0"/>
              </a:rPr>
              <a:t>      wakeup(P); </a:t>
            </a:r>
          </a:p>
          <a:p>
            <a:pPr marL="0" indent="0">
              <a:spcBef>
                <a:spcPts val="400"/>
              </a:spcBef>
              <a:spcAft>
                <a:spcPts val="400"/>
              </a:spcAft>
              <a:buNone/>
            </a:pPr>
            <a:r>
              <a:rPr lang="en-US" altLang="en-US" b="1" dirty="0">
                <a:latin typeface="Courier New" panose="02070309020205020404" pitchFamily="49" charset="0"/>
                <a:cs typeface="Courier New" panose="02070309020205020404" pitchFamily="49" charset="0"/>
              </a:rPr>
              <a:t>   } </a:t>
            </a:r>
          </a:p>
          <a:p>
            <a:pPr marL="0" indent="0">
              <a:spcBef>
                <a:spcPts val="400"/>
              </a:spcBef>
              <a:spcAft>
                <a:spcPts val="400"/>
              </a:spcAft>
              <a:buNone/>
            </a:pPr>
            <a:r>
              <a:rPr lang="en-US" altLang="en-US" b="1" dirty="0">
                <a:latin typeface="Courier New" panose="02070309020205020404" pitchFamily="49" charset="0"/>
                <a:cs typeface="Courier New" panose="02070309020205020404" pitchFamily="49" charset="0"/>
              </a:rPr>
              <a:t>} </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 xmlns:a16="http://schemas.microsoft.com/office/drawing/2014/main" id="{4692DA18-93FB-E541-AECB-5F919018EA16}"/>
              </a:ext>
            </a:extLst>
          </p:cNvPr>
          <p:cNvSpPr>
            <a:spLocks noGrp="1" noChangeArrowheads="1"/>
          </p:cNvSpPr>
          <p:nvPr>
            <p:ph type="title"/>
          </p:nvPr>
        </p:nvSpPr>
        <p:spPr/>
        <p:txBody>
          <a:bodyPr/>
          <a:lstStyle/>
          <a:p>
            <a:pPr eaLnBrk="1" hangingPunct="1"/>
            <a:r>
              <a:rPr lang="en-US" altLang="en-US"/>
              <a:t>Problems with Semaphores</a:t>
            </a:r>
          </a:p>
        </p:txBody>
      </p:sp>
      <p:sp>
        <p:nvSpPr>
          <p:cNvPr id="57346" name="Rectangle 3">
            <a:extLst>
              <a:ext uri="{FF2B5EF4-FFF2-40B4-BE49-F238E27FC236}">
                <a16:creationId xmlns="" xmlns:a16="http://schemas.microsoft.com/office/drawing/2014/main" id="{7775765E-7ED2-744A-8DA5-0BF47C06869C}"/>
              </a:ext>
            </a:extLst>
          </p:cNvPr>
          <p:cNvSpPr>
            <a:spLocks noGrp="1" noChangeArrowheads="1"/>
          </p:cNvSpPr>
          <p:nvPr>
            <p:ph idx="1"/>
          </p:nvPr>
        </p:nvSpPr>
        <p:spPr/>
        <p:txBody>
          <a:bodyPr/>
          <a:lstStyle/>
          <a:p>
            <a:r>
              <a:rPr lang="en-US" altLang="en-US" dirty="0"/>
              <a:t> Incorrect use of </a:t>
            </a:r>
            <a:r>
              <a:rPr lang="en-US" altLang="en-US" b="1" dirty="0">
                <a:solidFill>
                  <a:srgbClr val="0070C0"/>
                </a:solidFill>
              </a:rPr>
              <a:t>semaphore</a:t>
            </a:r>
            <a:r>
              <a:rPr lang="en-US" altLang="en-US" dirty="0"/>
              <a:t>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signal(mutex)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wait(mutex) </a:t>
            </a:r>
            <a:r>
              <a:rPr lang="en-US" altLang="en-US" dirty="0"/>
              <a:t>and/or  </a:t>
            </a:r>
            <a:r>
              <a:rPr lang="en-US" altLang="en-US" b="1" dirty="0">
                <a:latin typeface="Courier New" panose="02070309020205020404" pitchFamily="49" charset="0"/>
                <a:cs typeface="Courier New" panose="02070309020205020404" pitchFamily="49" charset="0"/>
              </a:rPr>
              <a:t>signal(mutex)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 xmlns:a16="http://schemas.microsoft.com/office/drawing/2014/main" id="{76204674-D62F-074D-97A0-1C43E86B97FF}"/>
              </a:ext>
            </a:extLst>
          </p:cNvPr>
          <p:cNvSpPr>
            <a:spLocks noGrp="1" noChangeArrowheads="1"/>
          </p:cNvSpPr>
          <p:nvPr>
            <p:ph type="title"/>
          </p:nvPr>
        </p:nvSpPr>
        <p:spPr/>
        <p:txBody>
          <a:bodyPr/>
          <a:lstStyle/>
          <a:p>
            <a:r>
              <a:rPr lang="en-US" altLang="en-US"/>
              <a:t>Monitors</a:t>
            </a:r>
          </a:p>
        </p:txBody>
      </p:sp>
      <p:sp>
        <p:nvSpPr>
          <p:cNvPr id="59394" name="Rectangle 3">
            <a:extLst>
              <a:ext uri="{FF2B5EF4-FFF2-40B4-BE49-F238E27FC236}">
                <a16:creationId xmlns="" xmlns:a16="http://schemas.microsoft.com/office/drawing/2014/main" id="{C2B32C12-6979-C447-93CF-9419033D49DE}"/>
              </a:ext>
            </a:extLst>
          </p:cNvPr>
          <p:cNvSpPr>
            <a:spLocks noGrp="1" noChangeArrowheads="1"/>
          </p:cNvSpPr>
          <p:nvPr>
            <p:ph idx="1"/>
          </p:nvPr>
        </p:nvSpPr>
        <p:spPr/>
        <p:txBody>
          <a:bodyPr/>
          <a:lstStyle/>
          <a:p>
            <a:r>
              <a:rPr lang="en-US" altLang="en-US" dirty="0"/>
              <a:t>A </a:t>
            </a:r>
            <a:r>
              <a:rPr lang="en-US" altLang="en-US" i="1" dirty="0">
                <a:solidFill>
                  <a:srgbClr val="0070C0"/>
                </a:solidFill>
              </a:rPr>
              <a:t>high-level abstraction </a:t>
            </a:r>
            <a:r>
              <a:rPr lang="en-US" altLang="en-US" dirty="0"/>
              <a:t>that provides a convenient and effective mechanism for process synchronization</a:t>
            </a:r>
          </a:p>
          <a:p>
            <a:r>
              <a:rPr lang="en-US" altLang="en-US" dirty="0"/>
              <a:t>Abstract </a:t>
            </a:r>
            <a:r>
              <a:rPr lang="en-US" altLang="en-US" i="1" dirty="0">
                <a:solidFill>
                  <a:srgbClr val="0070C0"/>
                </a:solidFill>
              </a:rPr>
              <a:t>data type</a:t>
            </a:r>
            <a:r>
              <a:rPr lang="en-US" altLang="en-US" dirty="0"/>
              <a:t>, </a:t>
            </a:r>
            <a:r>
              <a:rPr lang="en-US" altLang="en-US" i="1" dirty="0">
                <a:solidFill>
                  <a:srgbClr val="0070C0"/>
                </a:solidFill>
              </a:rPr>
              <a:t>internal variables </a:t>
            </a:r>
            <a:r>
              <a:rPr lang="en-US" altLang="en-US" dirty="0"/>
              <a:t>only accessible by code within the procedure</a:t>
            </a:r>
          </a:p>
          <a:p>
            <a:r>
              <a:rPr lang="en-US" altLang="en-US" i="1" dirty="0">
                <a:solidFill>
                  <a:srgbClr val="0070C0"/>
                </a:solidFill>
              </a:rPr>
              <a:t>Only one process </a:t>
            </a:r>
            <a:r>
              <a:rPr lang="en-US" altLang="en-US" dirty="0"/>
              <a:t>may be active within the monitor at a time</a:t>
            </a:r>
          </a:p>
          <a:p>
            <a:r>
              <a:rPr lang="en-US" altLang="en-US" dirty="0"/>
              <a:t>Pseudocode syntax of a </a:t>
            </a:r>
            <a:r>
              <a:rPr lang="en-US" altLang="en-US" b="1" dirty="0">
                <a:solidFill>
                  <a:srgbClr val="0070C0"/>
                </a:solidFill>
              </a:rPr>
              <a:t>monitor</a:t>
            </a:r>
            <a:r>
              <a:rPr lang="en-US" altLang="en-US" dirty="0"/>
              <a:t>:</a:t>
            </a:r>
          </a:p>
          <a:p>
            <a:pPr lvl="4">
              <a:lnSpc>
                <a:spcPct val="80000"/>
              </a:lnSpc>
              <a:spcBef>
                <a:spcPts val="400"/>
              </a:spcBef>
              <a:spcAft>
                <a:spcPts val="400"/>
              </a:spcAft>
              <a:buNone/>
            </a:pPr>
            <a:r>
              <a:rPr lang="en-US" altLang="en-US" sz="1600" b="1" dirty="0">
                <a:solidFill>
                  <a:srgbClr val="000000"/>
                </a:solidFill>
                <a:latin typeface="Courier New" panose="02070309020205020404" pitchFamily="49" charset="0"/>
              </a:rPr>
              <a:t>monitor monitor-name</a:t>
            </a:r>
          </a:p>
          <a:p>
            <a:pPr lvl="4">
              <a:lnSpc>
                <a:spcPct val="80000"/>
              </a:lnSpc>
              <a:spcBef>
                <a:spcPts val="400"/>
              </a:spcBef>
              <a:spcAft>
                <a:spcPts val="400"/>
              </a:spcAft>
              <a:buNone/>
            </a:pPr>
            <a:r>
              <a:rPr lang="en-US" altLang="en-US" sz="1600" b="1" dirty="0">
                <a:solidFill>
                  <a:srgbClr val="000000"/>
                </a:solidFill>
                <a:latin typeface="Courier New" panose="02070309020205020404" pitchFamily="49" charset="0"/>
              </a:rPr>
              <a:t>{</a:t>
            </a:r>
          </a:p>
          <a:p>
            <a:pPr lvl="4">
              <a:lnSpc>
                <a:spcPct val="80000"/>
              </a:lnSpc>
              <a:spcBef>
                <a:spcPts val="400"/>
              </a:spcBef>
              <a:spcAft>
                <a:spcPts val="400"/>
              </a:spcAft>
              <a:buNone/>
            </a:pPr>
            <a:r>
              <a:rPr lang="en-US" altLang="en-US" sz="1600" b="1" dirty="0">
                <a:solidFill>
                  <a:srgbClr val="000000"/>
                </a:solidFill>
                <a:latin typeface="Courier New" panose="02070309020205020404" pitchFamily="49" charset="0"/>
              </a:rPr>
              <a:t>	// shared variable declarations</a:t>
            </a:r>
          </a:p>
          <a:p>
            <a:pPr lvl="4">
              <a:lnSpc>
                <a:spcPct val="80000"/>
              </a:lnSpc>
              <a:spcBef>
                <a:spcPts val="400"/>
              </a:spcBef>
              <a:spcAft>
                <a:spcPts val="400"/>
              </a:spcAft>
              <a:buNone/>
            </a:pPr>
            <a:r>
              <a:rPr lang="en-US" altLang="en-US" sz="1600" b="1" dirty="0">
                <a:solidFill>
                  <a:srgbClr val="000000"/>
                </a:solidFill>
                <a:latin typeface="Courier New" panose="02070309020205020404" pitchFamily="49" charset="0"/>
              </a:rPr>
              <a:t>	function P1 (…) { …. }</a:t>
            </a:r>
          </a:p>
          <a:p>
            <a:pPr lvl="4">
              <a:lnSpc>
                <a:spcPct val="80000"/>
              </a:lnSpc>
              <a:spcBef>
                <a:spcPts val="400"/>
              </a:spcBef>
              <a:spcAft>
                <a:spcPts val="400"/>
              </a:spcAft>
              <a:buNone/>
            </a:pPr>
            <a:r>
              <a:rPr lang="en-US" altLang="en-US" sz="1600" b="1" dirty="0">
                <a:solidFill>
                  <a:srgbClr val="000000"/>
                </a:solidFill>
                <a:latin typeface="Courier New" panose="02070309020205020404" pitchFamily="49" charset="0"/>
              </a:rPr>
              <a:t>	function P2 (…) { …. }</a:t>
            </a:r>
          </a:p>
          <a:p>
            <a:pPr lvl="4">
              <a:lnSpc>
                <a:spcPct val="80000"/>
              </a:lnSpc>
              <a:spcBef>
                <a:spcPts val="400"/>
              </a:spcBef>
              <a:spcAft>
                <a:spcPts val="400"/>
              </a:spcAft>
              <a:buNone/>
            </a:pPr>
            <a:r>
              <a:rPr lang="en-US" altLang="en-US" sz="1600" b="1" dirty="0">
                <a:solidFill>
                  <a:srgbClr val="000000"/>
                </a:solidFill>
                <a:latin typeface="Courier New" panose="02070309020205020404" pitchFamily="49" charset="0"/>
              </a:rPr>
              <a:t>	function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4">
              <a:lnSpc>
                <a:spcPct val="80000"/>
              </a:lnSpc>
              <a:spcBef>
                <a:spcPts val="400"/>
              </a:spcBef>
              <a:spcAft>
                <a:spcPts val="400"/>
              </a:spcAft>
              <a:buNone/>
            </a:pPr>
            <a:r>
              <a:rPr lang="en-US" altLang="en-US" sz="1600" b="1" dirty="0">
                <a:solidFill>
                  <a:srgbClr val="000000"/>
                </a:solidFill>
                <a:latin typeface="Courier New" panose="02070309020205020404" pitchFamily="49" charset="0"/>
              </a:rPr>
              <a:t>  initialization code (…) { … }</a:t>
            </a:r>
          </a:p>
          <a:p>
            <a:pPr lvl="4">
              <a:lnSpc>
                <a:spcPct val="80000"/>
              </a:lnSpc>
              <a:spcBef>
                <a:spcPts val="400"/>
              </a:spcBef>
              <a:spcAft>
                <a:spcPts val="400"/>
              </a:spcAft>
              <a:buNone/>
            </a:pPr>
            <a:r>
              <a:rPr lang="en-US" altLang="en-US" sz="1600" b="1" dirty="0">
                <a:solidFill>
                  <a:srgbClr val="000000"/>
                </a:solidFill>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 xmlns:a16="http://schemas.microsoft.com/office/drawing/2014/main" id="{4B4C644E-D595-094D-9612-E7D0F4455787}"/>
              </a:ext>
            </a:extLst>
          </p:cNvPr>
          <p:cNvSpPr>
            <a:spLocks noGrp="1" noChangeArrowheads="1"/>
          </p:cNvSpPr>
          <p:nvPr>
            <p:ph type="title"/>
          </p:nvPr>
        </p:nvSpPr>
        <p:spPr/>
        <p:txBody>
          <a:bodyPr/>
          <a:lstStyle/>
          <a:p>
            <a:pPr eaLnBrk="1" hangingPunct="1"/>
            <a:r>
              <a:rPr lang="en-US" altLang="en-US" dirty="0"/>
              <a:t>Schematic View of a Monitor</a:t>
            </a:r>
          </a:p>
        </p:txBody>
      </p:sp>
      <p:pic>
        <p:nvPicPr>
          <p:cNvPr id="61442" name="Picture 1">
            <a:extLst>
              <a:ext uri="{FF2B5EF4-FFF2-40B4-BE49-F238E27FC236}">
                <a16:creationId xmlns="" xmlns:a16="http://schemas.microsoft.com/office/drawing/2014/main" id="{ABB1D53E-3F9C-084B-A475-0746BF2475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6443" y="1330325"/>
            <a:ext cx="5770605" cy="4790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 xmlns:a16="http://schemas.microsoft.com/office/drawing/2014/main" id="{2DCCA178-C84D-7F4A-8232-F733EC14D4B9}"/>
              </a:ext>
            </a:extLst>
          </p:cNvPr>
          <p:cNvSpPr>
            <a:spLocks noGrp="1" noChangeArrowheads="1"/>
          </p:cNvSpPr>
          <p:nvPr>
            <p:ph type="title"/>
          </p:nvPr>
        </p:nvSpPr>
        <p:spPr/>
        <p:txBody>
          <a:bodyPr/>
          <a:lstStyle/>
          <a:p>
            <a:pPr eaLnBrk="1" hangingPunct="1"/>
            <a:r>
              <a:rPr lang="en-US" altLang="en-US"/>
              <a:t>Condition Variables</a:t>
            </a:r>
          </a:p>
        </p:txBody>
      </p:sp>
      <p:sp>
        <p:nvSpPr>
          <p:cNvPr id="63490" name="Rectangle 5">
            <a:extLst>
              <a:ext uri="{FF2B5EF4-FFF2-40B4-BE49-F238E27FC236}">
                <a16:creationId xmlns="" xmlns:a16="http://schemas.microsoft.com/office/drawing/2014/main" id="{1299B045-094B-6243-AAA5-EE3861616FAA}"/>
              </a:ext>
            </a:extLst>
          </p:cNvPr>
          <p:cNvSpPr>
            <a:spLocks noGrp="1" noChangeArrowheads="1"/>
          </p:cNvSpPr>
          <p:nvPr>
            <p:ph idx="1"/>
          </p:nvPr>
        </p:nvSpPr>
        <p:spPr/>
        <p:txBody>
          <a:bodyPr/>
          <a:lstStyle/>
          <a:p>
            <a:r>
              <a:rPr lang="en-US" altLang="en-US" sz="2000" b="1" dirty="0">
                <a:solidFill>
                  <a:srgbClr val="000000"/>
                </a:solidFill>
                <a:latin typeface="Courier New" panose="02070309020205020404" pitchFamily="49" charset="0"/>
              </a:rPr>
              <a:t>condition</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x, y</a:t>
            </a:r>
            <a:r>
              <a:rPr lang="en-US" altLang="en-US" b="1" dirty="0">
                <a:solidFill>
                  <a:srgbClr val="000000"/>
                </a:solidFill>
                <a:latin typeface="Courier New" panose="02070309020205020404" pitchFamily="49" charset="0"/>
              </a:rPr>
              <a:t>;</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 xmlns:a16="http://schemas.microsoft.com/office/drawing/2014/main" id="{0462D6BC-28B9-0043-B6B3-33526E42F364}"/>
              </a:ext>
            </a:extLst>
          </p:cNvPr>
          <p:cNvSpPr>
            <a:spLocks noGrp="1" noChangeArrowheads="1"/>
          </p:cNvSpPr>
          <p:nvPr>
            <p:ph type="title"/>
          </p:nvPr>
        </p:nvSpPr>
        <p:spPr/>
        <p:txBody>
          <a:bodyPr/>
          <a:lstStyle/>
          <a:p>
            <a:pPr eaLnBrk="1" hangingPunct="1"/>
            <a:r>
              <a:rPr lang="en-US" altLang="en-US"/>
              <a:t> Monitor with Condition Variables</a:t>
            </a:r>
          </a:p>
        </p:txBody>
      </p:sp>
      <p:pic>
        <p:nvPicPr>
          <p:cNvPr id="65538" name="Picture 1">
            <a:extLst>
              <a:ext uri="{FF2B5EF4-FFF2-40B4-BE49-F238E27FC236}">
                <a16:creationId xmlns="" xmlns:a16="http://schemas.microsoft.com/office/drawing/2014/main" id="{460E9ADA-903F-014E-B0D3-1EF272DA51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1876" y="1355727"/>
            <a:ext cx="6802308" cy="470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4">
            <a:extLst>
              <a:ext uri="{FF2B5EF4-FFF2-40B4-BE49-F238E27FC236}">
                <a16:creationId xmlns="" xmlns:a16="http://schemas.microsoft.com/office/drawing/2014/main" id="{EB4AFADB-75C7-E742-8907-4EAC7D8F88CB}"/>
              </a:ext>
            </a:extLst>
          </p:cNvPr>
          <p:cNvSpPr>
            <a:spLocks noGrp="1" noChangeArrowheads="1"/>
          </p:cNvSpPr>
          <p:nvPr>
            <p:ph type="title"/>
          </p:nvPr>
        </p:nvSpPr>
        <p:spPr/>
        <p:txBody>
          <a:bodyPr/>
          <a:lstStyle/>
          <a:p>
            <a:pPr eaLnBrk="1" hangingPunct="1"/>
            <a:r>
              <a:rPr lang="en-US" altLang="en-US"/>
              <a:t>Condition Variables Choices</a:t>
            </a:r>
          </a:p>
        </p:txBody>
      </p:sp>
      <p:sp>
        <p:nvSpPr>
          <p:cNvPr id="67586" name="Rectangle 5">
            <a:extLst>
              <a:ext uri="{FF2B5EF4-FFF2-40B4-BE49-F238E27FC236}">
                <a16:creationId xmlns="" xmlns:a16="http://schemas.microsoft.com/office/drawing/2014/main" id="{94E7F536-3B61-164A-AD06-A87F33856580}"/>
              </a:ext>
            </a:extLst>
          </p:cNvPr>
          <p:cNvSpPr>
            <a:spLocks noGrp="1" noChangeArrowheads="1"/>
          </p:cNvSpPr>
          <p:nvPr>
            <p:ph idx="1"/>
          </p:nvPr>
        </p:nvSpPr>
        <p:spPr/>
        <p:txBody>
          <a:bodyPr/>
          <a:lstStyle/>
          <a:p>
            <a:r>
              <a:rPr lang="en-US" altLang="en-US" dirty="0"/>
              <a:t>If process </a:t>
            </a:r>
            <a:r>
              <a:rPr lang="en-US" altLang="en-US" b="1" dirty="0"/>
              <a:t>P</a:t>
            </a:r>
            <a:r>
              <a:rPr lang="en-US" altLang="en-US" dirty="0"/>
              <a:t> invokes </a:t>
            </a:r>
            <a:r>
              <a:rPr lang="en-US" altLang="en-US" sz="2000" b="1" dirty="0" err="1">
                <a:latin typeface="Courier New" panose="02070309020205020404" pitchFamily="49" charset="0"/>
              </a:rPr>
              <a:t>x.signal</a:t>
            </a:r>
            <a:r>
              <a:rPr lang="en-US" altLang="en-US" sz="2000" b="1" dirty="0">
                <a:latin typeface="Courier New" panose="02070309020205020404" pitchFamily="49" charset="0"/>
              </a:rPr>
              <a:t>(),</a:t>
            </a:r>
            <a:r>
              <a:rPr lang="en-US" altLang="en-US" sz="2000" dirty="0">
                <a:solidFill>
                  <a:srgbClr val="0070C0"/>
                </a:solidFill>
              </a:rPr>
              <a:t> </a:t>
            </a:r>
            <a:r>
              <a:rPr lang="en-US" altLang="en-US" dirty="0"/>
              <a:t>and</a:t>
            </a:r>
            <a:r>
              <a:rPr lang="en-US" altLang="en-US" sz="2000" dirty="0"/>
              <a:t> </a:t>
            </a:r>
            <a:r>
              <a:rPr lang="en-US" altLang="en-US" dirty="0"/>
              <a:t>process </a:t>
            </a:r>
            <a:r>
              <a:rPr lang="en-US" altLang="en-US" b="1" dirty="0"/>
              <a:t>Q</a:t>
            </a:r>
            <a:r>
              <a:rPr lang="en-US" altLang="en-US" dirty="0"/>
              <a:t> is suspended in </a:t>
            </a:r>
            <a:r>
              <a:rPr lang="en-US" altLang="en-US" sz="2000" b="1" dirty="0" err="1">
                <a:latin typeface="Courier New" panose="02070309020205020404" pitchFamily="49" charset="0"/>
              </a:rPr>
              <a:t>x.wait</a:t>
            </a:r>
            <a:r>
              <a:rPr lang="en-US" altLang="en-US" sz="2000" b="1" dirty="0">
                <a:latin typeface="Courier New" panose="02070309020205020404" pitchFamily="49" charset="0"/>
              </a:rPr>
              <a:t>()</a:t>
            </a:r>
            <a:r>
              <a:rPr lang="en-US" altLang="en-US" dirty="0"/>
              <a:t>, what should happen next?</a:t>
            </a:r>
          </a:p>
          <a:p>
            <a:pPr lvl="2"/>
            <a:r>
              <a:rPr lang="en-US" altLang="en-US" dirty="0"/>
              <a:t>Both </a:t>
            </a:r>
            <a:r>
              <a:rPr lang="en-US" altLang="en-US" b="1" dirty="0"/>
              <a:t>Q</a:t>
            </a:r>
            <a:r>
              <a:rPr lang="en-US" altLang="en-US" dirty="0"/>
              <a:t> and </a:t>
            </a:r>
            <a:r>
              <a:rPr lang="en-US" altLang="en-US" b="1" dirty="0"/>
              <a:t>P</a:t>
            </a:r>
            <a:r>
              <a:rPr lang="en-US" altLang="en-US" dirty="0"/>
              <a:t> </a:t>
            </a:r>
            <a:r>
              <a:rPr lang="en-US" altLang="en-US" dirty="0" smtClean="0"/>
              <a:t>can’t </a:t>
            </a:r>
            <a:r>
              <a:rPr lang="en-US" altLang="en-US" dirty="0"/>
              <a:t>execute in parallel. If </a:t>
            </a:r>
            <a:r>
              <a:rPr lang="en-US" altLang="en-US" b="1" dirty="0"/>
              <a:t>Q</a:t>
            </a:r>
            <a:r>
              <a:rPr lang="en-US" altLang="en-US" dirty="0"/>
              <a:t> is resumed, then </a:t>
            </a:r>
            <a:r>
              <a:rPr lang="en-US" altLang="en-US" b="1" dirty="0"/>
              <a:t>P</a:t>
            </a:r>
            <a:r>
              <a:rPr lang="en-US" altLang="en-US" dirty="0"/>
              <a:t> must wait</a:t>
            </a:r>
          </a:p>
          <a:p>
            <a:r>
              <a:rPr lang="en-US" altLang="en-US" dirty="0"/>
              <a:t>Options include</a:t>
            </a:r>
          </a:p>
          <a:p>
            <a:pPr lvl="1"/>
            <a:r>
              <a:rPr lang="en-US" altLang="en-US" b="1" i="1" dirty="0">
                <a:solidFill>
                  <a:srgbClr val="0070C0"/>
                </a:solidFill>
              </a:rPr>
              <a:t>Signal and wait </a:t>
            </a:r>
            <a:r>
              <a:rPr lang="en-US" altLang="en-US" dirty="0"/>
              <a:t>– </a:t>
            </a:r>
            <a:r>
              <a:rPr lang="en-US" altLang="en-US" b="1" dirty="0"/>
              <a:t>P</a:t>
            </a:r>
            <a:r>
              <a:rPr lang="en-US" altLang="en-US" dirty="0"/>
              <a:t> waits until </a:t>
            </a:r>
            <a:r>
              <a:rPr lang="en-US" altLang="en-US" b="1" dirty="0"/>
              <a:t>Q</a:t>
            </a:r>
            <a:r>
              <a:rPr lang="en-US" altLang="en-US" dirty="0"/>
              <a:t> either leaves the monitor or it waits for another condition</a:t>
            </a:r>
          </a:p>
          <a:p>
            <a:pPr lvl="1"/>
            <a:r>
              <a:rPr lang="en-US" altLang="en-US" b="1" i="1" dirty="0">
                <a:solidFill>
                  <a:srgbClr val="0070C0"/>
                </a:solidFill>
              </a:rPr>
              <a:t>Signal and continue </a:t>
            </a:r>
            <a:r>
              <a:rPr lang="en-US" altLang="en-US" dirty="0"/>
              <a:t>– </a:t>
            </a:r>
            <a:r>
              <a:rPr lang="en-US" altLang="en-US" b="1" dirty="0"/>
              <a:t>Q</a:t>
            </a:r>
            <a:r>
              <a:rPr lang="en-US" altLang="en-US" dirty="0"/>
              <a:t> waits until </a:t>
            </a:r>
            <a:r>
              <a:rPr lang="en-US" altLang="en-US" b="1" dirty="0"/>
              <a:t>P</a:t>
            </a:r>
            <a:r>
              <a:rPr lang="en-US" altLang="en-US" dirty="0"/>
              <a:t> either leaves the monitor or it  waits for another condition</a:t>
            </a:r>
          </a:p>
          <a:p>
            <a:pPr lvl="1"/>
            <a:r>
              <a:rPr lang="en-US" altLang="en-US" dirty="0"/>
              <a:t>Both have pros and cons – language implementer can decide</a:t>
            </a:r>
          </a:p>
          <a:p>
            <a:pPr lvl="1"/>
            <a:r>
              <a:rPr lang="en-US" altLang="en-US" dirty="0"/>
              <a:t>Monitors implemented in </a:t>
            </a:r>
            <a:r>
              <a:rPr lang="en-US" altLang="en-US" b="1" dirty="0">
                <a:solidFill>
                  <a:srgbClr val="0070C0"/>
                </a:solidFill>
              </a:rPr>
              <a:t>Concurrent Pascal </a:t>
            </a:r>
            <a:r>
              <a:rPr lang="en-US" altLang="en-US" dirty="0"/>
              <a:t>compromise</a:t>
            </a:r>
          </a:p>
          <a:p>
            <a:pPr lvl="2"/>
            <a:r>
              <a:rPr lang="en-US" altLang="en-US" b="1" dirty="0"/>
              <a:t>P</a:t>
            </a:r>
            <a:r>
              <a:rPr lang="en-US" altLang="en-US" dirty="0"/>
              <a:t> executing </a:t>
            </a:r>
            <a:r>
              <a:rPr lang="en-US" altLang="en-US" i="1" dirty="0">
                <a:solidFill>
                  <a:srgbClr val="0070C0"/>
                </a:solidFill>
              </a:rPr>
              <a:t>signal</a:t>
            </a:r>
            <a:r>
              <a:rPr lang="en-US" altLang="en-US" dirty="0"/>
              <a:t> immediately leaves the monitor, </a:t>
            </a:r>
            <a:r>
              <a:rPr lang="en-US" altLang="en-US" b="1" dirty="0"/>
              <a:t>Q</a:t>
            </a:r>
            <a:r>
              <a:rPr lang="en-US" altLang="en-US" dirty="0"/>
              <a:t> is resumed</a:t>
            </a:r>
          </a:p>
          <a:p>
            <a:pPr lvl="1"/>
            <a:r>
              <a:rPr lang="en-US" altLang="en-US" dirty="0"/>
              <a:t>Implemented in other languages: </a:t>
            </a:r>
            <a:r>
              <a:rPr lang="en-US" altLang="en-US" b="1" dirty="0">
                <a:solidFill>
                  <a:srgbClr val="0070C0"/>
                </a:solidFill>
              </a:rPr>
              <a:t>Mesa</a:t>
            </a:r>
            <a:r>
              <a:rPr lang="en-US" altLang="en-US" dirty="0"/>
              <a:t>, </a:t>
            </a:r>
            <a:r>
              <a:rPr lang="en-US" altLang="en-US" b="1" dirty="0">
                <a:solidFill>
                  <a:srgbClr val="0070C0"/>
                </a:solidFill>
              </a:rPr>
              <a:t>C#</a:t>
            </a:r>
            <a:r>
              <a:rPr lang="en-US" altLang="en-US" dirty="0"/>
              <a:t>, </a:t>
            </a:r>
            <a:r>
              <a:rPr lang="en-US" altLang="en-US" b="1" dirty="0">
                <a:solidFill>
                  <a:srgbClr val="0070C0"/>
                </a:solidFill>
              </a:rPr>
              <a:t>Java</a:t>
            </a:r>
          </a:p>
          <a:p>
            <a:endParaRPr lang="en-US"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 xmlns:a16="http://schemas.microsoft.com/office/drawing/2014/main" id="{6D0659DF-70E5-7640-AA58-DA07423B70F9}"/>
              </a:ext>
            </a:extLst>
          </p:cNvPr>
          <p:cNvSpPr>
            <a:spLocks noGrp="1" noChangeArrowheads="1"/>
          </p:cNvSpPr>
          <p:nvPr>
            <p:ph type="title"/>
          </p:nvPr>
        </p:nvSpPr>
        <p:spPr/>
        <p:txBody>
          <a:bodyPr/>
          <a:lstStyle/>
          <a:p>
            <a:pPr eaLnBrk="1" hangingPunct="1"/>
            <a:r>
              <a:rPr lang="en-US" altLang="en-US" sz="2400" dirty="0"/>
              <a:t>Monitor Implementation using Semaphores</a:t>
            </a:r>
          </a:p>
        </p:txBody>
      </p:sp>
      <p:sp>
        <p:nvSpPr>
          <p:cNvPr id="69634" name="Rectangle 3">
            <a:extLst>
              <a:ext uri="{FF2B5EF4-FFF2-40B4-BE49-F238E27FC236}">
                <a16:creationId xmlns="" xmlns:a16="http://schemas.microsoft.com/office/drawing/2014/main" id="{CB27411F-5360-5B43-BCBD-46FDE2678408}"/>
              </a:ext>
            </a:extLst>
          </p:cNvPr>
          <p:cNvSpPr>
            <a:spLocks noGrp="1" noChangeArrowheads="1"/>
          </p:cNvSpPr>
          <p:nvPr>
            <p:ph idx="1"/>
          </p:nvPr>
        </p:nvSpPr>
        <p:spPr/>
        <p:txBody>
          <a:bodyPr/>
          <a:lstStyle/>
          <a:p>
            <a:pPr>
              <a:lnSpc>
                <a:spcPct val="80000"/>
              </a:lnSpc>
              <a:tabLst>
                <a:tab pos="1887538" algn="l"/>
                <a:tab pos="2335213" algn="l"/>
                <a:tab pos="2506663" algn="l"/>
              </a:tabLst>
            </a:pPr>
            <a:r>
              <a:rPr lang="en-US" altLang="en-US" dirty="0"/>
              <a:t>Variables </a:t>
            </a:r>
          </a:p>
          <a:p>
            <a:pPr marL="857250" lvl="2" indent="0">
              <a:lnSpc>
                <a:spcPct val="80000"/>
              </a:lnSpc>
              <a:spcBef>
                <a:spcPct val="15000"/>
              </a:spcBef>
              <a:buNone/>
              <a:tabLst>
                <a:tab pos="1887538" algn="l"/>
                <a:tab pos="2335213" algn="l"/>
                <a:tab pos="2506663" algn="l"/>
              </a:tabLst>
            </a:pP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 semaphore mutex;  /*(initially  = 1)*/</a:t>
            </a:r>
          </a:p>
          <a:p>
            <a:pPr marL="857250" lvl="2" indent="0">
              <a:lnSpc>
                <a:spcPct val="80000"/>
              </a:lnSpc>
              <a:spcBef>
                <a:spcPct val="15000"/>
              </a:spcBef>
              <a:buNone/>
              <a:tabLst>
                <a:tab pos="1887538" algn="l"/>
                <a:tab pos="2335213" algn="l"/>
                <a:tab pos="2506663" algn="l"/>
              </a:tabLst>
            </a:pPr>
            <a:r>
              <a:rPr lang="en-US" altLang="en-US" sz="2000" b="1" dirty="0">
                <a:solidFill>
                  <a:srgbClr val="000000"/>
                </a:solidFill>
                <a:latin typeface="Courier New" panose="02070309020205020404" pitchFamily="49" charset="0"/>
              </a:rPr>
              <a:t>	 semaphore next;   /*(initially  = 0)*/</a:t>
            </a:r>
          </a:p>
          <a:p>
            <a:pPr marL="857250" lvl="2" indent="0">
              <a:lnSpc>
                <a:spcPct val="80000"/>
              </a:lnSpc>
              <a:spcBef>
                <a:spcPct val="15000"/>
              </a:spcBef>
              <a:buNone/>
              <a:tabLst>
                <a:tab pos="1887538" algn="l"/>
                <a:tab pos="2335213" algn="l"/>
                <a:tab pos="2506663" algn="l"/>
              </a:tabLst>
            </a:pPr>
            <a:r>
              <a:rPr lang="en-US" altLang="en-US" sz="2000" b="1" dirty="0">
                <a:solidFill>
                  <a:srgbClr val="000000"/>
                </a:solidFill>
                <a:latin typeface="Courier New" panose="02070309020205020404" pitchFamily="49" charset="0"/>
              </a:rPr>
              <a:t>	 int </a:t>
            </a:r>
            <a:r>
              <a:rPr lang="en-US" altLang="en-US" sz="2000" b="1" dirty="0" err="1">
                <a:solidFill>
                  <a:srgbClr val="000000"/>
                </a:solidFill>
                <a:latin typeface="Courier New" panose="02070309020205020404" pitchFamily="49" charset="0"/>
              </a:rPr>
              <a:t>next_count</a:t>
            </a:r>
            <a:r>
              <a:rPr lang="en-US" altLang="en-US" sz="2000" b="1" dirty="0">
                <a:solidFill>
                  <a:srgbClr val="000000"/>
                </a:solidFill>
                <a:latin typeface="Courier New" panose="02070309020205020404" pitchFamily="49" charset="0"/>
              </a:rPr>
              <a:t> = 0;</a:t>
            </a: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function </a:t>
            </a:r>
            <a:r>
              <a:rPr lang="en-US" altLang="en-US" b="1" i="1" dirty="0">
                <a:solidFill>
                  <a:srgbClr val="0070C0"/>
                </a:solidFill>
              </a:rPr>
              <a:t>F</a:t>
            </a:r>
            <a:r>
              <a:rPr lang="en-US" altLang="en-US" dirty="0"/>
              <a:t>  will be replaced by</a:t>
            </a:r>
            <a:endParaRPr lang="en-US" altLang="en-US" sz="1600" dirty="0"/>
          </a:p>
          <a:p>
            <a:pPr>
              <a:lnSpc>
                <a:spcPct val="80000"/>
              </a:lnSpc>
              <a:spcBef>
                <a:spcPts val="400"/>
              </a:spcBef>
              <a:spcAft>
                <a:spcPts val="400"/>
              </a:spcAft>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ts val="400"/>
              </a:spcBef>
              <a:spcAft>
                <a:spcPts val="400"/>
              </a:spcAft>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ts val="400"/>
              </a:spcBef>
              <a:spcAft>
                <a:spcPts val="400"/>
              </a:spcAft>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rPr>
              <a:t>                    body of F;</a:t>
            </a:r>
          </a:p>
          <a:p>
            <a:pPr>
              <a:lnSpc>
                <a:spcPct val="80000"/>
              </a:lnSpc>
              <a:spcBef>
                <a:spcPts val="400"/>
              </a:spcBef>
              <a:spcAft>
                <a:spcPts val="400"/>
              </a:spcAft>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ts val="400"/>
              </a:spcBef>
              <a:spcAft>
                <a:spcPts val="400"/>
              </a:spcAft>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ts val="400"/>
              </a:spcBef>
              <a:spcAft>
                <a:spcPts val="400"/>
              </a:spcAft>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ts val="400"/>
              </a:spcBef>
              <a:spcAft>
                <a:spcPts val="400"/>
              </a:spcAft>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ts val="400"/>
              </a:spcBef>
              <a:spcAft>
                <a:spcPts val="400"/>
              </a:spcAft>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p>
          <a:p>
            <a:pPr>
              <a:lnSpc>
                <a:spcPct val="80000"/>
              </a:lnSpc>
              <a:tabLst>
                <a:tab pos="1887538" algn="l"/>
                <a:tab pos="2335213" algn="l"/>
                <a:tab pos="2506663" algn="l"/>
              </a:tabLst>
            </a:pPr>
            <a:r>
              <a:rPr lang="en-US" altLang="en-US" i="1" dirty="0">
                <a:solidFill>
                  <a:srgbClr val="0070C0"/>
                </a:solidFill>
              </a:rPr>
              <a:t>Mutual exclusion </a:t>
            </a:r>
            <a:r>
              <a:rPr lang="en-US" altLang="en-US" dirty="0"/>
              <a:t>within a monitor is ensured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 xmlns:a16="http://schemas.microsoft.com/office/drawing/2014/main" id="{EA904F42-6BD7-FB40-8CBB-B9D836440C8A}"/>
              </a:ext>
            </a:extLst>
          </p:cNvPr>
          <p:cNvSpPr>
            <a:spLocks noGrp="1" noChangeArrowheads="1"/>
          </p:cNvSpPr>
          <p:nvPr>
            <p:ph type="title"/>
          </p:nvPr>
        </p:nvSpPr>
        <p:spPr/>
        <p:txBody>
          <a:bodyPr/>
          <a:lstStyle/>
          <a:p>
            <a:pPr eaLnBrk="1" hangingPunct="1"/>
            <a:r>
              <a:rPr lang="en-US" altLang="en-US" sz="2400" dirty="0"/>
              <a:t>Monitor Implementation – Condition Variables</a:t>
            </a:r>
          </a:p>
        </p:txBody>
      </p:sp>
      <p:sp>
        <p:nvSpPr>
          <p:cNvPr id="71682" name="Rectangle 3">
            <a:extLst>
              <a:ext uri="{FF2B5EF4-FFF2-40B4-BE49-F238E27FC236}">
                <a16:creationId xmlns="" xmlns:a16="http://schemas.microsoft.com/office/drawing/2014/main" id="{D2BEB15D-4221-EC4F-A695-1FF7EAC78415}"/>
              </a:ext>
            </a:extLst>
          </p:cNvPr>
          <p:cNvSpPr>
            <a:spLocks noGrp="1" noChangeArrowheads="1"/>
          </p:cNvSpPr>
          <p:nvPr>
            <p:ph idx="1"/>
          </p:nvPr>
        </p:nvSpPr>
        <p:spPr/>
        <p:txBody>
          <a:bodyPr/>
          <a:lstStyle/>
          <a:p>
            <a:pPr>
              <a:lnSpc>
                <a:spcPct val="90000"/>
              </a:lnSpc>
              <a:spcBef>
                <a:spcPct val="15000"/>
              </a:spcBef>
              <a:tabLst>
                <a:tab pos="1828800" algn="l"/>
                <a:tab pos="2217738" algn="l"/>
              </a:tabLst>
            </a:pPr>
            <a:r>
              <a:rPr lang="en-US" altLang="en-US" dirty="0"/>
              <a:t>For each condition variable </a:t>
            </a:r>
            <a:r>
              <a:rPr lang="en-US" altLang="en-US" b="1" i="1" dirty="0"/>
              <a:t>x</a:t>
            </a:r>
            <a:r>
              <a:rPr lang="en-US" altLang="en-US" dirty="0"/>
              <a:t>, we  have</a:t>
            </a:r>
            <a:r>
              <a:rPr lang="en-US" altLang="en-US" sz="1600" dirty="0"/>
              <a:t>:</a:t>
            </a:r>
          </a:p>
          <a:p>
            <a:pPr>
              <a:lnSpc>
                <a:spcPct val="90000"/>
              </a:lnSpc>
              <a:spcBef>
                <a:spcPct val="15000"/>
              </a:spcBef>
              <a:buFont typeface="Monotype Sorts" pitchFamily="2" charset="2"/>
              <a:buNone/>
              <a:tabLst>
                <a:tab pos="1828800" algn="l"/>
                <a:tab pos="2217738" algn="l"/>
              </a:tabLst>
            </a:pPr>
            <a:r>
              <a:rPr lang="en-US" altLang="en-US" b="1" dirty="0">
                <a:solidFill>
                  <a:srgbClr val="000000"/>
                </a:solidFill>
                <a:latin typeface="Courier New" panose="02070309020205020404" pitchFamily="49" charset="0"/>
              </a:rPr>
              <a:t>		semaphore </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/*(initially  = 0)*/</a:t>
            </a:r>
          </a:p>
          <a:p>
            <a:pPr>
              <a:lnSpc>
                <a:spcPct val="90000"/>
              </a:lnSpc>
              <a:spcBef>
                <a:spcPct val="15000"/>
              </a:spcBef>
              <a:buFont typeface="Monotype Sorts" pitchFamily="2"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int</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dirty="0"/>
              <a:t>The operation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 </a:t>
            </a:r>
            <a:r>
              <a:rPr lang="en-US" altLang="en-US" dirty="0"/>
              <a:t>can be implemented as</a:t>
            </a:r>
            <a:r>
              <a:rPr lang="en-US" altLang="en-US" sz="1600" dirty="0"/>
              <a:t>:		</a:t>
            </a:r>
          </a:p>
          <a:p>
            <a:pPr>
              <a:lnSpc>
                <a:spcPct val="90000"/>
              </a:lnSpc>
              <a:spcBef>
                <a:spcPts val="400"/>
              </a:spcBef>
              <a:spcAft>
                <a:spcPts val="400"/>
              </a:spcAft>
              <a:buFont typeface="Monotype Sorts" pitchFamily="2"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ts val="400"/>
              </a:spcBef>
              <a:spcAft>
                <a:spcPts val="400"/>
              </a:spcAft>
              <a:buFont typeface="Monotype Sorts" pitchFamily="2" charset="2"/>
              <a:buNone/>
              <a:tabLst>
                <a:tab pos="1828800" algn="l"/>
                <a:tab pos="2217738"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90000"/>
              </a:lnSpc>
              <a:spcBef>
                <a:spcPts val="400"/>
              </a:spcBef>
              <a:spcAft>
                <a:spcPts val="400"/>
              </a:spcAft>
              <a:buFont typeface="Monotype Sorts" pitchFamily="2" charset="2"/>
              <a:buNone/>
              <a:tabLst>
                <a:tab pos="1828800" algn="l"/>
                <a:tab pos="2217738" algn="l"/>
              </a:tabLst>
            </a:pPr>
            <a:r>
              <a:rPr lang="en-US" altLang="en-US" b="1" dirty="0">
                <a:solidFill>
                  <a:srgbClr val="000000"/>
                </a:solidFill>
                <a:latin typeface="Courier New" panose="02070309020205020404" pitchFamily="49" charset="0"/>
              </a:rPr>
              <a:t>			signal(next);</a:t>
            </a:r>
          </a:p>
          <a:p>
            <a:pPr>
              <a:lnSpc>
                <a:spcPct val="90000"/>
              </a:lnSpc>
              <a:spcBef>
                <a:spcPts val="400"/>
              </a:spcBef>
              <a:spcAft>
                <a:spcPts val="400"/>
              </a:spcAft>
              <a:buFont typeface="Monotype Sorts" pitchFamily="2" charset="2"/>
              <a:buNone/>
              <a:tabLst>
                <a:tab pos="1828800" algn="l"/>
                <a:tab pos="2217738" algn="l"/>
              </a:tabLst>
            </a:pPr>
            <a:r>
              <a:rPr lang="en-US" altLang="en-US" b="1" dirty="0">
                <a:solidFill>
                  <a:srgbClr val="000000"/>
                </a:solidFill>
                <a:latin typeface="Courier New" panose="02070309020205020404" pitchFamily="49" charset="0"/>
              </a:rPr>
              <a:t>		else</a:t>
            </a:r>
          </a:p>
          <a:p>
            <a:pPr>
              <a:lnSpc>
                <a:spcPct val="90000"/>
              </a:lnSpc>
              <a:spcBef>
                <a:spcPts val="400"/>
              </a:spcBef>
              <a:spcAft>
                <a:spcPts val="400"/>
              </a:spcAft>
              <a:buFont typeface="Monotype Sorts" pitchFamily="2" charset="2"/>
              <a:buNone/>
              <a:tabLst>
                <a:tab pos="1828800" algn="l"/>
                <a:tab pos="2217738" algn="l"/>
              </a:tabLst>
            </a:pPr>
            <a:r>
              <a:rPr lang="en-US" altLang="en-US" b="1" dirty="0">
                <a:solidFill>
                  <a:srgbClr val="000000"/>
                </a:solidFill>
                <a:latin typeface="Courier New" panose="02070309020205020404" pitchFamily="49" charset="0"/>
              </a:rPr>
              <a:t>			signal(mutex);</a:t>
            </a:r>
          </a:p>
          <a:p>
            <a:pPr>
              <a:lnSpc>
                <a:spcPct val="90000"/>
              </a:lnSpc>
              <a:spcBef>
                <a:spcPts val="400"/>
              </a:spcBef>
              <a:spcAft>
                <a:spcPts val="400"/>
              </a:spcAft>
              <a:buFont typeface="Monotype Sorts" pitchFamily="2" charset="2"/>
              <a:buNone/>
              <a:tabLst>
                <a:tab pos="1828800" algn="l"/>
                <a:tab pos="2217738" algn="l"/>
              </a:tabLst>
            </a:pPr>
            <a:r>
              <a:rPr lang="en-US" altLang="en-US" b="1" dirty="0">
                <a:solidFill>
                  <a:srgbClr val="000000"/>
                </a:solidFill>
                <a:latin typeface="Courier New" panose="02070309020205020404" pitchFamily="49" charset="0"/>
              </a:rPr>
              <a:t>		wait(</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lnSpc>
                <a:spcPct val="90000"/>
              </a:lnSpc>
              <a:spcBef>
                <a:spcPts val="400"/>
              </a:spcBef>
              <a:spcAft>
                <a:spcPts val="400"/>
              </a:spcAft>
              <a:buFont typeface="Monotype Sorts" pitchFamily="2"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endParaRPr lang="en-US" altLang="en-US" sz="1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 xmlns:a16="http://schemas.microsoft.com/office/drawing/2014/main" id="{F007E76B-A165-C644-A67E-4D70C70ACE2C}"/>
              </a:ext>
            </a:extLst>
          </p:cNvPr>
          <p:cNvSpPr>
            <a:spLocks noGrp="1" noChangeArrowheads="1"/>
          </p:cNvSpPr>
          <p:nvPr>
            <p:ph type="title"/>
          </p:nvPr>
        </p:nvSpPr>
        <p:spPr/>
        <p:txBody>
          <a:bodyPr/>
          <a:lstStyle/>
          <a:p>
            <a:r>
              <a:rPr lang="en-US" altLang="en-US"/>
              <a:t>Producer </a:t>
            </a:r>
          </a:p>
        </p:txBody>
      </p:sp>
      <p:sp>
        <p:nvSpPr>
          <p:cNvPr id="13314" name="Rectangle 3">
            <a:extLst>
              <a:ext uri="{FF2B5EF4-FFF2-40B4-BE49-F238E27FC236}">
                <a16:creationId xmlns="" xmlns:a16="http://schemas.microsoft.com/office/drawing/2014/main" id="{A4E54A8D-67D0-E248-B7D6-0BBCD8455581}"/>
              </a:ext>
            </a:extLst>
          </p:cNvPr>
          <p:cNvSpPr>
            <a:spLocks noGrp="1" noChangeArrowheads="1"/>
          </p:cNvSpPr>
          <p:nvPr>
            <p:ph idx="1"/>
          </p:nvPr>
        </p:nvSpPr>
        <p:spPr/>
        <p:txBody>
          <a:bodyPr/>
          <a:lstStyle/>
          <a:p>
            <a:pPr marL="0" indent="0">
              <a:buNone/>
            </a:pPr>
            <a:r>
              <a:rPr lang="en-US" altLang="en-US" sz="1600" b="1" dirty="0">
                <a:latin typeface="Courier New" panose="02070309020205020404" pitchFamily="49" charset="0"/>
                <a:cs typeface="Courier New" panose="02070309020205020404" pitchFamily="49" charset="0"/>
              </a:rPr>
              <a:t>while (true) {</a:t>
            </a:r>
          </a:p>
          <a:p>
            <a:pPr marL="857250" lvl="2" indent="0">
              <a:buNone/>
            </a:pPr>
            <a:r>
              <a:rPr lang="en-US" altLang="en-US" b="1" dirty="0">
                <a:latin typeface="Courier New" panose="02070309020205020404" pitchFamily="49" charset="0"/>
                <a:cs typeface="Courier New" panose="02070309020205020404" pitchFamily="49" charset="0"/>
              </a:rPr>
              <a:t>/* produce an item in next produced */ 	</a:t>
            </a:r>
          </a:p>
          <a:p>
            <a:pPr marL="0" indent="0">
              <a:buNone/>
            </a:pPr>
            <a:r>
              <a:rPr lang="en-US" altLang="en-US" sz="1600" b="1" dirty="0">
                <a:latin typeface="Courier New" panose="02070309020205020404" pitchFamily="49" charset="0"/>
                <a:cs typeface="Courier New" panose="02070309020205020404" pitchFamily="49" charset="0"/>
              </a:rPr>
              <a:t>	while (counter == BUFFER_SIZE)</a:t>
            </a:r>
          </a:p>
          <a:p>
            <a:pPr marL="0" indent="0">
              <a:buNone/>
            </a:pPr>
            <a:r>
              <a:rPr lang="en-US" altLang="en-US" sz="1600" b="1" dirty="0">
                <a:latin typeface="Courier New" panose="02070309020205020404" pitchFamily="49" charset="0"/>
                <a:cs typeface="Courier New" panose="02070309020205020404" pitchFamily="49" charset="0"/>
              </a:rPr>
              <a:t>		; 	/* do nothing */ </a:t>
            </a:r>
          </a:p>
          <a:p>
            <a:pPr marL="0" indent="0">
              <a:buNone/>
            </a:pPr>
            <a:r>
              <a:rPr lang="en-US" altLang="en-US" sz="1600" b="1" dirty="0">
                <a:latin typeface="Courier New" panose="02070309020205020404" pitchFamily="49" charset="0"/>
                <a:cs typeface="Courier New" panose="02070309020205020404" pitchFamily="49" charset="0"/>
              </a:rPr>
              <a:t>	buffer[in] = </a:t>
            </a:r>
            <a:r>
              <a:rPr lang="en-US" altLang="en-US" sz="1600" b="1" dirty="0" err="1">
                <a:latin typeface="Courier New" panose="02070309020205020404" pitchFamily="49" charset="0"/>
                <a:cs typeface="Courier New" panose="02070309020205020404" pitchFamily="49" charset="0"/>
              </a:rPr>
              <a:t>next_produced</a:t>
            </a:r>
            <a:r>
              <a:rPr lang="en-US" altLang="en-US" sz="1600" b="1" dirty="0">
                <a:latin typeface="Courier New" panose="02070309020205020404" pitchFamily="49" charset="0"/>
                <a:cs typeface="Courier New" panose="02070309020205020404" pitchFamily="49" charset="0"/>
              </a:rPr>
              <a:t>; </a:t>
            </a:r>
          </a:p>
          <a:p>
            <a:pPr marL="0" indent="0">
              <a:buNone/>
            </a:pPr>
            <a:r>
              <a:rPr lang="en-US" altLang="en-US" sz="1600" b="1" dirty="0">
                <a:latin typeface="Courier New" panose="02070309020205020404" pitchFamily="49" charset="0"/>
                <a:cs typeface="Courier New" panose="02070309020205020404" pitchFamily="49" charset="0"/>
              </a:rPr>
              <a:t>	in = (in + 1) % BUFFER_SIZE; /* pointer </a:t>
            </a:r>
            <a:r>
              <a:rPr lang="en-US" altLang="en-US" sz="1600" b="1" dirty="0">
                <a:solidFill>
                  <a:srgbClr val="0070C0"/>
                </a:solidFill>
                <a:latin typeface="Courier New" panose="02070309020205020404" pitchFamily="49" charset="0"/>
                <a:cs typeface="Courier New" panose="02070309020205020404" pitchFamily="49" charset="0"/>
              </a:rPr>
              <a:t>in</a:t>
            </a:r>
            <a:r>
              <a:rPr lang="en-US" altLang="en-US" sz="1600" b="1" dirty="0">
                <a:latin typeface="Courier New" panose="02070309020205020404" pitchFamily="49" charset="0"/>
                <a:cs typeface="Courier New" panose="02070309020205020404" pitchFamily="49" charset="0"/>
              </a:rPr>
              <a:t> to buffer */</a:t>
            </a:r>
          </a:p>
          <a:p>
            <a:pPr marL="0" indent="0">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70C0"/>
                </a:solidFill>
                <a:latin typeface="Courier New" panose="02070309020205020404" pitchFamily="49" charset="0"/>
                <a:cs typeface="Courier New" panose="02070309020205020404" pitchFamily="49" charset="0"/>
              </a:rPr>
              <a:t>counter++; </a:t>
            </a:r>
          </a:p>
          <a:p>
            <a:pPr marL="0" indent="0">
              <a:buNone/>
            </a:pPr>
            <a:r>
              <a:rPr lang="en-US" altLang="en-US" sz="1600" b="1" dirty="0">
                <a:latin typeface="Courier New" panose="02070309020205020404" pitchFamily="49" charset="0"/>
                <a:cs typeface="Courier New" panose="02070309020205020404" pitchFamily="49" charset="0"/>
              </a:rPr>
              <a:t>} </a:t>
            </a:r>
          </a:p>
        </p:txBody>
      </p:sp>
      <p:pic>
        <p:nvPicPr>
          <p:cNvPr id="6" name="Picture 6">
            <a:extLst>
              <a:ext uri="{FF2B5EF4-FFF2-40B4-BE49-F238E27FC236}">
                <a16:creationId xmlns="" xmlns:a16="http://schemas.microsoft.com/office/drawing/2014/main" id="{CD1ABB5D-CAF9-804F-87A9-733C46D0E840}"/>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56297" y="4696682"/>
            <a:ext cx="2031405" cy="172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 xmlns:a16="http://schemas.microsoft.com/office/drawing/2014/main" id="{75C36BB1-578A-6440-8CD2-67583AC769D8}"/>
              </a:ext>
            </a:extLst>
          </p:cNvPr>
          <p:cNvSpPr>
            <a:spLocks noGrp="1" noChangeArrowheads="1"/>
          </p:cNvSpPr>
          <p:nvPr>
            <p:ph type="title"/>
          </p:nvPr>
        </p:nvSpPr>
        <p:spPr/>
        <p:txBody>
          <a:bodyPr/>
          <a:lstStyle/>
          <a:p>
            <a:pPr eaLnBrk="1" hangingPunct="1"/>
            <a:r>
              <a:rPr lang="en-US" altLang="en-US"/>
              <a:t>Monitor Implementation (Cont.)</a:t>
            </a:r>
          </a:p>
        </p:txBody>
      </p:sp>
      <p:sp>
        <p:nvSpPr>
          <p:cNvPr id="73730" name="Rectangle 3">
            <a:extLst>
              <a:ext uri="{FF2B5EF4-FFF2-40B4-BE49-F238E27FC236}">
                <a16:creationId xmlns="" xmlns:a16="http://schemas.microsoft.com/office/drawing/2014/main" id="{53FDFFEF-D042-AE42-B397-CD3963C20CDC}"/>
              </a:ext>
            </a:extLst>
          </p:cNvPr>
          <p:cNvSpPr>
            <a:spLocks noGrp="1" noChangeArrowheads="1"/>
          </p:cNvSpPr>
          <p:nvPr>
            <p:ph idx="1"/>
          </p:nvPr>
        </p:nvSpPr>
        <p:spPr/>
        <p:txBody>
          <a:bodyPr/>
          <a:lstStyle/>
          <a:p>
            <a:pPr>
              <a:tabLst>
                <a:tab pos="1368425" algn="l"/>
                <a:tab pos="1712913" algn="l"/>
                <a:tab pos="2335213" algn="l"/>
              </a:tabLst>
            </a:pPr>
            <a:r>
              <a:rPr lang="en-US" altLang="en-US" dirty="0"/>
              <a:t>The operation </a:t>
            </a:r>
            <a:r>
              <a:rPr lang="en-US" altLang="en-US" b="1" dirty="0" err="1">
                <a:latin typeface="Courier New" panose="02070309020205020404" pitchFamily="49" charset="0"/>
              </a:rPr>
              <a:t>x.signal</a:t>
            </a:r>
            <a:r>
              <a:rPr lang="en-US" altLang="en-US" b="1" dirty="0">
                <a:latin typeface="Courier New" panose="02070309020205020404" pitchFamily="49" charset="0"/>
              </a:rPr>
              <a:t>() </a:t>
            </a:r>
            <a:r>
              <a:rPr lang="en-US" altLang="en-US" dirty="0"/>
              <a:t>can be implemented as:</a:t>
            </a:r>
            <a:br>
              <a:rPr lang="en-US" altLang="en-US" dirty="0"/>
            </a:br>
            <a:endParaRPr lang="en-US" altLang="en-US" dirty="0"/>
          </a:p>
          <a:p>
            <a:pPr>
              <a:spcBef>
                <a:spcPct val="15000"/>
              </a:spcBef>
              <a:buFont typeface="Monotype Sorts" pitchFamily="2" charset="2"/>
              <a:buNone/>
              <a:tabLst>
                <a:tab pos="1368425" algn="l"/>
                <a:tab pos="1712913" algn="l"/>
                <a:tab pos="233521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&gt; 0) {</a:t>
            </a:r>
          </a:p>
          <a:p>
            <a:pPr>
              <a:spcBef>
                <a:spcPct val="15000"/>
              </a:spcBef>
              <a:buFont typeface="Monotype Sorts" pitchFamily="2"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a:t>
            </a:r>
          </a:p>
          <a:p>
            <a:pPr>
              <a:spcBef>
                <a:spcPct val="15000"/>
              </a:spcBef>
              <a:buFont typeface="Monotype Sorts" pitchFamily="2" charset="2"/>
              <a:buNone/>
              <a:tabLst>
                <a:tab pos="1368425" algn="l"/>
                <a:tab pos="1712913" algn="l"/>
                <a:tab pos="2335213" algn="l"/>
              </a:tabLst>
            </a:pPr>
            <a:r>
              <a:rPr lang="en-US" altLang="en-US" b="1" dirty="0">
                <a:solidFill>
                  <a:srgbClr val="000000"/>
                </a:solidFill>
                <a:latin typeface="Courier New" panose="02070309020205020404" pitchFamily="49" charset="0"/>
              </a:rPr>
              <a:t>			signal(</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spcBef>
                <a:spcPct val="15000"/>
              </a:spcBef>
              <a:buFont typeface="Monotype Sorts" pitchFamily="2" charset="2"/>
              <a:buNone/>
              <a:tabLst>
                <a:tab pos="1368425" algn="l"/>
                <a:tab pos="1712913" algn="l"/>
                <a:tab pos="2335213" algn="l"/>
              </a:tabLst>
            </a:pPr>
            <a:r>
              <a:rPr lang="en-US" altLang="en-US" b="1" dirty="0">
                <a:solidFill>
                  <a:srgbClr val="000000"/>
                </a:solidFill>
                <a:latin typeface="Courier New" panose="02070309020205020404" pitchFamily="49" charset="0"/>
              </a:rPr>
              <a:t>			wait(next);</a:t>
            </a:r>
          </a:p>
          <a:p>
            <a:pPr>
              <a:spcBef>
                <a:spcPct val="15000"/>
              </a:spcBef>
              <a:buFont typeface="Monotype Sorts" pitchFamily="2"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a:t>
            </a:r>
          </a:p>
          <a:p>
            <a:pPr>
              <a:spcBef>
                <a:spcPct val="15000"/>
              </a:spcBef>
              <a:buFont typeface="Monotype Sorts" pitchFamily="2" charset="2"/>
              <a:buNone/>
              <a:tabLst>
                <a:tab pos="1368425" algn="l"/>
                <a:tab pos="1712913" algn="l"/>
                <a:tab pos="2335213" algn="l"/>
              </a:tabLst>
            </a:pPr>
            <a:r>
              <a:rPr lang="en-US" altLang="en-US" b="1" dirty="0">
                <a:solidFill>
                  <a:srgbClr val="000000"/>
                </a:solidFill>
                <a:latin typeface="Courier New" panose="02070309020205020404" pitchFamily="49" charset="0"/>
              </a:rPr>
              <a:t>		}</a:t>
            </a:r>
          </a:p>
          <a:p>
            <a:pPr>
              <a:spcBef>
                <a:spcPct val="15000"/>
              </a:spcBef>
              <a:buFont typeface="Monotype Sorts" pitchFamily="2" charset="2"/>
              <a:buNone/>
              <a:tabLst>
                <a:tab pos="1368425" algn="l"/>
                <a:tab pos="1712913" algn="l"/>
                <a:tab pos="2335213" algn="l"/>
              </a:tabLst>
            </a:pPr>
            <a:r>
              <a:rPr lang="en-US" altLang="en-US" b="1" dirty="0"/>
              <a:t>		</a:t>
            </a:r>
            <a:r>
              <a:rPr lang="en-US" altLang="en-US" dirty="0"/>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 xmlns:a16="http://schemas.microsoft.com/office/drawing/2014/main" id="{CE6AACD2-1C3E-2E40-BE79-27A57AC320A9}"/>
              </a:ext>
            </a:extLst>
          </p:cNvPr>
          <p:cNvSpPr>
            <a:spLocks noGrp="1"/>
          </p:cNvSpPr>
          <p:nvPr>
            <p:ph type="title"/>
          </p:nvPr>
        </p:nvSpPr>
        <p:spPr/>
        <p:txBody>
          <a:bodyPr/>
          <a:lstStyle/>
          <a:p>
            <a:r>
              <a:rPr lang="en-US" altLang="en-US" sz="2800" dirty="0"/>
              <a:t>Resuming Processes within a Monitor</a:t>
            </a:r>
          </a:p>
        </p:txBody>
      </p:sp>
      <p:sp>
        <p:nvSpPr>
          <p:cNvPr id="75778" name="Content Placeholder 2">
            <a:extLst>
              <a:ext uri="{FF2B5EF4-FFF2-40B4-BE49-F238E27FC236}">
                <a16:creationId xmlns="" xmlns:a16="http://schemas.microsoft.com/office/drawing/2014/main" id="{3950E35C-F7F1-194C-9F52-0DE27393B8C0}"/>
              </a:ext>
            </a:extLst>
          </p:cNvPr>
          <p:cNvSpPr>
            <a:spLocks noGrp="1"/>
          </p:cNvSpPr>
          <p:nvPr>
            <p:ph idx="1"/>
          </p:nvPr>
        </p:nvSpPr>
        <p:spPr/>
        <p:txBody>
          <a:bodyPr/>
          <a:lstStyle/>
          <a:p>
            <a:r>
              <a:rPr lang="en-US" altLang="en-US" dirty="0"/>
              <a:t>If several processes queued on condition variable </a:t>
            </a:r>
            <a:r>
              <a:rPr lang="en-US" altLang="en-US" b="1" dirty="0">
                <a:latin typeface="Courier New" panose="02070309020205020404" pitchFamily="49" charset="0"/>
                <a:cs typeface="Courier New" panose="02070309020205020404" pitchFamily="49" charset="0"/>
              </a:rPr>
              <a:t>x</a:t>
            </a:r>
            <a:r>
              <a:rPr lang="en-US" altLang="en-US" dirty="0"/>
              <a:t>, and </a:t>
            </a:r>
            <a:r>
              <a:rPr lang="en-US" altLang="en-US" b="1" dirty="0" err="1">
                <a:latin typeface="Courier New" panose="02070309020205020404" pitchFamily="49" charset="0"/>
                <a:cs typeface="Courier New" panose="02070309020205020404" pitchFamily="49" charset="0"/>
              </a:rPr>
              <a:t>x.signal</a:t>
            </a:r>
            <a:r>
              <a:rPr lang="en-US" altLang="en-US"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b="1" dirty="0">
                <a:solidFill>
                  <a:srgbClr val="0070C0"/>
                </a:solidFill>
                <a:latin typeface="Courier New" panose="02070309020205020404" pitchFamily="49" charset="0"/>
                <a:cs typeface="Courier New" panose="02070309020205020404" pitchFamily="49" charset="0"/>
              </a:rPr>
              <a:t>conditional-wait </a:t>
            </a:r>
            <a:r>
              <a:rPr lang="en-US" altLang="en-US" dirty="0"/>
              <a:t>construct of the form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(c)</a:t>
            </a:r>
          </a:p>
          <a:p>
            <a:pPr lvl="1"/>
            <a:r>
              <a:rPr lang="en-US" altLang="en-US" dirty="0"/>
              <a:t>Where </a:t>
            </a:r>
            <a:r>
              <a:rPr lang="en-US" altLang="en-US" sz="2000" b="1" dirty="0">
                <a:latin typeface="Courier New" panose="02070309020205020404" pitchFamily="49" charset="0"/>
                <a:cs typeface="Courier New" panose="02070309020205020404" pitchFamily="49" charset="0"/>
              </a:rPr>
              <a:t>c</a:t>
            </a:r>
            <a:r>
              <a:rPr lang="en-US" altLang="en-US" dirty="0"/>
              <a:t> is </a:t>
            </a:r>
            <a:r>
              <a:rPr lang="en-US" altLang="en-US" i="1" dirty="0">
                <a:solidFill>
                  <a:srgbClr val="0070C0"/>
                </a:solidFill>
              </a:rPr>
              <a:t>priority number</a:t>
            </a:r>
          </a:p>
          <a:p>
            <a:pPr lvl="1"/>
            <a:r>
              <a:rPr lang="en-US" altLang="en-US" dirty="0"/>
              <a:t>Process with lowest number (highest priority) is scheduled next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0A4145-0B99-8840-AFF7-E9EE07D49D04}"/>
              </a:ext>
            </a:extLst>
          </p:cNvPr>
          <p:cNvSpPr>
            <a:spLocks noGrp="1"/>
          </p:cNvSpPr>
          <p:nvPr>
            <p:ph type="title"/>
          </p:nvPr>
        </p:nvSpPr>
        <p:spPr/>
        <p:txBody>
          <a:bodyPr/>
          <a:lstStyle/>
          <a:p>
            <a:r>
              <a:rPr lang="en-US" altLang="en-US" dirty="0">
                <a:latin typeface="Arial" panose="020B0604020202020204" pitchFamily="34" charset="0"/>
              </a:rPr>
              <a:t>Single Resource allocation </a:t>
            </a:r>
            <a:endParaRPr lang="en-US" dirty="0"/>
          </a:p>
        </p:txBody>
      </p:sp>
      <p:sp>
        <p:nvSpPr>
          <p:cNvPr id="76801" name="Rectangle 3">
            <a:extLst>
              <a:ext uri="{FF2B5EF4-FFF2-40B4-BE49-F238E27FC236}">
                <a16:creationId xmlns="" xmlns:a16="http://schemas.microsoft.com/office/drawing/2014/main" id="{858CCA9F-35B0-A144-822A-D22F57DAD77C}"/>
              </a:ext>
            </a:extLst>
          </p:cNvPr>
          <p:cNvSpPr>
            <a:spLocks noGrp="1" noChangeArrowheads="1"/>
          </p:cNvSpPr>
          <p:nvPr>
            <p:ph idx="1"/>
          </p:nvPr>
        </p:nvSpPr>
        <p:spPr/>
        <p:txBody>
          <a:bodyPr/>
          <a:lstStyle/>
          <a:p>
            <a:pPr>
              <a:lnSpc>
                <a:spcPct val="80000"/>
              </a:lnSpc>
            </a:pPr>
            <a:r>
              <a:rPr lang="en-US" altLang="en-US" dirty="0"/>
              <a:t>Allocate a single resource among competing processes using priority numbers that specify the maximum time a process  plans to use the resource</a:t>
            </a:r>
            <a:endParaRPr lang="en-US" altLang="en-US" b="1" dirty="0">
              <a:solidFill>
                <a:srgbClr val="000000"/>
              </a:solidFill>
              <a:latin typeface="Courier New" panose="02070309020205020404" pitchFamily="49" charset="0"/>
            </a:endParaRPr>
          </a:p>
          <a:p>
            <a:pPr>
              <a:lnSpc>
                <a:spcPct val="80000"/>
              </a:lnSpc>
              <a:buFont typeface="Monotype Sorts" pitchFamily="2"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2" charset="2"/>
              <a:buNone/>
            </a:pPr>
            <a:r>
              <a:rPr lang="en-US" altLang="en-US" b="1" dirty="0">
                <a:solidFill>
                  <a:srgbClr val="000000"/>
                </a:solidFill>
                <a:latin typeface="Courier New" panose="02070309020205020404" pitchFamily="49" charset="0"/>
              </a:rPr>
              <a:t>                   ...</a:t>
            </a:r>
          </a:p>
          <a:p>
            <a:pPr>
              <a:lnSpc>
                <a:spcPct val="80000"/>
              </a:lnSpc>
              <a:buFont typeface="Monotype Sorts" pitchFamily="2"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2" charset="2"/>
              <a:buNone/>
            </a:pPr>
            <a:r>
              <a:rPr lang="en-US" altLang="en-US" b="1" dirty="0">
                <a:solidFill>
                  <a:srgbClr val="000000"/>
                </a:solidFill>
                <a:latin typeface="Courier New" panose="02070309020205020404" pitchFamily="49" charset="0"/>
              </a:rPr>
              <a:t>                   ...</a:t>
            </a:r>
          </a:p>
          <a:p>
            <a:pPr>
              <a:lnSpc>
                <a:spcPct val="80000"/>
              </a:lnSpc>
              <a:buFont typeface="Monotype Sorts" pitchFamily="2"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2"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2" charset="2"/>
              <a:buNone/>
            </a:pPr>
            <a:endParaRPr lang="en-US" altLang="en-US" dirty="0">
              <a:solidFill>
                <a:srgbClr val="0000FF"/>
              </a:solidFill>
            </a:endParaRPr>
          </a:p>
          <a:p>
            <a:pPr>
              <a:lnSpc>
                <a:spcPct val="80000"/>
              </a:lnSpc>
            </a:pPr>
            <a:r>
              <a:rPr lang="en-US" altLang="en-US" dirty="0"/>
              <a:t>Where </a:t>
            </a:r>
            <a:r>
              <a:rPr lang="en-US" altLang="en-US" b="1" dirty="0">
                <a:solidFill>
                  <a:srgbClr val="0070C0"/>
                </a:solidFill>
              </a:rPr>
              <a:t>R</a:t>
            </a:r>
            <a:r>
              <a:rPr lang="en-US" altLang="en-US" dirty="0"/>
              <a:t> is an instance of  type </a:t>
            </a:r>
            <a:r>
              <a:rPr lang="en-US" altLang="en-US" sz="2000" b="1" dirty="0" err="1">
                <a:solidFill>
                  <a:srgbClr val="000000"/>
                </a:solidFill>
                <a:latin typeface="Courier New" panose="02070309020205020404" pitchFamily="49" charset="0"/>
              </a:rPr>
              <a:t>ResourceAllocator</a:t>
            </a:r>
            <a:endParaRPr lang="en-US" altLang="en-US" sz="2000" b="1" dirty="0">
              <a:solidFill>
                <a:srgbClr val="000000"/>
              </a:solidFill>
              <a:latin typeface="Courier New" panose="02070309020205020404" pitchFamily="49" charset="0"/>
            </a:endParaRPr>
          </a:p>
          <a:p>
            <a:pPr>
              <a:lnSpc>
                <a:spcPct val="80000"/>
              </a:lnSpc>
              <a:buFont typeface="Monotype Sorts" pitchFamily="2" charset="2"/>
              <a:buNone/>
            </a:pPr>
            <a:endParaRPr lang="en-US" altLang="en-US" dirty="0">
              <a:solidFill>
                <a:srgbClr val="0000FF"/>
              </a:solidFill>
            </a:endParaRPr>
          </a:p>
          <a:p>
            <a:pPr>
              <a:lnSpc>
                <a:spcPct val="80000"/>
              </a:lnSpc>
              <a:buFont typeface="Monotype Sorts" pitchFamily="2" charset="2"/>
              <a:buNone/>
            </a:pPr>
            <a:endParaRPr lang="en-US" altLang="en-US" dirty="0">
              <a:solidFill>
                <a:srgbClr val="0000FF"/>
              </a:solidFill>
            </a:endParaRPr>
          </a:p>
          <a:p>
            <a:pPr>
              <a:lnSpc>
                <a:spcPct val="80000"/>
              </a:lnSpc>
              <a:buFont typeface="Monotype Sorts" pitchFamily="2" charset="2"/>
              <a:buNone/>
            </a:pPr>
            <a:r>
              <a:rPr lang="en-US" altLang="en-US" i="1" dirty="0">
                <a:solidFill>
                  <a:srgbClr val="0000FF"/>
                </a:solidFill>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 xmlns:a16="http://schemas.microsoft.com/office/drawing/2014/main" id="{ED461DA5-76EB-9A47-A129-32A5E8E4AF6E}"/>
              </a:ext>
            </a:extLst>
          </p:cNvPr>
          <p:cNvSpPr>
            <a:spLocks noGrp="1" noChangeArrowheads="1"/>
          </p:cNvSpPr>
          <p:nvPr>
            <p:ph type="title"/>
          </p:nvPr>
        </p:nvSpPr>
        <p:spPr/>
        <p:txBody>
          <a:bodyPr/>
          <a:lstStyle/>
          <a:p>
            <a:r>
              <a:rPr lang="en-US" altLang="en-US" sz="2800" dirty="0"/>
              <a:t>A Monitor to Allocate Single Resource</a:t>
            </a:r>
          </a:p>
        </p:txBody>
      </p:sp>
      <p:sp>
        <p:nvSpPr>
          <p:cNvPr id="78850" name="Rectangle 3">
            <a:extLst>
              <a:ext uri="{FF2B5EF4-FFF2-40B4-BE49-F238E27FC236}">
                <a16:creationId xmlns="" xmlns:a16="http://schemas.microsoft.com/office/drawing/2014/main" id="{CBBA414B-AA59-F34E-B1C3-E6AF401CB6E9}"/>
              </a:ext>
            </a:extLst>
          </p:cNvPr>
          <p:cNvSpPr>
            <a:spLocks noGrp="1" noChangeArrowheads="1"/>
          </p:cNvSpPr>
          <p:nvPr>
            <p:ph idx="1"/>
          </p:nvPr>
        </p:nvSpPr>
        <p:spPr/>
        <p:txBody>
          <a:bodyPr/>
          <a:lstStyle/>
          <a:p>
            <a:pPr marL="0" indent="0">
              <a:spcBef>
                <a:spcPts val="400"/>
              </a:spcBef>
              <a:spcAft>
                <a:spcPts val="400"/>
              </a:spcAft>
              <a:buNone/>
            </a:pPr>
            <a:r>
              <a:rPr lang="en-US" altLang="en-US" sz="1400" b="1" dirty="0">
                <a:latin typeface="Courier New" panose="02070309020205020404" pitchFamily="49" charset="0"/>
                <a:cs typeface="Courier New" panose="02070309020205020404" pitchFamily="49" charset="0"/>
              </a:rPr>
              <a:t>monitor </a:t>
            </a:r>
            <a:r>
              <a:rPr lang="en-US" altLang="en-US" sz="1400" b="1" dirty="0" err="1">
                <a:latin typeface="Courier New" panose="02070309020205020404" pitchFamily="49" charset="0"/>
                <a:cs typeface="Courier New" panose="02070309020205020404" pitchFamily="49" charset="0"/>
              </a:rPr>
              <a:t>ResourceAllocator</a:t>
            </a:r>
            <a:r>
              <a:rPr lang="en-US" altLang="en-US" sz="1400" b="1" dirty="0">
                <a:latin typeface="Courier New" panose="02070309020205020404" pitchFamily="49" charset="0"/>
                <a:cs typeface="Courier New" panose="02070309020205020404" pitchFamily="49" charset="0"/>
              </a:rPr>
              <a:t> { </a:t>
            </a:r>
          </a:p>
          <a:p>
            <a:pPr marL="0" indent="0">
              <a:spcBef>
                <a:spcPts val="400"/>
              </a:spcBef>
              <a:spcAft>
                <a:spcPts val="400"/>
              </a:spcAft>
              <a:buNone/>
            </a:pP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boolean</a:t>
            </a:r>
            <a:r>
              <a:rPr lang="en-US" altLang="en-US" sz="1400" b="1" dirty="0">
                <a:latin typeface="Courier New" panose="02070309020205020404" pitchFamily="49" charset="0"/>
                <a:cs typeface="Courier New" panose="02070309020205020404" pitchFamily="49" charset="0"/>
              </a:rPr>
              <a:t> busy; </a:t>
            </a:r>
          </a:p>
          <a:p>
            <a:pPr marL="0" indent="0">
              <a:spcBef>
                <a:spcPts val="400"/>
              </a:spcBef>
              <a:spcAft>
                <a:spcPts val="400"/>
              </a:spcAft>
              <a:buNone/>
            </a:pPr>
            <a:r>
              <a:rPr lang="en-US" altLang="en-US" sz="1400" b="1" dirty="0">
                <a:latin typeface="Courier New" panose="02070309020205020404" pitchFamily="49" charset="0"/>
                <a:cs typeface="Courier New" panose="02070309020205020404" pitchFamily="49" charset="0"/>
              </a:rPr>
              <a:t>	condition x; </a:t>
            </a:r>
          </a:p>
          <a:p>
            <a:pPr marL="0" indent="0">
              <a:spcBef>
                <a:spcPts val="400"/>
              </a:spcBef>
              <a:spcAft>
                <a:spcPts val="400"/>
              </a:spcAft>
              <a:buNone/>
            </a:pPr>
            <a:r>
              <a:rPr lang="en-US" altLang="en-US" sz="1400" b="1" dirty="0">
                <a:latin typeface="Courier New" panose="02070309020205020404" pitchFamily="49" charset="0"/>
                <a:cs typeface="Courier New" panose="02070309020205020404" pitchFamily="49" charset="0"/>
              </a:rPr>
              <a:t>	void acquire(</a:t>
            </a:r>
            <a:r>
              <a:rPr lang="en-US" altLang="en-US" sz="1400" b="1" dirty="0" err="1">
                <a:latin typeface="Courier New" panose="02070309020205020404" pitchFamily="49" charset="0"/>
                <a:cs typeface="Courier New" panose="02070309020205020404" pitchFamily="49" charset="0"/>
              </a:rPr>
              <a:t>int</a:t>
            </a:r>
            <a:r>
              <a:rPr lang="en-US" altLang="en-US" sz="1400" b="1" dirty="0">
                <a:latin typeface="Courier New" panose="02070309020205020404" pitchFamily="49" charset="0"/>
                <a:cs typeface="Courier New" panose="02070309020205020404" pitchFamily="49" charset="0"/>
              </a:rPr>
              <a:t> time) { </a:t>
            </a:r>
          </a:p>
          <a:p>
            <a:pPr marL="0" indent="0">
              <a:spcBef>
                <a:spcPts val="400"/>
              </a:spcBef>
              <a:spcAft>
                <a:spcPts val="400"/>
              </a:spcAft>
              <a:buNone/>
            </a:pPr>
            <a:r>
              <a:rPr lang="en-US" altLang="en-US" sz="1400" b="1" dirty="0">
                <a:latin typeface="Courier New" panose="02070309020205020404" pitchFamily="49" charset="0"/>
                <a:cs typeface="Courier New" panose="02070309020205020404" pitchFamily="49" charset="0"/>
              </a:rPr>
              <a:t>		if (busy) </a:t>
            </a:r>
          </a:p>
          <a:p>
            <a:pPr marL="0" indent="0">
              <a:spcBef>
                <a:spcPts val="400"/>
              </a:spcBef>
              <a:spcAft>
                <a:spcPts val="400"/>
              </a:spcAft>
              <a:buNone/>
            </a:pP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x.wait</a:t>
            </a:r>
            <a:r>
              <a:rPr lang="en-US" altLang="en-US" sz="1400" b="1" dirty="0">
                <a:latin typeface="Courier New" panose="02070309020205020404" pitchFamily="49" charset="0"/>
                <a:cs typeface="Courier New" panose="02070309020205020404" pitchFamily="49" charset="0"/>
              </a:rPr>
              <a:t>(time); </a:t>
            </a:r>
          </a:p>
          <a:p>
            <a:pPr marL="0" indent="0">
              <a:spcBef>
                <a:spcPts val="400"/>
              </a:spcBef>
              <a:spcAft>
                <a:spcPts val="400"/>
              </a:spcAft>
              <a:buNone/>
            </a:pPr>
            <a:r>
              <a:rPr lang="en-US" altLang="en-US" sz="1400" b="1" dirty="0">
                <a:latin typeface="Courier New" panose="02070309020205020404" pitchFamily="49" charset="0"/>
                <a:cs typeface="Courier New" panose="02070309020205020404" pitchFamily="49" charset="0"/>
              </a:rPr>
              <a:t>		busy = true; </a:t>
            </a:r>
          </a:p>
          <a:p>
            <a:pPr marL="0" indent="0">
              <a:spcBef>
                <a:spcPts val="400"/>
              </a:spcBef>
              <a:spcAft>
                <a:spcPts val="400"/>
              </a:spcAft>
              <a:buNone/>
            </a:pPr>
            <a:r>
              <a:rPr lang="en-US" altLang="en-US" sz="1400" b="1" dirty="0">
                <a:latin typeface="Courier New" panose="02070309020205020404" pitchFamily="49" charset="0"/>
                <a:cs typeface="Courier New" panose="02070309020205020404" pitchFamily="49" charset="0"/>
              </a:rPr>
              <a:t>	} </a:t>
            </a:r>
          </a:p>
          <a:p>
            <a:pPr marL="0" indent="0">
              <a:spcBef>
                <a:spcPts val="400"/>
              </a:spcBef>
              <a:spcAft>
                <a:spcPts val="400"/>
              </a:spcAft>
              <a:buNone/>
            </a:pPr>
            <a:r>
              <a:rPr lang="en-US" altLang="en-US" sz="1400" b="1" dirty="0">
                <a:latin typeface="Courier New" panose="02070309020205020404" pitchFamily="49" charset="0"/>
                <a:cs typeface="Courier New" panose="02070309020205020404" pitchFamily="49" charset="0"/>
              </a:rPr>
              <a:t>	void release() { </a:t>
            </a:r>
          </a:p>
          <a:p>
            <a:pPr marL="0" indent="0">
              <a:spcBef>
                <a:spcPts val="400"/>
              </a:spcBef>
              <a:spcAft>
                <a:spcPts val="400"/>
              </a:spcAft>
              <a:buNone/>
            </a:pPr>
            <a:r>
              <a:rPr lang="en-US" altLang="en-US" sz="1400" b="1" dirty="0">
                <a:latin typeface="Courier New" panose="02070309020205020404" pitchFamily="49" charset="0"/>
                <a:cs typeface="Courier New" panose="02070309020205020404" pitchFamily="49" charset="0"/>
              </a:rPr>
              <a:t>		busy = FALSE; </a:t>
            </a:r>
          </a:p>
          <a:p>
            <a:pPr marL="0" indent="0">
              <a:spcBef>
                <a:spcPts val="400"/>
              </a:spcBef>
              <a:spcAft>
                <a:spcPts val="400"/>
              </a:spcAft>
              <a:buNone/>
            </a:pP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x.signal</a:t>
            </a:r>
            <a:r>
              <a:rPr lang="en-US" altLang="en-US" sz="1400" b="1" dirty="0">
                <a:latin typeface="Courier New" panose="02070309020205020404" pitchFamily="49" charset="0"/>
                <a:cs typeface="Courier New" panose="02070309020205020404" pitchFamily="49" charset="0"/>
              </a:rPr>
              <a:t>(); </a:t>
            </a:r>
          </a:p>
          <a:p>
            <a:pPr marL="0" indent="0">
              <a:spcBef>
                <a:spcPts val="400"/>
              </a:spcBef>
              <a:spcAft>
                <a:spcPts val="400"/>
              </a:spcAft>
              <a:buNone/>
            </a:pPr>
            <a:r>
              <a:rPr lang="en-US" altLang="en-US" sz="1400" b="1" dirty="0">
                <a:latin typeface="Courier New" panose="02070309020205020404" pitchFamily="49" charset="0"/>
                <a:cs typeface="Courier New" panose="02070309020205020404" pitchFamily="49" charset="0"/>
              </a:rPr>
              <a:t>	} </a:t>
            </a:r>
          </a:p>
          <a:p>
            <a:pPr marL="0" indent="0">
              <a:spcBef>
                <a:spcPts val="400"/>
              </a:spcBef>
              <a:spcAft>
                <a:spcPts val="400"/>
              </a:spcAft>
              <a:buNone/>
            </a:pPr>
            <a:r>
              <a:rPr lang="en-US" altLang="en-US" sz="1400" b="1" dirty="0">
                <a:latin typeface="Courier New" panose="02070309020205020404" pitchFamily="49" charset="0"/>
                <a:cs typeface="Courier New" panose="02070309020205020404" pitchFamily="49" charset="0"/>
              </a:rPr>
              <a:t>   initialization code() {</a:t>
            </a:r>
          </a:p>
          <a:p>
            <a:pPr marL="0" indent="0">
              <a:spcBef>
                <a:spcPts val="400"/>
              </a:spcBef>
              <a:spcAft>
                <a:spcPts val="400"/>
              </a:spcAft>
              <a:buNone/>
            </a:pPr>
            <a:r>
              <a:rPr lang="en-US" altLang="en-US" sz="1400" b="1" dirty="0">
                <a:latin typeface="Courier New" panose="02070309020205020404" pitchFamily="49" charset="0"/>
                <a:cs typeface="Courier New" panose="02070309020205020404" pitchFamily="49" charset="0"/>
              </a:rPr>
              <a:t>	 busy = false; </a:t>
            </a:r>
          </a:p>
          <a:p>
            <a:pPr marL="0" indent="0">
              <a:spcBef>
                <a:spcPts val="400"/>
              </a:spcBef>
              <a:spcAft>
                <a:spcPts val="400"/>
              </a:spcAft>
              <a:buNone/>
            </a:pPr>
            <a:r>
              <a:rPr lang="en-US" altLang="en-US" sz="1400" b="1" dirty="0">
                <a:latin typeface="Courier New" panose="02070309020205020404" pitchFamily="49" charset="0"/>
                <a:cs typeface="Courier New" panose="02070309020205020404" pitchFamily="49" charset="0"/>
              </a:rPr>
              <a:t>	}</a:t>
            </a:r>
          </a:p>
          <a:p>
            <a:pPr marL="0" indent="0">
              <a:spcBef>
                <a:spcPts val="400"/>
              </a:spcBef>
              <a:spcAft>
                <a:spcPts val="400"/>
              </a:spcAft>
              <a:buNone/>
            </a:pPr>
            <a:r>
              <a:rPr lang="en-US" altLang="en-US" sz="1400" b="1" dirty="0">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 xmlns:a16="http://schemas.microsoft.com/office/drawing/2014/main" id="{80D43513-CAAD-214C-A8EE-C0717AF10015}"/>
              </a:ext>
            </a:extLst>
          </p:cNvPr>
          <p:cNvSpPr>
            <a:spLocks noGrp="1"/>
          </p:cNvSpPr>
          <p:nvPr>
            <p:ph type="title"/>
          </p:nvPr>
        </p:nvSpPr>
        <p:spPr/>
        <p:txBody>
          <a:bodyPr/>
          <a:lstStyle/>
          <a:p>
            <a:r>
              <a:rPr lang="en-US" altLang="en-US"/>
              <a:t>Liveness</a:t>
            </a:r>
          </a:p>
        </p:txBody>
      </p:sp>
      <p:sp>
        <p:nvSpPr>
          <p:cNvPr id="100354" name="Content Placeholder 2">
            <a:extLst>
              <a:ext uri="{FF2B5EF4-FFF2-40B4-BE49-F238E27FC236}">
                <a16:creationId xmlns="" xmlns:a16="http://schemas.microsoft.com/office/drawing/2014/main" id="{C3144F82-6A4F-8544-B008-39871137F46F}"/>
              </a:ext>
            </a:extLst>
          </p:cNvPr>
          <p:cNvSpPr>
            <a:spLocks noGrp="1"/>
          </p:cNvSpPr>
          <p:nvPr>
            <p:ph idx="1"/>
          </p:nvPr>
        </p:nvSpPr>
        <p:spPr/>
        <p:txBody>
          <a:bodyPr/>
          <a:lstStyle/>
          <a:p>
            <a:r>
              <a:rPr lang="en-US" altLang="en-US" dirty="0"/>
              <a:t>Processes may have to wait indefinitely while trying to acquire a synchronization tool such as a </a:t>
            </a:r>
            <a:r>
              <a:rPr lang="en-US" altLang="en-US" i="1" dirty="0">
                <a:solidFill>
                  <a:srgbClr val="0070C0"/>
                </a:solidFill>
              </a:rPr>
              <a:t>mutex lock </a:t>
            </a:r>
            <a:r>
              <a:rPr lang="en-US" altLang="en-US" dirty="0"/>
              <a:t>or </a:t>
            </a:r>
            <a:r>
              <a:rPr lang="en-US" altLang="en-US" i="1" dirty="0">
                <a:solidFill>
                  <a:srgbClr val="0070C0"/>
                </a:solidFill>
              </a:rPr>
              <a:t>semaphore</a:t>
            </a:r>
            <a:endParaRPr lang="en-US" altLang="en-US" dirty="0"/>
          </a:p>
          <a:p>
            <a:r>
              <a:rPr lang="en-US" altLang="en-US" dirty="0"/>
              <a:t>Waiting indefinitely violates the </a:t>
            </a:r>
            <a:r>
              <a:rPr lang="en-US" altLang="en-US" i="1" dirty="0">
                <a:solidFill>
                  <a:srgbClr val="0070C0"/>
                </a:solidFill>
              </a:rPr>
              <a:t>progress</a:t>
            </a:r>
            <a:r>
              <a:rPr lang="en-US" altLang="en-US" dirty="0"/>
              <a:t> and </a:t>
            </a:r>
            <a:r>
              <a:rPr lang="en-US" altLang="en-US" i="1" dirty="0">
                <a:solidFill>
                  <a:srgbClr val="0070C0"/>
                </a:solidFill>
              </a:rPr>
              <a:t>bounded-waiting</a:t>
            </a:r>
            <a:r>
              <a:rPr lang="en-US" altLang="en-US" dirty="0"/>
              <a:t> criteria discussed at the beginning of this chapter</a:t>
            </a:r>
          </a:p>
          <a:p>
            <a:r>
              <a:rPr lang="en-US" altLang="en-US" b="1" dirty="0">
                <a:solidFill>
                  <a:srgbClr val="0070C0"/>
                </a:solidFill>
              </a:rPr>
              <a:t>Liveness</a:t>
            </a:r>
            <a:r>
              <a:rPr lang="en-US" altLang="en-US" dirty="0"/>
              <a:t> refers to a </a:t>
            </a:r>
            <a:r>
              <a:rPr lang="en-US" altLang="en-US" i="1" dirty="0">
                <a:solidFill>
                  <a:srgbClr val="0070C0"/>
                </a:solidFill>
              </a:rPr>
              <a:t>set of properties </a:t>
            </a:r>
            <a:r>
              <a:rPr lang="en-US" altLang="en-US" dirty="0"/>
              <a:t>that a system must satisfy to ensure processes make progress</a:t>
            </a:r>
          </a:p>
          <a:p>
            <a:r>
              <a:rPr lang="en-US" altLang="en-US" dirty="0"/>
              <a:t>Indefinite waiting is an example of a liveness failure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 xmlns:a16="http://schemas.microsoft.com/office/drawing/2014/main" id="{93848CFF-0C3E-574E-A36B-72F9768B09DD}"/>
              </a:ext>
            </a:extLst>
          </p:cNvPr>
          <p:cNvSpPr>
            <a:spLocks noGrp="1" noChangeArrowheads="1"/>
          </p:cNvSpPr>
          <p:nvPr>
            <p:ph type="title"/>
          </p:nvPr>
        </p:nvSpPr>
        <p:spPr/>
        <p:txBody>
          <a:bodyPr/>
          <a:lstStyle/>
          <a:p>
            <a:pPr eaLnBrk="1" hangingPunct="1"/>
            <a:r>
              <a:rPr lang="en-US" altLang="en-US" dirty="0"/>
              <a:t>Liveness (Cont.)</a:t>
            </a:r>
          </a:p>
        </p:txBody>
      </p:sp>
      <p:sp>
        <p:nvSpPr>
          <p:cNvPr id="80898" name="Rectangle 3">
            <a:extLst>
              <a:ext uri="{FF2B5EF4-FFF2-40B4-BE49-F238E27FC236}">
                <a16:creationId xmlns="" xmlns:a16="http://schemas.microsoft.com/office/drawing/2014/main" id="{3F67B4E3-DDC1-3E48-AE5C-BDDC89E99BBA}"/>
              </a:ext>
            </a:extLst>
          </p:cNvPr>
          <p:cNvSpPr>
            <a:spLocks noGrp="1" noChangeArrowheads="1"/>
          </p:cNvSpPr>
          <p:nvPr>
            <p:ph idx="1"/>
          </p:nvPr>
        </p:nvSpPr>
        <p:spPr/>
        <p:txBody>
          <a:bodyPr/>
          <a:lstStyle/>
          <a:p>
            <a:pPr>
              <a:lnSpc>
                <a:spcPct val="90000"/>
              </a:lnSpc>
              <a:tabLst>
                <a:tab pos="1882775" algn="ctr"/>
                <a:tab pos="4568825" algn="ctr"/>
              </a:tabLst>
            </a:pPr>
            <a:r>
              <a:rPr lang="en-US" altLang="en-US" i="1" dirty="0">
                <a:solidFill>
                  <a:srgbClr val="0070C0"/>
                </a:solidFill>
              </a:rPr>
              <a:t>Deadlock</a:t>
            </a:r>
            <a:r>
              <a:rPr lang="en-US" altLang="en-US" b="1" dirty="0">
                <a:solidFill>
                  <a:srgbClr val="3366FF"/>
                </a:solidFill>
              </a:rPr>
              <a:t>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sz="2000" b="1" i="1" dirty="0">
                <a:solidFill>
                  <a:srgbClr val="0070C0"/>
                </a:solidFill>
                <a:latin typeface="Courier New" panose="02070309020205020404" pitchFamily="49" charset="0"/>
              </a:rPr>
              <a:t>S</a:t>
            </a:r>
            <a:r>
              <a:rPr lang="en-US" altLang="en-US" dirty="0">
                <a:solidFill>
                  <a:srgbClr val="000000"/>
                </a:solidFill>
              </a:rPr>
              <a:t> and</a:t>
            </a:r>
            <a:r>
              <a:rPr lang="en-US" altLang="en-US" sz="1600" b="1" dirty="0">
                <a:solidFill>
                  <a:srgbClr val="000000"/>
                </a:solidFill>
                <a:latin typeface="Courier New" panose="02070309020205020404" pitchFamily="49" charset="0"/>
              </a:rPr>
              <a:t> </a:t>
            </a:r>
            <a:r>
              <a:rPr lang="en-US" altLang="en-US" sz="2000" b="1" i="1" dirty="0">
                <a:solidFill>
                  <a:srgbClr val="0070C0"/>
                </a:solidFill>
                <a:latin typeface="Courier New" panose="02070309020205020404" pitchFamily="49" charset="0"/>
              </a:rPr>
              <a:t>Q</a:t>
            </a:r>
            <a:r>
              <a:rPr lang="en-US" altLang="en-US" sz="1600" b="1" dirty="0">
                <a:solidFill>
                  <a:srgbClr val="000000"/>
                </a:solidFill>
                <a:latin typeface="Courier New" panose="02070309020205020404" pitchFamily="49" charset="0"/>
              </a:rPr>
              <a:t> </a:t>
            </a:r>
            <a:r>
              <a:rPr lang="en-US" altLang="en-US" dirty="0">
                <a:solidFill>
                  <a:srgbClr val="000000"/>
                </a:solidFill>
              </a:rPr>
              <a:t>be </a:t>
            </a:r>
            <a:r>
              <a:rPr lang="en-US" altLang="en-US" dirty="0"/>
              <a:t>two semaphores initialized to 1</a:t>
            </a:r>
          </a:p>
          <a:p>
            <a:pPr>
              <a:lnSpc>
                <a:spcPct val="90000"/>
              </a:lnSpc>
              <a:spcBef>
                <a:spcPts val="400"/>
              </a:spcBef>
              <a:spcAft>
                <a:spcPts val="400"/>
              </a:spcAft>
              <a:buFont typeface="Monotype Sorts" pitchFamily="2"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spcBef>
                <a:spcPts val="400"/>
              </a:spcBef>
              <a:spcAft>
                <a:spcPts val="400"/>
              </a:spcAft>
              <a:buFont typeface="Monotype Sorts" pitchFamily="2"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wait(S); 	              wait(Q);</a:t>
            </a:r>
          </a:p>
          <a:p>
            <a:pPr>
              <a:lnSpc>
                <a:spcPct val="90000"/>
              </a:lnSpc>
              <a:spcBef>
                <a:spcPts val="400"/>
              </a:spcBef>
              <a:spcAft>
                <a:spcPts val="400"/>
              </a:spcAft>
              <a:buFont typeface="Monotype Sorts" pitchFamily="2" charset="2"/>
              <a:buNone/>
              <a:tabLst>
                <a:tab pos="1882775" algn="ctr"/>
                <a:tab pos="4568825" algn="ctr"/>
              </a:tabLst>
            </a:pPr>
            <a:r>
              <a:rPr lang="en-US" altLang="en-US" sz="1600" b="1" dirty="0">
                <a:solidFill>
                  <a:srgbClr val="000000"/>
                </a:solidFill>
                <a:latin typeface="Courier New" panose="02070309020205020404" pitchFamily="49" charset="0"/>
              </a:rPr>
              <a:t>	           wait(Q); 	              wait(S);</a:t>
            </a:r>
          </a:p>
          <a:p>
            <a:pPr>
              <a:lnSpc>
                <a:spcPct val="90000"/>
              </a:lnSpc>
              <a:spcBef>
                <a:spcPts val="400"/>
              </a:spcBef>
              <a:spcAft>
                <a:spcPts val="400"/>
              </a:spcAft>
              <a:buFont typeface="Monotype Sorts" pitchFamily="2" charset="2"/>
              <a:buNone/>
              <a:tabLst>
                <a:tab pos="1882775" algn="ctr"/>
                <a:tab pos="4568825" algn="ctr"/>
              </a:tabLst>
            </a:pPr>
            <a:r>
              <a:rPr lang="en-US" altLang="en-US" sz="1600" b="1" dirty="0">
                <a:solidFill>
                  <a:srgbClr val="000000"/>
                </a:solidFill>
                <a:latin typeface="Courier New" panose="02070309020205020404" pitchFamily="49" charset="0"/>
              </a:rPr>
              <a:t>		 ...		     ...</a:t>
            </a:r>
          </a:p>
          <a:p>
            <a:pPr>
              <a:lnSpc>
                <a:spcPct val="90000"/>
              </a:lnSpc>
              <a:spcBef>
                <a:spcPts val="400"/>
              </a:spcBef>
              <a:spcAft>
                <a:spcPts val="400"/>
              </a:spcAft>
              <a:buFont typeface="Monotype Sorts" pitchFamily="2"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p>
          <a:p>
            <a:pPr>
              <a:lnSpc>
                <a:spcPct val="90000"/>
              </a:lnSpc>
              <a:spcBef>
                <a:spcPts val="400"/>
              </a:spcBef>
              <a:spcAft>
                <a:spcPts val="400"/>
              </a:spcAft>
              <a:buFont typeface="Monotype Sorts" pitchFamily="2"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p>
          <a:p>
            <a:pPr>
              <a:lnSpc>
                <a:spcPct val="90000"/>
              </a:lnSpc>
              <a:tabLst>
                <a:tab pos="1882775" algn="ctr"/>
                <a:tab pos="4568825" algn="ctr"/>
              </a:tabLst>
            </a:pPr>
            <a:r>
              <a:rPr lang="en-US" altLang="en-US" dirty="0">
                <a:sym typeface="MT Extra" pitchFamily="2" charset="77"/>
              </a:rPr>
              <a:t>Consider if </a:t>
            </a:r>
            <a:r>
              <a:rPr lang="en-US" altLang="en-US" b="1" i="1" dirty="0">
                <a:solidFill>
                  <a:srgbClr val="0070C0"/>
                </a:solidFill>
              </a:rPr>
              <a:t>P</a:t>
            </a:r>
            <a:r>
              <a:rPr lang="en-US" altLang="en-US" b="1" i="1" baseline="-25000" dirty="0">
                <a:solidFill>
                  <a:srgbClr val="0070C0"/>
                </a:solidFill>
              </a:rPr>
              <a:t>0</a:t>
            </a:r>
            <a:r>
              <a:rPr lang="en-US" altLang="en-US" dirty="0">
                <a:sym typeface="MT Extra" pitchFamily="2" charset="77"/>
              </a:rPr>
              <a:t> executes </a:t>
            </a:r>
            <a:r>
              <a:rPr lang="en-US" altLang="en-US" b="1" dirty="0">
                <a:latin typeface="Courier New" panose="02070309020205020404" pitchFamily="49" charset="0"/>
                <a:cs typeface="Courier New" panose="02070309020205020404" pitchFamily="49" charset="0"/>
                <a:sym typeface="MT Extra" pitchFamily="2" charset="77"/>
              </a:rPr>
              <a:t>wait(S)</a:t>
            </a:r>
            <a:r>
              <a:rPr lang="en-US" altLang="en-US" dirty="0">
                <a:sym typeface="MT Extra" pitchFamily="2" charset="77"/>
              </a:rPr>
              <a:t> and </a:t>
            </a:r>
            <a:r>
              <a:rPr lang="en-US" altLang="en-US" b="1" i="1" dirty="0">
                <a:solidFill>
                  <a:srgbClr val="0070C0"/>
                </a:solidFill>
              </a:rPr>
              <a:t>P</a:t>
            </a:r>
            <a:r>
              <a:rPr lang="en-US" altLang="en-US" b="1" i="1" baseline="-25000" dirty="0">
                <a:solidFill>
                  <a:srgbClr val="0070C0"/>
                </a:solidFill>
              </a:rPr>
              <a:t>1</a:t>
            </a:r>
            <a:r>
              <a:rPr lang="en-US" altLang="en-US" baseline="-25000" dirty="0">
                <a:solidFill>
                  <a:srgbClr val="000000"/>
                </a:solidFill>
              </a:rPr>
              <a:t> </a:t>
            </a:r>
            <a:r>
              <a:rPr lang="en-US" altLang="en-US" b="1" dirty="0">
                <a:latin typeface="Courier New" panose="02070309020205020404" pitchFamily="49" charset="0"/>
                <a:cs typeface="Courier New" panose="02070309020205020404" pitchFamily="49" charset="0"/>
                <a:sym typeface="MT Extra" pitchFamily="2" charset="77"/>
              </a:rPr>
              <a:t>wait(Q)</a:t>
            </a:r>
            <a:r>
              <a:rPr lang="en-US" altLang="en-US" dirty="0">
                <a:sym typeface="MT Extra" pitchFamily="2" charset="77"/>
              </a:rPr>
              <a:t>. When </a:t>
            </a:r>
            <a:r>
              <a:rPr lang="en-US" altLang="en-US" b="1" i="1" dirty="0">
                <a:solidFill>
                  <a:srgbClr val="0070C0"/>
                </a:solidFill>
              </a:rPr>
              <a:t>P</a:t>
            </a:r>
            <a:r>
              <a:rPr lang="en-US" altLang="en-US" b="1" baseline="-25000" dirty="0">
                <a:solidFill>
                  <a:srgbClr val="0070C0"/>
                </a:solidFill>
              </a:rPr>
              <a:t>0</a:t>
            </a:r>
            <a:r>
              <a:rPr lang="en-US" altLang="en-US" dirty="0">
                <a:sym typeface="MT Extra" pitchFamily="2" charset="77"/>
              </a:rPr>
              <a:t> executes </a:t>
            </a:r>
            <a:r>
              <a:rPr lang="en-US" altLang="en-US" b="1" dirty="0">
                <a:latin typeface="Courier New" panose="02070309020205020404" pitchFamily="49" charset="0"/>
                <a:cs typeface="Courier New" panose="02070309020205020404" pitchFamily="49" charset="0"/>
                <a:sym typeface="MT Extra" pitchFamily="2" charset="77"/>
              </a:rPr>
              <a:t>wait(Q)</a:t>
            </a:r>
            <a:r>
              <a:rPr lang="en-US" altLang="en-US" dirty="0">
                <a:sym typeface="MT Extra" pitchFamily="2" charset="77"/>
              </a:rPr>
              <a:t>, it must wait until </a:t>
            </a:r>
            <a:r>
              <a:rPr lang="en-US" altLang="en-US" b="1" i="1" dirty="0">
                <a:solidFill>
                  <a:srgbClr val="0070C0"/>
                </a:solidFill>
              </a:rPr>
              <a:t>P</a:t>
            </a:r>
            <a:r>
              <a:rPr lang="en-US" altLang="en-US" b="1" i="1" baseline="-25000" dirty="0">
                <a:solidFill>
                  <a:srgbClr val="0070C0"/>
                </a:solidFill>
              </a:rPr>
              <a:t>1</a:t>
            </a:r>
            <a:r>
              <a:rPr lang="en-US" altLang="en-US" baseline="-25000" dirty="0">
                <a:solidFill>
                  <a:srgbClr val="000000"/>
                </a:solidFill>
              </a:rPr>
              <a:t>  </a:t>
            </a:r>
            <a:r>
              <a:rPr lang="en-US" altLang="en-US" dirty="0">
                <a:sym typeface="MT Extra" pitchFamily="2" charset="77"/>
              </a:rPr>
              <a:t>executes </a:t>
            </a:r>
            <a:r>
              <a:rPr lang="en-US" altLang="en-US" b="1" dirty="0">
                <a:latin typeface="Courier New" panose="02070309020205020404" pitchFamily="49" charset="0"/>
                <a:cs typeface="Courier New" panose="02070309020205020404" pitchFamily="49" charset="0"/>
                <a:sym typeface="MT Extra" pitchFamily="2" charset="77"/>
              </a:rPr>
              <a:t>signal(Q)</a:t>
            </a:r>
          </a:p>
          <a:p>
            <a:pPr>
              <a:lnSpc>
                <a:spcPct val="90000"/>
              </a:lnSpc>
              <a:tabLst>
                <a:tab pos="1882775" algn="ctr"/>
                <a:tab pos="4568825" algn="ctr"/>
              </a:tabLst>
            </a:pPr>
            <a:r>
              <a:rPr lang="en-US" altLang="en-US" dirty="0">
                <a:sym typeface="MT Extra" pitchFamily="2" charset="77"/>
              </a:rPr>
              <a:t>However, </a:t>
            </a:r>
            <a:r>
              <a:rPr lang="en-US" altLang="en-US" b="1" i="1" dirty="0">
                <a:solidFill>
                  <a:srgbClr val="0070C0"/>
                </a:solidFill>
              </a:rPr>
              <a:t>P</a:t>
            </a:r>
            <a:r>
              <a:rPr lang="en-US" altLang="en-US" b="1" i="1" baseline="-25000" dirty="0">
                <a:solidFill>
                  <a:srgbClr val="0070C0"/>
                </a:solidFill>
              </a:rPr>
              <a:t>1</a:t>
            </a:r>
            <a:r>
              <a:rPr lang="en-US" altLang="en-US" baseline="-25000" dirty="0">
                <a:solidFill>
                  <a:srgbClr val="000000"/>
                </a:solidFill>
              </a:rPr>
              <a:t> </a:t>
            </a:r>
            <a:r>
              <a:rPr lang="en-US" altLang="en-US" dirty="0">
                <a:sym typeface="MT Extra" pitchFamily="2" charset="77"/>
              </a:rPr>
              <a:t>is waiting until </a:t>
            </a:r>
            <a:r>
              <a:rPr lang="en-US" altLang="en-US" b="1" i="1" dirty="0">
                <a:solidFill>
                  <a:srgbClr val="0070C0"/>
                </a:solidFill>
              </a:rPr>
              <a:t>P</a:t>
            </a:r>
            <a:r>
              <a:rPr lang="en-US" altLang="en-US" b="1" i="1" baseline="-25000" dirty="0">
                <a:solidFill>
                  <a:srgbClr val="0070C0"/>
                </a:solidFill>
              </a:rPr>
              <a:t>0</a:t>
            </a:r>
            <a:r>
              <a:rPr lang="en-US" altLang="en-US" dirty="0">
                <a:sym typeface="MT Extra" pitchFamily="2" charset="77"/>
              </a:rPr>
              <a:t> execute </a:t>
            </a:r>
            <a:r>
              <a:rPr lang="en-US" altLang="en-US" b="1" dirty="0">
                <a:latin typeface="Courier New" panose="02070309020205020404" pitchFamily="49" charset="0"/>
                <a:cs typeface="Courier New" panose="02070309020205020404" pitchFamily="49" charset="0"/>
                <a:sym typeface="MT Extra" pitchFamily="2" charset="77"/>
              </a:rPr>
              <a:t>signal(S)</a:t>
            </a:r>
            <a:endParaRPr lang="en-US" altLang="en-US" dirty="0">
              <a:sym typeface="MT Extra" pitchFamily="2" charset="77"/>
            </a:endParaRPr>
          </a:p>
          <a:p>
            <a:pPr>
              <a:lnSpc>
                <a:spcPct val="90000"/>
              </a:lnSpc>
              <a:tabLst>
                <a:tab pos="1882775" algn="ctr"/>
                <a:tab pos="4568825" algn="ctr"/>
              </a:tabLst>
            </a:pPr>
            <a:r>
              <a:rPr lang="en-US" altLang="en-US" dirty="0">
                <a:sym typeface="MT Extra" pitchFamily="2" charset="77"/>
              </a:rPr>
              <a:t>Since these </a:t>
            </a:r>
            <a:r>
              <a:rPr lang="en-US" altLang="en-US" b="1" dirty="0">
                <a:latin typeface="Courier New" panose="02070309020205020404" pitchFamily="49" charset="0"/>
                <a:cs typeface="Courier New" panose="02070309020205020404" pitchFamily="49" charset="0"/>
                <a:sym typeface="MT Extra" pitchFamily="2" charset="77"/>
              </a:rPr>
              <a:t>signal() </a:t>
            </a:r>
            <a:r>
              <a:rPr lang="en-US" altLang="en-US" dirty="0">
                <a:sym typeface="MT Extra" pitchFamily="2" charset="77"/>
              </a:rPr>
              <a:t>operations will never be executed, </a:t>
            </a:r>
            <a:br>
              <a:rPr lang="en-US" altLang="en-US" dirty="0">
                <a:sym typeface="MT Extra" pitchFamily="2" charset="77"/>
              </a:rPr>
            </a:br>
            <a:r>
              <a:rPr lang="en-US" altLang="en-US" b="1" i="1" dirty="0">
                <a:solidFill>
                  <a:srgbClr val="0070C0"/>
                </a:solidFill>
              </a:rPr>
              <a:t>P</a:t>
            </a:r>
            <a:r>
              <a:rPr lang="en-US" altLang="en-US" b="1" i="1" baseline="-25000" dirty="0">
                <a:solidFill>
                  <a:srgbClr val="0070C0"/>
                </a:solidFill>
              </a:rPr>
              <a:t>0</a:t>
            </a:r>
            <a:r>
              <a:rPr lang="en-US" altLang="en-US" baseline="-25000" dirty="0">
                <a:solidFill>
                  <a:srgbClr val="000000"/>
                </a:solidFill>
              </a:rPr>
              <a:t> </a:t>
            </a:r>
            <a:r>
              <a:rPr lang="en-US" altLang="en-US" dirty="0">
                <a:sym typeface="MT Extra" pitchFamily="2" charset="77"/>
              </a:rPr>
              <a:t>and </a:t>
            </a:r>
            <a:r>
              <a:rPr lang="en-US" altLang="en-US" b="1" i="1" dirty="0">
                <a:solidFill>
                  <a:srgbClr val="0070C0"/>
                </a:solidFill>
              </a:rPr>
              <a:t>P</a:t>
            </a:r>
            <a:r>
              <a:rPr lang="en-US" altLang="en-US" b="1" i="1" baseline="-25000" dirty="0">
                <a:solidFill>
                  <a:srgbClr val="0070C0"/>
                </a:solidFill>
              </a:rPr>
              <a:t>1</a:t>
            </a:r>
            <a:r>
              <a:rPr lang="en-US" altLang="en-US" baseline="-25000" dirty="0">
                <a:solidFill>
                  <a:srgbClr val="000000"/>
                </a:solidFill>
              </a:rPr>
              <a:t> </a:t>
            </a:r>
            <a:r>
              <a:rPr lang="en-US" altLang="en-US" dirty="0">
                <a:sym typeface="MT Extra" pitchFamily="2" charset="77"/>
              </a:rPr>
              <a:t>are </a:t>
            </a:r>
            <a:r>
              <a:rPr lang="en-US" altLang="en-US" i="1" dirty="0">
                <a:solidFill>
                  <a:srgbClr val="0070C0"/>
                </a:solidFill>
                <a:sym typeface="MT Extra" pitchFamily="2" charset="77"/>
              </a:rPr>
              <a:t>deadlocked</a:t>
            </a:r>
            <a:endParaRPr lang="en-US" altLang="en-US" dirty="0">
              <a:sym typeface="MT Extra" pitchFamily="2" charset="77"/>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 xmlns:a16="http://schemas.microsoft.com/office/drawing/2014/main" id="{9C96D8FD-F829-0D44-8C54-A60F98EE6EFF}"/>
              </a:ext>
            </a:extLst>
          </p:cNvPr>
          <p:cNvSpPr>
            <a:spLocks noGrp="1" noChangeArrowheads="1"/>
          </p:cNvSpPr>
          <p:nvPr>
            <p:ph type="title"/>
          </p:nvPr>
        </p:nvSpPr>
        <p:spPr/>
        <p:txBody>
          <a:bodyPr/>
          <a:lstStyle/>
          <a:p>
            <a:r>
              <a:rPr lang="en-US" altLang="en-US"/>
              <a:t>Liveness (Cont.)</a:t>
            </a:r>
            <a:endParaRPr lang="en-US" altLang="en-US" dirty="0"/>
          </a:p>
        </p:txBody>
      </p:sp>
      <p:sp>
        <p:nvSpPr>
          <p:cNvPr id="82946" name="Rectangle 3">
            <a:extLst>
              <a:ext uri="{FF2B5EF4-FFF2-40B4-BE49-F238E27FC236}">
                <a16:creationId xmlns="" xmlns:a16="http://schemas.microsoft.com/office/drawing/2014/main" id="{06F71691-42BF-1C4E-9D6A-F0811FCE4D6F}"/>
              </a:ext>
            </a:extLst>
          </p:cNvPr>
          <p:cNvSpPr>
            <a:spLocks noGrp="1" noChangeArrowheads="1"/>
          </p:cNvSpPr>
          <p:nvPr>
            <p:ph idx="1"/>
          </p:nvPr>
        </p:nvSpPr>
        <p:spPr/>
        <p:txBody>
          <a:bodyPr/>
          <a:lstStyle/>
          <a:p>
            <a:pPr marL="0" indent="0">
              <a:buNone/>
            </a:pPr>
            <a:r>
              <a:rPr lang="en-US" altLang="en-US" dirty="0"/>
              <a:t>Other forms of deadlock:</a:t>
            </a:r>
          </a:p>
          <a:p>
            <a:r>
              <a:rPr lang="en-US" altLang="en-US" b="1" dirty="0">
                <a:solidFill>
                  <a:srgbClr val="0070C0"/>
                </a:solidFill>
                <a:sym typeface="MT Extra" pitchFamily="2" charset="77"/>
              </a:rPr>
              <a:t>Starvation</a:t>
            </a:r>
            <a:r>
              <a:rPr lang="en-US" altLang="en-US" dirty="0">
                <a:sym typeface="MT Extra" pitchFamily="2" charset="77"/>
              </a:rPr>
              <a:t> </a:t>
            </a:r>
            <a:r>
              <a:rPr lang="en-US" altLang="en-US" dirty="0"/>
              <a:t>– indefinite blocking  </a:t>
            </a:r>
          </a:p>
          <a:p>
            <a:pPr lvl="1"/>
            <a:r>
              <a:rPr lang="en-US" altLang="en-US" dirty="0"/>
              <a:t>A process may never be removed from the semaphore queue in which it is suspended</a:t>
            </a:r>
          </a:p>
          <a:p>
            <a:r>
              <a:rPr lang="en-US" altLang="en-US" b="1" dirty="0">
                <a:solidFill>
                  <a:srgbClr val="0070C0"/>
                </a:solidFill>
              </a:rPr>
              <a:t>Priority Inversion </a:t>
            </a:r>
            <a:r>
              <a:rPr lang="en-US" altLang="en-US" dirty="0"/>
              <a:t>– Scheduling problem when lower-priority process holds a lock needed by higher-priority process</a:t>
            </a:r>
          </a:p>
          <a:p>
            <a:pPr lvl="1"/>
            <a:r>
              <a:rPr lang="en-US" altLang="en-US" dirty="0"/>
              <a:t>Solved via </a:t>
            </a:r>
            <a:r>
              <a:rPr lang="en-US" altLang="en-US" b="1" dirty="0">
                <a:solidFill>
                  <a:srgbClr val="0070C0"/>
                </a:solidFill>
              </a:rPr>
              <a:t>priority-inheritance protocol</a:t>
            </a:r>
            <a:r>
              <a:rPr lang="en-US" altLang="en-US" dirty="0"/>
              <a:t/>
            </a:r>
            <a:br>
              <a:rPr lang="en-US" altLang="en-US" dirty="0"/>
            </a:br>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 xmlns:a16="http://schemas.microsoft.com/office/drawing/2014/main" id="{AF229059-040B-DC48-9A8B-D589F6C1BB80}"/>
              </a:ext>
            </a:extLst>
          </p:cNvPr>
          <p:cNvSpPr>
            <a:spLocks noGrp="1" noChangeArrowheads="1"/>
          </p:cNvSpPr>
          <p:nvPr>
            <p:ph type="title"/>
          </p:nvPr>
        </p:nvSpPr>
        <p:spPr/>
        <p:txBody>
          <a:bodyPr/>
          <a:lstStyle/>
          <a:p>
            <a:pPr eaLnBrk="1" hangingPunct="1"/>
            <a:r>
              <a:rPr lang="en-US" altLang="en-US"/>
              <a:t>Priority Inheritance Protocol</a:t>
            </a:r>
          </a:p>
        </p:txBody>
      </p:sp>
      <p:sp>
        <p:nvSpPr>
          <p:cNvPr id="84994" name="Rectangle 3">
            <a:extLst>
              <a:ext uri="{FF2B5EF4-FFF2-40B4-BE49-F238E27FC236}">
                <a16:creationId xmlns="" xmlns:a16="http://schemas.microsoft.com/office/drawing/2014/main" id="{2EE81348-0463-2048-A538-057471346855}"/>
              </a:ext>
            </a:extLst>
          </p:cNvPr>
          <p:cNvSpPr>
            <a:spLocks noGrp="1" noChangeArrowheads="1"/>
          </p:cNvSpPr>
          <p:nvPr>
            <p:ph idx="1"/>
          </p:nvPr>
        </p:nvSpPr>
        <p:spPr/>
        <p:txBody>
          <a:bodyPr/>
          <a:lstStyle/>
          <a:p>
            <a:pPr>
              <a:lnSpc>
                <a:spcPct val="90000"/>
              </a:lnSpc>
              <a:tabLst>
                <a:tab pos="1882775" algn="ctr"/>
                <a:tab pos="4568825" algn="ctr"/>
              </a:tabLst>
            </a:pPr>
            <a:r>
              <a:rPr lang="en-US" altLang="en-US" dirty="0"/>
              <a:t>Consider the scenario with three processes </a:t>
            </a:r>
            <a:r>
              <a:rPr lang="en-US" altLang="en-US" b="1" i="1" dirty="0">
                <a:solidFill>
                  <a:srgbClr val="0070C0"/>
                </a:solidFill>
              </a:rPr>
              <a:t>P</a:t>
            </a:r>
            <a:r>
              <a:rPr lang="en-US" altLang="en-US" b="1" i="1" baseline="-25000" dirty="0">
                <a:solidFill>
                  <a:srgbClr val="0070C0"/>
                </a:solidFill>
              </a:rPr>
              <a:t>1</a:t>
            </a:r>
            <a:r>
              <a:rPr lang="en-US" altLang="en-US" b="1" dirty="0"/>
              <a:t>, </a:t>
            </a:r>
            <a:r>
              <a:rPr lang="en-US" altLang="en-US" b="1" i="1" dirty="0">
                <a:solidFill>
                  <a:srgbClr val="0070C0"/>
                </a:solidFill>
              </a:rPr>
              <a:t>P</a:t>
            </a:r>
            <a:r>
              <a:rPr lang="en-US" altLang="en-US" b="1" i="1" baseline="-25000" dirty="0">
                <a:solidFill>
                  <a:srgbClr val="0070C0"/>
                </a:solidFill>
              </a:rPr>
              <a:t>2</a:t>
            </a:r>
            <a:r>
              <a:rPr lang="en-US" altLang="en-US" dirty="0"/>
              <a:t>, and </a:t>
            </a:r>
            <a:r>
              <a:rPr lang="en-US" altLang="en-US" b="1" i="1" dirty="0">
                <a:solidFill>
                  <a:srgbClr val="0070C0"/>
                </a:solidFill>
              </a:rPr>
              <a:t>P</a:t>
            </a:r>
            <a:r>
              <a:rPr lang="en-US" altLang="en-US" b="1" i="1" baseline="-25000" dirty="0">
                <a:solidFill>
                  <a:srgbClr val="0070C0"/>
                </a:solidFill>
              </a:rPr>
              <a:t>3</a:t>
            </a:r>
            <a:r>
              <a:rPr lang="en-US" altLang="en-US" dirty="0"/>
              <a:t>. </a:t>
            </a:r>
          </a:p>
          <a:p>
            <a:pPr lvl="1">
              <a:lnSpc>
                <a:spcPct val="90000"/>
              </a:lnSpc>
              <a:tabLst>
                <a:tab pos="1882775" algn="ctr"/>
                <a:tab pos="4568825" algn="ctr"/>
              </a:tabLst>
            </a:pPr>
            <a:r>
              <a:rPr lang="en-US" altLang="en-US" b="1" i="1" dirty="0">
                <a:solidFill>
                  <a:srgbClr val="0070C0"/>
                </a:solidFill>
              </a:rPr>
              <a:t>P</a:t>
            </a:r>
            <a:r>
              <a:rPr lang="en-US" altLang="en-US" b="1" i="1" baseline="-25000" dirty="0">
                <a:solidFill>
                  <a:srgbClr val="0070C0"/>
                </a:solidFill>
              </a:rPr>
              <a:t>1</a:t>
            </a:r>
            <a:r>
              <a:rPr lang="en-US" altLang="en-US" i="1" dirty="0">
                <a:solidFill>
                  <a:srgbClr val="0070C0"/>
                </a:solidFill>
              </a:rPr>
              <a:t> </a:t>
            </a:r>
            <a:r>
              <a:rPr lang="en-US" altLang="en-US" dirty="0"/>
              <a:t>has the highest priority, </a:t>
            </a:r>
            <a:r>
              <a:rPr lang="en-US" altLang="en-US" b="1" i="1" dirty="0">
                <a:solidFill>
                  <a:srgbClr val="0070C0"/>
                </a:solidFill>
              </a:rPr>
              <a:t>P</a:t>
            </a:r>
            <a:r>
              <a:rPr lang="en-US" altLang="en-US" b="1" i="1" baseline="-25000" dirty="0">
                <a:solidFill>
                  <a:srgbClr val="0070C0"/>
                </a:solidFill>
              </a:rPr>
              <a:t>2</a:t>
            </a:r>
            <a:r>
              <a:rPr lang="en-US" altLang="en-US" dirty="0"/>
              <a:t> the next highest, and </a:t>
            </a:r>
            <a:r>
              <a:rPr lang="en-US" altLang="en-US" b="1" i="1" dirty="0">
                <a:solidFill>
                  <a:srgbClr val="0070C0"/>
                </a:solidFill>
              </a:rPr>
              <a:t>P</a:t>
            </a:r>
            <a:r>
              <a:rPr lang="en-US" altLang="en-US" b="1" i="1" baseline="-25000" dirty="0">
                <a:solidFill>
                  <a:srgbClr val="0070C0"/>
                </a:solidFill>
              </a:rPr>
              <a:t>3</a:t>
            </a:r>
            <a:r>
              <a:rPr lang="en-US" altLang="en-US" dirty="0"/>
              <a:t> the lowest. </a:t>
            </a:r>
          </a:p>
          <a:p>
            <a:pPr lvl="1">
              <a:lnSpc>
                <a:spcPct val="90000"/>
              </a:lnSpc>
              <a:tabLst>
                <a:tab pos="1882775" algn="ctr"/>
                <a:tab pos="4568825" algn="ctr"/>
              </a:tabLst>
            </a:pPr>
            <a:r>
              <a:rPr lang="en-US" altLang="en-US" dirty="0"/>
              <a:t>Assume a resource </a:t>
            </a:r>
            <a:r>
              <a:rPr lang="en-US" altLang="en-US" b="1" i="1" dirty="0">
                <a:solidFill>
                  <a:srgbClr val="0070C0"/>
                </a:solidFill>
              </a:rPr>
              <a:t>P</a:t>
            </a:r>
            <a:r>
              <a:rPr lang="en-US" altLang="en-US" b="1" i="1" baseline="-25000" dirty="0">
                <a:solidFill>
                  <a:srgbClr val="0070C0"/>
                </a:solidFill>
              </a:rPr>
              <a:t>3</a:t>
            </a:r>
            <a:r>
              <a:rPr lang="en-US" altLang="en-US" dirty="0"/>
              <a:t> is assigned a resource </a:t>
            </a:r>
            <a:r>
              <a:rPr lang="en-US" altLang="en-US" b="1" i="1" dirty="0">
                <a:solidFill>
                  <a:srgbClr val="0070C0"/>
                </a:solidFill>
              </a:rPr>
              <a:t>R</a:t>
            </a:r>
            <a:r>
              <a:rPr lang="en-US" altLang="en-US" b="1" dirty="0"/>
              <a:t> </a:t>
            </a:r>
            <a:r>
              <a:rPr lang="en-US" altLang="en-US" dirty="0"/>
              <a:t>that </a:t>
            </a:r>
            <a:r>
              <a:rPr lang="en-US" altLang="en-US" b="1" i="1" dirty="0">
                <a:solidFill>
                  <a:srgbClr val="0070C0"/>
                </a:solidFill>
              </a:rPr>
              <a:t>P</a:t>
            </a:r>
            <a:r>
              <a:rPr lang="en-US" altLang="en-US" b="1" i="1" baseline="-25000" dirty="0">
                <a:solidFill>
                  <a:srgbClr val="0070C0"/>
                </a:solidFill>
              </a:rPr>
              <a:t>1</a:t>
            </a:r>
            <a:r>
              <a:rPr lang="en-US" altLang="en-US" dirty="0"/>
              <a:t> wants. Thus, </a:t>
            </a:r>
            <a:r>
              <a:rPr lang="en-US" altLang="en-US" b="1" i="1" dirty="0">
                <a:solidFill>
                  <a:srgbClr val="0070C0"/>
                </a:solidFill>
              </a:rPr>
              <a:t>P</a:t>
            </a:r>
            <a:r>
              <a:rPr lang="en-US" altLang="en-US" b="1" i="1" baseline="-25000" dirty="0">
                <a:solidFill>
                  <a:srgbClr val="0070C0"/>
                </a:solidFill>
              </a:rPr>
              <a:t>1</a:t>
            </a:r>
            <a:r>
              <a:rPr lang="en-US" altLang="en-US" dirty="0"/>
              <a:t> must wait for </a:t>
            </a:r>
            <a:r>
              <a:rPr lang="en-US" altLang="en-US" b="1" i="1" dirty="0">
                <a:solidFill>
                  <a:srgbClr val="0070C0"/>
                </a:solidFill>
              </a:rPr>
              <a:t>P</a:t>
            </a:r>
            <a:r>
              <a:rPr lang="en-US" altLang="en-US" b="1" i="1" baseline="-25000" dirty="0">
                <a:solidFill>
                  <a:srgbClr val="0070C0"/>
                </a:solidFill>
              </a:rPr>
              <a:t>3</a:t>
            </a:r>
            <a:r>
              <a:rPr lang="en-US" altLang="en-US" i="1" dirty="0"/>
              <a:t> </a:t>
            </a:r>
            <a:r>
              <a:rPr lang="en-US" altLang="en-US" dirty="0"/>
              <a:t>to finish using the resource. </a:t>
            </a:r>
          </a:p>
          <a:p>
            <a:pPr lvl="1">
              <a:lnSpc>
                <a:spcPct val="90000"/>
              </a:lnSpc>
              <a:tabLst>
                <a:tab pos="1882775" algn="ctr"/>
                <a:tab pos="4568825" algn="ctr"/>
              </a:tabLst>
            </a:pPr>
            <a:r>
              <a:rPr lang="en-US" altLang="en-US" dirty="0"/>
              <a:t>However, </a:t>
            </a:r>
            <a:r>
              <a:rPr lang="en-US" altLang="en-US" b="1" i="1" dirty="0">
                <a:solidFill>
                  <a:srgbClr val="0070C0"/>
                </a:solidFill>
              </a:rPr>
              <a:t>P</a:t>
            </a:r>
            <a:r>
              <a:rPr lang="en-US" altLang="en-US" b="1" i="1" baseline="-25000" dirty="0">
                <a:solidFill>
                  <a:srgbClr val="0070C0"/>
                </a:solidFill>
              </a:rPr>
              <a:t>2</a:t>
            </a:r>
            <a:r>
              <a:rPr lang="en-US" altLang="en-US" dirty="0"/>
              <a:t> becomes runnable and preempts </a:t>
            </a:r>
            <a:r>
              <a:rPr lang="en-US" altLang="en-US" b="1" i="1" dirty="0">
                <a:solidFill>
                  <a:srgbClr val="0070C0"/>
                </a:solidFill>
              </a:rPr>
              <a:t>P</a:t>
            </a:r>
            <a:r>
              <a:rPr lang="en-US" altLang="en-US" b="1" i="1" baseline="-25000" dirty="0">
                <a:solidFill>
                  <a:srgbClr val="0070C0"/>
                </a:solidFill>
              </a:rPr>
              <a:t>3</a:t>
            </a:r>
            <a:r>
              <a:rPr lang="en-US" altLang="en-US" dirty="0"/>
              <a:t>. </a:t>
            </a:r>
          </a:p>
          <a:p>
            <a:pPr lvl="1">
              <a:lnSpc>
                <a:spcPct val="90000"/>
              </a:lnSpc>
              <a:tabLst>
                <a:tab pos="1882775" algn="ctr"/>
                <a:tab pos="4568825" algn="ctr"/>
              </a:tabLst>
            </a:pPr>
            <a:r>
              <a:rPr lang="en-US" altLang="en-US" dirty="0"/>
              <a:t>What has happened is that </a:t>
            </a:r>
            <a:r>
              <a:rPr lang="en-US" altLang="en-US" b="1" i="1" dirty="0">
                <a:solidFill>
                  <a:srgbClr val="0070C0"/>
                </a:solidFill>
              </a:rPr>
              <a:t>P</a:t>
            </a:r>
            <a:r>
              <a:rPr lang="en-US" altLang="en-US" b="1" i="1" baseline="-25000" dirty="0">
                <a:solidFill>
                  <a:srgbClr val="0070C0"/>
                </a:solidFill>
              </a:rPr>
              <a:t>2</a:t>
            </a:r>
            <a:r>
              <a:rPr lang="en-US" altLang="en-US" dirty="0"/>
              <a:t> - a process with a lower priority than </a:t>
            </a:r>
            <a:r>
              <a:rPr lang="en-US" altLang="en-US" b="1" i="1" dirty="0">
                <a:solidFill>
                  <a:srgbClr val="0070C0"/>
                </a:solidFill>
              </a:rPr>
              <a:t>P</a:t>
            </a:r>
            <a:r>
              <a:rPr lang="en-US" altLang="en-US" b="1" i="1" baseline="-25000" dirty="0">
                <a:solidFill>
                  <a:srgbClr val="0070C0"/>
                </a:solidFill>
              </a:rPr>
              <a:t>1</a:t>
            </a:r>
            <a:r>
              <a:rPr lang="en-US" altLang="en-US" dirty="0"/>
              <a:t> - has indirectly prevented </a:t>
            </a:r>
            <a:r>
              <a:rPr lang="en-US" altLang="en-US" b="1" i="1" dirty="0">
                <a:solidFill>
                  <a:srgbClr val="0070C0"/>
                </a:solidFill>
              </a:rPr>
              <a:t>P</a:t>
            </a:r>
            <a:r>
              <a:rPr lang="en-US" altLang="en-US" b="1" i="1" baseline="-25000" dirty="0">
                <a:solidFill>
                  <a:srgbClr val="0070C0"/>
                </a:solidFill>
              </a:rPr>
              <a:t>3</a:t>
            </a:r>
            <a:r>
              <a:rPr lang="en-US" altLang="en-US" dirty="0"/>
              <a:t> from gaining access to the resource.</a:t>
            </a:r>
          </a:p>
          <a:p>
            <a:pPr>
              <a:tabLst>
                <a:tab pos="1882775" algn="ctr"/>
                <a:tab pos="4568825" algn="ctr"/>
              </a:tabLst>
            </a:pPr>
            <a:r>
              <a:rPr lang="en-US" altLang="en-US" dirty="0"/>
              <a:t>To prevent this from occurring, a </a:t>
            </a:r>
            <a:r>
              <a:rPr lang="en-US" altLang="en-US" i="1" dirty="0">
                <a:solidFill>
                  <a:srgbClr val="0070C0"/>
                </a:solidFill>
              </a:rPr>
              <a:t>priority inheritance protocol </a:t>
            </a:r>
            <a:r>
              <a:rPr lang="en-US" altLang="en-US" dirty="0"/>
              <a:t>is used.</a:t>
            </a:r>
          </a:p>
          <a:p>
            <a:pPr lvl="1">
              <a:tabLst>
                <a:tab pos="1882775" algn="ctr"/>
                <a:tab pos="4568825" algn="ctr"/>
              </a:tabLst>
            </a:pPr>
            <a:r>
              <a:rPr lang="en-US" altLang="en-US" dirty="0"/>
              <a:t>This simply allows the priority of the highest thread waiting to access a shared resource to be assigned to the thread currently using the resource. </a:t>
            </a:r>
          </a:p>
          <a:p>
            <a:pPr lvl="1">
              <a:tabLst>
                <a:tab pos="1882775" algn="ctr"/>
                <a:tab pos="4568825" algn="ctr"/>
              </a:tabLst>
            </a:pPr>
            <a:r>
              <a:rPr lang="en-US" altLang="en-US" dirty="0"/>
              <a:t>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E5005F-C575-1C47-AF44-E794340884B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 xmlns:a16="http://schemas.microsoft.com/office/drawing/2014/main" id="{4DFE3FF5-50EF-F14D-8A25-CF4059A4F750}"/>
              </a:ext>
            </a:extLst>
          </p:cNvPr>
          <p:cNvSpPr>
            <a:spLocks noGrp="1"/>
          </p:cNvSpPr>
          <p:nvPr>
            <p:ph idx="1"/>
          </p:nvPr>
        </p:nvSpPr>
        <p:spPr/>
        <p:txBody>
          <a:bodyPr/>
          <a:lstStyle/>
          <a:p>
            <a:pPr fontAlgn="auto"/>
            <a:r>
              <a:rPr lang="en-US" dirty="0"/>
              <a:t>A </a:t>
            </a:r>
            <a:r>
              <a:rPr lang="en-US" i="1" dirty="0">
                <a:solidFill>
                  <a:srgbClr val="0070C0"/>
                </a:solidFill>
              </a:rPr>
              <a:t>race condition </a:t>
            </a:r>
            <a:r>
              <a:rPr lang="en-US" dirty="0"/>
              <a:t>occurs when processes have concurrent access to shared data and the final result depends on the particular order in which concurrent accesses occur. Race conditions can result in corrupted values of shared data. </a:t>
            </a:r>
          </a:p>
          <a:p>
            <a:r>
              <a:rPr lang="en-US" dirty="0"/>
              <a:t>A </a:t>
            </a:r>
            <a:r>
              <a:rPr lang="en-US" i="1" dirty="0">
                <a:solidFill>
                  <a:srgbClr val="0070C0"/>
                </a:solidFill>
              </a:rPr>
              <a:t>critical section </a:t>
            </a:r>
            <a:r>
              <a:rPr lang="en-US" dirty="0"/>
              <a:t>is a section of code where shared data may be manipulated and a possible race condition may occur. The critical-section problem is to design a protocol whereby processes can synchronize their activity to cooperatively share data. </a:t>
            </a:r>
          </a:p>
          <a:p>
            <a:pPr fontAlgn="auto"/>
            <a:r>
              <a:rPr lang="en-US" dirty="0"/>
              <a:t>A </a:t>
            </a:r>
            <a:r>
              <a:rPr lang="en-US" i="1" dirty="0">
                <a:solidFill>
                  <a:srgbClr val="0070C0"/>
                </a:solidFill>
              </a:rPr>
              <a:t>solution to the critical-section problem </a:t>
            </a:r>
            <a:r>
              <a:rPr lang="en-US" dirty="0"/>
              <a:t>must satisfy the following three requirements: (1) </a:t>
            </a:r>
            <a:r>
              <a:rPr lang="en-US" i="1" dirty="0">
                <a:solidFill>
                  <a:srgbClr val="0070C0"/>
                </a:solidFill>
              </a:rPr>
              <a:t>mutual exclusion</a:t>
            </a:r>
            <a:r>
              <a:rPr lang="en-US" dirty="0"/>
              <a:t>, (2) </a:t>
            </a:r>
            <a:r>
              <a:rPr lang="en-US" i="1" dirty="0">
                <a:solidFill>
                  <a:srgbClr val="0070C0"/>
                </a:solidFill>
              </a:rPr>
              <a:t>progress</a:t>
            </a:r>
            <a:r>
              <a:rPr lang="en-US" dirty="0"/>
              <a:t>, and (3) </a:t>
            </a:r>
            <a:r>
              <a:rPr lang="en-US" i="1" dirty="0">
                <a:solidFill>
                  <a:srgbClr val="0070C0"/>
                </a:solidFill>
              </a:rPr>
              <a:t>bounded waiting</a:t>
            </a:r>
            <a:r>
              <a:rPr lang="en-US" dirty="0"/>
              <a:t>. Mutual exclusion ensures that only one process at a time is active in its critical section. Progress ensures that programs will cooperatively determine what process will next enter its critical section. Bounded waiting limits how much time a program will wait before it can enter its critical section. </a:t>
            </a:r>
          </a:p>
        </p:txBody>
      </p:sp>
    </p:spTree>
    <p:extLst>
      <p:ext uri="{BB962C8B-B14F-4D97-AF65-F5344CB8AC3E}">
        <p14:creationId xmlns:p14="http://schemas.microsoft.com/office/powerpoint/2010/main" val="3224886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1769-717F-5641-B2FF-685242A0C44F}"/>
              </a:ext>
            </a:extLst>
          </p:cNvPr>
          <p:cNvSpPr>
            <a:spLocks noGrp="1"/>
          </p:cNvSpPr>
          <p:nvPr>
            <p:ph type="title"/>
          </p:nvPr>
        </p:nvSpPr>
        <p:spPr/>
        <p:txBody>
          <a:bodyPr/>
          <a:lstStyle/>
          <a:p>
            <a:r>
              <a:rPr lang="en-US" dirty="0"/>
              <a:t>Summary (Cont.)</a:t>
            </a:r>
          </a:p>
        </p:txBody>
      </p:sp>
      <p:sp>
        <p:nvSpPr>
          <p:cNvPr id="3" name="Content Placeholder 2">
            <a:extLst>
              <a:ext uri="{FF2B5EF4-FFF2-40B4-BE49-F238E27FC236}">
                <a16:creationId xmlns="" xmlns:a16="http://schemas.microsoft.com/office/drawing/2014/main" id="{7C845C19-F790-5A42-B8D5-A3A0DB751F6F}"/>
              </a:ext>
            </a:extLst>
          </p:cNvPr>
          <p:cNvSpPr>
            <a:spLocks noGrp="1"/>
          </p:cNvSpPr>
          <p:nvPr>
            <p:ph idx="1"/>
          </p:nvPr>
        </p:nvSpPr>
        <p:spPr/>
        <p:txBody>
          <a:bodyPr/>
          <a:lstStyle/>
          <a:p>
            <a:r>
              <a:rPr lang="en-US" dirty="0"/>
              <a:t>Software solutions to the critical-section problem, such as </a:t>
            </a:r>
            <a:r>
              <a:rPr lang="en-US" i="1" dirty="0">
                <a:solidFill>
                  <a:srgbClr val="0070C0"/>
                </a:solidFill>
              </a:rPr>
              <a:t>Peterson’s solution</a:t>
            </a:r>
            <a:r>
              <a:rPr lang="en-US" dirty="0"/>
              <a:t>, do not work well on modern computer architectures. </a:t>
            </a:r>
          </a:p>
          <a:p>
            <a:r>
              <a:rPr lang="en-US" i="1" dirty="0">
                <a:solidFill>
                  <a:srgbClr val="0070C0"/>
                </a:solidFill>
              </a:rPr>
              <a:t>Hardware support </a:t>
            </a:r>
            <a:r>
              <a:rPr lang="en-US" dirty="0"/>
              <a:t>for the critical-section problem includes memory barriers; hardware instructions, such as the compare-and-swap instruction; and atomic variables. </a:t>
            </a:r>
          </a:p>
          <a:p>
            <a:pPr fontAlgn="auto"/>
            <a:r>
              <a:rPr lang="en-US" dirty="0"/>
              <a:t>A </a:t>
            </a:r>
            <a:r>
              <a:rPr lang="en-US" i="1" dirty="0">
                <a:solidFill>
                  <a:srgbClr val="0070C0"/>
                </a:solidFill>
              </a:rPr>
              <a:t>mutex lock </a:t>
            </a:r>
            <a:r>
              <a:rPr lang="en-US" dirty="0"/>
              <a:t>provides mutual exclusion by requiring that a process acquire a lock before entering a critical section and release the lock on exiting the critical section. </a:t>
            </a:r>
          </a:p>
          <a:p>
            <a:pPr fontAlgn="auto"/>
            <a:r>
              <a:rPr lang="en-US" i="1" dirty="0">
                <a:solidFill>
                  <a:srgbClr val="0070C0"/>
                </a:solidFill>
              </a:rPr>
              <a:t>Semaphores</a:t>
            </a:r>
            <a:r>
              <a:rPr lang="en-US" dirty="0"/>
              <a:t>, like mutex locks, can be used to provide mutual exclusion. However, whereas a mutex lock has a binary value that indicates if the lock is available or not, a semaphore has an integer value and can therefore be used to solve a variety of synchronization problems. </a:t>
            </a:r>
          </a:p>
        </p:txBody>
      </p:sp>
    </p:spTree>
    <p:extLst>
      <p:ext uri="{BB962C8B-B14F-4D97-AF65-F5344CB8AC3E}">
        <p14:creationId xmlns:p14="http://schemas.microsoft.com/office/powerpoint/2010/main" val="83670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 xmlns:a16="http://schemas.microsoft.com/office/drawing/2014/main" id="{835340A6-306F-5F4D-A388-48F57245616A}"/>
              </a:ext>
            </a:extLst>
          </p:cNvPr>
          <p:cNvSpPr>
            <a:spLocks noGrp="1" noChangeArrowheads="1"/>
          </p:cNvSpPr>
          <p:nvPr>
            <p:ph type="title"/>
          </p:nvPr>
        </p:nvSpPr>
        <p:spPr/>
        <p:txBody>
          <a:bodyPr/>
          <a:lstStyle/>
          <a:p>
            <a:pPr eaLnBrk="1" hangingPunct="1"/>
            <a:r>
              <a:rPr lang="en-US" altLang="en-US"/>
              <a:t>Consumer</a:t>
            </a:r>
          </a:p>
        </p:txBody>
      </p:sp>
      <p:sp>
        <p:nvSpPr>
          <p:cNvPr id="15362" name="Rectangle 3">
            <a:extLst>
              <a:ext uri="{FF2B5EF4-FFF2-40B4-BE49-F238E27FC236}">
                <a16:creationId xmlns="" xmlns:a16="http://schemas.microsoft.com/office/drawing/2014/main" id="{01B9E6F9-E507-4E42-B84B-A22479D3C0E2}"/>
              </a:ext>
            </a:extLst>
          </p:cNvPr>
          <p:cNvSpPr>
            <a:spLocks noGrp="1" noChangeArrowheads="1"/>
          </p:cNvSpPr>
          <p:nvPr>
            <p:ph idx="1"/>
          </p:nvPr>
        </p:nvSpPr>
        <p:spPr/>
        <p:txBody>
          <a:bodyPr/>
          <a:lstStyle/>
          <a:p>
            <a:pPr marL="0" indent="0">
              <a:buFont typeface="Monotype Sorts" pitchFamily="2" charset="2"/>
              <a:buNone/>
            </a:pPr>
            <a:r>
              <a:rPr lang="en-US" altLang="en-US" sz="1600" b="1" dirty="0">
                <a:latin typeface="Courier New" panose="02070309020205020404" pitchFamily="49" charset="0"/>
              </a:rPr>
              <a:t>while (true) {</a:t>
            </a:r>
          </a:p>
          <a:p>
            <a:pPr marL="0" indent="0">
              <a:buFont typeface="Monotype Sorts" pitchFamily="2" charset="2"/>
              <a:buNone/>
            </a:pPr>
            <a:r>
              <a:rPr lang="en-US" altLang="en-US" sz="1600" b="1" dirty="0">
                <a:latin typeface="Courier New" panose="02070309020205020404" pitchFamily="49" charset="0"/>
              </a:rPr>
              <a:t>	while (counter == 0) </a:t>
            </a:r>
          </a:p>
          <a:p>
            <a:pPr marL="0" indent="0">
              <a:buFont typeface="Monotype Sorts" pitchFamily="2" charset="2"/>
              <a:buNone/>
            </a:pPr>
            <a:r>
              <a:rPr lang="en-US" altLang="en-US" sz="1600" b="1" dirty="0">
                <a:latin typeface="Courier New" panose="02070309020205020404" pitchFamily="49" charset="0"/>
              </a:rPr>
              <a:t>		; 	/* do nothing */ </a:t>
            </a:r>
          </a:p>
          <a:p>
            <a:pPr marL="0" indent="0">
              <a:buFont typeface="Monotype Sorts" pitchFamily="2" charset="2"/>
              <a:buNone/>
            </a:pPr>
            <a:r>
              <a:rPr lang="en-US" altLang="en-US" sz="1600" b="1" dirty="0">
                <a:latin typeface="Courier New" panose="02070309020205020404" pitchFamily="49" charset="0"/>
              </a:rPr>
              <a:t>	</a:t>
            </a:r>
            <a:r>
              <a:rPr lang="en-US" altLang="en-US" sz="1600" b="1" dirty="0" err="1">
                <a:latin typeface="Courier New" panose="02070309020205020404" pitchFamily="49" charset="0"/>
              </a:rPr>
              <a:t>next_consumed</a:t>
            </a:r>
            <a:r>
              <a:rPr lang="en-US" altLang="en-US" sz="1600" b="1" dirty="0">
                <a:latin typeface="Courier New" panose="02070309020205020404" pitchFamily="49" charset="0"/>
              </a:rPr>
              <a:t> = buffer[out]; </a:t>
            </a:r>
          </a:p>
          <a:p>
            <a:pPr marL="0" indent="0">
              <a:buNone/>
            </a:pPr>
            <a:r>
              <a:rPr lang="en-US" altLang="en-US" sz="1600" b="1" dirty="0">
                <a:latin typeface="Courier New" panose="02070309020205020404" pitchFamily="49" charset="0"/>
              </a:rPr>
              <a:t>	out = (out + 1) % BUFFER_SIZE;/* pointer </a:t>
            </a:r>
            <a:r>
              <a:rPr lang="en-US" altLang="en-US" sz="1600" b="1" dirty="0">
                <a:solidFill>
                  <a:srgbClr val="0070C0"/>
                </a:solidFill>
                <a:latin typeface="Courier New" panose="02070309020205020404" pitchFamily="49" charset="0"/>
              </a:rPr>
              <a:t>out</a:t>
            </a:r>
            <a:r>
              <a:rPr lang="en-US" altLang="en-US" sz="1600" b="1" dirty="0">
                <a:latin typeface="Courier New" panose="02070309020205020404" pitchFamily="49" charset="0"/>
              </a:rPr>
              <a:t> from buffer */ </a:t>
            </a:r>
          </a:p>
          <a:p>
            <a:pPr marL="0" indent="0">
              <a:buFont typeface="Monotype Sorts" pitchFamily="2" charset="2"/>
              <a:buNone/>
            </a:pPr>
            <a:r>
              <a:rPr lang="en-US" altLang="en-US" sz="1600" b="1" dirty="0">
                <a:latin typeface="Courier New" panose="02070309020205020404" pitchFamily="49" charset="0"/>
              </a:rPr>
              <a:t>        </a:t>
            </a:r>
            <a:r>
              <a:rPr lang="en-US" altLang="en-US" sz="1600" b="1" dirty="0">
                <a:solidFill>
                  <a:srgbClr val="0070C0"/>
                </a:solidFill>
                <a:latin typeface="Courier New" panose="02070309020205020404" pitchFamily="49" charset="0"/>
              </a:rPr>
              <a:t>counter--; </a:t>
            </a:r>
          </a:p>
          <a:p>
            <a:pPr marL="0" indent="0">
              <a:buFont typeface="Monotype Sorts" pitchFamily="2" charset="2"/>
              <a:buNone/>
            </a:pPr>
            <a:r>
              <a:rPr lang="en-US" altLang="en-US" sz="1600" b="1" dirty="0">
                <a:latin typeface="Courier New" panose="02070309020205020404" pitchFamily="49" charset="0"/>
              </a:rPr>
              <a:t>	/* consume the item in </a:t>
            </a:r>
            <a:r>
              <a:rPr lang="en-US" altLang="en-US" sz="1600" b="1" dirty="0" err="1">
                <a:latin typeface="Courier New" panose="02070309020205020404" pitchFamily="49" charset="0"/>
              </a:rPr>
              <a:t>next_consumed</a:t>
            </a:r>
            <a:r>
              <a:rPr lang="en-US" altLang="en-US" sz="1600" b="1" dirty="0">
                <a:latin typeface="Courier New" panose="02070309020205020404" pitchFamily="49" charset="0"/>
              </a:rPr>
              <a:t> */ </a:t>
            </a:r>
          </a:p>
          <a:p>
            <a:pPr marL="0" indent="0">
              <a:buFont typeface="Monotype Sorts" pitchFamily="2" charset="2"/>
              <a:buNone/>
            </a:pPr>
            <a:r>
              <a:rPr lang="en-US" altLang="en-US" sz="1600" b="1" dirty="0">
                <a:latin typeface="Courier New" panose="02070309020205020404" pitchFamily="49" charset="0"/>
              </a:rPr>
              <a:t>} </a:t>
            </a:r>
          </a:p>
        </p:txBody>
      </p:sp>
      <p:pic>
        <p:nvPicPr>
          <p:cNvPr id="5" name="Picture 6">
            <a:extLst>
              <a:ext uri="{FF2B5EF4-FFF2-40B4-BE49-F238E27FC236}">
                <a16:creationId xmlns="" xmlns:a16="http://schemas.microsoft.com/office/drawing/2014/main" id="{5386F743-29C3-5F4A-97CC-AE7F88D082AD}"/>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56297" y="4696682"/>
            <a:ext cx="2031405" cy="172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9FA7DF-1474-904D-97FD-B3B8B9DA4F4C}"/>
              </a:ext>
            </a:extLst>
          </p:cNvPr>
          <p:cNvSpPr>
            <a:spLocks noGrp="1"/>
          </p:cNvSpPr>
          <p:nvPr>
            <p:ph type="title"/>
          </p:nvPr>
        </p:nvSpPr>
        <p:spPr/>
        <p:txBody>
          <a:bodyPr/>
          <a:lstStyle/>
          <a:p>
            <a:r>
              <a:rPr lang="en-US" dirty="0"/>
              <a:t>Summary (Cont.)</a:t>
            </a:r>
          </a:p>
        </p:txBody>
      </p:sp>
      <p:sp>
        <p:nvSpPr>
          <p:cNvPr id="3" name="Content Placeholder 2">
            <a:extLst>
              <a:ext uri="{FF2B5EF4-FFF2-40B4-BE49-F238E27FC236}">
                <a16:creationId xmlns="" xmlns:a16="http://schemas.microsoft.com/office/drawing/2014/main" id="{E9FA8FAA-97AD-844D-AF9D-2FF58A232FBC}"/>
              </a:ext>
            </a:extLst>
          </p:cNvPr>
          <p:cNvSpPr>
            <a:spLocks noGrp="1"/>
          </p:cNvSpPr>
          <p:nvPr>
            <p:ph idx="1"/>
          </p:nvPr>
        </p:nvSpPr>
        <p:spPr/>
        <p:txBody>
          <a:bodyPr/>
          <a:lstStyle/>
          <a:p>
            <a:pPr fontAlgn="auto"/>
            <a:r>
              <a:rPr lang="en-US" dirty="0"/>
              <a:t>A </a:t>
            </a:r>
            <a:r>
              <a:rPr lang="en-US" i="1" dirty="0">
                <a:solidFill>
                  <a:srgbClr val="0070C0"/>
                </a:solidFill>
              </a:rPr>
              <a:t>monitor</a:t>
            </a:r>
            <a:r>
              <a:rPr lang="en-US" dirty="0"/>
              <a:t> is an abstract data type that provides a high-level form of process synchronization. A monitor uses condition variables that allow processes to wait for certain conditions to become true and to signal one another when conditions have been set to true. </a:t>
            </a:r>
          </a:p>
          <a:p>
            <a:pPr fontAlgn="auto"/>
            <a:r>
              <a:rPr lang="en-US" dirty="0"/>
              <a:t>Solutions to the critical-section problem may suffer from </a:t>
            </a:r>
            <a:r>
              <a:rPr lang="en-US" i="1" dirty="0">
                <a:solidFill>
                  <a:srgbClr val="0070C0"/>
                </a:solidFill>
              </a:rPr>
              <a:t>liveness problems</a:t>
            </a:r>
            <a:r>
              <a:rPr lang="en-US" dirty="0"/>
              <a:t>, including </a:t>
            </a:r>
            <a:r>
              <a:rPr lang="en-US" i="1" dirty="0">
                <a:solidFill>
                  <a:srgbClr val="0070C0"/>
                </a:solidFill>
              </a:rPr>
              <a:t>deadlock</a:t>
            </a:r>
            <a:r>
              <a:rPr lang="en-US" dirty="0"/>
              <a:t>. </a:t>
            </a:r>
          </a:p>
          <a:p>
            <a:r>
              <a:rPr lang="en-US" dirty="0"/>
              <a:t>The </a:t>
            </a:r>
            <a:r>
              <a:rPr lang="en-US" i="1" dirty="0">
                <a:solidFill>
                  <a:srgbClr val="0070C0"/>
                </a:solidFill>
              </a:rPr>
              <a:t>various tools </a:t>
            </a:r>
            <a:r>
              <a:rPr lang="en-US" dirty="0"/>
              <a:t>that can be used to solve the critical-section problem as well as to synchronize the activity of processes can be evaluated under varying levels of contention. Some tools work better under certain contention loads than others. </a:t>
            </a:r>
          </a:p>
          <a:p>
            <a:endParaRPr lang="en-US" dirty="0"/>
          </a:p>
        </p:txBody>
      </p:sp>
    </p:spTree>
    <p:extLst>
      <p:ext uri="{BB962C8B-B14F-4D97-AF65-F5344CB8AC3E}">
        <p14:creationId xmlns:p14="http://schemas.microsoft.com/office/powerpoint/2010/main" val="15434117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 xmlns:a16="http://schemas.microsoft.com/office/drawing/2014/main" id="{A9AE662A-D3C8-DE4D-9B1D-3E4E20C9650D}"/>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a:extLst>
              <a:ext uri="{FF2B5EF4-FFF2-40B4-BE49-F238E27FC236}">
                <a16:creationId xmlns="" xmlns:a16="http://schemas.microsoft.com/office/drawing/2014/main" id="{5556A699-1158-834C-B790-8DD57A01AC7A}"/>
              </a:ext>
            </a:extLst>
          </p:cNvPr>
          <p:cNvSpPr>
            <a:spLocks noGrp="1" noChangeArrowheads="1"/>
          </p:cNvSpPr>
          <p:nvPr>
            <p:ph type="title"/>
          </p:nvPr>
        </p:nvSpPr>
        <p:spPr/>
        <p:txBody>
          <a:bodyPr/>
          <a:lstStyle/>
          <a:p>
            <a:pPr eaLnBrk="1" hangingPunct="1"/>
            <a:r>
              <a:rPr lang="en-US" altLang="en-US"/>
              <a:t>Race Condition</a:t>
            </a:r>
          </a:p>
        </p:txBody>
      </p:sp>
      <p:sp>
        <p:nvSpPr>
          <p:cNvPr id="17410" name="Rectangle 1027">
            <a:extLst>
              <a:ext uri="{FF2B5EF4-FFF2-40B4-BE49-F238E27FC236}">
                <a16:creationId xmlns="" xmlns:a16="http://schemas.microsoft.com/office/drawing/2014/main" id="{FE2F26AB-8375-794E-8F71-A66F3873522A}"/>
              </a:ext>
            </a:extLst>
          </p:cNvPr>
          <p:cNvSpPr>
            <a:spLocks noGrp="1" noChangeArrowheads="1"/>
          </p:cNvSpPr>
          <p:nvPr>
            <p:ph idx="1"/>
          </p:nvPr>
        </p:nvSpPr>
        <p:spPr/>
        <p:txBody>
          <a:bodyPr/>
          <a:lstStyle/>
          <a:p>
            <a:pPr>
              <a:lnSpc>
                <a:spcPct val="90000"/>
              </a:lnSpc>
              <a:spcBef>
                <a:spcPts val="400"/>
              </a:spcBef>
              <a:spcAft>
                <a:spcPts val="400"/>
              </a:spcAft>
            </a:pPr>
            <a:r>
              <a:rPr lang="en-US" altLang="en-US" sz="1800" b="1" dirty="0">
                <a:solidFill>
                  <a:srgbClr val="0000FF"/>
                </a:solidFill>
                <a:latin typeface="Courier New" panose="02070309020205020404" pitchFamily="49" charset="0"/>
              </a:rPr>
              <a:t>counter++; </a:t>
            </a:r>
            <a:r>
              <a:rPr lang="en-US" altLang="en-US" dirty="0"/>
              <a:t>could be implemented as</a:t>
            </a:r>
            <a:r>
              <a:rPr lang="en-US" altLang="en-US" sz="1800" dirty="0"/>
              <a:t/>
            </a:r>
            <a:br>
              <a:rPr lang="en-US" altLang="en-US" sz="1800" dirty="0"/>
            </a:br>
            <a:r>
              <a:rPr lang="en-US" altLang="en-US" sz="1800" b="1" dirty="0">
                <a:latin typeface="Courier New" panose="02070309020205020404" pitchFamily="49" charset="0"/>
              </a:rPr>
              <a:t>     				</a:t>
            </a:r>
            <a:r>
              <a:rPr lang="en-US" altLang="en-US" sz="1800" b="1" dirty="0">
                <a:solidFill>
                  <a:srgbClr val="0000FF"/>
                </a:solidFill>
                <a:latin typeface="Courier New" panose="02070309020205020404" pitchFamily="49" charset="0"/>
              </a:rPr>
              <a:t>register1 = counter</a:t>
            </a:r>
            <a:br>
              <a:rPr lang="en-US" altLang="en-US" sz="1800" b="1" dirty="0">
                <a:solidFill>
                  <a:srgbClr val="0000FF"/>
                </a:solidFill>
                <a:latin typeface="Courier New" panose="02070309020205020404" pitchFamily="49" charset="0"/>
              </a:rPr>
            </a:br>
            <a:r>
              <a:rPr lang="en-US" altLang="en-US" sz="1800" b="1" dirty="0">
                <a:solidFill>
                  <a:srgbClr val="0000FF"/>
                </a:solidFill>
                <a:latin typeface="Courier New" panose="02070309020205020404" pitchFamily="49" charset="0"/>
              </a:rPr>
              <a:t>     				register1 = register1 + 1</a:t>
            </a:r>
            <a:br>
              <a:rPr lang="en-US" altLang="en-US" sz="1800" b="1" dirty="0">
                <a:solidFill>
                  <a:srgbClr val="0000FF"/>
                </a:solidFill>
                <a:latin typeface="Courier New" panose="02070309020205020404" pitchFamily="49" charset="0"/>
              </a:rPr>
            </a:br>
            <a:r>
              <a:rPr lang="en-US" altLang="en-US" sz="1800" b="1" dirty="0">
                <a:solidFill>
                  <a:srgbClr val="0000FF"/>
                </a:solidFill>
                <a:latin typeface="Courier New" panose="02070309020205020404" pitchFamily="49" charset="0"/>
              </a:rPr>
              <a:t>     				counter = register1</a:t>
            </a:r>
            <a:endParaRPr lang="en-US" altLang="en-US" sz="1800" dirty="0">
              <a:solidFill>
                <a:srgbClr val="0000FF"/>
              </a:solidFill>
            </a:endParaRPr>
          </a:p>
          <a:p>
            <a:pPr>
              <a:lnSpc>
                <a:spcPct val="90000"/>
              </a:lnSpc>
              <a:spcBef>
                <a:spcPts val="400"/>
              </a:spcBef>
              <a:spcAft>
                <a:spcPts val="400"/>
              </a:spcAft>
            </a:pPr>
            <a:r>
              <a:rPr lang="en-US" altLang="en-US" sz="1800" b="1" dirty="0">
                <a:solidFill>
                  <a:schemeClr val="tx2"/>
                </a:solidFill>
                <a:latin typeface="Courier New" panose="02070309020205020404" pitchFamily="49" charset="0"/>
              </a:rPr>
              <a:t>counter--;</a:t>
            </a:r>
            <a:r>
              <a:rPr lang="en-US" altLang="en-US" b="1" dirty="0">
                <a:solidFill>
                  <a:schemeClr val="tx2"/>
                </a:solidFill>
                <a:latin typeface="Courier New" panose="02070309020205020404" pitchFamily="49" charset="0"/>
              </a:rPr>
              <a:t> </a:t>
            </a:r>
            <a:r>
              <a:rPr lang="en-US" altLang="en-US" dirty="0"/>
              <a:t>could be implemented as</a:t>
            </a:r>
            <a:r>
              <a:rPr lang="en-US" altLang="en-US" sz="1800" dirty="0"/>
              <a:t/>
            </a:r>
            <a:br>
              <a:rPr lang="en-US" altLang="en-US" sz="1800" dirty="0"/>
            </a:br>
            <a:r>
              <a:rPr lang="en-US" altLang="en-US" sz="1800" b="1" dirty="0">
                <a:latin typeface="Courier New" panose="02070309020205020404" pitchFamily="49" charset="0"/>
              </a:rPr>
              <a:t>     				</a:t>
            </a:r>
            <a:r>
              <a:rPr lang="en-US" altLang="en-US" sz="1800" b="1" dirty="0">
                <a:solidFill>
                  <a:schemeClr val="tx2"/>
                </a:solidFill>
                <a:latin typeface="Courier New" panose="02070309020205020404" pitchFamily="49" charset="0"/>
              </a:rPr>
              <a:t>register2 = counter</a:t>
            </a:r>
            <a:br>
              <a:rPr lang="en-US" altLang="en-US" sz="1800" b="1" dirty="0">
                <a:solidFill>
                  <a:schemeClr val="tx2"/>
                </a:solidFill>
                <a:latin typeface="Courier New" panose="02070309020205020404" pitchFamily="49" charset="0"/>
              </a:rPr>
            </a:br>
            <a:r>
              <a:rPr lang="en-US" altLang="en-US" sz="1800" b="1" dirty="0">
                <a:solidFill>
                  <a:schemeClr val="tx2"/>
                </a:solidFill>
                <a:latin typeface="Courier New" panose="02070309020205020404" pitchFamily="49" charset="0"/>
              </a:rPr>
              <a:t>     				register2 = register2 - 1</a:t>
            </a:r>
            <a:br>
              <a:rPr lang="en-US" altLang="en-US" sz="1800" b="1" dirty="0">
                <a:solidFill>
                  <a:schemeClr val="tx2"/>
                </a:solidFill>
                <a:latin typeface="Courier New" panose="02070309020205020404" pitchFamily="49" charset="0"/>
              </a:rPr>
            </a:br>
            <a:r>
              <a:rPr lang="en-US" altLang="en-US" sz="1800" b="1" dirty="0">
                <a:solidFill>
                  <a:schemeClr val="tx2"/>
                </a:solidFill>
                <a:latin typeface="Courier New" panose="02070309020205020404" pitchFamily="49" charset="0"/>
              </a:rPr>
              <a:t>     				counter = register2</a:t>
            </a:r>
            <a:endParaRPr lang="en-US" altLang="en-US" sz="1800" dirty="0">
              <a:solidFill>
                <a:schemeClr val="tx2"/>
              </a:solidFill>
            </a:endParaRPr>
          </a:p>
          <a:p>
            <a:pPr>
              <a:lnSpc>
                <a:spcPct val="90000"/>
              </a:lnSpc>
              <a:spcBef>
                <a:spcPts val="400"/>
              </a:spcBef>
              <a:spcAft>
                <a:spcPts val="400"/>
              </a:spcAft>
            </a:pPr>
            <a:r>
              <a:rPr lang="en-US" altLang="en-US" dirty="0"/>
              <a:t>Consider this execution </a:t>
            </a:r>
            <a:r>
              <a:rPr lang="en-US" altLang="en-US" i="1" dirty="0">
                <a:solidFill>
                  <a:srgbClr val="0070C0"/>
                </a:solidFill>
              </a:rPr>
              <a:t>interleaving</a:t>
            </a:r>
            <a:r>
              <a:rPr lang="en-US" altLang="en-US" dirty="0"/>
              <a:t> with </a:t>
            </a:r>
            <a:r>
              <a:rPr lang="ja-JP" altLang="en-US"/>
              <a:t>“</a:t>
            </a:r>
            <a:r>
              <a:rPr lang="en-US" altLang="ja-JP" sz="1800" b="1" dirty="0">
                <a:solidFill>
                  <a:srgbClr val="0000FF"/>
                </a:solidFill>
                <a:latin typeface="Courier New" panose="02070309020205020404" pitchFamily="49" charset="0"/>
              </a:rPr>
              <a:t>counter = 5</a:t>
            </a:r>
            <a:r>
              <a:rPr lang="ja-JP" altLang="en-US"/>
              <a:t>”</a:t>
            </a:r>
            <a:r>
              <a:rPr lang="en-US" altLang="ja-JP" dirty="0"/>
              <a:t> initially:</a:t>
            </a:r>
          </a:p>
          <a:p>
            <a:pPr lvl="1">
              <a:lnSpc>
                <a:spcPct val="90000"/>
              </a:lnSpc>
              <a:spcBef>
                <a:spcPts val="400"/>
              </a:spcBef>
              <a:spcAft>
                <a:spcPts val="400"/>
              </a:spcAft>
              <a:buFont typeface="Monotype Sorts" pitchFamily="2" charset="2"/>
              <a:buNone/>
            </a:pPr>
            <a:r>
              <a:rPr lang="en-US" altLang="en-US" dirty="0"/>
              <a:t>S0: producer execute </a:t>
            </a:r>
            <a:r>
              <a:rPr lang="en-US" altLang="en-US" b="1" dirty="0">
                <a:solidFill>
                  <a:srgbClr val="0000FF"/>
                </a:solidFill>
                <a:latin typeface="Courier New" panose="02070309020205020404" pitchFamily="49" charset="0"/>
              </a:rPr>
              <a:t>register1 = counter</a:t>
            </a:r>
            <a:r>
              <a:rPr lang="en-US" altLang="en-US" b="1" dirty="0">
                <a:latin typeface="Courier New" panose="02070309020205020404" pitchFamily="49" charset="0"/>
              </a:rPr>
              <a:t>         </a:t>
            </a:r>
            <a:r>
              <a:rPr lang="en-US" altLang="en-US" dirty="0"/>
              <a:t>{register1 = 5}</a:t>
            </a:r>
          </a:p>
          <a:p>
            <a:pPr lvl="1">
              <a:lnSpc>
                <a:spcPct val="90000"/>
              </a:lnSpc>
              <a:spcBef>
                <a:spcPts val="400"/>
              </a:spcBef>
              <a:spcAft>
                <a:spcPts val="400"/>
              </a:spcAft>
              <a:buFont typeface="Monotype Sorts" pitchFamily="2" charset="2"/>
              <a:buNone/>
            </a:pPr>
            <a:r>
              <a:rPr lang="en-US" altLang="en-US" dirty="0"/>
              <a:t>S1: producer execute </a:t>
            </a:r>
            <a:r>
              <a:rPr lang="en-US" altLang="en-US" b="1" dirty="0">
                <a:solidFill>
                  <a:srgbClr val="0000FF"/>
                </a:solidFill>
                <a:latin typeface="Courier New" panose="02070309020205020404" pitchFamily="49" charset="0"/>
              </a:rPr>
              <a:t>register1 = register1 + 1   </a:t>
            </a:r>
            <a:r>
              <a:rPr lang="en-US" altLang="en-US" dirty="0"/>
              <a:t>{register1 = 6}</a:t>
            </a:r>
          </a:p>
          <a:p>
            <a:pPr lvl="1">
              <a:lnSpc>
                <a:spcPct val="90000"/>
              </a:lnSpc>
              <a:spcBef>
                <a:spcPts val="400"/>
              </a:spcBef>
              <a:spcAft>
                <a:spcPts val="400"/>
              </a:spcAft>
              <a:buFont typeface="Monotype Sorts" pitchFamily="2" charset="2"/>
              <a:buNone/>
            </a:pPr>
            <a:r>
              <a:rPr lang="en-US" altLang="en-US" dirty="0"/>
              <a:t>S2: consumer execute </a:t>
            </a:r>
            <a:r>
              <a:rPr lang="en-US" altLang="en-US" b="1" dirty="0">
                <a:solidFill>
                  <a:schemeClr val="tx2"/>
                </a:solidFill>
                <a:latin typeface="Courier New" panose="02070309020205020404" pitchFamily="49" charset="0"/>
              </a:rPr>
              <a:t>register2 = counter</a:t>
            </a:r>
            <a:r>
              <a:rPr lang="en-US" altLang="en-US" b="1" dirty="0">
                <a:latin typeface="Courier New" panose="02070309020205020404" pitchFamily="49" charset="0"/>
              </a:rPr>
              <a:t>        </a:t>
            </a:r>
            <a:r>
              <a:rPr lang="en-US" altLang="en-US" dirty="0"/>
              <a:t>{register2 = 5}</a:t>
            </a:r>
          </a:p>
          <a:p>
            <a:pPr lvl="1">
              <a:lnSpc>
                <a:spcPct val="90000"/>
              </a:lnSpc>
              <a:spcBef>
                <a:spcPts val="400"/>
              </a:spcBef>
              <a:spcAft>
                <a:spcPts val="400"/>
              </a:spcAft>
              <a:buFont typeface="Monotype Sorts" pitchFamily="2" charset="2"/>
              <a:buNone/>
            </a:pPr>
            <a:r>
              <a:rPr lang="en-US" altLang="en-US" dirty="0"/>
              <a:t>S3: consumer execute </a:t>
            </a:r>
            <a:r>
              <a:rPr lang="en-US" altLang="en-US" b="1" dirty="0">
                <a:solidFill>
                  <a:schemeClr val="tx2"/>
                </a:solidFill>
                <a:latin typeface="Courier New" panose="02070309020205020404" pitchFamily="49" charset="0"/>
              </a:rPr>
              <a:t>register2 = register2 – 1  </a:t>
            </a:r>
            <a:r>
              <a:rPr lang="en-US" altLang="en-US" dirty="0"/>
              <a:t>{register2 = 4}</a:t>
            </a:r>
          </a:p>
          <a:p>
            <a:pPr lvl="1">
              <a:lnSpc>
                <a:spcPct val="90000"/>
              </a:lnSpc>
              <a:spcBef>
                <a:spcPts val="400"/>
              </a:spcBef>
              <a:spcAft>
                <a:spcPts val="400"/>
              </a:spcAft>
              <a:buFont typeface="Monotype Sorts" pitchFamily="2" charset="2"/>
              <a:buNone/>
            </a:pPr>
            <a:r>
              <a:rPr lang="en-US" altLang="en-US" dirty="0"/>
              <a:t>S4: producer execute </a:t>
            </a:r>
            <a:r>
              <a:rPr lang="en-US" altLang="en-US" b="1" dirty="0">
                <a:solidFill>
                  <a:srgbClr val="0000FF"/>
                </a:solidFill>
                <a:latin typeface="Courier New" panose="02070309020205020404" pitchFamily="49" charset="0"/>
              </a:rPr>
              <a:t>counter = register1         </a:t>
            </a:r>
            <a:r>
              <a:rPr lang="en-US" altLang="en-US" dirty="0"/>
              <a:t>{counter = 6 }</a:t>
            </a:r>
          </a:p>
          <a:p>
            <a:pPr lvl="1">
              <a:lnSpc>
                <a:spcPct val="90000"/>
              </a:lnSpc>
              <a:spcBef>
                <a:spcPts val="400"/>
              </a:spcBef>
              <a:spcAft>
                <a:spcPts val="400"/>
              </a:spcAft>
              <a:buFont typeface="Monotype Sorts" pitchFamily="2" charset="2"/>
              <a:buNone/>
            </a:pPr>
            <a:r>
              <a:rPr lang="en-US" altLang="en-US" dirty="0"/>
              <a:t>S5: consumer execute </a:t>
            </a:r>
            <a:r>
              <a:rPr lang="en-US" altLang="en-US" b="1" dirty="0">
                <a:solidFill>
                  <a:schemeClr val="tx2"/>
                </a:solidFill>
                <a:latin typeface="Courier New" panose="02070309020205020404" pitchFamily="49" charset="0"/>
              </a:rPr>
              <a:t>counter = register2        </a:t>
            </a:r>
            <a:r>
              <a:rPr lang="en-US" altLang="en-US" dirty="0"/>
              <a:t>{counter = 4}</a:t>
            </a:r>
          </a:p>
          <a:p>
            <a:pPr lvl="1" algn="ctr">
              <a:lnSpc>
                <a:spcPct val="90000"/>
              </a:lnSpc>
              <a:spcBef>
                <a:spcPts val="400"/>
              </a:spcBef>
              <a:spcAft>
                <a:spcPts val="400"/>
              </a:spcAft>
              <a:buFont typeface="Monotype Sorts" pitchFamily="2" charset="2"/>
              <a:buNone/>
            </a:pPr>
            <a:r>
              <a:rPr lang="en-US" altLang="en-US" b="1" dirty="0">
                <a:solidFill>
                  <a:srgbClr val="C00000"/>
                </a:solidFill>
              </a:rPr>
              <a:t>=&gt; </a:t>
            </a:r>
            <a:r>
              <a:rPr lang="en-US" altLang="en-US" b="1" i="1" dirty="0">
                <a:solidFill>
                  <a:srgbClr val="C00000"/>
                </a:solidFill>
              </a:rPr>
              <a:t>Data inconsistency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 xmlns:a16="http://schemas.microsoft.com/office/drawing/2014/main" id="{3772B6FD-3871-BD43-A7A5-211542DBD047}"/>
              </a:ext>
            </a:extLst>
          </p:cNvPr>
          <p:cNvSpPr>
            <a:spLocks noGrp="1"/>
          </p:cNvSpPr>
          <p:nvPr>
            <p:ph type="title"/>
          </p:nvPr>
        </p:nvSpPr>
        <p:spPr/>
        <p:txBody>
          <a:bodyPr/>
          <a:lstStyle/>
          <a:p>
            <a:r>
              <a:rPr lang="en-US" altLang="en-US" dirty="0"/>
              <a:t>Race Condition (Cont.)</a:t>
            </a:r>
          </a:p>
        </p:txBody>
      </p:sp>
      <p:pic>
        <p:nvPicPr>
          <p:cNvPr id="7" name="Picture 3">
            <a:extLst>
              <a:ext uri="{FF2B5EF4-FFF2-40B4-BE49-F238E27FC236}">
                <a16:creationId xmlns="" xmlns:a16="http://schemas.microsoft.com/office/drawing/2014/main" id="{74DD0288-FEBF-E740-A86B-34047581346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258" b="-2258"/>
          <a:stretch/>
        </p:blipFill>
        <p:spPr bwMode="auto">
          <a:xfrm>
            <a:off x="464519" y="3140900"/>
            <a:ext cx="4855626" cy="3171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4" name="Content Placeholder 2">
            <a:extLst>
              <a:ext uri="{FF2B5EF4-FFF2-40B4-BE49-F238E27FC236}">
                <a16:creationId xmlns="" xmlns:a16="http://schemas.microsoft.com/office/drawing/2014/main" id="{7EB3BFB6-1AE2-A64C-855C-AD4B2F45297F}"/>
              </a:ext>
            </a:extLst>
          </p:cNvPr>
          <p:cNvSpPr>
            <a:spLocks noGrp="1"/>
          </p:cNvSpPr>
          <p:nvPr>
            <p:ph sz="half" idx="2"/>
          </p:nvPr>
        </p:nvSpPr>
        <p:spPr/>
        <p:txBody>
          <a:bodyPr/>
          <a:lstStyle/>
          <a:p>
            <a:r>
              <a:rPr lang="en-US" altLang="en-US" dirty="0"/>
              <a:t>Processes </a:t>
            </a:r>
            <a:r>
              <a:rPr lang="en-US" altLang="en-US" b="1" i="1" dirty="0">
                <a:solidFill>
                  <a:srgbClr val="0070C0"/>
                </a:solidFill>
              </a:rPr>
              <a:t>P</a:t>
            </a:r>
            <a:r>
              <a:rPr lang="en-US" altLang="en-US" b="1" i="1" baseline="-25000" dirty="0">
                <a:solidFill>
                  <a:srgbClr val="0070C0"/>
                </a:solidFill>
              </a:rPr>
              <a:t>0</a:t>
            </a:r>
            <a:r>
              <a:rPr lang="en-US" altLang="en-US" dirty="0"/>
              <a:t> and </a:t>
            </a:r>
            <a:r>
              <a:rPr lang="en-US" altLang="en-US" b="1" i="1" dirty="0">
                <a:solidFill>
                  <a:srgbClr val="0070C0"/>
                </a:solidFill>
              </a:rPr>
              <a:t>P</a:t>
            </a:r>
            <a:r>
              <a:rPr lang="en-US" altLang="en-US" b="1" i="1" baseline="-25000" dirty="0">
                <a:solidFill>
                  <a:srgbClr val="0070C0"/>
                </a:solidFill>
              </a:rPr>
              <a:t>1</a:t>
            </a:r>
            <a:r>
              <a:rPr lang="en-US" altLang="en-US" dirty="0"/>
              <a:t> are creating child processes using the </a:t>
            </a:r>
            <a:r>
              <a:rPr lang="en-US" altLang="en-US" b="1" dirty="0">
                <a:solidFill>
                  <a:srgbClr val="0070C0"/>
                </a:solidFill>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b="1" dirty="0" err="1">
                <a:solidFill>
                  <a:srgbClr val="0070C0"/>
                </a:solidFill>
                <a:latin typeface="Courier New" panose="02070309020205020404" pitchFamily="49" charset="0"/>
                <a:cs typeface="Courier New" panose="02070309020205020404" pitchFamily="49" charset="0"/>
              </a:rPr>
              <a:t>next_available_pid</a:t>
            </a:r>
            <a:r>
              <a:rPr lang="en-US" altLang="en-US" b="1" dirty="0">
                <a:solidFill>
                  <a:srgbClr val="0070C0"/>
                </a:solidFill>
              </a:rPr>
              <a:t> </a:t>
            </a:r>
            <a:r>
              <a:rPr lang="en-US" altLang="en-US" dirty="0"/>
              <a:t>which represents the next available </a:t>
            </a:r>
            <a:r>
              <a:rPr lang="en-US" altLang="en-US" i="1" dirty="0">
                <a:solidFill>
                  <a:srgbClr val="0070C0"/>
                </a:solidFill>
              </a:rPr>
              <a:t>process identifier </a:t>
            </a:r>
            <a:r>
              <a:rPr lang="en-US" altLang="en-US" dirty="0"/>
              <a:t>(</a:t>
            </a:r>
            <a:r>
              <a:rPr lang="en-US" altLang="en-US" b="1" dirty="0" err="1">
                <a:solidFill>
                  <a:srgbClr val="0070C0"/>
                </a:solidFill>
              </a:rPr>
              <a:t>pid</a:t>
            </a:r>
            <a:r>
              <a:rPr lang="en-US" altLang="en-US" dirty="0"/>
              <a:t>)</a:t>
            </a:r>
          </a:p>
        </p:txBody>
      </p:sp>
      <p:sp>
        <p:nvSpPr>
          <p:cNvPr id="3" name="Content Placeholder 2">
            <a:extLst>
              <a:ext uri="{FF2B5EF4-FFF2-40B4-BE49-F238E27FC236}">
                <a16:creationId xmlns="" xmlns:a16="http://schemas.microsoft.com/office/drawing/2014/main" id="{B4EF5486-1602-3546-8B44-9EDB0AFE0D3B}"/>
              </a:ext>
            </a:extLst>
          </p:cNvPr>
          <p:cNvSpPr>
            <a:spLocks noGrp="1"/>
          </p:cNvSpPr>
          <p:nvPr>
            <p:ph sz="quarter" idx="10"/>
          </p:nvPr>
        </p:nvSpPr>
        <p:spPr>
          <a:xfrm>
            <a:off x="5890160" y="3334868"/>
            <a:ext cx="2938143" cy="3171997"/>
          </a:xfrm>
        </p:spPr>
        <p:txBody>
          <a:bodyPr anchor="ctr"/>
          <a:lstStyle/>
          <a:p>
            <a:r>
              <a:rPr lang="en-US" altLang="en-US" dirty="0"/>
              <a:t>Unless there is mutual exclusion, the same </a:t>
            </a:r>
            <a:r>
              <a:rPr lang="en-US" altLang="en-US" b="1" dirty="0" err="1">
                <a:solidFill>
                  <a:srgbClr val="0070C0"/>
                </a:solidFill>
              </a:rPr>
              <a:t>pid</a:t>
            </a:r>
            <a:r>
              <a:rPr lang="en-US" altLang="en-US" dirty="0"/>
              <a:t> could be assigned to two different processes!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 xmlns:a16="http://schemas.microsoft.com/office/drawing/2014/main" id="{5DD1A366-BF54-F741-A242-D60D0FA8F746}"/>
              </a:ext>
            </a:extLst>
          </p:cNvPr>
          <p:cNvSpPr>
            <a:spLocks noGrp="1"/>
          </p:cNvSpPr>
          <p:nvPr>
            <p:ph type="title"/>
          </p:nvPr>
        </p:nvSpPr>
        <p:spPr/>
        <p:txBody>
          <a:bodyPr/>
          <a:lstStyle/>
          <a:p>
            <a:r>
              <a:rPr lang="en-US" altLang="en-US" dirty="0"/>
              <a:t>Critical-Section Problem</a:t>
            </a:r>
          </a:p>
        </p:txBody>
      </p:sp>
      <p:sp>
        <p:nvSpPr>
          <p:cNvPr id="2" name="Content Placeholder 1">
            <a:extLst>
              <a:ext uri="{FF2B5EF4-FFF2-40B4-BE49-F238E27FC236}">
                <a16:creationId xmlns="" xmlns:a16="http://schemas.microsoft.com/office/drawing/2014/main" id="{91CB1BE8-9F72-B746-B8FE-1ADE92D4B714}"/>
              </a:ext>
            </a:extLst>
          </p:cNvPr>
          <p:cNvSpPr>
            <a:spLocks noGrp="1"/>
          </p:cNvSpPr>
          <p:nvPr>
            <p:ph sz="half" idx="10"/>
          </p:nvPr>
        </p:nvSpPr>
        <p:spPr>
          <a:xfrm>
            <a:off x="490330" y="3544786"/>
            <a:ext cx="4048215" cy="2869266"/>
          </a:xfrm>
        </p:spPr>
        <p:txBody>
          <a:bodyPr/>
          <a:lstStyle/>
          <a:p>
            <a:r>
              <a:rPr lang="en-US" altLang="en-US" sz="1600" dirty="0"/>
              <a:t>Each process must </a:t>
            </a:r>
          </a:p>
          <a:p>
            <a:pPr lvl="1"/>
            <a:r>
              <a:rPr lang="en-US" altLang="en-US" sz="1600" dirty="0"/>
              <a:t>ask permission to enter critical section in </a:t>
            </a:r>
            <a:r>
              <a:rPr lang="en-US" altLang="en-US" sz="1600" i="1" dirty="0">
                <a:solidFill>
                  <a:srgbClr val="0070C0"/>
                </a:solidFill>
              </a:rPr>
              <a:t>entry section</a:t>
            </a:r>
            <a:r>
              <a:rPr lang="en-US" altLang="en-US" sz="1600" dirty="0"/>
              <a:t>, </a:t>
            </a:r>
          </a:p>
          <a:p>
            <a:pPr lvl="1"/>
            <a:r>
              <a:rPr lang="en-US" altLang="en-US" sz="1600" dirty="0"/>
              <a:t>may follow critical section with </a:t>
            </a:r>
            <a:r>
              <a:rPr lang="en-US" altLang="en-US" sz="1600" i="1" dirty="0">
                <a:solidFill>
                  <a:srgbClr val="0070C0"/>
                </a:solidFill>
              </a:rPr>
              <a:t>exit section</a:t>
            </a:r>
            <a:r>
              <a:rPr lang="en-US" altLang="en-US" sz="1600" dirty="0"/>
              <a:t>, </a:t>
            </a:r>
          </a:p>
          <a:p>
            <a:pPr lvl="1"/>
            <a:r>
              <a:rPr lang="en-US" altLang="en-US" sz="1600" dirty="0"/>
              <a:t>then </a:t>
            </a:r>
            <a:r>
              <a:rPr lang="en-US" altLang="en-US" sz="1600" i="1" dirty="0">
                <a:solidFill>
                  <a:srgbClr val="0070C0"/>
                </a:solidFill>
              </a:rPr>
              <a:t>remainder section</a:t>
            </a:r>
          </a:p>
        </p:txBody>
      </p:sp>
      <p:sp>
        <p:nvSpPr>
          <p:cNvPr id="19458" name="Content Placeholder 2">
            <a:extLst>
              <a:ext uri="{FF2B5EF4-FFF2-40B4-BE49-F238E27FC236}">
                <a16:creationId xmlns="" xmlns:a16="http://schemas.microsoft.com/office/drawing/2014/main" id="{1BCB69FE-1A8D-3946-B301-5DD5DEA55798}"/>
              </a:ext>
            </a:extLst>
          </p:cNvPr>
          <p:cNvSpPr>
            <a:spLocks noGrp="1"/>
          </p:cNvSpPr>
          <p:nvPr>
            <p:ph sz="half" idx="2"/>
          </p:nvPr>
        </p:nvSpPr>
        <p:spPr>
          <a:xfrm>
            <a:off x="490331" y="1376979"/>
            <a:ext cx="8344166" cy="1936237"/>
          </a:xfrm>
        </p:spPr>
        <p:txBody>
          <a:bodyPr/>
          <a:lstStyle/>
          <a:p>
            <a:pPr>
              <a:spcBef>
                <a:spcPts val="400"/>
              </a:spcBef>
              <a:spcAft>
                <a:spcPts val="400"/>
              </a:spcAft>
            </a:pPr>
            <a:r>
              <a:rPr lang="en-US" altLang="en-US" dirty="0"/>
              <a:t>Consider system of </a:t>
            </a:r>
            <a:r>
              <a:rPr lang="en-US" altLang="en-US" b="1" i="1" dirty="0">
                <a:solidFill>
                  <a:srgbClr val="0070C0"/>
                </a:solidFill>
              </a:rPr>
              <a:t>n</a:t>
            </a:r>
            <a:r>
              <a:rPr lang="en-US" altLang="en-US" b="1" dirty="0"/>
              <a:t> </a:t>
            </a:r>
            <a:r>
              <a:rPr lang="en-US" altLang="en-US" dirty="0"/>
              <a:t>processes </a:t>
            </a:r>
            <a:r>
              <a:rPr lang="en-US" altLang="en-US" dirty="0">
                <a:solidFill>
                  <a:srgbClr val="0070C0"/>
                </a:solidFill>
              </a:rPr>
              <a:t>{</a:t>
            </a:r>
            <a:r>
              <a:rPr lang="en-US" altLang="en-US" b="1" i="1" dirty="0">
                <a:solidFill>
                  <a:srgbClr val="0070C0"/>
                </a:solidFill>
              </a:rPr>
              <a:t>P</a:t>
            </a:r>
            <a:r>
              <a:rPr lang="en-US" altLang="en-US" b="1" i="1" baseline="-25000" dirty="0">
                <a:solidFill>
                  <a:srgbClr val="0070C0"/>
                </a:solidFill>
              </a:rPr>
              <a:t>0</a:t>
            </a:r>
            <a:r>
              <a:rPr lang="en-US" altLang="en-US" b="1" i="1" dirty="0">
                <a:solidFill>
                  <a:srgbClr val="0070C0"/>
                </a:solidFill>
              </a:rPr>
              <a:t>, P</a:t>
            </a:r>
            <a:r>
              <a:rPr lang="en-US" altLang="en-US" b="1" i="1" baseline="-25000" dirty="0">
                <a:solidFill>
                  <a:srgbClr val="0070C0"/>
                </a:solidFill>
              </a:rPr>
              <a:t>1</a:t>
            </a:r>
            <a:r>
              <a:rPr lang="en-US" altLang="en-US" b="1" i="1" dirty="0">
                <a:solidFill>
                  <a:srgbClr val="0070C0"/>
                </a:solidFill>
              </a:rPr>
              <a:t>, … P</a:t>
            </a:r>
            <a:r>
              <a:rPr lang="en-US" altLang="en-US" b="1" i="1" baseline="-25000" dirty="0">
                <a:solidFill>
                  <a:srgbClr val="0070C0"/>
                </a:solidFill>
              </a:rPr>
              <a:t>n-1</a:t>
            </a:r>
            <a:r>
              <a:rPr lang="en-US" altLang="en-US" dirty="0">
                <a:solidFill>
                  <a:srgbClr val="0070C0"/>
                </a:solidFill>
              </a:rPr>
              <a:t>}</a:t>
            </a:r>
          </a:p>
          <a:p>
            <a:pPr>
              <a:spcBef>
                <a:spcPts val="400"/>
              </a:spcBef>
              <a:spcAft>
                <a:spcPts val="400"/>
              </a:spcAft>
            </a:pPr>
            <a:r>
              <a:rPr lang="en-US" altLang="en-US" dirty="0"/>
              <a:t>Each process has </a:t>
            </a:r>
            <a:r>
              <a:rPr lang="en-US" altLang="en-US" i="1" dirty="0">
                <a:solidFill>
                  <a:srgbClr val="0070C0"/>
                </a:solidFill>
              </a:rPr>
              <a:t>critical section </a:t>
            </a:r>
            <a:r>
              <a:rPr lang="en-US" altLang="en-US" dirty="0"/>
              <a:t>(i.e., segment of code)</a:t>
            </a:r>
          </a:p>
          <a:p>
            <a:pPr lvl="2">
              <a:spcBef>
                <a:spcPts val="400"/>
              </a:spcBef>
              <a:spcAft>
                <a:spcPts val="400"/>
              </a:spcAft>
            </a:pPr>
            <a:r>
              <a:rPr lang="en-US" altLang="en-US" dirty="0"/>
              <a:t>Process may be changing common variables, updating table, writing file, etc.</a:t>
            </a:r>
          </a:p>
          <a:p>
            <a:pPr lvl="2">
              <a:spcBef>
                <a:spcPts val="400"/>
              </a:spcBef>
              <a:spcAft>
                <a:spcPts val="400"/>
              </a:spcAft>
            </a:pPr>
            <a:r>
              <a:rPr lang="en-US" altLang="en-US" dirty="0"/>
              <a:t>When one process in critical section, no other may be in its critical section</a:t>
            </a:r>
          </a:p>
          <a:p>
            <a:pPr>
              <a:spcBef>
                <a:spcPts val="400"/>
              </a:spcBef>
              <a:spcAft>
                <a:spcPts val="400"/>
              </a:spcAft>
            </a:pPr>
            <a:r>
              <a:rPr lang="en-US" altLang="en-US" i="1" dirty="0">
                <a:solidFill>
                  <a:srgbClr val="0070C0"/>
                </a:solidFill>
              </a:rPr>
              <a:t>Critical-section problem </a:t>
            </a:r>
            <a:r>
              <a:rPr lang="en-US" altLang="en-US" dirty="0"/>
              <a:t>needs to design a protocol to solve this</a:t>
            </a:r>
            <a:endParaRPr lang="en-US" altLang="en-US" b="1" dirty="0">
              <a:solidFill>
                <a:srgbClr val="3366FF"/>
              </a:solidFill>
            </a:endParaRPr>
          </a:p>
          <a:p>
            <a:pPr>
              <a:buFont typeface="Monotype Sorts" pitchFamily="2" charset="2"/>
              <a:buNone/>
            </a:pPr>
            <a:endParaRPr lang="en-US" altLang="en-US" dirty="0"/>
          </a:p>
        </p:txBody>
      </p:sp>
      <p:sp>
        <p:nvSpPr>
          <p:cNvPr id="8" name="Content Placeholder 2">
            <a:extLst>
              <a:ext uri="{FF2B5EF4-FFF2-40B4-BE49-F238E27FC236}">
                <a16:creationId xmlns="" xmlns:a16="http://schemas.microsoft.com/office/drawing/2014/main" id="{A4AC32CF-460D-1A44-914B-D442A7812982}"/>
              </a:ext>
            </a:extLst>
          </p:cNvPr>
          <p:cNvSpPr>
            <a:spLocks noGrp="1"/>
          </p:cNvSpPr>
          <p:nvPr>
            <p:ph sz="half" idx="11"/>
          </p:nvPr>
        </p:nvSpPr>
        <p:spPr>
          <a:xfrm>
            <a:off x="4716965" y="3544786"/>
            <a:ext cx="4117531" cy="2869266"/>
          </a:xfrm>
        </p:spPr>
        <p:txBody>
          <a:bodyPr/>
          <a:lstStyle/>
          <a:p>
            <a:pPr>
              <a:buClr>
                <a:schemeClr val="folHlink"/>
              </a:buClr>
              <a:buNone/>
            </a:pPr>
            <a:r>
              <a:rPr lang="en-US" altLang="en-US" sz="1600" b="1" dirty="0">
                <a:latin typeface="Courier New" panose="02070309020205020404" pitchFamily="49" charset="0"/>
                <a:cs typeface="Courier New" panose="02070309020205020404" pitchFamily="49" charset="0"/>
              </a:rPr>
              <a:t>do {</a:t>
            </a:r>
          </a:p>
          <a:p>
            <a:pPr>
              <a:buClr>
                <a:schemeClr val="folHlink"/>
              </a:buClr>
              <a:buNone/>
            </a:pPr>
            <a:r>
              <a:rPr lang="en-US" altLang="en-US" sz="1600" b="1" i="1" dirty="0">
                <a:solidFill>
                  <a:srgbClr val="0000FF"/>
                </a:solidFill>
                <a:latin typeface="Courier New" panose="02070309020205020404" pitchFamily="49" charset="0"/>
                <a:cs typeface="Courier New" panose="02070309020205020404" pitchFamily="49" charset="0"/>
              </a:rPr>
              <a:t>	</a:t>
            </a:r>
            <a:r>
              <a:rPr lang="en-US" altLang="en-US" sz="1600" b="1" i="1" dirty="0">
                <a:solidFill>
                  <a:srgbClr val="0070C0"/>
                </a:solidFill>
                <a:latin typeface="Courier New" panose="02070309020205020404" pitchFamily="49" charset="0"/>
                <a:cs typeface="Courier New" panose="02070309020205020404" pitchFamily="49" charset="0"/>
              </a:rPr>
              <a:t>	</a:t>
            </a:r>
            <a:r>
              <a:rPr lang="en-US" altLang="en-US" sz="1600" b="1" i="1" dirty="0">
                <a:solidFill>
                  <a:srgbClr val="0070C0"/>
                </a:solidFill>
                <a:latin typeface="Courier New" panose="02070309020205020404" pitchFamily="49" charset="0"/>
              </a:rPr>
              <a:t>entry section</a:t>
            </a:r>
            <a:endParaRPr lang="en-US" altLang="en-US" sz="1600" b="1" i="1" dirty="0">
              <a:solidFill>
                <a:srgbClr val="0070C0"/>
              </a:solidFill>
              <a:latin typeface="Courier New" panose="02070309020205020404" pitchFamily="49" charset="0"/>
              <a:cs typeface="Courier New" panose="02070309020205020404" pitchFamily="49" charset="0"/>
            </a:endParaRPr>
          </a:p>
          <a:p>
            <a:pPr>
              <a:buClr>
                <a:schemeClr val="folHlink"/>
              </a:buClr>
              <a:buNone/>
            </a:pPr>
            <a:r>
              <a:rPr lang="en-US" altLang="en-US" sz="1600" b="1" dirty="0">
                <a:solidFill>
                  <a:srgbClr val="C00000"/>
                </a:solidFill>
                <a:latin typeface="Courier New" panose="02070309020205020404" pitchFamily="49" charset="0"/>
                <a:cs typeface="Courier New" panose="02070309020205020404" pitchFamily="49" charset="0"/>
              </a:rPr>
              <a:t>      </a:t>
            </a:r>
            <a:r>
              <a:rPr lang="en-US" altLang="en-US" sz="1600" b="1" i="1" dirty="0">
                <a:solidFill>
                  <a:srgbClr val="C00000"/>
                </a:solidFill>
                <a:latin typeface="Courier New" panose="02070309020205020404" pitchFamily="49" charset="0"/>
                <a:cs typeface="Courier New" panose="02070309020205020404" pitchFamily="49" charset="0"/>
              </a:rPr>
              <a:t>critical section</a:t>
            </a:r>
          </a:p>
          <a:p>
            <a:pPr>
              <a:buClr>
                <a:schemeClr val="folHlink"/>
              </a:buClr>
              <a:buNone/>
            </a:pPr>
            <a:r>
              <a:rPr lang="en-US" altLang="en-US" sz="1600" b="1" i="1" dirty="0">
                <a:solidFill>
                  <a:srgbClr val="0000FF"/>
                </a:solidFill>
                <a:latin typeface="Courier New" panose="02070309020205020404" pitchFamily="49" charset="0"/>
                <a:cs typeface="Courier New" panose="02070309020205020404" pitchFamily="49" charset="0"/>
              </a:rPr>
              <a:t>		</a:t>
            </a:r>
            <a:r>
              <a:rPr lang="en-US" altLang="en-US" sz="1600" b="1" i="1" dirty="0">
                <a:solidFill>
                  <a:srgbClr val="0070C0"/>
                </a:solidFill>
                <a:latin typeface="Courier New" panose="02070309020205020404" pitchFamily="49" charset="0"/>
              </a:rPr>
              <a:t>exit section</a:t>
            </a:r>
            <a:endParaRPr lang="en-US" altLang="en-US" sz="1600" b="1" dirty="0">
              <a:solidFill>
                <a:srgbClr val="0070C0"/>
              </a:solidFill>
              <a:latin typeface="Courier New" panose="02070309020205020404" pitchFamily="49" charset="0"/>
              <a:cs typeface="Courier New" panose="02070309020205020404" pitchFamily="49" charset="0"/>
            </a:endParaRPr>
          </a:p>
          <a:p>
            <a:pPr>
              <a:buClr>
                <a:schemeClr val="folHlink"/>
              </a:buClr>
              <a:buNone/>
            </a:pPr>
            <a:r>
              <a:rPr lang="en-US" altLang="en-US" sz="1600" b="1" dirty="0">
                <a:solidFill>
                  <a:srgbClr val="0070C0"/>
                </a:solidFill>
                <a:latin typeface="Courier New" panose="02070309020205020404" pitchFamily="49" charset="0"/>
                <a:cs typeface="Courier New" panose="02070309020205020404" pitchFamily="49" charset="0"/>
              </a:rPr>
              <a:t>      </a:t>
            </a:r>
            <a:r>
              <a:rPr lang="en-US" altLang="en-US" sz="1600" b="1" i="1" dirty="0">
                <a:solidFill>
                  <a:srgbClr val="0070C0"/>
                </a:solidFill>
                <a:latin typeface="Courier New" panose="02070309020205020404" pitchFamily="49" charset="0"/>
                <a:cs typeface="Courier New" panose="02070309020205020404" pitchFamily="49" charset="0"/>
              </a:rPr>
              <a:t>remainder section</a:t>
            </a:r>
          </a:p>
          <a:p>
            <a:pPr>
              <a:buClr>
                <a:schemeClr val="folHlink"/>
              </a:buClr>
              <a:buNone/>
            </a:pPr>
            <a:r>
              <a:rPr lang="en-US" altLang="en-US" sz="1600" b="1" dirty="0">
                <a:latin typeface="Courier New" panose="02070309020205020404" pitchFamily="49" charset="0"/>
                <a:cs typeface="Courier New" panose="02070309020205020404" pitchFamily="49" charset="0"/>
              </a:rPr>
              <a:t>} while(true);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peratingSystemConcepts">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peratingSystemConcepts" id="{D3DAB36E-5FCC-F049-93CA-807333785B8D}" vid="{80AEA8ED-C47E-FC40-ADA7-B562CAE60EB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OperatingSystemConcepts</Template>
  <TotalTime>22334</TotalTime>
  <Words>2960</Words>
  <Application>Microsoft Macintosh PowerPoint</Application>
  <PresentationFormat>On-screen Show (4:3)</PresentationFormat>
  <Paragraphs>604</Paragraphs>
  <Slides>61</Slides>
  <Notes>39</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61</vt:i4>
      </vt:variant>
    </vt:vector>
  </HeadingPairs>
  <TitlesOfParts>
    <vt:vector size="81" baseType="lpstr">
      <vt:lpstr>Courier New</vt:lpstr>
      <vt:lpstr>DFKai-SB</vt:lpstr>
      <vt:lpstr>Georgia</vt:lpstr>
      <vt:lpstr>Helvetica</vt:lpstr>
      <vt:lpstr>Maiandra GD</vt:lpstr>
      <vt:lpstr>Monotype Sorts</vt:lpstr>
      <vt:lpstr>MS PGothic</vt:lpstr>
      <vt:lpstr>ＭＳ Ｐゴシック</vt:lpstr>
      <vt:lpstr>MT Extra</vt:lpstr>
      <vt:lpstr>PMingLiU</vt:lpstr>
      <vt:lpstr>Symbol</vt:lpstr>
      <vt:lpstr>Times New Roman</vt:lpstr>
      <vt:lpstr>Verdana</vt:lpstr>
      <vt:lpstr>VNI-Times</vt:lpstr>
      <vt:lpstr>VNI-Times Normal</vt:lpstr>
      <vt:lpstr>Webdings</vt:lpstr>
      <vt:lpstr>Wingdings</vt:lpstr>
      <vt:lpstr>標楷體</vt:lpstr>
      <vt:lpstr>Arial</vt:lpstr>
      <vt:lpstr>OperatingSystemConcepts</vt:lpstr>
      <vt:lpstr>Chapter 6:  Synchronization Tools</vt:lpstr>
      <vt:lpstr>Chapter 6: Outline</vt:lpstr>
      <vt:lpstr>Objectives</vt:lpstr>
      <vt:lpstr>Background</vt:lpstr>
      <vt:lpstr>Producer </vt:lpstr>
      <vt:lpstr>Consumer</vt:lpstr>
      <vt:lpstr>Race Condition</vt:lpstr>
      <vt:lpstr>Race Condition (Cont.)</vt:lpstr>
      <vt:lpstr>Critical-Section Problem</vt:lpstr>
      <vt:lpstr>Critical Section (CS)</vt:lpstr>
      <vt:lpstr>Solution to Critical-Section Problem</vt:lpstr>
      <vt:lpstr>Critical-Section Handling in OS </vt:lpstr>
      <vt:lpstr>Proposal solution 1 (1/2)</vt:lpstr>
      <vt:lpstr>Proposal solution 1 (2/2)</vt:lpstr>
      <vt:lpstr>Proposal solution 2 (1/2)</vt:lpstr>
      <vt:lpstr>Proposal solution 2 (2/2)</vt:lpstr>
      <vt:lpstr>Peterson’s Solution</vt:lpstr>
      <vt:lpstr>Algorithm for Process Pi</vt:lpstr>
      <vt:lpstr>Peterson’s Solution (Cont.)</vt:lpstr>
      <vt:lpstr>Remarks on Peterson’s Solution</vt:lpstr>
      <vt:lpstr>Example of Peterson’s Solution</vt:lpstr>
      <vt:lpstr>Example of Peterson’s Solution</vt:lpstr>
      <vt:lpstr>Synchronization Hardware</vt:lpstr>
      <vt:lpstr>Memory Barriers</vt:lpstr>
      <vt:lpstr>Example of Memory Barrier</vt:lpstr>
      <vt:lpstr>Hardware Instructions</vt:lpstr>
      <vt:lpstr>test_and_set  Instruction </vt:lpstr>
      <vt:lpstr>Solution using test_and_set()</vt:lpstr>
      <vt:lpstr>compare_and_swap Instruction</vt:lpstr>
      <vt:lpstr>Solution using compare_and_swap</vt:lpstr>
      <vt:lpstr>Bounded-waiting Mutual Exclusion   with compare-and-swap</vt:lpstr>
      <vt:lpstr>Atomic Variables</vt:lpstr>
      <vt:lpstr>Atomic Variables (Cont.)</vt:lpstr>
      <vt:lpstr>Mutex Locks</vt:lpstr>
      <vt:lpstr>Solution to Critical-section Problem using Locks</vt:lpstr>
      <vt:lpstr>Mutex Lock Definitions</vt:lpstr>
      <vt:lpstr>Semaphore</vt:lpstr>
      <vt:lpstr>Semaphore Usage</vt:lpstr>
      <vt:lpstr>Semaphore Implementation</vt:lpstr>
      <vt:lpstr>Semaphore Implementation  with no Busy waiting </vt:lpstr>
      <vt:lpstr>Implementation with no Busy waiting (Cont.)</vt:lpstr>
      <vt:lpstr>Problems with Semaphores</vt:lpstr>
      <vt:lpstr>Monitors</vt:lpstr>
      <vt:lpstr>Schematic View of a Monitor</vt:lpstr>
      <vt:lpstr>Condition Variables</vt:lpstr>
      <vt:lpstr> Monitor with Condition Variables</vt:lpstr>
      <vt:lpstr>Condition Variables Choices</vt:lpstr>
      <vt:lpstr>Monitor Implementation using Semaphores</vt:lpstr>
      <vt:lpstr>Monitor Implementation – Condition Variables</vt:lpstr>
      <vt:lpstr>Monitor Implementation (Cont.)</vt:lpstr>
      <vt:lpstr>Resuming Processes within a Monitor</vt:lpstr>
      <vt:lpstr>Single Resource allocation </vt:lpstr>
      <vt:lpstr>A Monitor to Allocate Single Resource</vt:lpstr>
      <vt:lpstr>Liveness</vt:lpstr>
      <vt:lpstr>Liveness (Cont.)</vt:lpstr>
      <vt:lpstr>Liveness (Cont.)</vt:lpstr>
      <vt:lpstr>Priority Inheritance Protocol</vt:lpstr>
      <vt:lpstr>Summary</vt:lpstr>
      <vt:lpstr>Summary (Cont.)</vt:lpstr>
      <vt:lpstr>Summary (Cont.)</vt:lpstr>
      <vt:lpstr>End of Chapter 6</vt:lpstr>
    </vt:vector>
  </TitlesOfParts>
  <Company>Lucent Technologies</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Microsoft Office User</cp:lastModifiedBy>
  <cp:revision>329</cp:revision>
  <cp:lastPrinted>2019-10-09T23:26:41Z</cp:lastPrinted>
  <dcterms:created xsi:type="dcterms:W3CDTF">2011-01-13T23:43:38Z</dcterms:created>
  <dcterms:modified xsi:type="dcterms:W3CDTF">2020-06-18T08:00:17Z</dcterms:modified>
</cp:coreProperties>
</file>