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311" r:id="rId2"/>
    <p:sldId id="273" r:id="rId3"/>
    <p:sldId id="274" r:id="rId4"/>
    <p:sldId id="276" r:id="rId5"/>
    <p:sldId id="277" r:id="rId6"/>
    <p:sldId id="302" r:id="rId7"/>
    <p:sldId id="313" r:id="rId8"/>
    <p:sldId id="279" r:id="rId9"/>
    <p:sldId id="303" r:id="rId10"/>
    <p:sldId id="304" r:id="rId11"/>
    <p:sldId id="305" r:id="rId12"/>
    <p:sldId id="280" r:id="rId13"/>
    <p:sldId id="30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07" r:id="rId27"/>
    <p:sldId id="309" r:id="rId28"/>
    <p:sldId id="310" r:id="rId29"/>
    <p:sldId id="293" r:id="rId30"/>
    <p:sldId id="312" r:id="rId3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73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FB56522-D452-494F-99ED-57CD60AD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2191D6F-BEC0-4CCA-8F07-34631C783B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24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91D6F-BEC0-4CCA-8F07-34631C783B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/>
                <a:endParaRPr lang="vi-VN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/>
                <a:endParaRPr lang="vi-VN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/>
                <a:endParaRPr lang="vi-VN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 eaLnBrk="1" hangingPunct="1"/>
                <a:endParaRPr lang="vi-VN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/>
              <a:endParaRPr lang="vi-VN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/>
              <a:endParaRPr lang="vi-VN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/>
              <a:endParaRPr lang="vi-VN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1C1C1C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fld id="{98020EA1-A955-47C8-9246-1A6F849AC651}" type="datetime1">
              <a:rPr lang="en-US" smtClean="0"/>
              <a:t>13-Oct-16</a:t>
            </a:fld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4191000" cy="3048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C1C1C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91400" y="6248400"/>
            <a:ext cx="1371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C1C1C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fld id="{DB78DC7E-7C5D-48FC-A515-F54F644A64E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680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latin typeface="Helvetica" pitchFamily="34" charset="0"/>
              </a:defRPr>
            </a:lvl1pPr>
          </a:lstStyle>
          <a:p>
            <a:pPr>
              <a:defRPr/>
            </a:pPr>
            <a:fld id="{2D9C7760-8865-41B7-893A-30EB61C83021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A4191842-5051-4F3A-B66A-EC1C2FA7584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686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latin typeface="Helvetica" pitchFamily="34" charset="0"/>
              </a:defRPr>
            </a:lvl1pPr>
          </a:lstStyle>
          <a:p>
            <a:pPr>
              <a:defRPr/>
            </a:pPr>
            <a:fld id="{3E0C3BB6-6A78-4D9F-95B2-B82115246734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C88254D9-AD2E-451F-87D5-86CA7BE25FC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1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>
            <a:grpSpLocks/>
          </p:cNvGrpSpPr>
          <p:nvPr userDrawn="1"/>
        </p:nvGrpSpPr>
        <p:grpSpPr bwMode="auto">
          <a:xfrm>
            <a:off x="63500" y="5673725"/>
            <a:ext cx="1035050" cy="1033463"/>
            <a:chOff x="125" y="2614"/>
            <a:chExt cx="706" cy="651"/>
          </a:xfrm>
        </p:grpSpPr>
        <p:sp>
          <p:nvSpPr>
            <p:cNvPr id="5" name="Freeform 15"/>
            <p:cNvSpPr>
              <a:spLocks/>
            </p:cNvSpPr>
            <p:nvPr/>
          </p:nvSpPr>
          <p:spPr bwMode="auto">
            <a:xfrm>
              <a:off x="299" y="2614"/>
              <a:ext cx="178" cy="283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032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477" y="2614"/>
              <a:ext cx="177" cy="285"/>
            </a:xfrm>
            <a:custGeom>
              <a:avLst/>
              <a:gdLst>
                <a:gd name="T0" fmla="*/ 0 w 1497"/>
                <a:gd name="T1" fmla="*/ 0 h 2589"/>
                <a:gd name="T2" fmla="*/ 0 w 1497"/>
                <a:gd name="T3" fmla="*/ 0 h 2589"/>
                <a:gd name="T4" fmla="*/ 0 w 1497"/>
                <a:gd name="T5" fmla="*/ 0 h 2589"/>
                <a:gd name="T6" fmla="*/ 0 w 1497"/>
                <a:gd name="T7" fmla="*/ 0 h 2589"/>
                <a:gd name="T8" fmla="*/ 0 w 1497"/>
                <a:gd name="T9" fmla="*/ 0 h 2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7" h="2589">
                  <a:moveTo>
                    <a:pt x="1496" y="2589"/>
                  </a:moveTo>
                  <a:lnTo>
                    <a:pt x="1497" y="856"/>
                  </a:lnTo>
                  <a:lnTo>
                    <a:pt x="0" y="0"/>
                  </a:lnTo>
                  <a:lnTo>
                    <a:pt x="0" y="1717"/>
                  </a:lnTo>
                  <a:lnTo>
                    <a:pt x="1496" y="2589"/>
                  </a:lnTo>
                  <a:close/>
                </a:path>
              </a:pathLst>
            </a:custGeom>
            <a:solidFill>
              <a:srgbClr val="148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125" y="2897"/>
              <a:ext cx="178" cy="284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148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 flipH="1">
              <a:off x="652" y="2896"/>
              <a:ext cx="179" cy="284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032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auto">
            <a:xfrm rot="3690139">
              <a:off x="216" y="3029"/>
              <a:ext cx="165" cy="307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032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 rot="3600000">
              <a:off x="570" y="3024"/>
              <a:ext cx="165" cy="306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148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74" y="2847"/>
              <a:ext cx="39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751" tIns="33376" rIns="66751" bIns="3337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spcAft>
                  <a:spcPct val="10000"/>
                </a:spcAft>
                <a:defRPr/>
              </a:pPr>
              <a:r>
                <a:rPr lang="en-US" sz="1200" b="1" smtClean="0">
                  <a:solidFill>
                    <a:srgbClr val="032B91"/>
                  </a:solidFill>
                  <a:latin typeface="Arial" charset="0"/>
                </a:rPr>
                <a:t>BK</a:t>
              </a:r>
            </a:p>
            <a:p>
              <a:pPr eaLnBrk="1" hangingPunct="1">
                <a:defRPr/>
              </a:pPr>
              <a:r>
                <a:rPr lang="en-US" sz="900" b="1" smtClean="0">
                  <a:solidFill>
                    <a:srgbClr val="1488DB"/>
                  </a:solidFill>
                  <a:latin typeface="Arial" charset="0"/>
                </a:rPr>
                <a:t>TP.HCM</a:t>
              </a:r>
              <a:endParaRPr lang="en-US" sz="900" smtClean="0">
                <a:solidFill>
                  <a:srgbClr val="1488DB"/>
                </a:solidFill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447800" y="6248400"/>
            <a:ext cx="1295400" cy="4572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latin typeface="Helvetica" pitchFamily="34" charset="0"/>
              </a:defRPr>
            </a:lvl1pPr>
          </a:lstStyle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4419600" cy="3048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rgbClr val="333399">
                    <a:lumMod val="60000"/>
                    <a:lumOff val="40000"/>
                  </a:srgbClr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  <a:endParaRPr lang="vi-VN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243638"/>
            <a:ext cx="132715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7383BB1B-00C7-45C7-92A8-4FF6A3534E2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95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latin typeface="Helvetica" pitchFamily="34" charset="0"/>
              </a:defRPr>
            </a:lvl1pPr>
          </a:lstStyle>
          <a:p>
            <a:pPr>
              <a:defRPr/>
            </a:pPr>
            <a:fld id="{830B6AC0-ADB2-42FA-A8CD-B7943E4F8906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9090FE3B-3977-431E-94E1-52B82DEDA4E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429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latin typeface="Helvetica" pitchFamily="34" charset="0"/>
              </a:defRPr>
            </a:lvl1pPr>
          </a:lstStyle>
          <a:p>
            <a:pPr>
              <a:defRPr/>
            </a:pPr>
            <a:fld id="{003B62A6-4249-4F6A-B782-0F6F6C60C71C}" type="datetime1">
              <a:rPr lang="en-US" smtClean="0"/>
              <a:t>13-Oct-16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C2E02171-955D-4C44-8167-54AD67C458D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906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latin typeface="Helvetica" pitchFamily="34" charset="0"/>
              </a:defRPr>
            </a:lvl1pPr>
          </a:lstStyle>
          <a:p>
            <a:pPr>
              <a:defRPr/>
            </a:pPr>
            <a:fld id="{C82553D8-6B92-4F42-9301-8DD3F1358774}" type="datetime1">
              <a:rPr lang="en-US" smtClean="0"/>
              <a:t>13-Oct-16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8FD001BA-1AEE-4F5E-8D5F-25B06679C43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430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315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63500" y="5673725"/>
            <a:ext cx="1035050" cy="1033463"/>
            <a:chOff x="125" y="2614"/>
            <a:chExt cx="706" cy="651"/>
          </a:xfrm>
        </p:grpSpPr>
        <p:sp>
          <p:nvSpPr>
            <p:cNvPr id="3" name="Freeform 15"/>
            <p:cNvSpPr>
              <a:spLocks/>
            </p:cNvSpPr>
            <p:nvPr/>
          </p:nvSpPr>
          <p:spPr bwMode="auto">
            <a:xfrm>
              <a:off x="299" y="2614"/>
              <a:ext cx="178" cy="283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032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" name="Freeform 16"/>
            <p:cNvSpPr>
              <a:spLocks/>
            </p:cNvSpPr>
            <p:nvPr/>
          </p:nvSpPr>
          <p:spPr bwMode="auto">
            <a:xfrm>
              <a:off x="477" y="2614"/>
              <a:ext cx="177" cy="285"/>
            </a:xfrm>
            <a:custGeom>
              <a:avLst/>
              <a:gdLst>
                <a:gd name="T0" fmla="*/ 0 w 1497"/>
                <a:gd name="T1" fmla="*/ 0 h 2589"/>
                <a:gd name="T2" fmla="*/ 0 w 1497"/>
                <a:gd name="T3" fmla="*/ 0 h 2589"/>
                <a:gd name="T4" fmla="*/ 0 w 1497"/>
                <a:gd name="T5" fmla="*/ 0 h 2589"/>
                <a:gd name="T6" fmla="*/ 0 w 1497"/>
                <a:gd name="T7" fmla="*/ 0 h 2589"/>
                <a:gd name="T8" fmla="*/ 0 w 1497"/>
                <a:gd name="T9" fmla="*/ 0 h 2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7" h="2589">
                  <a:moveTo>
                    <a:pt x="1496" y="2589"/>
                  </a:moveTo>
                  <a:lnTo>
                    <a:pt x="1497" y="856"/>
                  </a:lnTo>
                  <a:lnTo>
                    <a:pt x="0" y="0"/>
                  </a:lnTo>
                  <a:lnTo>
                    <a:pt x="0" y="1717"/>
                  </a:lnTo>
                  <a:lnTo>
                    <a:pt x="1496" y="2589"/>
                  </a:lnTo>
                  <a:close/>
                </a:path>
              </a:pathLst>
            </a:custGeom>
            <a:solidFill>
              <a:srgbClr val="148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" name="Freeform 17"/>
            <p:cNvSpPr>
              <a:spLocks/>
            </p:cNvSpPr>
            <p:nvPr/>
          </p:nvSpPr>
          <p:spPr bwMode="auto">
            <a:xfrm>
              <a:off x="125" y="2897"/>
              <a:ext cx="178" cy="284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148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18"/>
            <p:cNvSpPr>
              <a:spLocks/>
            </p:cNvSpPr>
            <p:nvPr/>
          </p:nvSpPr>
          <p:spPr bwMode="auto">
            <a:xfrm flipH="1">
              <a:off x="652" y="2896"/>
              <a:ext cx="179" cy="284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032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 rot="3690139">
              <a:off x="216" y="3029"/>
              <a:ext cx="165" cy="307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032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 rot="3600000">
              <a:off x="570" y="3024"/>
              <a:ext cx="165" cy="306"/>
            </a:xfrm>
            <a:custGeom>
              <a:avLst/>
              <a:gdLst>
                <a:gd name="T0" fmla="*/ 0 w 1327"/>
                <a:gd name="T1" fmla="*/ 0 h 2290"/>
                <a:gd name="T2" fmla="*/ 0 w 1327"/>
                <a:gd name="T3" fmla="*/ 0 h 2290"/>
                <a:gd name="T4" fmla="*/ 0 w 1327"/>
                <a:gd name="T5" fmla="*/ 0 h 2290"/>
                <a:gd name="T6" fmla="*/ 0 w 1327"/>
                <a:gd name="T7" fmla="*/ 0 h 2290"/>
                <a:gd name="T8" fmla="*/ 0 w 1327"/>
                <a:gd name="T9" fmla="*/ 0 h 2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7" h="2290">
                  <a:moveTo>
                    <a:pt x="0" y="2290"/>
                  </a:moveTo>
                  <a:lnTo>
                    <a:pt x="0" y="760"/>
                  </a:lnTo>
                  <a:lnTo>
                    <a:pt x="1327" y="0"/>
                  </a:lnTo>
                  <a:lnTo>
                    <a:pt x="1327" y="1525"/>
                  </a:lnTo>
                  <a:lnTo>
                    <a:pt x="0" y="2290"/>
                  </a:lnTo>
                  <a:close/>
                </a:path>
              </a:pathLst>
            </a:custGeom>
            <a:solidFill>
              <a:srgbClr val="148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274" y="2847"/>
              <a:ext cx="39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751" tIns="33376" rIns="66751" bIns="3337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eaLnBrk="1" hangingPunct="1">
                <a:spcAft>
                  <a:spcPct val="10000"/>
                </a:spcAft>
                <a:defRPr/>
              </a:pPr>
              <a:r>
                <a:rPr lang="en-US" sz="1200" b="1" smtClean="0">
                  <a:solidFill>
                    <a:srgbClr val="032B91"/>
                  </a:solidFill>
                  <a:latin typeface="Arial" charset="0"/>
                </a:rPr>
                <a:t>BK</a:t>
              </a:r>
            </a:p>
            <a:p>
              <a:pPr eaLnBrk="1" hangingPunct="1">
                <a:defRPr/>
              </a:pPr>
              <a:r>
                <a:rPr lang="en-US" sz="900" b="1" smtClean="0">
                  <a:solidFill>
                    <a:srgbClr val="1488DB"/>
                  </a:solidFill>
                  <a:latin typeface="Arial" charset="0"/>
                </a:rPr>
                <a:t>TP.HCM</a:t>
              </a:r>
              <a:endParaRPr lang="en-US" sz="900" smtClean="0">
                <a:solidFill>
                  <a:srgbClr val="1488DB"/>
                </a:solidFill>
                <a:latin typeface="Arial" charset="0"/>
              </a:endParaRPr>
            </a:p>
          </p:txBody>
        </p:sp>
      </p:grp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2819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sz="1400" b="1" i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333399">
                    <a:lumMod val="60000"/>
                    <a:lumOff val="40000"/>
                  </a:srgbClr>
                </a:solidFill>
              </a:rPr>
              <a:t>Khoa Khoa học &amp; Kỹ thuật Máy tính</a:t>
            </a:r>
            <a:endParaRPr lang="vi-VN">
              <a:solidFill>
                <a:srgbClr val="33339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504950" cy="457200"/>
          </a:xfr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latin typeface="Helvetica" pitchFamily="34" charset="0"/>
              </a:defRPr>
            </a:lvl1pPr>
          </a:lstStyle>
          <a:p>
            <a:pPr>
              <a:defRPr/>
            </a:pPr>
            <a:fld id="{6AC78F3D-6A3A-4EF1-8A38-5482AC05E575}" type="datetime1">
              <a:rPr lang="en-US" smtClean="0"/>
              <a:t>13-Oct-16</a:t>
            </a:fld>
            <a:endParaRPr lang="vi-VN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924800" y="6243638"/>
            <a:ext cx="102235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A1227270-31DC-490F-AC81-3ACF1AF4D70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960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latin typeface="Helvetica" pitchFamily="34" charset="0"/>
              </a:defRPr>
            </a:lvl1pPr>
          </a:lstStyle>
          <a:p>
            <a:pPr>
              <a:defRPr/>
            </a:pPr>
            <a:fld id="{C4146026-443D-4333-9642-31D001E5B9BD}" type="datetime1">
              <a:rPr lang="en-US" smtClean="0"/>
              <a:t>13-Oct-16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F518952A-BEC9-49DD-9D19-AFEF11DB791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990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mtClean="0">
                <a:latin typeface="Helvetica" pitchFamily="34" charset="0"/>
              </a:defRPr>
            </a:lvl1pPr>
          </a:lstStyle>
          <a:p>
            <a:pPr>
              <a:defRPr/>
            </a:pPr>
            <a:fld id="{61F315FF-33DD-441B-9CCA-E11EEB2CEB17}" type="datetime1">
              <a:rPr lang="en-US" smtClean="0"/>
              <a:t>13-Oct-16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Helvetica" pitchFamily="34" charset="0"/>
              </a:defRPr>
            </a:lvl1pPr>
          </a:lstStyle>
          <a:p>
            <a:pPr>
              <a:defRPr/>
            </a:pPr>
            <a:fld id="{0E57349F-22B6-4148-BA70-6AFC84FD3E0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030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382588" y="4984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vi-V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763588" y="498475"/>
            <a:ext cx="3302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vi-V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06413" y="9207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vi-V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874713" y="9207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vi-V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90488" y="847725"/>
            <a:ext cx="56197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vi-V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25488" y="3905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vi-V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07988" y="11811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kumimoji="1" lang="vi-V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471613"/>
            <a:ext cx="77724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000000"/>
                </a:solidFill>
                <a:latin typeface="Tahoma"/>
              </a:defRPr>
            </a:lvl1pPr>
          </a:lstStyle>
          <a:p>
            <a:pPr>
              <a:defRPr/>
            </a:pPr>
            <a:fld id="{DBFA1934-BDDB-44BF-96B1-ADA66DAB9AD1}" type="datetime1">
              <a:rPr lang="en-US" smtClean="0"/>
              <a:t>13-Oct-16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Tahoma"/>
              </a:defRPr>
            </a:lvl1pPr>
          </a:lstStyle>
          <a:p>
            <a:pPr>
              <a:defRPr/>
            </a:pPr>
            <a:r>
              <a:rPr lang="en-US"/>
              <a:t>Faculty of Computer Science &amp; Engineering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Tahoma"/>
              </a:defRPr>
            </a:lvl1pPr>
          </a:lstStyle>
          <a:p>
            <a:pPr>
              <a:defRPr/>
            </a:pPr>
            <a:fld id="{2925DC42-9D58-44E3-8E2D-AB3C3CB29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8FCE704-068F-4892-B64E-2B33616B6230}" type="datetime1">
              <a:rPr lang="en-US" smtClean="0">
                <a:solidFill>
                  <a:srgbClr val="000000"/>
                </a:solidFill>
              </a:rPr>
              <a:t>13-Oct-16</a:t>
            </a:fld>
            <a:endParaRPr lang="vi-VN">
              <a:solidFill>
                <a:srgbClr val="000000"/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mtClean="0">
                <a:solidFill>
                  <a:srgbClr val="7575D1"/>
                </a:solidFill>
              </a:rPr>
              <a:t>Faculty of Computer Science &amp; Engineering</a:t>
            </a:r>
            <a:endParaRPr lang="vi-VN" smtClean="0">
              <a:solidFill>
                <a:srgbClr val="7575D1"/>
              </a:solidFill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5373BF3-3709-4808-8090-F088CB73EBF6}" type="slidenum">
              <a:rPr lang="vi-VN" smtClean="0">
                <a:solidFill>
                  <a:srgbClr val="000000"/>
                </a:solidFill>
              </a:rPr>
              <a:pPr/>
              <a:t>1</a:t>
            </a:fld>
            <a:endParaRPr lang="vi-VN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5468" y="2779713"/>
            <a:ext cx="245932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sz="3200" b="1" i="1" kern="0">
                <a:solidFill>
                  <a:srgbClr val="000000"/>
                </a:solidFill>
                <a:latin typeface="Tahoma"/>
              </a:rPr>
              <a:t>Chapter </a:t>
            </a:r>
            <a:r>
              <a:rPr lang="en-US" sz="3200" b="1" i="1" kern="0" smtClean="0">
                <a:solidFill>
                  <a:srgbClr val="000000"/>
                </a:solidFill>
                <a:latin typeface="Tahoma"/>
              </a:rPr>
              <a:t>11</a:t>
            </a:r>
            <a:endParaRPr lang="en-US" sz="3200" b="1" i="1" kern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0054" y="3840163"/>
            <a:ext cx="357501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kern="0" cap="all" smtClean="0">
                <a:solidFill>
                  <a:srgbClr val="333399"/>
                </a:solidFill>
                <a:latin typeface="Tahoma"/>
              </a:rPr>
              <a:t>File system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24676"/>
          </a:xfrm>
        </p:spPr>
        <p:txBody>
          <a:bodyPr/>
          <a:lstStyle/>
          <a:p>
            <a:pPr algn="ctr"/>
            <a:r>
              <a:rPr lang="en-US" sz="2800" b="1"/>
              <a:t>Simulation of Sequential </a:t>
            </a:r>
            <a:r>
              <a:rPr lang="en-US" sz="2800" b="1" smtClean="0"/>
              <a:t>Access</a:t>
            </a:r>
            <a:br>
              <a:rPr lang="en-US" sz="2800" b="1" smtClean="0"/>
            </a:br>
            <a:r>
              <a:rPr lang="en-US" sz="2800" b="1" smtClean="0"/>
              <a:t>on </a:t>
            </a:r>
            <a:r>
              <a:rPr lang="en-US" sz="2800" b="1"/>
              <a:t>a Direct-access File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26750" r="804" b="26971"/>
          <a:stretch>
            <a:fillRect/>
          </a:stretch>
        </p:blipFill>
        <p:spPr bwMode="auto">
          <a:xfrm>
            <a:off x="1553077" y="2438567"/>
            <a:ext cx="6589713" cy="23288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/>
              <a:t>Other Access Methods</a:t>
            </a:r>
            <a:endParaRPr lang="en-US" sz="3200" b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13759" r="1407" b="13335"/>
          <a:stretch>
            <a:fillRect/>
          </a:stretch>
        </p:blipFill>
        <p:spPr bwMode="auto">
          <a:xfrm>
            <a:off x="1673644" y="2440406"/>
            <a:ext cx="6780212" cy="38274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1453475" y="1356320"/>
            <a:ext cx="6646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kern="0">
                <a:solidFill>
                  <a:srgbClr val="333399"/>
                </a:solidFill>
                <a:latin typeface="Tahoma"/>
                <a:ea typeface="+mj-ea"/>
                <a:cs typeface="+mj-cs"/>
              </a:rPr>
              <a:t>Example of Index and Relative Files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24676"/>
          </a:xfrm>
        </p:spPr>
        <p:txBody>
          <a:bodyPr/>
          <a:lstStyle/>
          <a:p>
            <a:r>
              <a:rPr lang="en-US" sz="4000" b="1"/>
              <a:t>Directory Structure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67326"/>
            <a:ext cx="7964488" cy="5101390"/>
          </a:xfrm>
        </p:spPr>
        <p:txBody>
          <a:bodyPr/>
          <a:lstStyle/>
          <a:p>
            <a:r>
              <a:rPr lang="en-US" sz="2400"/>
              <a:t>A collection of nodes containing information about all files.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 1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 2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 3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 4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 n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Freeform 24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10 w 2637"/>
              <a:gd name="T1" fmla="*/ 328 h 928"/>
              <a:gd name="T2" fmla="*/ 28 w 2637"/>
              <a:gd name="T3" fmla="*/ 219 h 928"/>
              <a:gd name="T4" fmla="*/ 410 w 2637"/>
              <a:gd name="T5" fmla="*/ 37 h 928"/>
              <a:gd name="T6" fmla="*/ 583 w 2637"/>
              <a:gd name="T7" fmla="*/ 10 h 928"/>
              <a:gd name="T8" fmla="*/ 1019 w 2637"/>
              <a:gd name="T9" fmla="*/ 0 h 928"/>
              <a:gd name="T10" fmla="*/ 1401 w 2637"/>
              <a:gd name="T11" fmla="*/ 10 h 928"/>
              <a:gd name="T12" fmla="*/ 1655 w 2637"/>
              <a:gd name="T13" fmla="*/ 55 h 928"/>
              <a:gd name="T14" fmla="*/ 1901 w 2637"/>
              <a:gd name="T15" fmla="*/ 128 h 928"/>
              <a:gd name="T16" fmla="*/ 2019 w 2637"/>
              <a:gd name="T17" fmla="*/ 164 h 928"/>
              <a:gd name="T18" fmla="*/ 2246 w 2637"/>
              <a:gd name="T19" fmla="*/ 210 h 928"/>
              <a:gd name="T20" fmla="*/ 2382 w 2637"/>
              <a:gd name="T21" fmla="*/ 255 h 928"/>
              <a:gd name="T22" fmla="*/ 2519 w 2637"/>
              <a:gd name="T23" fmla="*/ 391 h 928"/>
              <a:gd name="T24" fmla="*/ 2573 w 2637"/>
              <a:gd name="T25" fmla="*/ 446 h 928"/>
              <a:gd name="T26" fmla="*/ 2619 w 2637"/>
              <a:gd name="T27" fmla="*/ 573 h 928"/>
              <a:gd name="T28" fmla="*/ 2637 w 2637"/>
              <a:gd name="T29" fmla="*/ 628 h 928"/>
              <a:gd name="T30" fmla="*/ 2619 w 2637"/>
              <a:gd name="T31" fmla="*/ 737 h 928"/>
              <a:gd name="T32" fmla="*/ 2401 w 2637"/>
              <a:gd name="T33" fmla="*/ 873 h 928"/>
              <a:gd name="T34" fmla="*/ 2201 w 2637"/>
              <a:gd name="T35" fmla="*/ 919 h 928"/>
              <a:gd name="T36" fmla="*/ 1146 w 2637"/>
              <a:gd name="T37" fmla="*/ 873 h 928"/>
              <a:gd name="T38" fmla="*/ 474 w 2637"/>
              <a:gd name="T39" fmla="*/ 700 h 928"/>
              <a:gd name="T40" fmla="*/ 446 w 2637"/>
              <a:gd name="T41" fmla="*/ 691 h 928"/>
              <a:gd name="T42" fmla="*/ 410 w 2637"/>
              <a:gd name="T43" fmla="*/ 673 h 928"/>
              <a:gd name="T44" fmla="*/ 83 w 2637"/>
              <a:gd name="T45" fmla="*/ 564 h 928"/>
              <a:gd name="T46" fmla="*/ 28 w 2637"/>
              <a:gd name="T47" fmla="*/ 400 h 928"/>
              <a:gd name="T48" fmla="*/ 1 w 2637"/>
              <a:gd name="T49" fmla="*/ 319 h 928"/>
              <a:gd name="T50" fmla="*/ 10 w 2637"/>
              <a:gd name="T51" fmla="*/ 3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10 w 2637"/>
              <a:gd name="T1" fmla="*/ 328 h 928"/>
              <a:gd name="T2" fmla="*/ 28 w 2637"/>
              <a:gd name="T3" fmla="*/ 219 h 928"/>
              <a:gd name="T4" fmla="*/ 410 w 2637"/>
              <a:gd name="T5" fmla="*/ 37 h 928"/>
              <a:gd name="T6" fmla="*/ 583 w 2637"/>
              <a:gd name="T7" fmla="*/ 10 h 928"/>
              <a:gd name="T8" fmla="*/ 1019 w 2637"/>
              <a:gd name="T9" fmla="*/ 0 h 928"/>
              <a:gd name="T10" fmla="*/ 1401 w 2637"/>
              <a:gd name="T11" fmla="*/ 10 h 928"/>
              <a:gd name="T12" fmla="*/ 1655 w 2637"/>
              <a:gd name="T13" fmla="*/ 55 h 928"/>
              <a:gd name="T14" fmla="*/ 1901 w 2637"/>
              <a:gd name="T15" fmla="*/ 128 h 928"/>
              <a:gd name="T16" fmla="*/ 2019 w 2637"/>
              <a:gd name="T17" fmla="*/ 164 h 928"/>
              <a:gd name="T18" fmla="*/ 2246 w 2637"/>
              <a:gd name="T19" fmla="*/ 210 h 928"/>
              <a:gd name="T20" fmla="*/ 2382 w 2637"/>
              <a:gd name="T21" fmla="*/ 255 h 928"/>
              <a:gd name="T22" fmla="*/ 2519 w 2637"/>
              <a:gd name="T23" fmla="*/ 391 h 928"/>
              <a:gd name="T24" fmla="*/ 2573 w 2637"/>
              <a:gd name="T25" fmla="*/ 446 h 928"/>
              <a:gd name="T26" fmla="*/ 2619 w 2637"/>
              <a:gd name="T27" fmla="*/ 573 h 928"/>
              <a:gd name="T28" fmla="*/ 2637 w 2637"/>
              <a:gd name="T29" fmla="*/ 628 h 928"/>
              <a:gd name="T30" fmla="*/ 2619 w 2637"/>
              <a:gd name="T31" fmla="*/ 737 h 928"/>
              <a:gd name="T32" fmla="*/ 2401 w 2637"/>
              <a:gd name="T33" fmla="*/ 873 h 928"/>
              <a:gd name="T34" fmla="*/ 2201 w 2637"/>
              <a:gd name="T35" fmla="*/ 919 h 928"/>
              <a:gd name="T36" fmla="*/ 1146 w 2637"/>
              <a:gd name="T37" fmla="*/ 873 h 928"/>
              <a:gd name="T38" fmla="*/ 474 w 2637"/>
              <a:gd name="T39" fmla="*/ 700 h 928"/>
              <a:gd name="T40" fmla="*/ 446 w 2637"/>
              <a:gd name="T41" fmla="*/ 691 h 928"/>
              <a:gd name="T42" fmla="*/ 410 w 2637"/>
              <a:gd name="T43" fmla="*/ 673 h 928"/>
              <a:gd name="T44" fmla="*/ 83 w 2637"/>
              <a:gd name="T45" fmla="*/ 564 h 928"/>
              <a:gd name="T46" fmla="*/ 28 w 2637"/>
              <a:gd name="T47" fmla="*/ 400 h 928"/>
              <a:gd name="T48" fmla="*/ 1 w 2637"/>
              <a:gd name="T49" fmla="*/ 319 h 928"/>
              <a:gd name="T50" fmla="*/ 10 w 2637"/>
              <a:gd name="T51" fmla="*/ 3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Directory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Files</a:t>
            </a: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1008647" y="5382126"/>
            <a:ext cx="7736305" cy="82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400"/>
              <a:t>Both the directory structure and the files reside on disk.</a:t>
            </a:r>
          </a:p>
          <a:p>
            <a:pPr algn="l"/>
            <a:r>
              <a:rPr lang="en-US" sz="2400"/>
              <a:t>Backups of these two structures are kept on tapes.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A Typical File-system Organization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14006" r="888" b="15189"/>
          <a:stretch>
            <a:fillRect/>
          </a:stretch>
        </p:blipFill>
        <p:spPr bwMode="auto">
          <a:xfrm>
            <a:off x="1384634" y="1829051"/>
            <a:ext cx="6684963" cy="37068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60508"/>
          </a:xfrm>
        </p:spPr>
        <p:txBody>
          <a:bodyPr/>
          <a:lstStyle/>
          <a:p>
            <a:r>
              <a:rPr lang="en-US" sz="3200" b="1"/>
              <a:t>Information in a Device Directory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90862" y="1459831"/>
            <a:ext cx="7864225" cy="467268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Name </a:t>
            </a:r>
          </a:p>
          <a:p>
            <a:pPr>
              <a:spcBef>
                <a:spcPts val="0"/>
              </a:spcBef>
            </a:pPr>
            <a:r>
              <a:rPr lang="en-US"/>
              <a:t>Type</a:t>
            </a:r>
          </a:p>
          <a:p>
            <a:pPr>
              <a:spcBef>
                <a:spcPts val="0"/>
              </a:spcBef>
            </a:pPr>
            <a:r>
              <a:rPr lang="en-US"/>
              <a:t>Address </a:t>
            </a:r>
          </a:p>
          <a:p>
            <a:pPr>
              <a:spcBef>
                <a:spcPts val="0"/>
              </a:spcBef>
            </a:pPr>
            <a:r>
              <a:rPr lang="en-US"/>
              <a:t>Current length</a:t>
            </a:r>
          </a:p>
          <a:p>
            <a:pPr>
              <a:spcBef>
                <a:spcPts val="0"/>
              </a:spcBef>
            </a:pPr>
            <a:r>
              <a:rPr lang="en-US"/>
              <a:t>Maximum length</a:t>
            </a:r>
          </a:p>
          <a:p>
            <a:pPr>
              <a:spcBef>
                <a:spcPts val="0"/>
              </a:spcBef>
            </a:pPr>
            <a:r>
              <a:rPr lang="en-US"/>
              <a:t>Date last accessed (for archival)</a:t>
            </a:r>
          </a:p>
          <a:p>
            <a:pPr>
              <a:spcBef>
                <a:spcPts val="0"/>
              </a:spcBef>
            </a:pPr>
            <a:r>
              <a:rPr lang="en-US"/>
              <a:t>Date last updated (for dump)</a:t>
            </a:r>
          </a:p>
          <a:p>
            <a:pPr>
              <a:spcBef>
                <a:spcPts val="0"/>
              </a:spcBef>
            </a:pPr>
            <a:r>
              <a:rPr lang="en-US"/>
              <a:t>Owner ID (who pays)</a:t>
            </a:r>
          </a:p>
          <a:p>
            <a:pPr>
              <a:spcBef>
                <a:spcPts val="0"/>
              </a:spcBef>
            </a:pPr>
            <a:r>
              <a:rPr lang="en-US"/>
              <a:t>Protection information (discuss later)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Operations Performed on Directory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 for a file</a:t>
            </a:r>
          </a:p>
          <a:p>
            <a:r>
              <a:rPr lang="en-US"/>
              <a:t>Create a file</a:t>
            </a:r>
          </a:p>
          <a:p>
            <a:r>
              <a:rPr lang="en-US"/>
              <a:t>Delete a file</a:t>
            </a:r>
          </a:p>
          <a:p>
            <a:r>
              <a:rPr lang="en-US"/>
              <a:t>List a directory</a:t>
            </a:r>
          </a:p>
          <a:p>
            <a:r>
              <a:rPr lang="en-US"/>
              <a:t>Rename a file</a:t>
            </a:r>
          </a:p>
          <a:p>
            <a:r>
              <a:rPr lang="en-US"/>
              <a:t>Traverse the file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28424"/>
          </a:xfrm>
        </p:spPr>
        <p:txBody>
          <a:bodyPr/>
          <a:lstStyle/>
          <a:p>
            <a:r>
              <a:rPr lang="en-US" sz="3600" b="1" smtClean="0"/>
              <a:t>Main Purpose of File Directory</a:t>
            </a:r>
            <a:endParaRPr lang="en-US" sz="3600" b="1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347537"/>
            <a:ext cx="7772400" cy="4784976"/>
          </a:xfrm>
        </p:spPr>
        <p:txBody>
          <a:bodyPr/>
          <a:lstStyle/>
          <a:p>
            <a:r>
              <a:rPr lang="en-US" b="1"/>
              <a:t>Efficiency</a:t>
            </a:r>
            <a:r>
              <a:rPr lang="en-US"/>
              <a:t> – locating a file quickly.</a:t>
            </a:r>
          </a:p>
          <a:p>
            <a:r>
              <a:rPr lang="en-US" b="1"/>
              <a:t>Naming</a:t>
            </a:r>
            <a:r>
              <a:rPr lang="en-US"/>
              <a:t> – convenient to users.</a:t>
            </a:r>
          </a:p>
          <a:p>
            <a:pPr lvl="1"/>
            <a:r>
              <a:rPr lang="en-US"/>
              <a:t>Two users can have same name for different files.</a:t>
            </a:r>
          </a:p>
          <a:p>
            <a:pPr lvl="1"/>
            <a:r>
              <a:rPr lang="en-US"/>
              <a:t>The same file can have several different names.</a:t>
            </a:r>
          </a:p>
          <a:p>
            <a:r>
              <a:rPr lang="en-US" b="1"/>
              <a:t>Grouping</a:t>
            </a:r>
            <a:r>
              <a:rPr lang="en-US"/>
              <a:t> – logical grouping of files by properties, (e.g., all Java programs, all games, 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Single-Level Directory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single directory for all users.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37015" r="401" b="36288"/>
          <a:stretch>
            <a:fillRect/>
          </a:stretch>
        </p:blipFill>
        <p:spPr bwMode="auto">
          <a:xfrm>
            <a:off x="1441617" y="2416175"/>
            <a:ext cx="6635750" cy="14303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441617" y="4213225"/>
            <a:ext cx="649905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2000"/>
              <a:t>Naming problem</a:t>
            </a:r>
            <a:br>
              <a:rPr lang="en-US" sz="2000"/>
            </a:br>
            <a:endParaRPr lang="en-US" sz="2000"/>
          </a:p>
          <a:p>
            <a:pPr algn="l"/>
            <a:r>
              <a:rPr lang="en-US" sz="2000"/>
              <a:t>Grouping problem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Two-Level Directory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Separate directory for each user.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30074" r="604" b="29224"/>
          <a:stretch>
            <a:fillRect/>
          </a:stretch>
        </p:blipFill>
        <p:spPr bwMode="auto">
          <a:xfrm>
            <a:off x="1490329" y="2282157"/>
            <a:ext cx="7099300" cy="23129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560179" y="4847891"/>
            <a:ext cx="7029450" cy="137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Tx/>
              <a:buChar char="•"/>
            </a:pPr>
            <a:r>
              <a:rPr lang="en-US" sz="2000"/>
              <a:t>Path name</a:t>
            </a:r>
          </a:p>
          <a:p>
            <a:pPr algn="l">
              <a:buFontTx/>
              <a:buChar char="•"/>
            </a:pPr>
            <a:r>
              <a:rPr lang="en-US" sz="2000"/>
              <a:t>Can have the same file name for different user</a:t>
            </a:r>
          </a:p>
          <a:p>
            <a:pPr algn="l">
              <a:buFontTx/>
              <a:buChar char="•"/>
            </a:pPr>
            <a:r>
              <a:rPr lang="en-US" sz="2000"/>
              <a:t>Efficient searching</a:t>
            </a:r>
          </a:p>
          <a:p>
            <a:pPr algn="l">
              <a:buFontTx/>
              <a:buChar char="•"/>
            </a:pPr>
            <a:r>
              <a:rPr lang="en-US" sz="2000"/>
              <a:t>No grouping capability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Tree-Structured Directories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7208" r="423" b="7057"/>
          <a:stretch>
            <a:fillRect/>
          </a:stretch>
        </p:blipFill>
        <p:spPr bwMode="auto">
          <a:xfrm>
            <a:off x="1574383" y="1447800"/>
            <a:ext cx="6673850" cy="46259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Chapter’s Content</a:t>
            </a:r>
            <a:endParaRPr lang="en-US" sz="4000" b="1"/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File </a:t>
            </a:r>
            <a:r>
              <a:rPr lang="en-US" sz="3600" smtClean="0"/>
              <a:t>Concept</a:t>
            </a:r>
            <a:endParaRPr lang="en-US" sz="3600"/>
          </a:p>
          <a:p>
            <a:r>
              <a:rPr lang="en-US" sz="3600"/>
              <a:t>Access </a:t>
            </a:r>
            <a:r>
              <a:rPr lang="en-US" sz="3600" smtClean="0"/>
              <a:t>Methods</a:t>
            </a:r>
            <a:endParaRPr lang="en-US" sz="3600"/>
          </a:p>
          <a:p>
            <a:r>
              <a:rPr lang="en-US" sz="3600"/>
              <a:t>Directory </a:t>
            </a:r>
            <a:r>
              <a:rPr lang="en-US" sz="3600" smtClean="0"/>
              <a:t>Structure</a:t>
            </a:r>
            <a:endParaRPr lang="en-US" sz="3600"/>
          </a:p>
          <a:p>
            <a:r>
              <a:rPr lang="en-US" sz="3600"/>
              <a:t>File System </a:t>
            </a:r>
            <a:r>
              <a:rPr lang="en-US" sz="3600" smtClean="0"/>
              <a:t>Mounting</a:t>
            </a:r>
            <a:endParaRPr lang="en-US" sz="3600"/>
          </a:p>
          <a:p>
            <a:r>
              <a:rPr lang="en-US" sz="3600"/>
              <a:t>File </a:t>
            </a:r>
            <a:r>
              <a:rPr lang="en-US" sz="3600" smtClean="0"/>
              <a:t>Sharing</a:t>
            </a:r>
            <a:endParaRPr lang="en-US" sz="3600"/>
          </a:p>
          <a:p>
            <a:r>
              <a:rPr lang="en-US" sz="3600"/>
              <a:t>Protection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312108-669C-48A4-9689-36EABF075257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Tree-Structured Directories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Efficient searching</a:t>
            </a:r>
            <a:br>
              <a:rPr lang="en-US"/>
            </a:br>
            <a:endParaRPr lang="en-US"/>
          </a:p>
          <a:p>
            <a:r>
              <a:rPr lang="en-US"/>
              <a:t>Grouping Capability</a:t>
            </a:r>
            <a:br>
              <a:rPr lang="en-US"/>
            </a:br>
            <a:endParaRPr lang="en-US"/>
          </a:p>
          <a:p>
            <a:r>
              <a:rPr lang="en-US"/>
              <a:t>Current directory (working directory)</a:t>
            </a:r>
          </a:p>
          <a:p>
            <a:pPr lvl="1"/>
            <a:r>
              <a:rPr lang="en-US" b="1"/>
              <a:t>cd</a:t>
            </a:r>
            <a:r>
              <a:rPr lang="en-US"/>
              <a:t> /spell/mail/prog</a:t>
            </a:r>
          </a:p>
          <a:p>
            <a:pPr lvl="1"/>
            <a:r>
              <a:rPr lang="en-US" b="1"/>
              <a:t>type</a:t>
            </a:r>
            <a:r>
              <a:rPr lang="en-US"/>
              <a:t>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Tree-Structured Directories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25642" y="1347538"/>
            <a:ext cx="5534526" cy="5037220"/>
          </a:xfrm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400" b="1"/>
              <a:t>Absolute</a:t>
            </a:r>
            <a:r>
              <a:rPr lang="en-US" sz="2400"/>
              <a:t> or </a:t>
            </a:r>
            <a:r>
              <a:rPr lang="en-US" sz="2400" b="1"/>
              <a:t>relative</a:t>
            </a:r>
            <a:r>
              <a:rPr lang="en-US" sz="2400"/>
              <a:t> path name</a:t>
            </a:r>
          </a:p>
          <a:p>
            <a:pPr>
              <a:tabLst>
                <a:tab pos="2857500" algn="ctr"/>
              </a:tabLst>
            </a:pPr>
            <a:r>
              <a:rPr lang="en-US" sz="2400"/>
              <a:t>Creating a new file is done in current directory.</a:t>
            </a:r>
          </a:p>
          <a:p>
            <a:pPr>
              <a:tabLst>
                <a:tab pos="2857500" algn="ctr"/>
              </a:tabLst>
            </a:pPr>
            <a:r>
              <a:rPr lang="en-US" sz="2400"/>
              <a:t>Delete a file</a:t>
            </a:r>
          </a:p>
          <a:p>
            <a:pPr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sz="2400"/>
              <a:t>		</a:t>
            </a:r>
            <a:r>
              <a:rPr lang="en-US" sz="2400" b="1"/>
              <a:t>rm</a:t>
            </a:r>
            <a:r>
              <a:rPr lang="en-US" sz="2400"/>
              <a:t> &lt;file-name&gt;</a:t>
            </a:r>
          </a:p>
          <a:p>
            <a:pPr>
              <a:tabLst>
                <a:tab pos="2857500" algn="ctr"/>
              </a:tabLst>
            </a:pPr>
            <a:r>
              <a:rPr lang="en-US" sz="2400"/>
              <a:t>Creating a new subdirectory is done in current directory.</a:t>
            </a:r>
          </a:p>
          <a:p>
            <a:pPr marL="628650" lvl="1"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sz="2400"/>
              <a:t>		</a:t>
            </a:r>
            <a:r>
              <a:rPr lang="en-US" sz="2400" b="1"/>
              <a:t>mkdir</a:t>
            </a:r>
            <a:r>
              <a:rPr lang="en-US" sz="2400"/>
              <a:t> &lt;dir-name&gt;</a:t>
            </a:r>
          </a:p>
          <a:p>
            <a:pPr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sz="2400"/>
              <a:t>	Example:  if in current directory   </a:t>
            </a:r>
            <a:r>
              <a:rPr lang="en-US" sz="2400" b="1"/>
              <a:t>/mail</a:t>
            </a:r>
          </a:p>
          <a:p>
            <a:pPr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sz="2400"/>
              <a:t>		</a:t>
            </a:r>
            <a:r>
              <a:rPr lang="en-US" sz="2400" b="1"/>
              <a:t>mkdir</a:t>
            </a:r>
            <a:r>
              <a:rPr lang="en-US" sz="2400"/>
              <a:t> count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269580" y="176605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mail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000415" y="2620588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prog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721140" y="2606968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copy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7447630" y="2606968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prt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7912434" y="2620588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exp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8358522" y="2606968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count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7709317" y="2097840"/>
            <a:ext cx="0" cy="522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015790" y="4025398"/>
            <a:ext cx="3033588" cy="112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tabLst>
                <a:tab pos="2857500" algn="ctr"/>
              </a:tabLst>
            </a:pPr>
            <a:r>
              <a:rPr lang="en-US" sz="2000"/>
              <a:t>Deleting “mail” </a:t>
            </a:r>
            <a:r>
              <a:rPr lang="en-US" sz="2000">
                <a:sym typeface="Symbol" pitchFamily="18" charset="2"/>
              </a:rPr>
              <a:t> deleting the entire subtree rooted by “mail”.</a:t>
            </a:r>
            <a:endParaRPr lang="en-US" sz="2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Acyclic-Graph Directories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379621"/>
            <a:ext cx="7772400" cy="4908884"/>
          </a:xfrm>
        </p:spPr>
        <p:txBody>
          <a:bodyPr/>
          <a:lstStyle/>
          <a:p>
            <a:r>
              <a:rPr lang="en-US"/>
              <a:t>Have shared subdirectories and files.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563" r="1436" b="638"/>
          <a:stretch>
            <a:fillRect/>
          </a:stretch>
        </p:blipFill>
        <p:spPr bwMode="auto">
          <a:xfrm>
            <a:off x="2107114" y="2146133"/>
            <a:ext cx="4832350" cy="39624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Acyclic-Graph Directories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different names (aliasing</a:t>
            </a:r>
            <a:r>
              <a:rPr lang="en-US" smtClean="0"/>
              <a:t>)</a:t>
            </a:r>
            <a:endParaRPr lang="en-US"/>
          </a:p>
          <a:p>
            <a:r>
              <a:rPr lang="en-US"/>
              <a:t>If </a:t>
            </a:r>
            <a:r>
              <a:rPr lang="en-US" i="1"/>
              <a:t>dict</a:t>
            </a:r>
            <a:r>
              <a:rPr lang="en-US"/>
              <a:t> deletes </a:t>
            </a:r>
            <a:r>
              <a:rPr lang="en-US" i="1"/>
              <a:t>list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 dangling pointer.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Solutions:</a:t>
            </a:r>
          </a:p>
          <a:p>
            <a:pPr lvl="1"/>
            <a:r>
              <a:rPr lang="en-US"/>
              <a:t>Backpointers, so we can delete all pointers.</a:t>
            </a:r>
            <a:br>
              <a:rPr lang="en-US"/>
            </a:br>
            <a:r>
              <a:rPr lang="en-US"/>
              <a:t>Variable size records a problem.</a:t>
            </a:r>
          </a:p>
          <a:p>
            <a:pPr lvl="1"/>
            <a:r>
              <a:rPr lang="en-US"/>
              <a:t>Backpointers using a daisy chain organization.</a:t>
            </a:r>
          </a:p>
          <a:p>
            <a:pPr lvl="1"/>
            <a:r>
              <a:rPr lang="en-US"/>
              <a:t>Entry-hold-count solution.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General Graph Directory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13356" r="481" b="13055"/>
          <a:stretch>
            <a:fillRect/>
          </a:stretch>
        </p:blipFill>
        <p:spPr bwMode="auto">
          <a:xfrm>
            <a:off x="1651000" y="1954213"/>
            <a:ext cx="5872163" cy="34988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General Graph Directory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guarantee no cycles?</a:t>
            </a:r>
          </a:p>
          <a:p>
            <a:pPr lvl="1"/>
            <a:r>
              <a:rPr lang="en-US"/>
              <a:t>Allow only links to file not subdirectories.</a:t>
            </a:r>
          </a:p>
          <a:p>
            <a:pPr lvl="1"/>
            <a:r>
              <a:rPr lang="en-US"/>
              <a:t>Garbage collection.</a:t>
            </a:r>
          </a:p>
          <a:p>
            <a:pPr lvl="1"/>
            <a:r>
              <a:rPr lang="en-US"/>
              <a:t>Every time a new link is added use a cycle detection</a:t>
            </a:r>
            <a:br>
              <a:rPr lang="en-US"/>
            </a:br>
            <a:r>
              <a:rPr lang="en-US"/>
              <a:t>algorithm to determine whether it is OK.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File System Mounting</a:t>
            </a:r>
          </a:p>
        </p:txBody>
      </p:sp>
      <p:sp>
        <p:nvSpPr>
          <p:cNvPr id="118787" name="Rectangle 2051"/>
          <p:cNvSpPr>
            <a:spLocks noGrp="1" noChangeArrowheads="1"/>
          </p:cNvSpPr>
          <p:nvPr>
            <p:ph idx="1"/>
          </p:nvPr>
        </p:nvSpPr>
        <p:spPr>
          <a:xfrm>
            <a:off x="625642" y="1471613"/>
            <a:ext cx="3737811" cy="4660900"/>
          </a:xfrm>
        </p:spPr>
        <p:txBody>
          <a:bodyPr/>
          <a:lstStyle/>
          <a:p>
            <a:r>
              <a:rPr lang="en-US" sz="2800"/>
              <a:t>A file system must be </a:t>
            </a:r>
            <a:r>
              <a:rPr lang="en-US" sz="2800" b="1"/>
              <a:t>mounted</a:t>
            </a:r>
            <a:r>
              <a:rPr lang="en-US" sz="2800"/>
              <a:t> before it can be accessed.</a:t>
            </a:r>
          </a:p>
          <a:p>
            <a:endParaRPr lang="en-US" sz="2800"/>
          </a:p>
          <a:p>
            <a:r>
              <a:rPr lang="en-US" sz="2800"/>
              <a:t>A unmounted file system (I.e. Fig. 11-11(b)) is mounted at a </a:t>
            </a:r>
            <a:r>
              <a:rPr lang="en-US" sz="2800" b="1"/>
              <a:t>mount point</a:t>
            </a:r>
            <a:r>
              <a:rPr lang="en-US" sz="280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9778" r="867" b="10472"/>
          <a:stretch>
            <a:fillRect/>
          </a:stretch>
        </p:blipFill>
        <p:spPr bwMode="auto">
          <a:xfrm>
            <a:off x="5245768" y="1585077"/>
            <a:ext cx="3048000" cy="4160837"/>
          </a:xfrm>
          <a:prstGeom prst="rect">
            <a:avLst/>
          </a:prstGeom>
          <a:noFill/>
          <a:ln w="57150" cmpd="thickThin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45768" y="5943418"/>
            <a:ext cx="146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(a) Existing.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09945" y="5911334"/>
            <a:ext cx="263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(b) Unmounted Partition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Mount Point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t="1031" r="19559" b="1031"/>
          <a:stretch>
            <a:fillRect/>
          </a:stretch>
        </p:blipFill>
        <p:spPr bwMode="auto">
          <a:xfrm>
            <a:off x="3217863" y="1742239"/>
            <a:ext cx="3452812" cy="40719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File Sharing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636295"/>
            <a:ext cx="7772400" cy="44962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Sharing of files on multi-user systems is desirable</a:t>
            </a:r>
            <a:r>
              <a:rPr lang="en-US" smtClean="0"/>
              <a:t>.</a:t>
            </a:r>
            <a:endParaRPr lang="en-US"/>
          </a:p>
          <a:p>
            <a:pPr>
              <a:spcBef>
                <a:spcPts val="0"/>
              </a:spcBef>
            </a:pPr>
            <a:r>
              <a:rPr lang="en-US"/>
              <a:t>Sharing may be done through a </a:t>
            </a:r>
            <a:r>
              <a:rPr lang="en-US" i="1"/>
              <a:t>protection</a:t>
            </a:r>
            <a:r>
              <a:rPr lang="en-US"/>
              <a:t> scheme</a:t>
            </a:r>
            <a:r>
              <a:rPr lang="en-US" smtClean="0"/>
              <a:t>.</a:t>
            </a:r>
            <a:endParaRPr lang="en-US"/>
          </a:p>
          <a:p>
            <a:pPr>
              <a:spcBef>
                <a:spcPts val="0"/>
              </a:spcBef>
            </a:pPr>
            <a:r>
              <a:rPr lang="en-US"/>
              <a:t>On distributed systems, files may be shared across a network</a:t>
            </a:r>
            <a:r>
              <a:rPr lang="en-US" smtClean="0"/>
              <a:t>.</a:t>
            </a:r>
            <a:endParaRPr lang="en-US"/>
          </a:p>
          <a:p>
            <a:pPr>
              <a:spcBef>
                <a:spcPts val="0"/>
              </a:spcBef>
            </a:pPr>
            <a:r>
              <a:rPr lang="en-US"/>
              <a:t>Network File System (NFS) is a common distributed file-sharing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Protection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/>
              <a:t>File owner/creator should be able to control:</a:t>
            </a:r>
          </a:p>
          <a:p>
            <a:pPr lvl="1">
              <a:spcBef>
                <a:spcPts val="0"/>
              </a:spcBef>
            </a:pPr>
            <a:r>
              <a:rPr lang="en-US" sz="2400"/>
              <a:t>what can be done</a:t>
            </a:r>
          </a:p>
          <a:p>
            <a:pPr lvl="1">
              <a:spcBef>
                <a:spcPts val="0"/>
              </a:spcBef>
            </a:pPr>
            <a:r>
              <a:rPr lang="en-US" sz="2400"/>
              <a:t>by whom</a:t>
            </a:r>
            <a:br>
              <a:rPr lang="en-US" sz="2400"/>
            </a:br>
            <a:endParaRPr lang="en-US" sz="2400"/>
          </a:p>
          <a:p>
            <a:pPr>
              <a:spcBef>
                <a:spcPts val="0"/>
              </a:spcBef>
            </a:pPr>
            <a:r>
              <a:rPr lang="en-US" sz="2800"/>
              <a:t>Types of access</a:t>
            </a:r>
          </a:p>
          <a:p>
            <a:pPr lvl="1">
              <a:spcBef>
                <a:spcPts val="0"/>
              </a:spcBef>
            </a:pPr>
            <a:r>
              <a:rPr lang="en-US" sz="2400"/>
              <a:t>Read</a:t>
            </a:r>
          </a:p>
          <a:p>
            <a:pPr lvl="1">
              <a:spcBef>
                <a:spcPts val="0"/>
              </a:spcBef>
            </a:pPr>
            <a:r>
              <a:rPr lang="en-US" sz="2400"/>
              <a:t>Write</a:t>
            </a:r>
          </a:p>
          <a:p>
            <a:pPr lvl="1">
              <a:spcBef>
                <a:spcPts val="0"/>
              </a:spcBef>
            </a:pPr>
            <a:r>
              <a:rPr lang="en-US" sz="2400"/>
              <a:t>Execute</a:t>
            </a:r>
          </a:p>
          <a:p>
            <a:pPr lvl="1">
              <a:spcBef>
                <a:spcPts val="0"/>
              </a:spcBef>
            </a:pPr>
            <a:r>
              <a:rPr lang="en-US" sz="2400"/>
              <a:t>Append</a:t>
            </a:r>
          </a:p>
          <a:p>
            <a:pPr lvl="1">
              <a:spcBef>
                <a:spcPts val="0"/>
              </a:spcBef>
            </a:pPr>
            <a:r>
              <a:rPr lang="en-US" sz="2400"/>
              <a:t>Delete</a:t>
            </a:r>
          </a:p>
          <a:p>
            <a:pPr lvl="1">
              <a:spcBef>
                <a:spcPts val="0"/>
              </a:spcBef>
            </a:pPr>
            <a:r>
              <a:rPr lang="en-US" sz="2400"/>
              <a:t>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File Concept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267326"/>
            <a:ext cx="7772400" cy="5117432"/>
          </a:xfrm>
        </p:spPr>
        <p:txBody>
          <a:bodyPr/>
          <a:lstStyle/>
          <a:p>
            <a:r>
              <a:rPr lang="en-US" sz="2800" smtClean="0"/>
              <a:t>File with a name is a collection of related information on secondary storage</a:t>
            </a:r>
          </a:p>
          <a:p>
            <a:r>
              <a:rPr lang="en-US" sz="2800" smtClean="0"/>
              <a:t>A smallest portion of logical storage.</a:t>
            </a:r>
          </a:p>
          <a:p>
            <a:r>
              <a:rPr lang="en-US" sz="2800" smtClean="0"/>
              <a:t>Contiguous </a:t>
            </a:r>
            <a:r>
              <a:rPr lang="en-US" sz="2800"/>
              <a:t>logical address </a:t>
            </a:r>
            <a:r>
              <a:rPr lang="en-US" sz="2800" smtClean="0"/>
              <a:t>space</a:t>
            </a:r>
          </a:p>
          <a:p>
            <a:r>
              <a:rPr lang="en-US" sz="2800" smtClean="0"/>
              <a:t>Types of information in a file: </a:t>
            </a:r>
          </a:p>
          <a:p>
            <a:pPr lvl="1"/>
            <a:r>
              <a:rPr lang="en-US" smtClean="0"/>
              <a:t>Data</a:t>
            </a:r>
            <a:endParaRPr lang="en-US"/>
          </a:p>
          <a:p>
            <a:pPr lvl="2"/>
            <a:r>
              <a:rPr lang="en-US"/>
              <a:t>numeric</a:t>
            </a:r>
          </a:p>
          <a:p>
            <a:pPr lvl="2"/>
            <a:r>
              <a:rPr lang="en-US"/>
              <a:t>character</a:t>
            </a:r>
          </a:p>
          <a:p>
            <a:pPr lvl="2"/>
            <a:r>
              <a:rPr lang="en-US"/>
              <a:t>binary</a:t>
            </a:r>
          </a:p>
          <a:p>
            <a:pPr lvl="1"/>
            <a:r>
              <a:rPr lang="en-US"/>
              <a:t>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Access Lists and Groups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53979" y="1251284"/>
            <a:ext cx="8201109" cy="5149516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400"/>
              <a:t>Mode of access:  read, write, execute</a:t>
            </a:r>
          </a:p>
          <a:p>
            <a:pPr>
              <a:spcBef>
                <a:spcPts val="0"/>
              </a:spcBef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400"/>
              <a:t>Three classes of users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400"/>
              <a:t>		</a:t>
            </a:r>
            <a:r>
              <a:rPr lang="en-US" sz="1600"/>
              <a:t>			RWX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	a) </a:t>
            </a:r>
            <a:r>
              <a:rPr lang="en-US" sz="1600" b="1"/>
              <a:t>owner access</a:t>
            </a:r>
            <a:r>
              <a:rPr lang="en-US" sz="1600"/>
              <a:t> 	7	</a:t>
            </a:r>
            <a:r>
              <a:rPr lang="en-US" sz="1600">
                <a:sym typeface="Symbol" pitchFamily="18" charset="2"/>
              </a:rPr>
              <a:t>	1 1 1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		RWX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b) </a:t>
            </a:r>
            <a:r>
              <a:rPr lang="en-US" sz="1600" b="1">
                <a:sym typeface="Symbol" pitchFamily="18" charset="2"/>
              </a:rPr>
              <a:t>group access</a:t>
            </a:r>
            <a:r>
              <a:rPr lang="en-US" sz="1600">
                <a:sym typeface="Symbol" pitchFamily="18" charset="2"/>
              </a:rPr>
              <a:t> 	6	 	1 1 0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			RWX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c) </a:t>
            </a:r>
            <a:r>
              <a:rPr lang="en-US" sz="1600" b="1">
                <a:sym typeface="Symbol" pitchFamily="18" charset="2"/>
              </a:rPr>
              <a:t>public access</a:t>
            </a:r>
            <a:r>
              <a:rPr lang="en-US" sz="1600">
                <a:sym typeface="Symbol" pitchFamily="18" charset="2"/>
              </a:rPr>
              <a:t>	1	 	0 0 1</a:t>
            </a:r>
          </a:p>
          <a:p>
            <a:pPr>
              <a:spcBef>
                <a:spcPts val="0"/>
              </a:spcBef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400"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spcBef>
                <a:spcPts val="0"/>
              </a:spcBef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400">
                <a:sym typeface="Symbol" pitchFamily="18" charset="2"/>
              </a:rPr>
              <a:t>For a particular file (say </a:t>
            </a:r>
            <a:r>
              <a:rPr lang="en-US" sz="2400" i="1">
                <a:sym typeface="Symbol" pitchFamily="18" charset="2"/>
              </a:rPr>
              <a:t>game</a:t>
            </a:r>
            <a:r>
              <a:rPr lang="en-US" sz="2400">
                <a:sym typeface="Symbol" pitchFamily="18" charset="2"/>
              </a:rPr>
              <a:t>) or subdirectory, define an appropriate access.</a:t>
            </a:r>
          </a:p>
          <a:p>
            <a:pPr>
              <a:spcBef>
                <a:spcPts val="0"/>
              </a:spcBef>
            </a:pP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700464" y="5548245"/>
            <a:ext cx="426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smtClean="0">
                <a:latin typeface="Times New Roman" pitchFamily="18" charset="0"/>
                <a:sym typeface="Symbol" pitchFamily="18" charset="2"/>
              </a:rPr>
              <a:t>Attach a group to a file</a:t>
            </a:r>
            <a:br>
              <a:rPr kumimoji="1" lang="en-US" smtClean="0">
                <a:latin typeface="Times New Roman" pitchFamily="18" charset="0"/>
                <a:sym typeface="Symbol" pitchFamily="18" charset="2"/>
              </a:rPr>
            </a:br>
            <a:r>
              <a:rPr kumimoji="1" lang="en-US" smtClean="0">
                <a:latin typeface="Times New Roman" pitchFamily="18" charset="0"/>
                <a:sym typeface="Symbol" pitchFamily="18" charset="2"/>
              </a:rPr>
              <a:t>	         chgrp     G    game</a:t>
            </a:r>
            <a:endParaRPr kumimoji="1" 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36645" y="5037932"/>
            <a:ext cx="596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owner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92283" y="5029994"/>
            <a:ext cx="571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group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435233" y="5029994"/>
            <a:ext cx="5794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public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95383" y="5544344"/>
            <a:ext cx="639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chmod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728795" y="5544344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761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211395" y="5544344"/>
            <a:ext cx="563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game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357320" y="5210969"/>
            <a:ext cx="461963" cy="331787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963745" y="5253831"/>
            <a:ext cx="0" cy="274638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7114558" y="5225256"/>
            <a:ext cx="600075" cy="346075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67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File Attributes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171074" y="1331495"/>
            <a:ext cx="7784014" cy="48010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/>
              <a:t>Name</a:t>
            </a:r>
            <a:r>
              <a:rPr lang="en-US" sz="2400"/>
              <a:t> – only information kept in human-readable form.</a:t>
            </a:r>
          </a:p>
          <a:p>
            <a:pPr>
              <a:spcBef>
                <a:spcPts val="0"/>
              </a:spcBef>
            </a:pPr>
            <a:r>
              <a:rPr lang="en-US" sz="2400" b="1"/>
              <a:t>Type</a:t>
            </a:r>
            <a:r>
              <a:rPr lang="en-US" sz="2400"/>
              <a:t> – needed for systems that support different types.</a:t>
            </a:r>
          </a:p>
          <a:p>
            <a:pPr>
              <a:spcBef>
                <a:spcPts val="0"/>
              </a:spcBef>
            </a:pPr>
            <a:r>
              <a:rPr lang="en-US" sz="2400" b="1"/>
              <a:t>Location</a:t>
            </a:r>
            <a:r>
              <a:rPr lang="en-US" sz="2400"/>
              <a:t> – pointer to file location on device.</a:t>
            </a:r>
          </a:p>
          <a:p>
            <a:pPr>
              <a:spcBef>
                <a:spcPts val="0"/>
              </a:spcBef>
            </a:pPr>
            <a:r>
              <a:rPr lang="en-US" sz="2400" b="1"/>
              <a:t>Size</a:t>
            </a:r>
            <a:r>
              <a:rPr lang="en-US" sz="2400"/>
              <a:t> – current file size.</a:t>
            </a:r>
          </a:p>
          <a:p>
            <a:pPr>
              <a:spcBef>
                <a:spcPts val="0"/>
              </a:spcBef>
            </a:pPr>
            <a:r>
              <a:rPr lang="en-US" sz="2400" b="1"/>
              <a:t>Protection</a:t>
            </a:r>
            <a:r>
              <a:rPr lang="en-US" sz="2400"/>
              <a:t> – controls who can do reading, writing, executing.</a:t>
            </a:r>
          </a:p>
          <a:p>
            <a:pPr>
              <a:spcBef>
                <a:spcPts val="0"/>
              </a:spcBef>
            </a:pPr>
            <a:r>
              <a:rPr lang="en-US" sz="2400" b="1"/>
              <a:t>Time</a:t>
            </a:r>
            <a:r>
              <a:rPr lang="en-US" sz="2400"/>
              <a:t>, </a:t>
            </a:r>
            <a:r>
              <a:rPr lang="en-US" sz="2400" b="1"/>
              <a:t>date</a:t>
            </a:r>
            <a:r>
              <a:rPr lang="en-US" sz="2400"/>
              <a:t>, </a:t>
            </a:r>
            <a:r>
              <a:rPr lang="en-US" sz="2400" b="1"/>
              <a:t>and user identification</a:t>
            </a:r>
            <a:r>
              <a:rPr lang="en-US" sz="2400"/>
              <a:t> – data for protection, security, and usage monitoring.</a:t>
            </a:r>
          </a:p>
          <a:p>
            <a:pPr>
              <a:spcBef>
                <a:spcPts val="0"/>
              </a:spcBef>
            </a:pPr>
            <a:r>
              <a:rPr lang="en-US" sz="2400"/>
              <a:t>Information about files are kept in the directory structure, which is maintained on the disk.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File </a:t>
            </a:r>
            <a:r>
              <a:rPr lang="en-US" sz="4000" b="1" smtClean="0"/>
              <a:t>Operations</a:t>
            </a:r>
            <a:endParaRPr lang="en-US" sz="4000" b="1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66274" y="1283368"/>
            <a:ext cx="8088814" cy="495701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A file is an abstract data type, so that operations can be done on file:</a:t>
            </a:r>
            <a:endParaRPr lang="en-US" sz="2800" smtClean="0"/>
          </a:p>
          <a:p>
            <a:pPr marL="920750">
              <a:spcBef>
                <a:spcPts val="0"/>
              </a:spcBef>
            </a:pPr>
            <a:r>
              <a:rPr lang="en-US" sz="2400" smtClean="0"/>
              <a:t>Create: search for space; new entry for the file</a:t>
            </a:r>
            <a:endParaRPr lang="en-US" sz="2400"/>
          </a:p>
          <a:p>
            <a:pPr marL="920750">
              <a:spcBef>
                <a:spcPts val="0"/>
              </a:spcBef>
            </a:pPr>
            <a:r>
              <a:rPr lang="en-US" sz="2400" smtClean="0"/>
              <a:t>Write: file name; file write pointer</a:t>
            </a:r>
            <a:endParaRPr lang="en-US" sz="2400"/>
          </a:p>
          <a:p>
            <a:pPr marL="920750">
              <a:spcBef>
                <a:spcPts val="0"/>
              </a:spcBef>
            </a:pPr>
            <a:r>
              <a:rPr lang="en-US" sz="2400" smtClean="0"/>
              <a:t>Read : file name; file read pointer</a:t>
            </a:r>
            <a:endParaRPr lang="en-US" sz="2400"/>
          </a:p>
          <a:p>
            <a:pPr marL="920750">
              <a:spcBef>
                <a:spcPts val="0"/>
              </a:spcBef>
            </a:pPr>
            <a:r>
              <a:rPr lang="en-US" sz="2400"/>
              <a:t>Reposition within file – file seek</a:t>
            </a:r>
          </a:p>
          <a:p>
            <a:pPr marL="920750">
              <a:spcBef>
                <a:spcPts val="0"/>
              </a:spcBef>
            </a:pPr>
            <a:r>
              <a:rPr lang="en-US" sz="2400"/>
              <a:t>Delete</a:t>
            </a:r>
          </a:p>
          <a:p>
            <a:pPr marL="920750">
              <a:spcBef>
                <a:spcPts val="0"/>
              </a:spcBef>
            </a:pPr>
            <a:r>
              <a:rPr lang="en-US" sz="2400" smtClean="0"/>
              <a:t>Truncate: erase the content of file.</a:t>
            </a:r>
            <a:endParaRPr lang="en-US" sz="2400"/>
          </a:p>
          <a:p>
            <a:pPr marL="920750">
              <a:spcBef>
                <a:spcPts val="0"/>
              </a:spcBef>
            </a:pPr>
            <a:r>
              <a:rPr lang="en-US" sz="2400"/>
              <a:t>Open(</a:t>
            </a:r>
            <a:r>
              <a:rPr lang="en-US" sz="2400" i="1"/>
              <a:t>F</a:t>
            </a:r>
            <a:r>
              <a:rPr lang="en-US" sz="2400" i="1" baseline="-25000"/>
              <a:t>i</a:t>
            </a:r>
            <a:r>
              <a:rPr lang="en-US" sz="2400"/>
              <a:t>) – search the directory structure on disk for entry </a:t>
            </a:r>
            <a:r>
              <a:rPr lang="en-US" sz="2400" i="1"/>
              <a:t>F</a:t>
            </a:r>
            <a:r>
              <a:rPr lang="en-US" sz="2400" i="1" baseline="-25000"/>
              <a:t>i</a:t>
            </a:r>
            <a:r>
              <a:rPr lang="en-US" sz="2400"/>
              <a:t>, and move the content of entry to memory.</a:t>
            </a:r>
          </a:p>
          <a:p>
            <a:pPr marL="920750">
              <a:spcBef>
                <a:spcPts val="0"/>
              </a:spcBef>
            </a:pPr>
            <a:r>
              <a:rPr lang="en-US" sz="2400"/>
              <a:t>Close (</a:t>
            </a:r>
            <a:r>
              <a:rPr lang="en-US" sz="2400" i="1"/>
              <a:t>F</a:t>
            </a:r>
            <a:r>
              <a:rPr lang="en-US" sz="2400" i="1" baseline="-25000"/>
              <a:t>i</a:t>
            </a:r>
            <a:r>
              <a:rPr lang="en-US" sz="2400"/>
              <a:t>) – move the content of entry </a:t>
            </a:r>
            <a:r>
              <a:rPr lang="en-US" sz="2400" i="1"/>
              <a:t>F</a:t>
            </a:r>
            <a:r>
              <a:rPr lang="en-US" sz="2400" i="1" baseline="-25000"/>
              <a:t>i</a:t>
            </a:r>
            <a:r>
              <a:rPr lang="en-US" sz="2400"/>
              <a:t> in memory to directory structure on disk.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File Types – Name, Extension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113667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0" t="1616" r="15665" b="998"/>
          <a:stretch>
            <a:fillRect/>
          </a:stretch>
        </p:blipFill>
        <p:spPr bwMode="auto">
          <a:xfrm>
            <a:off x="2566736" y="1330207"/>
            <a:ext cx="4577013" cy="488961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File Structure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331495"/>
            <a:ext cx="7772400" cy="48010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/>
              <a:t>None - sequence of words, bytes</a:t>
            </a:r>
          </a:p>
          <a:p>
            <a:pPr>
              <a:spcBef>
                <a:spcPts val="0"/>
              </a:spcBef>
            </a:pPr>
            <a:r>
              <a:rPr lang="en-US" sz="2400"/>
              <a:t>Simple record structure</a:t>
            </a:r>
          </a:p>
          <a:p>
            <a:pPr lvl="1">
              <a:spcBef>
                <a:spcPts val="0"/>
              </a:spcBef>
            </a:pPr>
            <a:r>
              <a:rPr lang="en-US" sz="2400"/>
              <a:t>Lines </a:t>
            </a:r>
          </a:p>
          <a:p>
            <a:pPr lvl="1">
              <a:spcBef>
                <a:spcPts val="0"/>
              </a:spcBef>
            </a:pPr>
            <a:r>
              <a:rPr lang="en-US" sz="2400"/>
              <a:t>Fixed length</a:t>
            </a:r>
          </a:p>
          <a:p>
            <a:pPr lvl="1">
              <a:spcBef>
                <a:spcPts val="0"/>
              </a:spcBef>
            </a:pPr>
            <a:r>
              <a:rPr lang="en-US" sz="2400"/>
              <a:t>Variable length</a:t>
            </a:r>
          </a:p>
          <a:p>
            <a:pPr>
              <a:spcBef>
                <a:spcPts val="0"/>
              </a:spcBef>
            </a:pPr>
            <a:r>
              <a:rPr lang="en-US" sz="2400"/>
              <a:t>Complex Structures</a:t>
            </a:r>
          </a:p>
          <a:p>
            <a:pPr lvl="1">
              <a:spcBef>
                <a:spcPts val="0"/>
              </a:spcBef>
            </a:pPr>
            <a:r>
              <a:rPr lang="en-US" sz="2400"/>
              <a:t>Formatted document</a:t>
            </a:r>
          </a:p>
          <a:p>
            <a:pPr lvl="1">
              <a:spcBef>
                <a:spcPts val="0"/>
              </a:spcBef>
            </a:pPr>
            <a:r>
              <a:rPr lang="en-US" sz="2400"/>
              <a:t>Relocatable load file	</a:t>
            </a:r>
          </a:p>
          <a:p>
            <a:pPr>
              <a:spcBef>
                <a:spcPts val="0"/>
              </a:spcBef>
            </a:pPr>
            <a:r>
              <a:rPr lang="en-US" sz="2400"/>
              <a:t>Can simulate last two with first method by inserting appropriate control characters.</a:t>
            </a:r>
          </a:p>
          <a:p>
            <a:pPr>
              <a:spcBef>
                <a:spcPts val="0"/>
              </a:spcBef>
            </a:pPr>
            <a:r>
              <a:rPr lang="en-US" sz="2400"/>
              <a:t>Who decides:</a:t>
            </a:r>
          </a:p>
          <a:p>
            <a:pPr lvl="1">
              <a:spcBef>
                <a:spcPts val="0"/>
              </a:spcBef>
            </a:pPr>
            <a:r>
              <a:rPr lang="en-US" sz="2400"/>
              <a:t>Operating system</a:t>
            </a:r>
          </a:p>
          <a:p>
            <a:pPr lvl="1">
              <a:spcBef>
                <a:spcPts val="0"/>
              </a:spcBef>
            </a:pPr>
            <a:r>
              <a:rPr lang="en-US" sz="2400"/>
              <a:t>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/>
              <a:pPr>
                <a:defRPr/>
              </a:pPr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10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Access Methods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2000" b="1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/>
              <a:t>		</a:t>
            </a:r>
            <a:r>
              <a:rPr lang="en-US" sz="2000" i="1"/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 i="1"/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 i="1"/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 i="1"/>
              <a:t>		</a:t>
            </a:r>
            <a:r>
              <a:rPr lang="en-US" sz="2000"/>
              <a:t>no</a:t>
            </a:r>
            <a:r>
              <a:rPr lang="en-US" sz="2000" i="1"/>
              <a:t>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 i="1"/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2000" b="1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/>
              <a:t>		</a:t>
            </a:r>
            <a:r>
              <a:rPr lang="en-US" sz="2000" i="1"/>
              <a:t>read 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 i="1"/>
              <a:t>		write 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 i="1"/>
              <a:t>		position to 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 i="1"/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 i="1"/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/>
              <a:t>		</a:t>
            </a:r>
            <a:r>
              <a:rPr lang="en-US" sz="2000" i="1"/>
              <a:t>rewrite 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2000"/>
              <a:t>	</a:t>
            </a:r>
            <a:r>
              <a:rPr lang="en-US" sz="2000" i="1"/>
              <a:t>n</a:t>
            </a:r>
            <a:r>
              <a:rPr lang="en-US" sz="2000"/>
              <a:t> = relative block 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Sequential-access File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Faculty of Computer Science &amp; Engineering</a:t>
            </a:r>
            <a:endParaRPr lang="en-US"/>
          </a:p>
        </p:txBody>
      </p:sp>
      <p:pic>
        <p:nvPicPr>
          <p:cNvPr id="11469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t="32547" r="2740" b="34142"/>
          <a:stretch>
            <a:fillRect/>
          </a:stretch>
        </p:blipFill>
        <p:spPr bwMode="auto">
          <a:xfrm>
            <a:off x="989347" y="2689893"/>
            <a:ext cx="7570787" cy="20081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A654-9562-4E6F-8502-7F47A31EF91B}" type="datetime1">
              <a:rPr lang="en-US" smtClean="0"/>
              <a:t>13-Oct-16</a:t>
            </a:fld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3BB1B-00C7-45C7-92A8-4FF6A3534E28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Office\Templates\Presentations\os-slides.pot</Template>
  <TotalTime>3483</TotalTime>
  <Words>985</Words>
  <Application>Microsoft Office PowerPoint</Application>
  <PresentationFormat>On-screen Show (4:3)</PresentationFormat>
  <Paragraphs>284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Theme1</vt:lpstr>
      <vt:lpstr>PowerPoint Presentation</vt:lpstr>
      <vt:lpstr>Chapter’s Content</vt:lpstr>
      <vt:lpstr>File Concept</vt:lpstr>
      <vt:lpstr>File Attributes</vt:lpstr>
      <vt:lpstr>File Operations</vt:lpstr>
      <vt:lpstr>File Types – Name, Extension</vt:lpstr>
      <vt:lpstr>File Structure</vt:lpstr>
      <vt:lpstr>Access Methods</vt:lpstr>
      <vt:lpstr>Sequential-access File</vt:lpstr>
      <vt:lpstr>Simulation of Sequential Access on a Direct-access File</vt:lpstr>
      <vt:lpstr>Other Access Methods</vt:lpstr>
      <vt:lpstr>Directory Structure</vt:lpstr>
      <vt:lpstr>A Typical File-system Organization</vt:lpstr>
      <vt:lpstr>Information in a Device Directory</vt:lpstr>
      <vt:lpstr>Operations Performed on Directory</vt:lpstr>
      <vt:lpstr>Main Purpose of File Directory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Protection</vt:lpstr>
      <vt:lpstr>Access Lists and Groups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11.01</dc:title>
  <dc:creator>Marilyn Turnamian</dc:creator>
  <cp:lastModifiedBy>Thanh-Son Nguyen</cp:lastModifiedBy>
  <cp:revision>100</cp:revision>
  <cp:lastPrinted>2001-06-14T19:19:45Z</cp:lastPrinted>
  <dcterms:created xsi:type="dcterms:W3CDTF">1999-08-24T13:56:22Z</dcterms:created>
  <dcterms:modified xsi:type="dcterms:W3CDTF">2016-10-13T03:37:34Z</dcterms:modified>
</cp:coreProperties>
</file>