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000000"/>
          </p15:clr>
        </p15:guide>
        <p15:guide id="2" pos="4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gpITxfLhFH3FDAlPttyNeeLNyb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EBF9F6-D068-47CC-B57E-D148EC314AAD}">
  <a:tblStyle styleId="{84EBF9F6-D068-47CC-B57E-D148EC314AAD}" styleName="Table_0">
    <a:wholeTbl>
      <a:tcTxStyle b="off" i="off">
        <a:font>
          <a:latin typeface="Helvetica"/>
          <a:ea typeface="Helvetica"/>
          <a:cs typeface="Helvetica"/>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 styleId="{13B9CB57-7549-4BCB-9259-4345F5B595BE}"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8641"/>
    <p:restoredTop sz="78455"/>
  </p:normalViewPr>
  <p:slideViewPr>
    <p:cSldViewPr snapToGrid="0">
      <p:cViewPr varScale="1">
        <p:scale>
          <a:sx n="95" d="100"/>
          <a:sy n="95" d="100"/>
        </p:scale>
        <p:origin x="2424" y="176"/>
      </p:cViewPr>
      <p:guideLst>
        <p:guide orient="horz" pos="816"/>
        <p:guide pos="4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4" Type="http://customschemas.google.com/relationships/presentationmetadata" Target="metadata"/><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1325" cy="463550"/>
          </a:xfrm>
          <a:prstGeom prst="rect">
            <a:avLst/>
          </a:prstGeom>
          <a:noFill/>
          <a:ln>
            <a:noFill/>
          </a:ln>
        </p:spPr>
        <p:txBody>
          <a:bodyPr spcFirstLastPara="1" wrap="square" lIns="92425" tIns="46200" rIns="92425" bIns="462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00488" y="0"/>
            <a:ext cx="2981325" cy="463550"/>
          </a:xfrm>
          <a:prstGeom prst="rect">
            <a:avLst/>
          </a:prstGeom>
          <a:noFill/>
          <a:ln>
            <a:noFill/>
          </a:ln>
        </p:spPr>
        <p:txBody>
          <a:bodyPr spcFirstLastPara="1" wrap="square" lIns="92425" tIns="46200" rIns="92425" bIns="462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2850"/>
            <a:ext cx="2981325" cy="463550"/>
          </a:xfrm>
          <a:prstGeom prst="rect">
            <a:avLst/>
          </a:prstGeom>
          <a:noFill/>
          <a:ln>
            <a:noFill/>
          </a:ln>
        </p:spPr>
        <p:txBody>
          <a:bodyPr spcFirstLastPara="1" wrap="square" lIns="92425" tIns="46200" rIns="92425" bIns="462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00488" y="8832850"/>
            <a:ext cx="2981325" cy="463550"/>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94237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sldNum" idx="12"/>
          </p:nvPr>
        </p:nvSpPr>
        <p:spPr>
          <a:xfrm>
            <a:off x="3900488" y="8832850"/>
            <a:ext cx="2981325" cy="463550"/>
          </a:xfrm>
          <a:prstGeom prst="rect">
            <a:avLst/>
          </a:prstGeom>
          <a:noFill/>
          <a:ln>
            <a:noFill/>
          </a:ln>
        </p:spPr>
        <p:txBody>
          <a:bodyPr spcFirstLastPara="1" wrap="square" lIns="92425" tIns="46200" rIns="92425" bIns="462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4" name="Google Shape;94;p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1: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7887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0: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89183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1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65892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61" name="Google Shape;161;p1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16070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13: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1445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4: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54648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5: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91641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6: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27936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7: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62559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8: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54610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9: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9503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00" name="Google Shape;100;p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93450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20: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29453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2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31099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22: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65125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228" name="Google Shape;228;p23: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99328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24: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043693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25: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709906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a:spLocks noGrp="1" noRot="1" noChangeAspect="1"/>
          </p:cNvSpPr>
          <p:nvPr>
            <p:ph type="sldImg" idx="2"/>
          </p:nvPr>
        </p:nvSpPr>
        <p:spPr>
          <a:xfrm>
            <a:off x="1117600" y="698500"/>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6" name="Google Shape;246;p26:notes"/>
          <p:cNvSpPr txBox="1">
            <a:spLocks noGrp="1"/>
          </p:cNvSpPr>
          <p:nvPr>
            <p:ph type="body" idx="1"/>
          </p:nvPr>
        </p:nvSpPr>
        <p:spPr>
          <a:xfrm>
            <a:off x="917575" y="4416425"/>
            <a:ext cx="5046600" cy="4181400"/>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247" name="Google Shape;247;p26:notes"/>
          <p:cNvSpPr txBox="1">
            <a:spLocks noGrp="1"/>
          </p:cNvSpPr>
          <p:nvPr>
            <p:ph type="sldNum" idx="12"/>
          </p:nvPr>
        </p:nvSpPr>
        <p:spPr>
          <a:xfrm>
            <a:off x="3900488" y="8832850"/>
            <a:ext cx="2981400" cy="463500"/>
          </a:xfrm>
          <a:prstGeom prst="rect">
            <a:avLst/>
          </a:prstGeom>
          <a:noFill/>
          <a:ln>
            <a:noFill/>
          </a:ln>
        </p:spPr>
        <p:txBody>
          <a:bodyPr spcFirstLastPara="1" wrap="square" lIns="92425" tIns="46200" rIns="92425" bIns="462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extLst>
      <p:ext uri="{BB962C8B-B14F-4D97-AF65-F5344CB8AC3E}">
        <p14:creationId xmlns:p14="http://schemas.microsoft.com/office/powerpoint/2010/main" val="2126399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7: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1282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28: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06949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29: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80679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06" name="Google Shape;106;p3: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25861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30: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556640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3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023008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287" name="Google Shape;287;p3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41462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33: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94894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4: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302" name="Google Shape;302;p34: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85595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35: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70651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36: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48229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7: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321" name="Google Shape;321;p3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20173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38: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03615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39: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3526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12" name="Google Shape;112;p4: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5117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40: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155915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4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40889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42: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42932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p43: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188795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44: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412810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45: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595145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46: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11978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47: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68545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p48: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917904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49: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336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19" name="Google Shape;119;p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73172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3" name="Google Shape;403;p50: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71337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5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Times New Roman"/>
                <a:ea typeface="Times New Roman"/>
                <a:cs typeface="Times New Roman"/>
                <a:sym typeface="Times New Roman"/>
              </a:rPr>
              <a:t>Virtualization </a:t>
            </a:r>
            <a:r>
              <a:rPr lang="en-US" sz="1200" b="0" i="0" u="none" strike="noStrike" cap="none" dirty="0" smtClean="0">
                <a:solidFill>
                  <a:schemeClr val="dk1"/>
                </a:solidFill>
                <a:effectLst/>
                <a:latin typeface="Times New Roman"/>
                <a:ea typeface="Times New Roman"/>
                <a:cs typeface="Times New Roman"/>
                <a:sym typeface="Times New Roman"/>
              </a:rPr>
              <a:t>is a technology that allows us to abstract the hardware of a sin- </a:t>
            </a:r>
            <a:r>
              <a:rPr lang="en-US" sz="1200" b="0" i="0" u="none" strike="noStrike" cap="none" dirty="0" err="1" smtClean="0">
                <a:solidFill>
                  <a:schemeClr val="dk1"/>
                </a:solidFill>
                <a:effectLst/>
                <a:latin typeface="Times New Roman"/>
                <a:ea typeface="Times New Roman"/>
                <a:cs typeface="Times New Roman"/>
                <a:sym typeface="Times New Roman"/>
              </a:rPr>
              <a:t>gle</a:t>
            </a:r>
            <a:r>
              <a:rPr lang="en-US" sz="1200" b="0" i="0" u="none" strike="noStrike" cap="none" dirty="0" smtClean="0">
                <a:solidFill>
                  <a:schemeClr val="dk1"/>
                </a:solidFill>
                <a:effectLst/>
                <a:latin typeface="Times New Roman"/>
                <a:ea typeface="Times New Roman"/>
                <a:cs typeface="Times New Roman"/>
                <a:sym typeface="Times New Roman"/>
              </a:rPr>
              <a:t> computer (the CPU, memory, disk drives, network interface cards, and so forth) into several different execution environments, thereby creating the </a:t>
            </a:r>
            <a:r>
              <a:rPr lang="en-US" sz="1200" b="0" i="0" u="none" strike="noStrike" cap="none" dirty="0" err="1" smtClean="0">
                <a:solidFill>
                  <a:schemeClr val="dk1"/>
                </a:solidFill>
                <a:effectLst/>
                <a:latin typeface="Times New Roman"/>
                <a:ea typeface="Times New Roman"/>
                <a:cs typeface="Times New Roman"/>
                <a:sym typeface="Times New Roman"/>
              </a:rPr>
              <a:t>illu</a:t>
            </a:r>
            <a:r>
              <a:rPr lang="en-US" sz="1200" b="0" i="0" u="none" strike="noStrike" cap="none" dirty="0" smtClean="0">
                <a:solidFill>
                  <a:schemeClr val="dk1"/>
                </a:solidFill>
                <a:effectLst/>
                <a:latin typeface="Times New Roman"/>
                <a:ea typeface="Times New Roman"/>
                <a:cs typeface="Times New Roman"/>
                <a:sym typeface="Times New Roman"/>
              </a:rPr>
              <a:t>- </a:t>
            </a:r>
            <a:r>
              <a:rPr lang="en-US" sz="1200" b="0" i="0" u="none" strike="noStrike" cap="none" dirty="0" err="1" smtClean="0">
                <a:solidFill>
                  <a:schemeClr val="dk1"/>
                </a:solidFill>
                <a:effectLst/>
                <a:latin typeface="Times New Roman"/>
                <a:ea typeface="Times New Roman"/>
                <a:cs typeface="Times New Roman"/>
                <a:sym typeface="Times New Roman"/>
              </a:rPr>
              <a:t>sion</a:t>
            </a:r>
            <a:r>
              <a:rPr lang="en-US" sz="1200" b="0" i="0" u="none" strike="noStrike" cap="none" dirty="0" smtClean="0">
                <a:solidFill>
                  <a:schemeClr val="dk1"/>
                </a:solidFill>
                <a:effectLst/>
                <a:latin typeface="Times New Roman"/>
                <a:ea typeface="Times New Roman"/>
                <a:cs typeface="Times New Roman"/>
                <a:sym typeface="Times New Roman"/>
              </a:rPr>
              <a:t> that each separate environment is running on its own private computer </a:t>
            </a:r>
            <a:endParaRPr lang="en-US" dirty="0" smtClean="0"/>
          </a:p>
          <a:p>
            <a:pPr marL="0" lvl="0" indent="0" algn="l" rtl="0">
              <a:lnSpc>
                <a:spcPct val="100000"/>
              </a:lnSpc>
              <a:spcBef>
                <a:spcPts val="0"/>
              </a:spcBef>
              <a:spcAft>
                <a:spcPts val="0"/>
              </a:spcAft>
              <a:buSzPts val="1400"/>
              <a:buNone/>
            </a:pP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51038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52: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815830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53: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168402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4: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29" name="Google Shape;429;p54: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229275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5: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35" name="Google Shape;435;p5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336144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6: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44" name="Google Shape;444;p56: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763756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7: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51" name="Google Shape;451;p5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229860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8: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58" name="Google Shape;458;p58: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718930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9: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64" name="Google Shape;464;p59: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1683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25" name="Google Shape;125;p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537315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0: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470" name="Google Shape;470;p6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739355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6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61: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171353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62: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078927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63: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7827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64: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1070410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65: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507" name="Google Shape;507;p6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07105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6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66: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9110779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67: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223029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8: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5" name="Google Shape;525;p68: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0"/>
              </a:spcBef>
              <a:spcAft>
                <a:spcPts val="0"/>
              </a:spcAft>
              <a:buSzPts val="1400"/>
              <a:buNone/>
            </a:pPr>
            <a:r>
              <a:rPr lang="en-US" sz="1200" b="1">
                <a:solidFill>
                  <a:schemeClr val="dk1"/>
                </a:solidFill>
                <a:latin typeface="Times New Roman"/>
                <a:ea typeface="Times New Roman"/>
                <a:cs typeface="Times New Roman"/>
                <a:sym typeface="Times New Roman"/>
              </a:rPr>
              <a:t>Summary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Anoperatingsystemissoftwarethatmanagesthecomputerhardware,as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well as providing an environment for application programs to run.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Interrupts are a key way in which hardware interacts with the operating system. A hardware device triggers an interrupt by sending a signal to the CPU to alert the CPU that some event requires attention. The interrupt is managed by the interrupt handler.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Foracomputertodoitsjobofexecutingprograms,theprogramsmustbe in main memory, which is the only large storage area that the processor can access directly.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Themainmemoryisusuallyavolatilestoragedevicethatlosesitscontents when power is turned off or lost. </a:t>
            </a:r>
            <a:endParaRPr/>
          </a:p>
          <a:p>
            <a:pPr marL="0" lvl="0" indent="0" algn="l" rtl="0">
              <a:lnSpc>
                <a:spcPct val="100000"/>
              </a:lnSpc>
              <a:spcBef>
                <a:spcPts val="360"/>
              </a:spcBef>
              <a:spcAft>
                <a:spcPts val="0"/>
              </a:spcAft>
              <a:buSzPts val="1400"/>
              <a:buNone/>
            </a:pPr>
            <a:r>
              <a:rPr lang="en-US" sz="1200" b="1">
                <a:solidFill>
                  <a:schemeClr val="dk1"/>
                </a:solidFill>
                <a:latin typeface="Times New Roman"/>
                <a:ea typeface="Times New Roman"/>
                <a:cs typeface="Times New Roman"/>
                <a:sym typeface="Times New Roman"/>
              </a:rPr>
              <a:t>􏰞􏰁􏰞􏰗 􏰃􏰆􏰜􏰜􏰍􏰅􏰝 􏰢􏰞 </a:t>
            </a:r>
            <a:endParaRPr/>
          </a:p>
          <a:p>
            <a:pPr marL="0" lvl="0" indent="0" algn="l" rtl="0">
              <a:lnSpc>
                <a:spcPct val="100000"/>
              </a:lnSpc>
              <a:spcBef>
                <a:spcPts val="360"/>
              </a:spcBef>
              <a:spcAft>
                <a:spcPts val="0"/>
              </a:spcAft>
              <a:buSzPts val="1400"/>
              <a:buNone/>
            </a:pPr>
            <a:r>
              <a:rPr lang="en-US" sz="1200" b="1">
                <a:solidFill>
                  <a:schemeClr val="dk1"/>
                </a:solidFill>
                <a:latin typeface="Times New Roman"/>
                <a:ea typeface="Times New Roman"/>
                <a:cs typeface="Times New Roman"/>
                <a:sym typeface="Times New Roman"/>
              </a:rPr>
              <a:t>􏰢􏰗 􏰘􏰋􏰍􏰖􏰄􏰈􏰅 􏰞 􏰧􏰛􏰄􏰅􏰉􏰕􏰆􏰇􏰄􏰚􏰉􏰛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Nonvolatile storage is an extension of main memory and is capable of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holding large quantities of data permanently.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The most common nonvolatile storage device is a hard disk, which can provide storage of both programs and data.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Thewidevarietyofstoragesystemsinacomputersystemcanbeorganized in a hierarchy according to speed and cost. The higher levels are expensive, but they are fast. As we move down the hierarchy, the cost per bit generally decreases, whereas the access time generally increases.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Moderncomputerarchitecturesaremultiprocessorsystemsinwhicheach CPU contains several computing cores.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TobestutilizetheCPU,modernoperatingsystemsemploymultiprogram- ming, which allows several jobs to be in memory at the same time, thus ensuring that the CPU always has a job to execute.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Multitasking is an extension of multiprogramming wherein CPU schedul- ing algorithms rapidly switch between processes, providing users with a fast response time.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To prevent user programs from interfering with the proper operation of the system, the system hardware has two modes: user mode and kernel mode.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Various instructions are privileged and can be executed only in kernel mode. Examples include the instruction to switch to kernel mode, I/O control, timer management, and interrupt management.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A process is the fundamental unit of work in an operating system. Pro- cess management includes creating and deleting processes and providing mechanisms for processes to communicate and synchronize with each other.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An operating system manages memory by keeping track of what parts of memory are being used and by whom. It is also responsible for dynami- cally allocating and freeing memory space.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Storagespaceismanagedbytheoperatingsystem;thisincludesproviding file systems for representing files and directories and managing space on mass-storage devices.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Operating systems provide mechanisms for protecting and securing the operating system and users. Protection measures control the access of processes or users to the resources made available by the computer system.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Virtualization involves abstracting a computer’s hardware into several different execution environments.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Data structures that are used in an operating system include lists, stacks, queues, trees, and maps.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Computingtakesplaceinavarietyofenvironments,includingtraditional computing, mobile computing, client–server systems, peer-to-peer sys- tems, cloud computing, and real-time embedded systems. </a:t>
            </a:r>
            <a:endParaRPr/>
          </a:p>
          <a:p>
            <a:pPr marL="0" lvl="0" indent="0" algn="l" rtl="0">
              <a:lnSpc>
                <a:spcPct val="100000"/>
              </a:lnSpc>
              <a:spcBef>
                <a:spcPts val="360"/>
              </a:spcBef>
              <a:spcAft>
                <a:spcPts val="0"/>
              </a:spcAft>
              <a:buSzPts val="1400"/>
              <a:buNone/>
            </a:pPr>
            <a:r>
              <a:rPr lang="en-US" sz="1200" b="1">
                <a:solidFill>
                  <a:schemeClr val="dk1"/>
                </a:solidFill>
                <a:latin typeface="Times New Roman"/>
                <a:ea typeface="Times New Roman"/>
                <a:cs typeface="Times New Roman"/>
                <a:sym typeface="Times New Roman"/>
              </a:rPr>
              <a:t>􏰌􏰅􏰍􏰇􏰄􏰚􏰇􏰈 􏰬􏰭􏰈􏰅􏰇􏰚􏰔􏰈􏰔 􏰢􏰒 </a:t>
            </a:r>
            <a:endParaRPr/>
          </a:p>
          <a:p>
            <a:pPr marL="0" lvl="0" indent="0" algn="l" rtl="0">
              <a:lnSpc>
                <a:spcPct val="100000"/>
              </a:lnSpc>
              <a:spcBef>
                <a:spcPts val="360"/>
              </a:spcBef>
              <a:spcAft>
                <a:spcPts val="0"/>
              </a:spcAft>
              <a:buSzPts val="1400"/>
              <a:buNone/>
            </a:pPr>
            <a:r>
              <a:rPr lang="en-US" sz="1200">
                <a:solidFill>
                  <a:schemeClr val="dk1"/>
                </a:solidFill>
                <a:latin typeface="Times New Roman"/>
                <a:ea typeface="Times New Roman"/>
                <a:cs typeface="Times New Roman"/>
                <a:sym typeface="Times New Roman"/>
              </a:rPr>
              <a:t>• Free and open-source operating systems are available in source-code for- mat. Free software is licensed to allow no-cost use, redistribution, and modification. GNU/Linux, FreeBSD, and Solaris are examples of popular open-source systems. </a:t>
            </a:r>
            <a:endParaRPr/>
          </a:p>
          <a:p>
            <a:pPr marL="0" lvl="0" indent="0" algn="l" rtl="0">
              <a:lnSpc>
                <a:spcPct val="100000"/>
              </a:lnSpc>
              <a:spcBef>
                <a:spcPts val="360"/>
              </a:spcBef>
              <a:spcAft>
                <a:spcPts val="0"/>
              </a:spcAft>
              <a:buSzPts val="1400"/>
              <a:buNone/>
            </a:pPr>
            <a:endParaRPr/>
          </a:p>
        </p:txBody>
      </p:sp>
      <p:sp>
        <p:nvSpPr>
          <p:cNvPr id="526" name="Google Shape;526;p68:notes"/>
          <p:cNvSpPr txBox="1">
            <a:spLocks noGrp="1"/>
          </p:cNvSpPr>
          <p:nvPr>
            <p:ph type="sldNum" idx="12"/>
          </p:nvPr>
        </p:nvSpPr>
        <p:spPr>
          <a:xfrm>
            <a:off x="3900488" y="8832850"/>
            <a:ext cx="2981325" cy="463550"/>
          </a:xfrm>
          <a:prstGeom prst="rect">
            <a:avLst/>
          </a:prstGeom>
          <a:noFill/>
          <a:ln>
            <a:noFill/>
          </a:ln>
        </p:spPr>
        <p:txBody>
          <a:bodyPr spcFirstLastPara="1" wrap="square" lIns="92425" tIns="46200" rIns="92425" bIns="462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extLst>
      <p:ext uri="{BB962C8B-B14F-4D97-AF65-F5344CB8AC3E}">
        <p14:creationId xmlns:p14="http://schemas.microsoft.com/office/powerpoint/2010/main" val="8140565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9: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532" name="Google Shape;532;p69: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199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131" name="Google Shape;131;p6: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01206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70: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538" name="Google Shape;538;p7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97174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1: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544" name="Google Shape;544;p7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329844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2: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360"/>
              </a:spcBef>
              <a:spcAft>
                <a:spcPts val="0"/>
              </a:spcAft>
              <a:buSzPts val="1400"/>
              <a:buNone/>
            </a:pPr>
            <a:endParaRPr/>
          </a:p>
        </p:txBody>
      </p:sp>
      <p:sp>
        <p:nvSpPr>
          <p:cNvPr id="550" name="Google Shape;550;p7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16835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3:notes"/>
          <p:cNvSpPr txBox="1">
            <a:spLocks noGrp="1"/>
          </p:cNvSpPr>
          <p:nvPr>
            <p:ph type="sldNum" idx="12"/>
          </p:nvPr>
        </p:nvSpPr>
        <p:spPr>
          <a:xfrm>
            <a:off x="3900488" y="8832850"/>
            <a:ext cx="2981325" cy="463550"/>
          </a:xfrm>
          <a:prstGeom prst="rect">
            <a:avLst/>
          </a:prstGeom>
          <a:noFill/>
          <a:ln>
            <a:noFill/>
          </a:ln>
        </p:spPr>
        <p:txBody>
          <a:bodyPr spcFirstLastPara="1" wrap="square" lIns="92425" tIns="46200" rIns="92425" bIns="462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73</a:t>
            </a:fld>
            <a:endParaRPr sz="1200">
              <a:solidFill>
                <a:schemeClr val="dk1"/>
              </a:solidFill>
              <a:latin typeface="Times New Roman"/>
              <a:ea typeface="Times New Roman"/>
              <a:cs typeface="Times New Roman"/>
              <a:sym typeface="Times New Roman"/>
            </a:endParaRPr>
          </a:p>
        </p:txBody>
      </p:sp>
      <p:sp>
        <p:nvSpPr>
          <p:cNvPr id="556" name="Google Shape;556;p73: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7" name="Google Shape;557;p73:notes"/>
          <p:cNvSpPr txBox="1">
            <a:spLocks noGrp="1"/>
          </p:cNvSpPr>
          <p:nvPr>
            <p:ph type="body" idx="1"/>
          </p:nvPr>
        </p:nvSpPr>
        <p:spPr>
          <a:xfrm>
            <a:off x="917575" y="4416425"/>
            <a:ext cx="5046663" cy="4181475"/>
          </a:xfrm>
          <a:prstGeom prst="rect">
            <a:avLst/>
          </a:prstGeom>
          <a:noFill/>
          <a:ln>
            <a:noFill/>
          </a:ln>
        </p:spPr>
        <p:txBody>
          <a:bodyPr spcFirstLastPara="1" wrap="square" lIns="92425" tIns="46200" rIns="92425" bIns="46200" anchor="ctr"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19836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8: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84738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9:notes"/>
          <p:cNvSpPr txBox="1">
            <a:spLocks noGrp="1"/>
          </p:cNvSpPr>
          <p:nvPr>
            <p:ph type="body" idx="1"/>
          </p:nvPr>
        </p:nvSpPr>
        <p:spPr>
          <a:xfrm>
            <a:off x="688975" y="4416425"/>
            <a:ext cx="5505450" cy="4183063"/>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62273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21"/>
        <p:cNvGrpSpPr/>
        <p:nvPr/>
      </p:nvGrpSpPr>
      <p:grpSpPr>
        <a:xfrm>
          <a:off x="0" y="0"/>
          <a:ext cx="0" cy="0"/>
          <a:chOff x="0" y="0"/>
          <a:chExt cx="0" cy="0"/>
        </a:xfrm>
      </p:grpSpPr>
      <p:grpSp>
        <p:nvGrpSpPr>
          <p:cNvPr id="22" name="Google Shape;22;p75"/>
          <p:cNvGrpSpPr/>
          <p:nvPr/>
        </p:nvGrpSpPr>
        <p:grpSpPr>
          <a:xfrm>
            <a:off x="198438" y="2960688"/>
            <a:ext cx="8610600" cy="201612"/>
            <a:chOff x="125" y="1865"/>
            <a:chExt cx="5424" cy="127"/>
          </a:xfrm>
        </p:grpSpPr>
        <p:sp>
          <p:nvSpPr>
            <p:cNvPr id="23" name="Google Shape;23;p75"/>
            <p:cNvSpPr/>
            <p:nvPr/>
          </p:nvSpPr>
          <p:spPr>
            <a:xfrm>
              <a:off x="125" y="1865"/>
              <a:ext cx="1808" cy="127"/>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24" name="Google Shape;24;p75"/>
            <p:cNvSpPr/>
            <p:nvPr/>
          </p:nvSpPr>
          <p:spPr>
            <a:xfrm>
              <a:off x="1933" y="1865"/>
              <a:ext cx="1808" cy="127"/>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25" name="Google Shape;25;p75"/>
            <p:cNvSpPr/>
            <p:nvPr/>
          </p:nvSpPr>
          <p:spPr>
            <a:xfrm>
              <a:off x="3741" y="1865"/>
              <a:ext cx="1808" cy="127"/>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26" name="Google Shape;26;p75"/>
          <p:cNvSpPr txBox="1"/>
          <p:nvPr/>
        </p:nvSpPr>
        <p:spPr>
          <a:xfrm>
            <a:off x="6489700" y="6588125"/>
            <a:ext cx="2713038"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336699"/>
                </a:solidFill>
                <a:latin typeface="Helvetica Neue"/>
                <a:ea typeface="Helvetica Neue"/>
                <a:cs typeface="Helvetica Neue"/>
                <a:sym typeface="Helvetica Neue"/>
              </a:rPr>
              <a:t>Silberschatz, Galvin and Gagne ©2018</a:t>
            </a:r>
            <a:endParaRPr sz="1400" b="0" i="0" u="none" strike="noStrike" cap="none">
              <a:solidFill>
                <a:srgbClr val="000000"/>
              </a:solidFill>
              <a:latin typeface="Arial"/>
              <a:ea typeface="Arial"/>
              <a:cs typeface="Arial"/>
              <a:sym typeface="Arial"/>
            </a:endParaRPr>
          </a:p>
        </p:txBody>
      </p:sp>
      <p:sp>
        <p:nvSpPr>
          <p:cNvPr id="27" name="Google Shape;27;p75"/>
          <p:cNvSpPr txBox="1"/>
          <p:nvPr/>
        </p:nvSpPr>
        <p:spPr>
          <a:xfrm>
            <a:off x="26988" y="6613525"/>
            <a:ext cx="1931987" cy="2460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336699"/>
                </a:solidFill>
                <a:latin typeface="Helvetica Neue"/>
                <a:ea typeface="Helvetica Neue"/>
                <a:cs typeface="Helvetica Neue"/>
                <a:sym typeface="Helvetica Neue"/>
              </a:rPr>
              <a:t>Operating System Concepts</a:t>
            </a:r>
            <a:endParaRPr sz="1400" b="0" i="0" u="none" strike="noStrike" cap="none">
              <a:solidFill>
                <a:srgbClr val="000000"/>
              </a:solidFill>
              <a:latin typeface="Arial"/>
              <a:ea typeface="Arial"/>
              <a:cs typeface="Arial"/>
              <a:sym typeface="Arial"/>
            </a:endParaRPr>
          </a:p>
        </p:txBody>
      </p:sp>
      <p:sp>
        <p:nvSpPr>
          <p:cNvPr id="28" name="Google Shape;28;p75"/>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43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29" name="Google Shape;29;p75"/>
          <p:cNvPicPr preferRelativeResize="0"/>
          <p:nvPr/>
        </p:nvPicPr>
        <p:blipFill rotWithShape="1">
          <a:blip r:embed="rId2">
            <a:alphaModFix/>
          </a:blip>
          <a:srcRect/>
          <a:stretch/>
        </p:blipFill>
        <p:spPr>
          <a:xfrm>
            <a:off x="685800" y="3531208"/>
            <a:ext cx="3797451" cy="2842958"/>
          </a:xfrm>
          <a:prstGeom prst="rect">
            <a:avLst/>
          </a:prstGeom>
          <a:noFill/>
          <a:ln>
            <a:noFill/>
          </a:ln>
        </p:spPr>
      </p:pic>
      <p:pic>
        <p:nvPicPr>
          <p:cNvPr id="30" name="Google Shape;30;p75"/>
          <p:cNvPicPr preferRelativeResize="0"/>
          <p:nvPr/>
        </p:nvPicPr>
        <p:blipFill rotWithShape="1">
          <a:blip r:embed="rId3">
            <a:alphaModFix/>
          </a:blip>
          <a:srcRect/>
          <a:stretch/>
        </p:blipFill>
        <p:spPr>
          <a:xfrm>
            <a:off x="4597924" y="5486400"/>
            <a:ext cx="3860276" cy="88776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6"/>
        <p:cNvGrpSpPr/>
        <p:nvPr/>
      </p:nvGrpSpPr>
      <p:grpSpPr>
        <a:xfrm>
          <a:off x="0" y="0"/>
          <a:ext cx="0" cy="0"/>
          <a:chOff x="0" y="0"/>
          <a:chExt cx="0" cy="0"/>
        </a:xfrm>
      </p:grpSpPr>
      <p:sp>
        <p:nvSpPr>
          <p:cNvPr id="67" name="Google Shape;67;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800"/>
              </a:spcBef>
              <a:spcAft>
                <a:spcPts val="0"/>
              </a:spcAft>
              <a:buSzPts val="1800"/>
              <a:buNone/>
              <a:defRPr sz="2000"/>
            </a:lvl1pPr>
            <a:lvl2pPr marL="914400" lvl="1" indent="-228600" algn="l">
              <a:lnSpc>
                <a:spcPct val="100000"/>
              </a:lnSpc>
              <a:spcBef>
                <a:spcPts val="800"/>
              </a:spcBef>
              <a:spcAft>
                <a:spcPts val="0"/>
              </a:spcAft>
              <a:buSzPts val="1440"/>
              <a:buNone/>
              <a:defRPr sz="1800"/>
            </a:lvl2pPr>
            <a:lvl3pPr marL="1371600" lvl="2" indent="-228600" algn="l">
              <a:lnSpc>
                <a:spcPct val="100000"/>
              </a:lnSpc>
              <a:spcBef>
                <a:spcPts val="800"/>
              </a:spcBef>
              <a:spcAft>
                <a:spcPts val="0"/>
              </a:spcAft>
              <a:buSzPts val="1200"/>
              <a:buNone/>
              <a:defRPr sz="1600"/>
            </a:lvl3pPr>
            <a:lvl4pPr marL="1828800" lvl="3" indent="-228600" algn="l">
              <a:lnSpc>
                <a:spcPct val="100000"/>
              </a:lnSpc>
              <a:spcBef>
                <a:spcPts val="800"/>
              </a:spcBef>
              <a:spcAft>
                <a:spcPts val="0"/>
              </a:spcAft>
              <a:buSzPts val="1050"/>
              <a:buFont typeface="Helvetica Neue"/>
              <a:buNone/>
              <a:defRPr sz="1400"/>
            </a:lvl4pPr>
            <a:lvl5pPr marL="2286000" lvl="4" indent="-228600" algn="l">
              <a:lnSpc>
                <a:spcPct val="100000"/>
              </a:lnSpc>
              <a:spcBef>
                <a:spcPts val="800"/>
              </a:spcBef>
              <a:spcAft>
                <a:spcPts val="0"/>
              </a:spcAft>
              <a:buSzPts val="1050"/>
              <a:buFont typeface="Helvetica Neue"/>
              <a:buNone/>
              <a:defRPr sz="1400"/>
            </a:lvl5pPr>
            <a:lvl6pPr marL="2743200" lvl="5" indent="-228600" algn="l">
              <a:lnSpc>
                <a:spcPct val="100000"/>
              </a:lnSpc>
              <a:spcBef>
                <a:spcPts val="800"/>
              </a:spcBef>
              <a:spcAft>
                <a:spcPts val="0"/>
              </a:spcAft>
              <a:buSzPts val="1050"/>
              <a:buFont typeface="Helvetica Neue"/>
              <a:buNone/>
              <a:defRPr sz="1400"/>
            </a:lvl6pPr>
            <a:lvl7pPr marL="3200400" lvl="6" indent="-228600" algn="l">
              <a:lnSpc>
                <a:spcPct val="100000"/>
              </a:lnSpc>
              <a:spcBef>
                <a:spcPts val="490"/>
              </a:spcBef>
              <a:spcAft>
                <a:spcPts val="0"/>
              </a:spcAft>
              <a:buSzPts val="1050"/>
              <a:buFont typeface="Helvetica Neue"/>
              <a:buNone/>
              <a:defRPr sz="1400"/>
            </a:lvl7pPr>
            <a:lvl8pPr marL="3657600" lvl="7" indent="-228600" algn="l">
              <a:lnSpc>
                <a:spcPct val="100000"/>
              </a:lnSpc>
              <a:spcBef>
                <a:spcPts val="490"/>
              </a:spcBef>
              <a:spcAft>
                <a:spcPts val="0"/>
              </a:spcAft>
              <a:buSzPts val="1050"/>
              <a:buFont typeface="Helvetica Neue"/>
              <a:buNone/>
              <a:defRPr sz="1400"/>
            </a:lvl8pPr>
            <a:lvl9pPr marL="4114800" lvl="8" indent="-228600" algn="l">
              <a:lnSpc>
                <a:spcPct val="100000"/>
              </a:lnSpc>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69"/>
        <p:cNvGrpSpPr/>
        <p:nvPr/>
      </p:nvGrpSpPr>
      <p:grpSpPr>
        <a:xfrm>
          <a:off x="0" y="0"/>
          <a:ext cx="0" cy="0"/>
          <a:chOff x="0" y="0"/>
          <a:chExt cx="0" cy="0"/>
        </a:xfrm>
      </p:grpSpPr>
      <p:sp>
        <p:nvSpPr>
          <p:cNvPr id="70" name="Google Shape;70;p85"/>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85"/>
          <p:cNvSpPr txBox="1">
            <a:spLocks noGrp="1"/>
          </p:cNvSpPr>
          <p:nvPr>
            <p:ph type="body" idx="1"/>
          </p:nvPr>
        </p:nvSpPr>
        <p:spPr>
          <a:xfrm>
            <a:off x="457200" y="1219200"/>
            <a:ext cx="4040188" cy="64935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800"/>
              </a:spcBef>
              <a:spcAft>
                <a:spcPts val="0"/>
              </a:spcAft>
              <a:buSzPts val="2160"/>
              <a:buNone/>
              <a:defRPr sz="2400" b="1"/>
            </a:lvl1pPr>
            <a:lvl2pPr marL="914400" lvl="1" indent="-228600" algn="l">
              <a:lnSpc>
                <a:spcPct val="100000"/>
              </a:lnSpc>
              <a:spcBef>
                <a:spcPts val="800"/>
              </a:spcBef>
              <a:spcAft>
                <a:spcPts val="0"/>
              </a:spcAft>
              <a:buSzPts val="1600"/>
              <a:buNone/>
              <a:defRPr sz="2000" b="1"/>
            </a:lvl2pPr>
            <a:lvl3pPr marL="1371600" lvl="2" indent="-228600" algn="l">
              <a:lnSpc>
                <a:spcPct val="100000"/>
              </a:lnSpc>
              <a:spcBef>
                <a:spcPts val="800"/>
              </a:spcBef>
              <a:spcAft>
                <a:spcPts val="0"/>
              </a:spcAft>
              <a:buSzPts val="1350"/>
              <a:buNone/>
              <a:defRPr sz="1800" b="1"/>
            </a:lvl3pPr>
            <a:lvl4pPr marL="1828800" lvl="3" indent="-228600" algn="l">
              <a:lnSpc>
                <a:spcPct val="100000"/>
              </a:lnSpc>
              <a:spcBef>
                <a:spcPts val="800"/>
              </a:spcBef>
              <a:spcAft>
                <a:spcPts val="0"/>
              </a:spcAft>
              <a:buSzPts val="1200"/>
              <a:buFont typeface="Helvetica Neue"/>
              <a:buNone/>
              <a:defRPr sz="1600" b="1"/>
            </a:lvl4pPr>
            <a:lvl5pPr marL="2286000" lvl="4" indent="-228600" algn="l">
              <a:lnSpc>
                <a:spcPct val="100000"/>
              </a:lnSpc>
              <a:spcBef>
                <a:spcPts val="800"/>
              </a:spcBef>
              <a:spcAft>
                <a:spcPts val="0"/>
              </a:spcAft>
              <a:buSzPts val="1200"/>
              <a:buFont typeface="Helvetica Neue"/>
              <a:buNone/>
              <a:defRPr sz="1600" b="1"/>
            </a:lvl5pPr>
            <a:lvl6pPr marL="2743200" lvl="5" indent="-228600" algn="l">
              <a:lnSpc>
                <a:spcPct val="100000"/>
              </a:lnSpc>
              <a:spcBef>
                <a:spcPts val="800"/>
              </a:spcBef>
              <a:spcAft>
                <a:spcPts val="0"/>
              </a:spcAft>
              <a:buSzPts val="1200"/>
              <a:buFont typeface="Helvetica Neue"/>
              <a:buNone/>
              <a:defRPr sz="1600" b="1"/>
            </a:lvl6pPr>
            <a:lvl7pPr marL="3200400" lvl="6" indent="-228600" algn="l">
              <a:lnSpc>
                <a:spcPct val="100000"/>
              </a:lnSpc>
              <a:spcBef>
                <a:spcPts val="560"/>
              </a:spcBef>
              <a:spcAft>
                <a:spcPts val="0"/>
              </a:spcAft>
              <a:buSzPts val="1200"/>
              <a:buFont typeface="Helvetica Neue"/>
              <a:buNone/>
              <a:defRPr sz="1600" b="1"/>
            </a:lvl7pPr>
            <a:lvl8pPr marL="3657600" lvl="7" indent="-228600" algn="l">
              <a:lnSpc>
                <a:spcPct val="100000"/>
              </a:lnSpc>
              <a:spcBef>
                <a:spcPts val="560"/>
              </a:spcBef>
              <a:spcAft>
                <a:spcPts val="0"/>
              </a:spcAft>
              <a:buSzPts val="1200"/>
              <a:buFont typeface="Helvetica Neue"/>
              <a:buNone/>
              <a:defRPr sz="1600" b="1"/>
            </a:lvl8pPr>
            <a:lvl9pPr marL="4114800" lvl="8" indent="-228600" algn="l">
              <a:lnSpc>
                <a:spcPct val="100000"/>
              </a:lnSpc>
              <a:spcBef>
                <a:spcPts val="560"/>
              </a:spcBef>
              <a:spcAft>
                <a:spcPts val="0"/>
              </a:spcAft>
              <a:buSzPts val="1200"/>
              <a:buFont typeface="Helvetica Neue"/>
              <a:buNone/>
              <a:defRPr sz="1600" b="1"/>
            </a:lvl9pPr>
          </a:lstStyle>
          <a:p>
            <a:endParaRPr/>
          </a:p>
        </p:txBody>
      </p:sp>
      <p:sp>
        <p:nvSpPr>
          <p:cNvPr id="72" name="Google Shape;72;p85"/>
          <p:cNvSpPr txBox="1">
            <a:spLocks noGrp="1"/>
          </p:cNvSpPr>
          <p:nvPr>
            <p:ph type="body" idx="2"/>
          </p:nvPr>
        </p:nvSpPr>
        <p:spPr>
          <a:xfrm>
            <a:off x="457200" y="2014330"/>
            <a:ext cx="4040188" cy="438646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
        <p:nvSpPr>
          <p:cNvPr id="73" name="Google Shape;73;p85"/>
          <p:cNvSpPr txBox="1">
            <a:spLocks noGrp="1"/>
          </p:cNvSpPr>
          <p:nvPr>
            <p:ph type="body" idx="3"/>
          </p:nvPr>
        </p:nvSpPr>
        <p:spPr>
          <a:xfrm>
            <a:off x="4645025" y="1219200"/>
            <a:ext cx="4227302" cy="64935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800"/>
              </a:spcBef>
              <a:spcAft>
                <a:spcPts val="0"/>
              </a:spcAft>
              <a:buSzPts val="2160"/>
              <a:buNone/>
              <a:defRPr sz="2400" b="1"/>
            </a:lvl1pPr>
            <a:lvl2pPr marL="914400" lvl="1" indent="-228600" algn="l">
              <a:lnSpc>
                <a:spcPct val="100000"/>
              </a:lnSpc>
              <a:spcBef>
                <a:spcPts val="800"/>
              </a:spcBef>
              <a:spcAft>
                <a:spcPts val="0"/>
              </a:spcAft>
              <a:buSzPts val="1600"/>
              <a:buNone/>
              <a:defRPr sz="2000" b="1"/>
            </a:lvl2pPr>
            <a:lvl3pPr marL="1371600" lvl="2" indent="-228600" algn="l">
              <a:lnSpc>
                <a:spcPct val="100000"/>
              </a:lnSpc>
              <a:spcBef>
                <a:spcPts val="800"/>
              </a:spcBef>
              <a:spcAft>
                <a:spcPts val="0"/>
              </a:spcAft>
              <a:buSzPts val="1350"/>
              <a:buNone/>
              <a:defRPr sz="1800" b="1"/>
            </a:lvl3pPr>
            <a:lvl4pPr marL="1828800" lvl="3" indent="-228600" algn="l">
              <a:lnSpc>
                <a:spcPct val="100000"/>
              </a:lnSpc>
              <a:spcBef>
                <a:spcPts val="800"/>
              </a:spcBef>
              <a:spcAft>
                <a:spcPts val="0"/>
              </a:spcAft>
              <a:buSzPts val="1200"/>
              <a:buFont typeface="Helvetica Neue"/>
              <a:buNone/>
              <a:defRPr sz="1600" b="1"/>
            </a:lvl4pPr>
            <a:lvl5pPr marL="2286000" lvl="4" indent="-228600" algn="l">
              <a:lnSpc>
                <a:spcPct val="100000"/>
              </a:lnSpc>
              <a:spcBef>
                <a:spcPts val="800"/>
              </a:spcBef>
              <a:spcAft>
                <a:spcPts val="0"/>
              </a:spcAft>
              <a:buSzPts val="1200"/>
              <a:buFont typeface="Helvetica Neue"/>
              <a:buNone/>
              <a:defRPr sz="1600" b="1"/>
            </a:lvl5pPr>
            <a:lvl6pPr marL="2743200" lvl="5" indent="-228600" algn="l">
              <a:lnSpc>
                <a:spcPct val="100000"/>
              </a:lnSpc>
              <a:spcBef>
                <a:spcPts val="800"/>
              </a:spcBef>
              <a:spcAft>
                <a:spcPts val="0"/>
              </a:spcAft>
              <a:buSzPts val="1200"/>
              <a:buFont typeface="Helvetica Neue"/>
              <a:buNone/>
              <a:defRPr sz="1600" b="1"/>
            </a:lvl6pPr>
            <a:lvl7pPr marL="3200400" lvl="6" indent="-228600" algn="l">
              <a:lnSpc>
                <a:spcPct val="100000"/>
              </a:lnSpc>
              <a:spcBef>
                <a:spcPts val="560"/>
              </a:spcBef>
              <a:spcAft>
                <a:spcPts val="0"/>
              </a:spcAft>
              <a:buSzPts val="1200"/>
              <a:buFont typeface="Helvetica Neue"/>
              <a:buNone/>
              <a:defRPr sz="1600" b="1"/>
            </a:lvl7pPr>
            <a:lvl8pPr marL="3657600" lvl="7" indent="-228600" algn="l">
              <a:lnSpc>
                <a:spcPct val="100000"/>
              </a:lnSpc>
              <a:spcBef>
                <a:spcPts val="560"/>
              </a:spcBef>
              <a:spcAft>
                <a:spcPts val="0"/>
              </a:spcAft>
              <a:buSzPts val="1200"/>
              <a:buFont typeface="Helvetica Neue"/>
              <a:buNone/>
              <a:defRPr sz="1600" b="1"/>
            </a:lvl8pPr>
            <a:lvl9pPr marL="4114800" lvl="8" indent="-228600" algn="l">
              <a:lnSpc>
                <a:spcPct val="100000"/>
              </a:lnSpc>
              <a:spcBef>
                <a:spcPts val="560"/>
              </a:spcBef>
              <a:spcAft>
                <a:spcPts val="0"/>
              </a:spcAft>
              <a:buSzPts val="1200"/>
              <a:buFont typeface="Helvetica Neue"/>
              <a:buNone/>
              <a:defRPr sz="1600" b="1"/>
            </a:lvl9pPr>
          </a:lstStyle>
          <a:p>
            <a:endParaRPr/>
          </a:p>
        </p:txBody>
      </p:sp>
      <p:sp>
        <p:nvSpPr>
          <p:cNvPr id="74" name="Google Shape;74;p85"/>
          <p:cNvSpPr txBox="1">
            <a:spLocks noGrp="1"/>
          </p:cNvSpPr>
          <p:nvPr>
            <p:ph type="body" idx="4"/>
          </p:nvPr>
        </p:nvSpPr>
        <p:spPr>
          <a:xfrm>
            <a:off x="4645025" y="2014330"/>
            <a:ext cx="4227302" cy="438646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right Caption">
  <p:cSld name="Content with right Caption">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1651299" y="268941"/>
            <a:ext cx="7161397" cy="56688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86"/>
          <p:cNvSpPr>
            <a:spLocks noGrp="1"/>
          </p:cNvSpPr>
          <p:nvPr>
            <p:ph type="pic" idx="2"/>
          </p:nvPr>
        </p:nvSpPr>
        <p:spPr>
          <a:xfrm>
            <a:off x="482099" y="1376979"/>
            <a:ext cx="5329713" cy="503707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78" name="Google Shape;78;p86"/>
          <p:cNvSpPr txBox="1">
            <a:spLocks noGrp="1"/>
          </p:cNvSpPr>
          <p:nvPr>
            <p:ph type="body" idx="1"/>
          </p:nvPr>
        </p:nvSpPr>
        <p:spPr>
          <a:xfrm>
            <a:off x="5965448" y="1376980"/>
            <a:ext cx="2866056" cy="503707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14325" algn="l">
              <a:lnSpc>
                <a:spcPct val="100000"/>
              </a:lnSpc>
              <a:spcBef>
                <a:spcPts val="80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placeholders with left Picture">
  <p:cSld name="Three placeholders with left Picture">
    <p:spTree>
      <p:nvGrpSpPr>
        <p:cNvPr id="1" name="Shape 79"/>
        <p:cNvGrpSpPr/>
        <p:nvPr/>
      </p:nvGrpSpPr>
      <p:grpSpPr>
        <a:xfrm>
          <a:off x="0" y="0"/>
          <a:ext cx="0" cy="0"/>
          <a:chOff x="0" y="0"/>
          <a:chExt cx="0" cy="0"/>
        </a:xfrm>
      </p:grpSpPr>
      <p:sp>
        <p:nvSpPr>
          <p:cNvPr id="80" name="Google Shape;80;p87"/>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87"/>
          <p:cNvSpPr>
            <a:spLocks noGrp="1"/>
          </p:cNvSpPr>
          <p:nvPr>
            <p:ph type="pic" idx="2"/>
          </p:nvPr>
        </p:nvSpPr>
        <p:spPr>
          <a:xfrm>
            <a:off x="464519" y="3334869"/>
            <a:ext cx="4037379" cy="317199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82" name="Google Shape;82;p87"/>
          <p:cNvSpPr txBox="1">
            <a:spLocks noGrp="1"/>
          </p:cNvSpPr>
          <p:nvPr>
            <p:ph type="body" idx="1"/>
          </p:nvPr>
        </p:nvSpPr>
        <p:spPr>
          <a:xfrm>
            <a:off x="481782" y="1387735"/>
            <a:ext cx="8344166" cy="181804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304800" algn="l">
              <a:lnSpc>
                <a:spcPct val="100000"/>
              </a:lnSpc>
              <a:spcBef>
                <a:spcPts val="800"/>
              </a:spcBef>
              <a:spcAft>
                <a:spcPts val="0"/>
              </a:spcAft>
              <a:buSzPts val="1200"/>
              <a:buFont typeface="Helvetica Neue"/>
              <a:buChar char="»"/>
              <a:defRPr sz="16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
        <p:nvSpPr>
          <p:cNvPr id="83" name="Google Shape;83;p87"/>
          <p:cNvSpPr txBox="1">
            <a:spLocks noGrp="1"/>
          </p:cNvSpPr>
          <p:nvPr>
            <p:ph type="body" idx="3"/>
          </p:nvPr>
        </p:nvSpPr>
        <p:spPr>
          <a:xfrm>
            <a:off x="4653865" y="3334868"/>
            <a:ext cx="4174439" cy="3171997"/>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84"/>
        <p:cNvGrpSpPr/>
        <p:nvPr/>
      </p:nvGrpSpPr>
      <p:grpSpPr>
        <a:xfrm>
          <a:off x="0" y="0"/>
          <a:ext cx="0" cy="0"/>
          <a:chOff x="0" y="0"/>
          <a:chExt cx="0" cy="0"/>
        </a:xfrm>
      </p:grpSpPr>
      <p:cxnSp>
        <p:nvCxnSpPr>
          <p:cNvPr id="85" name="Google Shape;85;p88"/>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
        <p:nvSpPr>
          <p:cNvPr id="86" name="Google Shape;86;p8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 name="Google Shape;87;p88"/>
          <p:cNvSpPr txBox="1">
            <a:spLocks noGrp="1"/>
          </p:cNvSpPr>
          <p:nvPr>
            <p:ph type="body" idx="1"/>
          </p:nvPr>
        </p:nvSpPr>
        <p:spPr>
          <a:xfrm rot="5400000">
            <a:off x="2161335" y="-272302"/>
            <a:ext cx="5019769" cy="8361362"/>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cxnSp>
        <p:nvCxnSpPr>
          <p:cNvPr id="88" name="Google Shape;88;p88"/>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89"/>
        <p:cNvGrpSpPr/>
        <p:nvPr/>
      </p:nvGrpSpPr>
      <p:grpSpPr>
        <a:xfrm>
          <a:off x="0" y="0"/>
          <a:ext cx="0" cy="0"/>
          <a:chOff x="0" y="0"/>
          <a:chExt cx="0" cy="0"/>
        </a:xfrm>
      </p:grpSpPr>
      <p:sp>
        <p:nvSpPr>
          <p:cNvPr id="90" name="Google Shape;90;p89"/>
          <p:cNvSpPr txBox="1">
            <a:spLocks noGrp="1"/>
          </p:cNvSpPr>
          <p:nvPr>
            <p:ph type="title"/>
          </p:nvPr>
        </p:nvSpPr>
        <p:spPr>
          <a:xfrm rot="5400000">
            <a:off x="5511526" y="2821336"/>
            <a:ext cx="4680981" cy="1921358"/>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89"/>
          <p:cNvSpPr txBox="1">
            <a:spLocks noGrp="1"/>
          </p:cNvSpPr>
          <p:nvPr>
            <p:ph type="body" idx="1"/>
          </p:nvPr>
        </p:nvSpPr>
        <p:spPr>
          <a:xfrm rot="5400000">
            <a:off x="1274144" y="657711"/>
            <a:ext cx="4680980" cy="6248608"/>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76"/>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33"/>
        <p:cNvGrpSpPr/>
        <p:nvPr/>
      </p:nvGrpSpPr>
      <p:grpSpPr>
        <a:xfrm>
          <a:off x="0" y="0"/>
          <a:ext cx="0" cy="0"/>
          <a:chOff x="0" y="0"/>
          <a:chExt cx="0" cy="0"/>
        </a:xfrm>
      </p:grpSpPr>
      <p:cxnSp>
        <p:nvCxnSpPr>
          <p:cNvPr id="34" name="Google Shape;34;p77"/>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
        <p:nvSpPr>
          <p:cNvPr id="35" name="Google Shape;35;p7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7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cxnSp>
        <p:nvCxnSpPr>
          <p:cNvPr id="37" name="Google Shape;37;p77"/>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8"/>
        <p:cNvGrpSpPr/>
        <p:nvPr/>
      </p:nvGrpSpPr>
      <p:grpSpPr>
        <a:xfrm>
          <a:off x="0" y="0"/>
          <a:ext cx="0" cy="0"/>
          <a:chOff x="0" y="0"/>
          <a:chExt cx="0" cy="0"/>
        </a:xfrm>
      </p:grpSpPr>
      <p:cxnSp>
        <p:nvCxnSpPr>
          <p:cNvPr id="39" name="Google Shape;39;p78"/>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
        <p:nvSpPr>
          <p:cNvPr id="40" name="Google Shape;40;p7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78"/>
          <p:cNvSpPr txBox="1">
            <a:spLocks noGrp="1"/>
          </p:cNvSpPr>
          <p:nvPr>
            <p:ph type="body" idx="1"/>
          </p:nvPr>
        </p:nvSpPr>
        <p:spPr>
          <a:xfrm>
            <a:off x="490330" y="1420008"/>
            <a:ext cx="4134679" cy="500729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14325" algn="l">
              <a:lnSpc>
                <a:spcPct val="100000"/>
              </a:lnSpc>
              <a:spcBef>
                <a:spcPts val="80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sp>
        <p:nvSpPr>
          <p:cNvPr id="42" name="Google Shape;42;p78"/>
          <p:cNvSpPr txBox="1">
            <a:spLocks noGrp="1"/>
          </p:cNvSpPr>
          <p:nvPr>
            <p:ph type="body" idx="2"/>
          </p:nvPr>
        </p:nvSpPr>
        <p:spPr>
          <a:xfrm>
            <a:off x="4797287" y="1420008"/>
            <a:ext cx="4055165" cy="500729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14325" algn="l">
              <a:lnSpc>
                <a:spcPct val="100000"/>
              </a:lnSpc>
              <a:spcBef>
                <a:spcPts val="80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cxnSp>
        <p:nvCxnSpPr>
          <p:cNvPr id="43" name="Google Shape;43;p78"/>
          <p:cNvCxnSpPr/>
          <p:nvPr/>
        </p:nvCxnSpPr>
        <p:spPr>
          <a:xfrm>
            <a:off x="1630363" y="866775"/>
            <a:ext cx="7221537" cy="0"/>
          </a:xfrm>
          <a:prstGeom prst="straightConnector1">
            <a:avLst/>
          </a:prstGeom>
          <a:noFill/>
          <a:ln w="19050" cap="flat" cmpd="sng">
            <a:solidFill>
              <a:srgbClr val="336699"/>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left Caption">
  <p:cSld name="Content with left Caption">
    <p:spTree>
      <p:nvGrpSpPr>
        <p:cNvPr id="1" name="Shape 44"/>
        <p:cNvGrpSpPr/>
        <p:nvPr/>
      </p:nvGrpSpPr>
      <p:grpSpPr>
        <a:xfrm>
          <a:off x="0" y="0"/>
          <a:ext cx="0" cy="0"/>
          <a:chOff x="0" y="0"/>
          <a:chExt cx="0" cy="0"/>
        </a:xfrm>
      </p:grpSpPr>
      <p:sp>
        <p:nvSpPr>
          <p:cNvPr id="45" name="Google Shape;45;p79"/>
          <p:cNvSpPr txBox="1">
            <a:spLocks noGrp="1"/>
          </p:cNvSpPr>
          <p:nvPr>
            <p:ph type="title"/>
          </p:nvPr>
        </p:nvSpPr>
        <p:spPr>
          <a:xfrm>
            <a:off x="1381761" y="268941"/>
            <a:ext cx="7430936" cy="56688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79"/>
          <p:cNvSpPr>
            <a:spLocks noGrp="1"/>
          </p:cNvSpPr>
          <p:nvPr>
            <p:ph type="pic" idx="2"/>
          </p:nvPr>
        </p:nvSpPr>
        <p:spPr>
          <a:xfrm>
            <a:off x="3496234" y="1376979"/>
            <a:ext cx="5329713" cy="503707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7" name="Google Shape;47;p79"/>
          <p:cNvSpPr txBox="1">
            <a:spLocks noGrp="1"/>
          </p:cNvSpPr>
          <p:nvPr>
            <p:ph type="body" idx="1"/>
          </p:nvPr>
        </p:nvSpPr>
        <p:spPr>
          <a:xfrm>
            <a:off x="490331" y="1376980"/>
            <a:ext cx="2866056" cy="503707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285750" algn="l">
              <a:lnSpc>
                <a:spcPct val="100000"/>
              </a:lnSpc>
              <a:spcBef>
                <a:spcPts val="800"/>
              </a:spcBef>
              <a:spcAft>
                <a:spcPts val="0"/>
              </a:spcAft>
              <a:buSzPts val="900"/>
              <a:buFont typeface="Helvetica Neue"/>
              <a:buChar char="»"/>
              <a:defRPr sz="1200"/>
            </a:lvl5pPr>
            <a:lvl6pPr marL="2743200" lvl="5" indent="-314325" algn="l">
              <a:lnSpc>
                <a:spcPct val="100000"/>
              </a:lnSpc>
              <a:spcBef>
                <a:spcPts val="80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placeholders">
  <p:cSld name="Three placeholders">
    <p:spTree>
      <p:nvGrpSpPr>
        <p:cNvPr id="1" name="Shape 48"/>
        <p:cNvGrpSpPr/>
        <p:nvPr/>
      </p:nvGrpSpPr>
      <p:grpSpPr>
        <a:xfrm>
          <a:off x="0" y="0"/>
          <a:ext cx="0" cy="0"/>
          <a:chOff x="0" y="0"/>
          <a:chExt cx="0" cy="0"/>
        </a:xfrm>
      </p:grpSpPr>
      <p:sp>
        <p:nvSpPr>
          <p:cNvPr id="49" name="Google Shape;49;p80"/>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80"/>
          <p:cNvSpPr>
            <a:spLocks noGrp="1"/>
          </p:cNvSpPr>
          <p:nvPr>
            <p:ph type="pic" idx="2"/>
          </p:nvPr>
        </p:nvSpPr>
        <p:spPr>
          <a:xfrm>
            <a:off x="4788568" y="3334870"/>
            <a:ext cx="4037379" cy="317199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1" name="Google Shape;51;p80"/>
          <p:cNvSpPr txBox="1">
            <a:spLocks noGrp="1"/>
          </p:cNvSpPr>
          <p:nvPr>
            <p:ph type="body" idx="1"/>
          </p:nvPr>
        </p:nvSpPr>
        <p:spPr>
          <a:xfrm>
            <a:off x="481782" y="1387735"/>
            <a:ext cx="8344166" cy="181804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304800" algn="l">
              <a:lnSpc>
                <a:spcPct val="100000"/>
              </a:lnSpc>
              <a:spcBef>
                <a:spcPts val="800"/>
              </a:spcBef>
              <a:spcAft>
                <a:spcPts val="0"/>
              </a:spcAft>
              <a:buSzPts val="1200"/>
              <a:buFont typeface="Helvetica Neue"/>
              <a:buChar char="»"/>
              <a:defRPr sz="16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
        <p:nvSpPr>
          <p:cNvPr id="52" name="Google Shape;52;p80"/>
          <p:cNvSpPr txBox="1">
            <a:spLocks noGrp="1"/>
          </p:cNvSpPr>
          <p:nvPr>
            <p:ph type="body" idx="3"/>
          </p:nvPr>
        </p:nvSpPr>
        <p:spPr>
          <a:xfrm>
            <a:off x="481782" y="3334870"/>
            <a:ext cx="4174439" cy="3171997"/>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op Picture with Caption">
  <p:cSld name="Top Picture with Caption">
    <p:spTree>
      <p:nvGrpSpPr>
        <p:cNvPr id="1" name="Shape 53"/>
        <p:cNvGrpSpPr/>
        <p:nvPr/>
      </p:nvGrpSpPr>
      <p:grpSpPr>
        <a:xfrm>
          <a:off x="0" y="0"/>
          <a:ext cx="0" cy="0"/>
          <a:chOff x="0" y="0"/>
          <a:chExt cx="0" cy="0"/>
        </a:xfrm>
      </p:grpSpPr>
      <p:sp>
        <p:nvSpPr>
          <p:cNvPr id="54" name="Google Shape;54;p81"/>
          <p:cNvSpPr txBox="1">
            <a:spLocks noGrp="1"/>
          </p:cNvSpPr>
          <p:nvPr>
            <p:ph type="title"/>
          </p:nvPr>
        </p:nvSpPr>
        <p:spPr>
          <a:xfrm>
            <a:off x="1381760" y="285136"/>
            <a:ext cx="7444188" cy="5526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81"/>
          <p:cNvSpPr>
            <a:spLocks noGrp="1"/>
          </p:cNvSpPr>
          <p:nvPr>
            <p:ph type="pic" idx="2"/>
          </p:nvPr>
        </p:nvSpPr>
        <p:spPr>
          <a:xfrm>
            <a:off x="481782" y="1376979"/>
            <a:ext cx="8344166" cy="309669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6" name="Google Shape;56;p81"/>
          <p:cNvSpPr txBox="1">
            <a:spLocks noGrp="1"/>
          </p:cNvSpPr>
          <p:nvPr>
            <p:ph type="body" idx="1"/>
          </p:nvPr>
        </p:nvSpPr>
        <p:spPr>
          <a:xfrm>
            <a:off x="481782" y="4601497"/>
            <a:ext cx="8344166" cy="1828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304800" algn="l">
              <a:lnSpc>
                <a:spcPct val="100000"/>
              </a:lnSpc>
              <a:spcBef>
                <a:spcPts val="800"/>
              </a:spcBef>
              <a:spcAft>
                <a:spcPts val="0"/>
              </a:spcAft>
              <a:buSzPts val="1200"/>
              <a:buFont typeface="Helvetica Neue"/>
              <a:buChar char="»"/>
              <a:defRPr sz="16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ottom Picture with Caption">
  <p:cSld name="Bottom Picture with Caption">
    <p:spTree>
      <p:nvGrpSpPr>
        <p:cNvPr id="1" name="Shape 57"/>
        <p:cNvGrpSpPr/>
        <p:nvPr/>
      </p:nvGrpSpPr>
      <p:grpSpPr>
        <a:xfrm>
          <a:off x="0" y="0"/>
          <a:ext cx="0" cy="0"/>
          <a:chOff x="0" y="0"/>
          <a:chExt cx="0" cy="0"/>
        </a:xfrm>
      </p:grpSpPr>
      <p:sp>
        <p:nvSpPr>
          <p:cNvPr id="58" name="Google Shape;58;p82"/>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82"/>
          <p:cNvSpPr>
            <a:spLocks noGrp="1"/>
          </p:cNvSpPr>
          <p:nvPr>
            <p:ph type="pic" idx="2"/>
          </p:nvPr>
        </p:nvSpPr>
        <p:spPr>
          <a:xfrm>
            <a:off x="481782" y="3334870"/>
            <a:ext cx="8344166" cy="317199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80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80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80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8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8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60" name="Google Shape;60;p82"/>
          <p:cNvSpPr txBox="1">
            <a:spLocks noGrp="1"/>
          </p:cNvSpPr>
          <p:nvPr>
            <p:ph type="body" idx="1"/>
          </p:nvPr>
        </p:nvSpPr>
        <p:spPr>
          <a:xfrm>
            <a:off x="481782" y="1387735"/>
            <a:ext cx="8344166" cy="181804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304800" algn="l">
              <a:lnSpc>
                <a:spcPct val="100000"/>
              </a:lnSpc>
              <a:spcBef>
                <a:spcPts val="800"/>
              </a:spcBef>
              <a:spcAft>
                <a:spcPts val="0"/>
              </a:spcAft>
              <a:buSzPts val="1200"/>
              <a:buFont typeface="Helvetica Neue"/>
              <a:buChar char="»"/>
              <a:defRPr sz="16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placeholders with Texts">
  <p:cSld name="Three placeholders with Texts">
    <p:spTree>
      <p:nvGrpSpPr>
        <p:cNvPr id="1" name="Shape 61"/>
        <p:cNvGrpSpPr/>
        <p:nvPr/>
      </p:nvGrpSpPr>
      <p:grpSpPr>
        <a:xfrm>
          <a:off x="0" y="0"/>
          <a:ext cx="0" cy="0"/>
          <a:chOff x="0" y="0"/>
          <a:chExt cx="0" cy="0"/>
        </a:xfrm>
      </p:grpSpPr>
      <p:sp>
        <p:nvSpPr>
          <p:cNvPr id="62" name="Google Shape;62;p83"/>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b="1">
                <a:solidFill>
                  <a:srgbClr val="006699"/>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83"/>
          <p:cNvSpPr txBox="1">
            <a:spLocks noGrp="1"/>
          </p:cNvSpPr>
          <p:nvPr>
            <p:ph type="body" idx="1"/>
          </p:nvPr>
        </p:nvSpPr>
        <p:spPr>
          <a:xfrm>
            <a:off x="481782" y="1387735"/>
            <a:ext cx="8344166" cy="181804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800"/>
              </a:spcBef>
              <a:spcAft>
                <a:spcPts val="0"/>
              </a:spcAft>
              <a:buSzPts val="1800"/>
              <a:buChar char="●"/>
              <a:defRPr sz="2000"/>
            </a:lvl1pPr>
            <a:lvl2pPr marL="914400" lvl="1" indent="-320040" algn="l">
              <a:lnSpc>
                <a:spcPct val="100000"/>
              </a:lnSpc>
              <a:spcBef>
                <a:spcPts val="800"/>
              </a:spcBef>
              <a:spcAft>
                <a:spcPts val="0"/>
              </a:spcAft>
              <a:buSzPts val="1440"/>
              <a:buChar char="●"/>
              <a:defRPr sz="1800"/>
            </a:lvl2pPr>
            <a:lvl3pPr marL="1371600" lvl="2" indent="-304800" algn="l">
              <a:lnSpc>
                <a:spcPct val="100000"/>
              </a:lnSpc>
              <a:spcBef>
                <a:spcPts val="800"/>
              </a:spcBef>
              <a:spcAft>
                <a:spcPts val="0"/>
              </a:spcAft>
              <a:buSzPts val="1200"/>
              <a:buChar char="4"/>
              <a:defRPr sz="1600"/>
            </a:lvl3pPr>
            <a:lvl4pPr marL="1828800" lvl="3" indent="-295275" algn="l">
              <a:lnSpc>
                <a:spcPct val="100000"/>
              </a:lnSpc>
              <a:spcBef>
                <a:spcPts val="800"/>
              </a:spcBef>
              <a:spcAft>
                <a:spcPts val="0"/>
              </a:spcAft>
              <a:buSzPts val="1050"/>
              <a:buFont typeface="Helvetica Neue"/>
              <a:buChar char="–"/>
              <a:defRPr sz="1400"/>
            </a:lvl4pPr>
            <a:lvl5pPr marL="2286000" lvl="4" indent="-304800" algn="l">
              <a:lnSpc>
                <a:spcPct val="100000"/>
              </a:lnSpc>
              <a:spcBef>
                <a:spcPts val="800"/>
              </a:spcBef>
              <a:spcAft>
                <a:spcPts val="0"/>
              </a:spcAft>
              <a:buSzPts val="1200"/>
              <a:buFont typeface="Helvetica Neue"/>
              <a:buChar char="»"/>
              <a:defRPr sz="1600"/>
            </a:lvl5pPr>
            <a:lvl6pPr marL="2743200" lvl="5" indent="-304800" algn="l">
              <a:lnSpc>
                <a:spcPct val="100000"/>
              </a:lnSpc>
              <a:spcBef>
                <a:spcPts val="80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
        <p:nvSpPr>
          <p:cNvPr id="64" name="Google Shape;64;p83"/>
          <p:cNvSpPr txBox="1">
            <a:spLocks noGrp="1"/>
          </p:cNvSpPr>
          <p:nvPr>
            <p:ph type="body" idx="2"/>
          </p:nvPr>
        </p:nvSpPr>
        <p:spPr>
          <a:xfrm>
            <a:off x="4653865" y="3334868"/>
            <a:ext cx="4174439" cy="3171997"/>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
        <p:nvSpPr>
          <p:cNvPr id="65" name="Google Shape;65;p83"/>
          <p:cNvSpPr txBox="1">
            <a:spLocks noGrp="1"/>
          </p:cNvSpPr>
          <p:nvPr>
            <p:ph type="body" idx="3"/>
          </p:nvPr>
        </p:nvSpPr>
        <p:spPr>
          <a:xfrm>
            <a:off x="465138" y="3335337"/>
            <a:ext cx="4037012" cy="3171527"/>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800"/>
              </a:spcBef>
              <a:spcAft>
                <a:spcPts val="0"/>
              </a:spcAft>
              <a:buSzPts val="1620"/>
              <a:buChar char="●"/>
              <a:defRPr/>
            </a:lvl1pPr>
            <a:lvl2pPr marL="914400" lvl="1" indent="-320040" algn="l">
              <a:lnSpc>
                <a:spcPct val="100000"/>
              </a:lnSpc>
              <a:spcBef>
                <a:spcPts val="800"/>
              </a:spcBef>
              <a:spcAft>
                <a:spcPts val="0"/>
              </a:spcAft>
              <a:buSzPts val="1440"/>
              <a:buChar char="●"/>
              <a:defRPr/>
            </a:lvl2pPr>
            <a:lvl3pPr marL="1371600" lvl="2" indent="-314325" algn="l">
              <a:lnSpc>
                <a:spcPct val="100000"/>
              </a:lnSpc>
              <a:spcBef>
                <a:spcPts val="800"/>
              </a:spcBef>
              <a:spcAft>
                <a:spcPts val="0"/>
              </a:spcAft>
              <a:buSzPts val="1350"/>
              <a:buChar char="4"/>
              <a:defRPr/>
            </a:lvl3pPr>
            <a:lvl4pPr marL="1828800" lvl="3" indent="-314325" algn="l">
              <a:lnSpc>
                <a:spcPct val="100000"/>
              </a:lnSpc>
              <a:spcBef>
                <a:spcPts val="800"/>
              </a:spcBef>
              <a:spcAft>
                <a:spcPts val="0"/>
              </a:spcAft>
              <a:buSzPts val="1350"/>
              <a:buChar char="–"/>
              <a:defRPr/>
            </a:lvl4pPr>
            <a:lvl5pPr marL="2286000" lvl="4" indent="-314325" algn="l">
              <a:lnSpc>
                <a:spcPct val="100000"/>
              </a:lnSpc>
              <a:spcBef>
                <a:spcPts val="800"/>
              </a:spcBef>
              <a:spcAft>
                <a:spcPts val="0"/>
              </a:spcAft>
              <a:buSzPts val="1350"/>
              <a:buChar char="»"/>
              <a:defRPr/>
            </a:lvl5pPr>
            <a:lvl6pPr marL="2743200" lvl="5" indent="-314325" algn="l">
              <a:lnSpc>
                <a:spcPct val="100000"/>
              </a:lnSpc>
              <a:spcBef>
                <a:spcPts val="80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2800" b="1" i="0" u="none" strike="noStrike" cap="none">
                <a:solidFill>
                  <a:srgbClr val="006699"/>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9pPr>
          </a:lstStyle>
          <a:p>
            <a:endParaRPr/>
          </a:p>
        </p:txBody>
      </p:sp>
      <p:sp>
        <p:nvSpPr>
          <p:cNvPr id="11" name="Google Shape;11;p74"/>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800"/>
              </a:spcBef>
              <a:spcAft>
                <a:spcPts val="0"/>
              </a:spcAft>
              <a:buClr>
                <a:srgbClr val="993300"/>
              </a:buClr>
              <a:buSzPts val="1800"/>
              <a:buFont typeface="Arial"/>
              <a:buChar char="●"/>
              <a:defRPr sz="2000" b="0" i="0" u="none" strike="noStrike" cap="none">
                <a:solidFill>
                  <a:schemeClr val="dk1"/>
                </a:solidFill>
                <a:latin typeface="Helvetica Neue"/>
                <a:ea typeface="Helvetica Neue"/>
                <a:cs typeface="Helvetica Neue"/>
                <a:sym typeface="Helvetica Neue"/>
              </a:defRPr>
            </a:lvl1pPr>
            <a:lvl2pPr marL="914400" marR="0" lvl="1" indent="-320040" algn="l" rtl="0">
              <a:lnSpc>
                <a:spcPct val="100000"/>
              </a:lnSpc>
              <a:spcBef>
                <a:spcPts val="800"/>
              </a:spcBef>
              <a:spcAft>
                <a:spcPts val="0"/>
              </a:spcAft>
              <a:buClr>
                <a:srgbClr val="CC6600"/>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04800" algn="l" rtl="0">
              <a:lnSpc>
                <a:spcPct val="100000"/>
              </a:lnSpc>
              <a:spcBef>
                <a:spcPts val="800"/>
              </a:spcBef>
              <a:spcAft>
                <a:spcPts val="0"/>
              </a:spcAft>
              <a:buClr>
                <a:srgbClr val="009900"/>
              </a:buClr>
              <a:buSzPts val="1200"/>
              <a:buFont typeface="Arimo"/>
              <a:buChar char="4"/>
              <a:defRPr sz="1600" b="0" i="0" u="none" strike="noStrike" cap="none">
                <a:solidFill>
                  <a:schemeClr val="dk1"/>
                </a:solidFill>
                <a:latin typeface="Helvetica Neue"/>
                <a:ea typeface="Helvetica Neue"/>
                <a:cs typeface="Helvetica Neue"/>
                <a:sym typeface="Helvetica Neue"/>
              </a:defRPr>
            </a:lvl3pPr>
            <a:lvl4pPr marL="1828800" marR="0" lvl="3" indent="-295275" algn="l" rtl="0">
              <a:lnSpc>
                <a:spcPct val="100000"/>
              </a:lnSpc>
              <a:spcBef>
                <a:spcPts val="800"/>
              </a:spcBef>
              <a:spcAft>
                <a:spcPts val="0"/>
              </a:spcAft>
              <a:buClr>
                <a:schemeClr val="hlink"/>
              </a:buClr>
              <a:buSzPts val="1050"/>
              <a:buFont typeface="Helvetica Neue"/>
              <a:buChar char="–"/>
              <a:defRPr sz="1400" b="0" i="0" u="none" strike="noStrike" cap="none">
                <a:solidFill>
                  <a:schemeClr val="dk1"/>
                </a:solidFill>
                <a:latin typeface="Helvetica Neue"/>
                <a:ea typeface="Helvetica Neue"/>
                <a:cs typeface="Helvetica Neue"/>
                <a:sym typeface="Helvetica Neue"/>
              </a:defRPr>
            </a:lvl4pPr>
            <a:lvl5pPr marL="2286000" marR="0" lvl="4" indent="-285750" algn="l" rtl="0">
              <a:lnSpc>
                <a:spcPct val="100000"/>
              </a:lnSpc>
              <a:spcBef>
                <a:spcPts val="800"/>
              </a:spcBef>
              <a:spcAft>
                <a:spcPts val="0"/>
              </a:spcAft>
              <a:buClr>
                <a:srgbClr val="FF0066"/>
              </a:buClr>
              <a:buSzPts val="900"/>
              <a:buFont typeface="Helvetica Neue"/>
              <a:buChar char="»"/>
              <a:defRPr sz="1200" b="0" i="0" u="none" strike="noStrike" cap="none">
                <a:solidFill>
                  <a:schemeClr val="dk1"/>
                </a:solidFill>
                <a:latin typeface="Helvetica Neue"/>
                <a:ea typeface="Helvetica Neue"/>
                <a:cs typeface="Helvetica Neue"/>
                <a:sym typeface="Helvetica Neue"/>
              </a:defRPr>
            </a:lvl5pPr>
            <a:lvl6pPr marL="2743200" marR="0" lvl="5" indent="-314325" algn="l" rtl="0">
              <a:lnSpc>
                <a:spcPct val="100000"/>
              </a:lnSpc>
              <a:spcBef>
                <a:spcPts val="80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2" name="Google Shape;12;p74"/>
          <p:cNvSpPr/>
          <p:nvPr/>
        </p:nvSpPr>
        <p:spPr>
          <a:xfrm>
            <a:off x="0" y="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cxnSp>
        <p:nvCxnSpPr>
          <p:cNvPr id="13" name="Google Shape;13;p74"/>
          <p:cNvCxnSpPr/>
          <p:nvPr/>
        </p:nvCxnSpPr>
        <p:spPr>
          <a:xfrm>
            <a:off x="1379221" y="866775"/>
            <a:ext cx="7472679" cy="0"/>
          </a:xfrm>
          <a:prstGeom prst="straightConnector1">
            <a:avLst/>
          </a:prstGeom>
          <a:noFill/>
          <a:ln w="38100" cap="flat" cmpd="sng">
            <a:solidFill>
              <a:srgbClr val="336699"/>
            </a:solidFill>
            <a:prstDash val="solid"/>
            <a:round/>
            <a:headEnd type="none" w="sm" len="sm"/>
            <a:tailEnd type="none" w="sm" len="sm"/>
          </a:ln>
        </p:spPr>
      </p:cxnSp>
      <p:sp>
        <p:nvSpPr>
          <p:cNvPr id="14" name="Google Shape;14;p74"/>
          <p:cNvSpPr/>
          <p:nvPr/>
        </p:nvSpPr>
        <p:spPr>
          <a:xfrm>
            <a:off x="0" y="2286000"/>
            <a:ext cx="228600" cy="2286000"/>
          </a:xfrm>
          <a:prstGeom prst="rect">
            <a:avLst/>
          </a:prstGeom>
          <a:solidFill>
            <a:srgbClr val="99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 name="Google Shape;15;p74"/>
          <p:cNvSpPr/>
          <p:nvPr/>
        </p:nvSpPr>
        <p:spPr>
          <a:xfrm>
            <a:off x="0" y="457200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 name="Google Shape;16;p74"/>
          <p:cNvSpPr txBox="1"/>
          <p:nvPr/>
        </p:nvSpPr>
        <p:spPr>
          <a:xfrm>
            <a:off x="4309045" y="6613525"/>
            <a:ext cx="34176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1" i="0" u="none" strike="noStrike" cap="none">
                <a:solidFill>
                  <a:srgbClr val="006699"/>
                </a:solidFill>
                <a:latin typeface="Helvetica Neue"/>
                <a:ea typeface="Helvetica Neue"/>
                <a:cs typeface="Helvetica Neue"/>
                <a:sym typeface="Helvetica Neue"/>
              </a:rPr>
              <a:t>‹#›</a:t>
            </a:fld>
            <a:endParaRPr sz="1000" b="1" i="0" u="none" strike="noStrike" cap="none">
              <a:solidFill>
                <a:srgbClr val="006699"/>
              </a:solidFill>
              <a:latin typeface="Helvetica Neue"/>
              <a:ea typeface="Helvetica Neue"/>
              <a:cs typeface="Helvetica Neue"/>
              <a:sym typeface="Helvetica Neue"/>
            </a:endParaRPr>
          </a:p>
        </p:txBody>
      </p:sp>
      <p:sp>
        <p:nvSpPr>
          <p:cNvPr id="17" name="Google Shape;17;p74"/>
          <p:cNvSpPr txBox="1"/>
          <p:nvPr/>
        </p:nvSpPr>
        <p:spPr>
          <a:xfrm>
            <a:off x="228600" y="6608763"/>
            <a:ext cx="1905000"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6699"/>
                </a:solidFill>
                <a:latin typeface="Helvetica Neue"/>
                <a:ea typeface="Helvetica Neue"/>
                <a:cs typeface="Helvetica Neue"/>
                <a:sym typeface="Helvetica Neue"/>
              </a:rPr>
              <a:t>Operating System Concepts </a:t>
            </a:r>
            <a:endParaRPr sz="1400" b="0" i="0" u="none" strike="noStrike" cap="none">
              <a:solidFill>
                <a:srgbClr val="000000"/>
              </a:solidFill>
              <a:latin typeface="Arial"/>
              <a:ea typeface="Arial"/>
              <a:cs typeface="Arial"/>
              <a:sym typeface="Arial"/>
            </a:endParaRPr>
          </a:p>
        </p:txBody>
      </p:sp>
      <p:pic>
        <p:nvPicPr>
          <p:cNvPr id="18" name="Google Shape;18;p74"/>
          <p:cNvPicPr preferRelativeResize="0"/>
          <p:nvPr/>
        </p:nvPicPr>
        <p:blipFill rotWithShape="1">
          <a:blip r:embed="rId17">
            <a:alphaModFix/>
          </a:blip>
          <a:srcRect/>
          <a:stretch/>
        </p:blipFill>
        <p:spPr>
          <a:xfrm>
            <a:off x="426720" y="187551"/>
            <a:ext cx="754380" cy="679224"/>
          </a:xfrm>
          <a:prstGeom prst="rect">
            <a:avLst/>
          </a:prstGeom>
          <a:noFill/>
          <a:ln>
            <a:noFill/>
          </a:ln>
        </p:spPr>
      </p:pic>
      <p:sp>
        <p:nvSpPr>
          <p:cNvPr id="19" name="Google Shape;19;p74"/>
          <p:cNvSpPr txBox="1"/>
          <p:nvPr/>
        </p:nvSpPr>
        <p:spPr>
          <a:xfrm>
            <a:off x="6487161" y="6622368"/>
            <a:ext cx="2489199" cy="24622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1" i="0" u="none" strike="noStrike" cap="none">
                <a:solidFill>
                  <a:srgbClr val="006699"/>
                </a:solidFill>
                <a:latin typeface="Helvetica Neue"/>
                <a:ea typeface="Helvetica Neue"/>
                <a:cs typeface="Helvetica Neue"/>
                <a:sym typeface="Helvetica Neue"/>
              </a:rPr>
              <a:t>Silberschatz, Galvin and Gagne ©2018</a:t>
            </a:r>
            <a:endParaRPr sz="1400" b="0" i="0" u="none" strike="noStrike" cap="none">
              <a:solidFill>
                <a:srgbClr val="000000"/>
              </a:solidFill>
              <a:latin typeface="Arial"/>
              <a:ea typeface="Arial"/>
              <a:cs typeface="Arial"/>
              <a:sym typeface="Arial"/>
            </a:endParaRPr>
          </a:p>
        </p:txBody>
      </p:sp>
      <p:pic>
        <p:nvPicPr>
          <p:cNvPr id="20" name="Google Shape;20;p74"/>
          <p:cNvPicPr preferRelativeResize="0"/>
          <p:nvPr/>
        </p:nvPicPr>
        <p:blipFill rotWithShape="1">
          <a:blip r:embed="rId17">
            <a:alphaModFix/>
          </a:blip>
          <a:srcRect/>
          <a:stretch/>
        </p:blipFill>
        <p:spPr>
          <a:xfrm>
            <a:off x="426720" y="187551"/>
            <a:ext cx="754380" cy="6792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learning.hcmut.edu.v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gnu.org/philosophy/open-source-misses-the-point.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57874" y="1092225"/>
            <a:ext cx="89139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CO2017 </a:t>
            </a:r>
            <a:endParaRPr/>
          </a:p>
          <a:p>
            <a:pPr marL="0" lvl="0" indent="0" algn="ctr" rtl="0">
              <a:lnSpc>
                <a:spcPct val="100000"/>
              </a:lnSpc>
              <a:spcBef>
                <a:spcPts val="0"/>
              </a:spcBef>
              <a:spcAft>
                <a:spcPts val="0"/>
              </a:spcAft>
              <a:buSzPts val="1400"/>
              <a:buNone/>
            </a:pPr>
            <a:r>
              <a:rPr lang="en-US"/>
              <a:t>Operating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Computer-System Structure</a:t>
            </a:r>
            <a:endParaRPr/>
          </a:p>
        </p:txBody>
      </p:sp>
      <p:sp>
        <p:nvSpPr>
          <p:cNvPr id="152" name="Google Shape;152;p10"/>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Computer system can be divided into </a:t>
            </a:r>
            <a:r>
              <a:rPr lang="en-US" b="1">
                <a:solidFill>
                  <a:srgbClr val="0070C0"/>
                </a:solidFill>
              </a:rPr>
              <a:t>4</a:t>
            </a:r>
            <a:r>
              <a:rPr lang="en-US"/>
              <a:t> components:</a:t>
            </a:r>
            <a:endParaRPr/>
          </a:p>
          <a:p>
            <a:pPr marL="742950" lvl="1" indent="-285750" algn="l" rtl="0">
              <a:lnSpc>
                <a:spcPct val="100000"/>
              </a:lnSpc>
              <a:spcBef>
                <a:spcPts val="1600"/>
              </a:spcBef>
              <a:spcAft>
                <a:spcPts val="0"/>
              </a:spcAft>
              <a:buSzPts val="1600"/>
              <a:buChar char="●"/>
            </a:pPr>
            <a:r>
              <a:rPr lang="en-US" sz="2000" b="1">
                <a:solidFill>
                  <a:srgbClr val="0070C0"/>
                </a:solidFill>
              </a:rPr>
              <a:t>Hardware</a:t>
            </a:r>
            <a:r>
              <a:rPr lang="en-US"/>
              <a:t> (</a:t>
            </a:r>
            <a:r>
              <a:rPr lang="en-US" b="1"/>
              <a:t>HW</a:t>
            </a:r>
            <a:r>
              <a:rPr lang="en-US"/>
              <a:t>) – provides basic computing resources</a:t>
            </a:r>
            <a:endParaRPr/>
          </a:p>
          <a:p>
            <a:pPr marL="1085850" lvl="2" indent="-228600" algn="l" rtl="0">
              <a:lnSpc>
                <a:spcPct val="100000"/>
              </a:lnSpc>
              <a:spcBef>
                <a:spcPts val="1600"/>
              </a:spcBef>
              <a:spcAft>
                <a:spcPts val="0"/>
              </a:spcAft>
              <a:buSzPts val="1200"/>
              <a:buChar char="4"/>
            </a:pPr>
            <a:r>
              <a:rPr lang="en-US"/>
              <a:t>E.g., </a:t>
            </a:r>
            <a:r>
              <a:rPr lang="en-US" b="1">
                <a:solidFill>
                  <a:srgbClr val="0070C0"/>
                </a:solidFill>
              </a:rPr>
              <a:t>Central Processing Unit</a:t>
            </a:r>
            <a:r>
              <a:rPr lang="en-US" b="1"/>
              <a:t> </a:t>
            </a:r>
            <a:r>
              <a:rPr lang="en-US"/>
              <a:t>(</a:t>
            </a:r>
            <a:r>
              <a:rPr lang="en-US" b="1"/>
              <a:t>CPU</a:t>
            </a:r>
            <a:r>
              <a:rPr lang="en-US"/>
              <a:t>), memory, </a:t>
            </a:r>
            <a:r>
              <a:rPr lang="en-US" b="1">
                <a:solidFill>
                  <a:srgbClr val="0070C0"/>
                </a:solidFill>
              </a:rPr>
              <a:t>Input/Output</a:t>
            </a:r>
            <a:r>
              <a:rPr lang="en-US"/>
              <a:t> (</a:t>
            </a:r>
            <a:r>
              <a:rPr lang="en-US" b="1"/>
              <a:t>I/O</a:t>
            </a:r>
            <a:r>
              <a:rPr lang="en-US"/>
              <a:t>) devices</a:t>
            </a:r>
            <a:endParaRPr/>
          </a:p>
          <a:p>
            <a:pPr marL="742950" lvl="1" indent="-285750" algn="l" rtl="0">
              <a:lnSpc>
                <a:spcPct val="100000"/>
              </a:lnSpc>
              <a:spcBef>
                <a:spcPts val="1600"/>
              </a:spcBef>
              <a:spcAft>
                <a:spcPts val="0"/>
              </a:spcAft>
              <a:buSzPts val="1600"/>
              <a:buChar char="●"/>
            </a:pPr>
            <a:r>
              <a:rPr lang="en-US" sz="2000" b="1">
                <a:solidFill>
                  <a:srgbClr val="0070C0"/>
                </a:solidFill>
              </a:rPr>
              <a:t>Operating system</a:t>
            </a:r>
            <a:r>
              <a:rPr lang="en-US" b="1">
                <a:solidFill>
                  <a:srgbClr val="3366FF"/>
                </a:solidFill>
              </a:rPr>
              <a:t> </a:t>
            </a:r>
            <a:r>
              <a:rPr lang="en-US"/>
              <a:t>(</a:t>
            </a:r>
            <a:r>
              <a:rPr lang="en-US" b="1"/>
              <a:t>OS</a:t>
            </a:r>
            <a:r>
              <a:rPr lang="en-US"/>
              <a:t>) – controls and coordinates use of hardware among various applications and users</a:t>
            </a:r>
            <a:endParaRPr/>
          </a:p>
          <a:p>
            <a:pPr marL="1085850" lvl="2" indent="-228600" algn="l" rtl="0">
              <a:lnSpc>
                <a:spcPct val="100000"/>
              </a:lnSpc>
              <a:spcBef>
                <a:spcPts val="1600"/>
              </a:spcBef>
              <a:spcAft>
                <a:spcPts val="0"/>
              </a:spcAft>
              <a:buSzPts val="1200"/>
              <a:buChar char="4"/>
            </a:pPr>
            <a:r>
              <a:rPr lang="en-US"/>
              <a:t>E.g., Microsoft Windows, Unix, Linux, Apple MacOS</a:t>
            </a:r>
            <a:endParaRPr/>
          </a:p>
          <a:p>
            <a:pPr marL="742950" lvl="1" indent="-285750" algn="l" rtl="0">
              <a:lnSpc>
                <a:spcPct val="100000"/>
              </a:lnSpc>
              <a:spcBef>
                <a:spcPts val="1600"/>
              </a:spcBef>
              <a:spcAft>
                <a:spcPts val="0"/>
              </a:spcAft>
              <a:buSzPts val="1600"/>
              <a:buChar char="●"/>
            </a:pPr>
            <a:r>
              <a:rPr lang="en-US" sz="2000" b="1">
                <a:solidFill>
                  <a:srgbClr val="0070C0"/>
                </a:solidFill>
              </a:rPr>
              <a:t>Application programs</a:t>
            </a:r>
            <a:r>
              <a:rPr lang="en-US" b="1">
                <a:solidFill>
                  <a:srgbClr val="3366FF"/>
                </a:solidFill>
              </a:rPr>
              <a:t> </a:t>
            </a:r>
            <a:r>
              <a:rPr lang="en-US"/>
              <a:t>– define the ways in which the system resources are used to solve the computing problems of the users</a:t>
            </a:r>
            <a:endParaRPr/>
          </a:p>
          <a:p>
            <a:pPr marL="1085850" lvl="2" indent="-228600" algn="l" rtl="0">
              <a:lnSpc>
                <a:spcPct val="100000"/>
              </a:lnSpc>
              <a:spcBef>
                <a:spcPts val="1600"/>
              </a:spcBef>
              <a:spcAft>
                <a:spcPts val="0"/>
              </a:spcAft>
              <a:buSzPts val="1200"/>
              <a:buChar char="4"/>
            </a:pPr>
            <a:r>
              <a:rPr lang="en-US"/>
              <a:t>E.g., Compilers, web browsers, development kits, word processors, database systems, video games, multimedia players</a:t>
            </a:r>
            <a:endParaRPr/>
          </a:p>
          <a:p>
            <a:pPr marL="742950" lvl="1" indent="-285750" algn="l" rtl="0">
              <a:lnSpc>
                <a:spcPct val="100000"/>
              </a:lnSpc>
              <a:spcBef>
                <a:spcPts val="1600"/>
              </a:spcBef>
              <a:spcAft>
                <a:spcPts val="0"/>
              </a:spcAft>
              <a:buSzPts val="1600"/>
              <a:buChar char="●"/>
            </a:pPr>
            <a:r>
              <a:rPr lang="en-US" sz="2000" b="1">
                <a:solidFill>
                  <a:srgbClr val="0070C0"/>
                </a:solidFill>
              </a:rPr>
              <a:t>Users</a:t>
            </a:r>
            <a:endParaRPr/>
          </a:p>
          <a:p>
            <a:pPr marL="1085850" lvl="2" indent="-228600" algn="l" rtl="0">
              <a:lnSpc>
                <a:spcPct val="100000"/>
              </a:lnSpc>
              <a:spcBef>
                <a:spcPts val="1600"/>
              </a:spcBef>
              <a:spcAft>
                <a:spcPts val="0"/>
              </a:spcAft>
              <a:buSzPts val="1200"/>
              <a:buChar char="4"/>
            </a:pPr>
            <a:r>
              <a:rPr lang="en-US"/>
              <a:t>E.g., People, machines, other computers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Abstract View of Computer Components</a:t>
            </a:r>
            <a:endParaRPr/>
          </a:p>
        </p:txBody>
      </p:sp>
      <p:pic>
        <p:nvPicPr>
          <p:cNvPr id="158" name="Google Shape;158;p11"/>
          <p:cNvPicPr preferRelativeResize="0"/>
          <p:nvPr/>
        </p:nvPicPr>
        <p:blipFill rotWithShape="1">
          <a:blip r:embed="rId3">
            <a:alphaModFix/>
          </a:blip>
          <a:srcRect/>
          <a:stretch/>
        </p:blipFill>
        <p:spPr>
          <a:xfrm>
            <a:off x="1986455" y="1559098"/>
            <a:ext cx="5553765" cy="39378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What Operating Systems Do</a:t>
            </a:r>
            <a:endParaRPr/>
          </a:p>
        </p:txBody>
      </p:sp>
      <p:sp>
        <p:nvSpPr>
          <p:cNvPr id="164" name="Google Shape;164;p12"/>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Users</a:t>
            </a:r>
            <a:r>
              <a:rPr lang="en-US" b="1">
                <a:solidFill>
                  <a:srgbClr val="3366FF"/>
                </a:solidFill>
              </a:rPr>
              <a:t> </a:t>
            </a:r>
            <a:r>
              <a:rPr lang="en-US" sz="1800"/>
              <a:t>want convenience, ease of use and good performance </a:t>
            </a:r>
            <a:endParaRPr/>
          </a:p>
          <a:p>
            <a:pPr marL="1085850" lvl="2" indent="-228600" algn="l" rtl="0">
              <a:lnSpc>
                <a:spcPct val="100000"/>
              </a:lnSpc>
              <a:spcBef>
                <a:spcPts val="1600"/>
              </a:spcBef>
              <a:spcAft>
                <a:spcPts val="0"/>
              </a:spcAft>
              <a:buSzPts val="1200"/>
              <a:buChar char="4"/>
            </a:pPr>
            <a:r>
              <a:rPr lang="en-US"/>
              <a:t>But, don’t care about resource utilization</a:t>
            </a:r>
            <a:endParaRPr/>
          </a:p>
          <a:p>
            <a:pPr marL="342900" lvl="0" indent="-342900" algn="l" rtl="0">
              <a:lnSpc>
                <a:spcPct val="100000"/>
              </a:lnSpc>
              <a:spcBef>
                <a:spcPts val="1600"/>
              </a:spcBef>
              <a:spcAft>
                <a:spcPts val="0"/>
              </a:spcAft>
              <a:buSzPts val="1620"/>
              <a:buChar char="●"/>
            </a:pPr>
            <a:r>
              <a:rPr lang="en-US" sz="1800" b="1">
                <a:solidFill>
                  <a:srgbClr val="0070C0"/>
                </a:solidFill>
              </a:rPr>
              <a:t>Shared computers</a:t>
            </a:r>
            <a:r>
              <a:rPr lang="en-US" sz="1800"/>
              <a:t> (e.g, </a:t>
            </a:r>
            <a:r>
              <a:rPr lang="en-US" sz="1800" i="1">
                <a:solidFill>
                  <a:srgbClr val="0070C0"/>
                </a:solidFill>
              </a:rPr>
              <a:t>mainframe</a:t>
            </a:r>
            <a:r>
              <a:rPr lang="en-US" sz="1800"/>
              <a:t> or </a:t>
            </a:r>
            <a:r>
              <a:rPr lang="en-US" sz="1800" i="1">
                <a:solidFill>
                  <a:srgbClr val="0070C0"/>
                </a:solidFill>
              </a:rPr>
              <a:t>minicomputer</a:t>
            </a:r>
            <a:r>
              <a:rPr lang="en-US" sz="1800"/>
              <a:t>) keep all users happy</a:t>
            </a:r>
            <a:endParaRPr/>
          </a:p>
          <a:p>
            <a:pPr marL="1085850" lvl="2" indent="-228600" algn="l" rtl="0">
              <a:lnSpc>
                <a:spcPct val="100000"/>
              </a:lnSpc>
              <a:spcBef>
                <a:spcPts val="1600"/>
              </a:spcBef>
              <a:spcAft>
                <a:spcPts val="0"/>
              </a:spcAft>
              <a:buSzPts val="1200"/>
              <a:buChar char="4"/>
            </a:pPr>
            <a:r>
              <a:rPr lang="en-US"/>
              <a:t>Operating system is a resource allocator and control program making efficient use of HW and managing execution of user programs</a:t>
            </a:r>
            <a:endParaRPr/>
          </a:p>
          <a:p>
            <a:pPr marL="342900" lvl="0" indent="-342900" algn="l" rtl="0">
              <a:lnSpc>
                <a:spcPct val="100000"/>
              </a:lnSpc>
              <a:spcBef>
                <a:spcPts val="1600"/>
              </a:spcBef>
              <a:spcAft>
                <a:spcPts val="0"/>
              </a:spcAft>
              <a:buSzPts val="1620"/>
              <a:buChar char="●"/>
            </a:pPr>
            <a:r>
              <a:rPr lang="en-US" sz="1800" b="1">
                <a:solidFill>
                  <a:srgbClr val="0070C0"/>
                </a:solidFill>
              </a:rPr>
              <a:t>Dedicated systems</a:t>
            </a:r>
            <a:r>
              <a:rPr lang="en-US" sz="1800"/>
              <a:t> (e.g, </a:t>
            </a:r>
            <a:r>
              <a:rPr lang="en-US" sz="1800" i="1">
                <a:solidFill>
                  <a:srgbClr val="0070C0"/>
                </a:solidFill>
              </a:rPr>
              <a:t>workstations</a:t>
            </a:r>
            <a:r>
              <a:rPr lang="en-US" sz="1800"/>
              <a:t>) have dedicated resources but users frequently utilize shared resources from </a:t>
            </a:r>
            <a:r>
              <a:rPr lang="en-US" sz="1800" i="1">
                <a:solidFill>
                  <a:srgbClr val="0070C0"/>
                </a:solidFill>
              </a:rPr>
              <a:t>servers</a:t>
            </a:r>
            <a:endParaRPr/>
          </a:p>
          <a:p>
            <a:pPr marL="342900" lvl="0" indent="-342900" algn="l" rtl="0">
              <a:lnSpc>
                <a:spcPct val="100000"/>
              </a:lnSpc>
              <a:spcBef>
                <a:spcPts val="1600"/>
              </a:spcBef>
              <a:spcAft>
                <a:spcPts val="0"/>
              </a:spcAft>
              <a:buSzPts val="1620"/>
              <a:buChar char="●"/>
            </a:pPr>
            <a:r>
              <a:rPr lang="en-US" sz="1800" b="1">
                <a:solidFill>
                  <a:srgbClr val="0070C0"/>
                </a:solidFill>
              </a:rPr>
              <a:t>Mobile devices</a:t>
            </a:r>
            <a:r>
              <a:rPr lang="en-US" sz="1800"/>
              <a:t> (e.g., </a:t>
            </a:r>
            <a:r>
              <a:rPr lang="en-US" sz="1800" i="1">
                <a:solidFill>
                  <a:srgbClr val="0070C0"/>
                </a:solidFill>
              </a:rPr>
              <a:t>smartphones</a:t>
            </a:r>
            <a:r>
              <a:rPr lang="en-US" sz="1800"/>
              <a:t> and </a:t>
            </a:r>
            <a:r>
              <a:rPr lang="en-US" sz="1800" i="1">
                <a:solidFill>
                  <a:srgbClr val="0070C0"/>
                </a:solidFill>
              </a:rPr>
              <a:t>tablets</a:t>
            </a:r>
            <a:r>
              <a:rPr lang="en-US" sz="1800"/>
              <a:t>) are resource poor, have to be optimized for battery life and usability using user interfaces such as touch screens.</a:t>
            </a:r>
            <a:endParaRPr/>
          </a:p>
          <a:p>
            <a:pPr marL="342900" lvl="0" indent="-342900" algn="l" rtl="0">
              <a:lnSpc>
                <a:spcPct val="100000"/>
              </a:lnSpc>
              <a:spcBef>
                <a:spcPts val="1600"/>
              </a:spcBef>
              <a:spcAft>
                <a:spcPts val="0"/>
              </a:spcAft>
              <a:buSzPts val="1620"/>
              <a:buChar char="●"/>
            </a:pPr>
            <a:r>
              <a:rPr lang="en-US" sz="1800"/>
              <a:t>Some computers have little or no user interface, such as </a:t>
            </a:r>
            <a:r>
              <a:rPr lang="en-US" sz="1800" b="1">
                <a:solidFill>
                  <a:srgbClr val="0070C0"/>
                </a:solidFill>
              </a:rPr>
              <a:t>embedded computers</a:t>
            </a:r>
            <a:r>
              <a:rPr lang="en-US" sz="1800"/>
              <a:t> in devices and automobiles</a:t>
            </a:r>
            <a:endParaRPr/>
          </a:p>
          <a:p>
            <a:pPr marL="1085850" lvl="2" indent="-228600" algn="l" rtl="0">
              <a:lnSpc>
                <a:spcPct val="100000"/>
              </a:lnSpc>
              <a:spcBef>
                <a:spcPts val="1600"/>
              </a:spcBef>
              <a:spcAft>
                <a:spcPts val="0"/>
              </a:spcAft>
              <a:buSzPts val="1200"/>
              <a:buChar char="4"/>
            </a:pPr>
            <a:r>
              <a:rPr lang="en-US"/>
              <a:t>Run primarily without user intervention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Defining Operating Systems</a:t>
            </a:r>
            <a:endParaRPr/>
          </a:p>
        </p:txBody>
      </p:sp>
      <p:sp>
        <p:nvSpPr>
          <p:cNvPr id="170" name="Google Shape;170;p13"/>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Term OS covers many roles</a:t>
            </a:r>
            <a:endParaRPr/>
          </a:p>
          <a:p>
            <a:pPr marL="742950" lvl="1" indent="-285750" algn="l" rtl="0">
              <a:lnSpc>
                <a:spcPct val="100000"/>
              </a:lnSpc>
              <a:spcBef>
                <a:spcPts val="1600"/>
              </a:spcBef>
              <a:spcAft>
                <a:spcPts val="0"/>
              </a:spcAft>
              <a:buSzPts val="1440"/>
              <a:buChar char="●"/>
            </a:pPr>
            <a:r>
              <a:rPr lang="en-US"/>
              <a:t>Because of </a:t>
            </a:r>
            <a:r>
              <a:rPr lang="en-US" i="1">
                <a:solidFill>
                  <a:srgbClr val="0070C0"/>
                </a:solidFill>
              </a:rPr>
              <a:t>myriad designs and uses</a:t>
            </a:r>
            <a:r>
              <a:rPr lang="en-US" i="1">
                <a:solidFill>
                  <a:srgbClr val="3366FF"/>
                </a:solidFill>
              </a:rPr>
              <a:t> </a:t>
            </a:r>
            <a:r>
              <a:rPr lang="en-US"/>
              <a:t>of OSes</a:t>
            </a:r>
            <a:endParaRPr/>
          </a:p>
          <a:p>
            <a:pPr marL="742950" lvl="1" indent="-285750" algn="l" rtl="0">
              <a:lnSpc>
                <a:spcPct val="100000"/>
              </a:lnSpc>
              <a:spcBef>
                <a:spcPts val="1600"/>
              </a:spcBef>
              <a:spcAft>
                <a:spcPts val="0"/>
              </a:spcAft>
              <a:buSzPts val="1440"/>
              <a:buChar char="●"/>
            </a:pPr>
            <a:r>
              <a:rPr lang="en-US"/>
              <a:t>OSes</a:t>
            </a:r>
            <a:r>
              <a:rPr lang="en-US" i="1">
                <a:solidFill>
                  <a:srgbClr val="0070C0"/>
                </a:solidFill>
              </a:rPr>
              <a:t> present</a:t>
            </a:r>
            <a:r>
              <a:rPr lang="en-US">
                <a:solidFill>
                  <a:srgbClr val="0070C0"/>
                </a:solidFill>
              </a:rPr>
              <a:t> </a:t>
            </a:r>
            <a:r>
              <a:rPr lang="en-US"/>
              <a:t>in toasters through ships, spacecraft, game machines, TVs and industrial control systems</a:t>
            </a:r>
            <a:endParaRPr/>
          </a:p>
          <a:p>
            <a:pPr marL="742950" lvl="1" indent="-285750" algn="l" rtl="0">
              <a:lnSpc>
                <a:spcPct val="100000"/>
              </a:lnSpc>
              <a:spcBef>
                <a:spcPts val="1600"/>
              </a:spcBef>
              <a:spcAft>
                <a:spcPts val="0"/>
              </a:spcAft>
              <a:buSzPts val="1440"/>
              <a:buChar char="●"/>
            </a:pPr>
            <a:r>
              <a:rPr lang="en-US"/>
              <a:t>OSes were</a:t>
            </a:r>
            <a:r>
              <a:rPr lang="en-US" i="1">
                <a:solidFill>
                  <a:srgbClr val="0070C0"/>
                </a:solidFill>
              </a:rPr>
              <a:t> born</a:t>
            </a:r>
            <a:r>
              <a:rPr lang="en-US"/>
              <a:t> when fixed use of computers for military became more general purpose and needed resource management and program control</a:t>
            </a:r>
            <a:endParaRPr/>
          </a:p>
          <a:p>
            <a:pPr marL="342900" lvl="0" indent="-342900" algn="l" rtl="0">
              <a:lnSpc>
                <a:spcPct val="100000"/>
              </a:lnSpc>
              <a:spcBef>
                <a:spcPts val="1600"/>
              </a:spcBef>
              <a:spcAft>
                <a:spcPts val="0"/>
              </a:spcAft>
              <a:buSzPts val="1800"/>
              <a:buChar char="●"/>
            </a:pPr>
            <a:r>
              <a:rPr lang="en-US"/>
              <a:t>No universally accepted definition</a:t>
            </a:r>
            <a:endParaRPr/>
          </a:p>
          <a:p>
            <a:pPr marL="742950" lvl="1" indent="-194309" algn="l" rtl="0">
              <a:lnSpc>
                <a:spcPct val="100000"/>
              </a:lnSpc>
              <a:spcBef>
                <a:spcPts val="1600"/>
              </a:spcBef>
              <a:spcAft>
                <a:spcPts val="0"/>
              </a:spcAft>
              <a:buSzPts val="144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Operating System Definition (Cont.)</a:t>
            </a:r>
            <a:endParaRPr/>
          </a:p>
        </p:txBody>
      </p:sp>
      <p:sp>
        <p:nvSpPr>
          <p:cNvPr id="176" name="Google Shape;176;p14"/>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a:t>
            </a:r>
            <a:r>
              <a:rPr lang="en-US" i="1"/>
              <a:t>Everything a vendor ships when you order an operating system</a:t>
            </a:r>
            <a:r>
              <a:rPr lang="en-US"/>
              <a:t>” is a good approximation (but varies wildly)</a:t>
            </a:r>
            <a:endParaRPr/>
          </a:p>
          <a:p>
            <a:pPr marL="342900" lvl="0" indent="-342900" algn="l" rtl="0">
              <a:lnSpc>
                <a:spcPct val="100000"/>
              </a:lnSpc>
              <a:spcBef>
                <a:spcPts val="1600"/>
              </a:spcBef>
              <a:spcAft>
                <a:spcPts val="0"/>
              </a:spcAft>
              <a:buSzPts val="1800"/>
              <a:buChar char="●"/>
            </a:pPr>
            <a:r>
              <a:rPr lang="en-US"/>
              <a:t>“</a:t>
            </a:r>
            <a:r>
              <a:rPr lang="en-US" i="1"/>
              <a:t>The one program running at all times on the computer</a:t>
            </a:r>
            <a:r>
              <a:rPr lang="en-US"/>
              <a:t>” is the </a:t>
            </a:r>
            <a:r>
              <a:rPr lang="en-US" b="1">
                <a:solidFill>
                  <a:srgbClr val="0070C0"/>
                </a:solidFill>
              </a:rPr>
              <a:t>kernel</a:t>
            </a:r>
            <a:r>
              <a:rPr lang="en-US" b="1">
                <a:solidFill>
                  <a:srgbClr val="3366FF"/>
                </a:solidFill>
              </a:rPr>
              <a:t>, </a:t>
            </a:r>
            <a:r>
              <a:rPr lang="en-US"/>
              <a:t>part of the operating system</a:t>
            </a:r>
            <a:endParaRPr/>
          </a:p>
          <a:p>
            <a:pPr marL="342900" lvl="0" indent="-342900" algn="l" rtl="0">
              <a:lnSpc>
                <a:spcPct val="100000"/>
              </a:lnSpc>
              <a:spcBef>
                <a:spcPts val="1600"/>
              </a:spcBef>
              <a:spcAft>
                <a:spcPts val="0"/>
              </a:spcAft>
              <a:buSzPts val="1800"/>
              <a:buChar char="●"/>
            </a:pPr>
            <a:r>
              <a:rPr lang="en-US"/>
              <a:t>Everything else is either</a:t>
            </a:r>
            <a:endParaRPr/>
          </a:p>
          <a:p>
            <a:pPr marL="742950" lvl="1" indent="-285750" algn="l" rtl="0">
              <a:lnSpc>
                <a:spcPct val="100000"/>
              </a:lnSpc>
              <a:spcBef>
                <a:spcPts val="1600"/>
              </a:spcBef>
              <a:spcAft>
                <a:spcPts val="0"/>
              </a:spcAft>
              <a:buSzPts val="1440"/>
              <a:buChar char="●"/>
            </a:pPr>
            <a:r>
              <a:rPr lang="en-US"/>
              <a:t>a </a:t>
            </a:r>
            <a:r>
              <a:rPr lang="en-US" b="1">
                <a:solidFill>
                  <a:srgbClr val="0070C0"/>
                </a:solidFill>
              </a:rPr>
              <a:t>system program</a:t>
            </a:r>
            <a:r>
              <a:rPr lang="en-US" b="1">
                <a:solidFill>
                  <a:srgbClr val="3366FF"/>
                </a:solidFill>
              </a:rPr>
              <a:t> </a:t>
            </a:r>
            <a:r>
              <a:rPr lang="en-US"/>
              <a:t>(ships with the operating system, but not part of the kernel), or</a:t>
            </a:r>
            <a:endParaRPr/>
          </a:p>
          <a:p>
            <a:pPr marL="742950" lvl="1" indent="-285750" algn="l" rtl="0">
              <a:lnSpc>
                <a:spcPct val="100000"/>
              </a:lnSpc>
              <a:spcBef>
                <a:spcPts val="1600"/>
              </a:spcBef>
              <a:spcAft>
                <a:spcPts val="0"/>
              </a:spcAft>
              <a:buSzPts val="1440"/>
              <a:buChar char="●"/>
            </a:pPr>
            <a:r>
              <a:rPr lang="en-US"/>
              <a:t>an </a:t>
            </a:r>
            <a:r>
              <a:rPr lang="en-US" b="1">
                <a:solidFill>
                  <a:srgbClr val="0070C0"/>
                </a:solidFill>
              </a:rPr>
              <a:t>application program</a:t>
            </a:r>
            <a:r>
              <a:rPr lang="en-US"/>
              <a:t>, all programs not associated with the operating system</a:t>
            </a:r>
            <a:endParaRPr/>
          </a:p>
          <a:p>
            <a:pPr marL="342900" lvl="0" indent="-342900" algn="l" rtl="0">
              <a:lnSpc>
                <a:spcPct val="100000"/>
              </a:lnSpc>
              <a:spcBef>
                <a:spcPts val="1600"/>
              </a:spcBef>
              <a:spcAft>
                <a:spcPts val="0"/>
              </a:spcAft>
              <a:buSzPts val="1800"/>
              <a:buChar char="●"/>
            </a:pPr>
            <a:r>
              <a:rPr lang="en-US"/>
              <a:t>Today’s OSes for general purpose and mobile computing also include </a:t>
            </a:r>
            <a:r>
              <a:rPr lang="en-US" b="1">
                <a:solidFill>
                  <a:srgbClr val="0070C0"/>
                </a:solidFill>
              </a:rPr>
              <a:t>middleware</a:t>
            </a:r>
            <a:r>
              <a:rPr lang="en-US"/>
              <a:t> – a set of software frameworks that provide addition services to application developers such as databases, multimedia, graphics </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Computer-System Organization</a:t>
            </a:r>
            <a:endParaRPr/>
          </a:p>
        </p:txBody>
      </p:sp>
      <p:sp>
        <p:nvSpPr>
          <p:cNvPr id="182" name="Google Shape;182;p15"/>
          <p:cNvSpPr txBox="1">
            <a:spLocks noGrp="1"/>
          </p:cNvSpPr>
          <p:nvPr>
            <p:ph type="body" idx="1"/>
          </p:nvPr>
        </p:nvSpPr>
        <p:spPr>
          <a:xfrm>
            <a:off x="490538" y="1233488"/>
            <a:ext cx="8361362" cy="162562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Computer-system organization</a:t>
            </a:r>
            <a:endParaRPr/>
          </a:p>
          <a:p>
            <a:pPr marL="742950" lvl="1" indent="-285750" algn="l" rtl="0">
              <a:lnSpc>
                <a:spcPct val="100000"/>
              </a:lnSpc>
              <a:spcBef>
                <a:spcPts val="1600"/>
              </a:spcBef>
              <a:spcAft>
                <a:spcPts val="0"/>
              </a:spcAft>
              <a:buSzPts val="1440"/>
              <a:buChar char="●"/>
            </a:pPr>
            <a:r>
              <a:rPr lang="en-US"/>
              <a:t>One or more </a:t>
            </a:r>
            <a:r>
              <a:rPr lang="en-US" b="1">
                <a:solidFill>
                  <a:srgbClr val="0070C0"/>
                </a:solidFill>
              </a:rPr>
              <a:t>CPU</a:t>
            </a:r>
            <a:r>
              <a:rPr lang="en-US"/>
              <a:t>s, </a:t>
            </a:r>
            <a:r>
              <a:rPr lang="en-US" b="1">
                <a:solidFill>
                  <a:srgbClr val="0070C0"/>
                </a:solidFill>
              </a:rPr>
              <a:t>device controllers</a:t>
            </a:r>
            <a:r>
              <a:rPr lang="en-US" b="1">
                <a:solidFill>
                  <a:srgbClr val="3366FF"/>
                </a:solidFill>
              </a:rPr>
              <a:t> </a:t>
            </a:r>
            <a:r>
              <a:rPr lang="en-US"/>
              <a:t>connect through common </a:t>
            </a:r>
            <a:r>
              <a:rPr lang="en-US" b="1">
                <a:solidFill>
                  <a:srgbClr val="0070C0"/>
                </a:solidFill>
              </a:rPr>
              <a:t>bus</a:t>
            </a:r>
            <a:r>
              <a:rPr lang="en-US"/>
              <a:t> providing access to </a:t>
            </a:r>
            <a:r>
              <a:rPr lang="en-US" b="1">
                <a:solidFill>
                  <a:srgbClr val="0070C0"/>
                </a:solidFill>
              </a:rPr>
              <a:t>shared memory</a:t>
            </a:r>
            <a:endParaRPr/>
          </a:p>
          <a:p>
            <a:pPr marL="742950" lvl="1" indent="-285750" algn="l" rtl="0">
              <a:lnSpc>
                <a:spcPct val="100000"/>
              </a:lnSpc>
              <a:spcBef>
                <a:spcPts val="1600"/>
              </a:spcBef>
              <a:spcAft>
                <a:spcPts val="0"/>
              </a:spcAft>
              <a:buSzPts val="1440"/>
              <a:buChar char="●"/>
            </a:pPr>
            <a:r>
              <a:rPr lang="en-US" i="1">
                <a:solidFill>
                  <a:srgbClr val="0070C0"/>
                </a:solidFill>
              </a:rPr>
              <a:t>Concurrent execution</a:t>
            </a:r>
            <a:r>
              <a:rPr lang="en-US"/>
              <a:t> of CPUs and devices competing for </a:t>
            </a:r>
            <a:r>
              <a:rPr lang="en-US" i="1">
                <a:solidFill>
                  <a:srgbClr val="0070C0"/>
                </a:solidFill>
              </a:rPr>
              <a:t>memory cycles</a:t>
            </a:r>
            <a:endParaRPr/>
          </a:p>
          <a:p>
            <a:pPr marL="742950" lvl="1" indent="-194309" algn="l" rtl="0">
              <a:lnSpc>
                <a:spcPct val="100000"/>
              </a:lnSpc>
              <a:spcBef>
                <a:spcPts val="1600"/>
              </a:spcBef>
              <a:spcAft>
                <a:spcPts val="0"/>
              </a:spcAft>
              <a:buSzPts val="1440"/>
              <a:buNone/>
            </a:pPr>
            <a:endParaRPr/>
          </a:p>
        </p:txBody>
      </p:sp>
      <p:pic>
        <p:nvPicPr>
          <p:cNvPr id="183" name="Google Shape;183;p15"/>
          <p:cNvPicPr preferRelativeResize="0"/>
          <p:nvPr/>
        </p:nvPicPr>
        <p:blipFill rotWithShape="1">
          <a:blip r:embed="rId3">
            <a:alphaModFix/>
          </a:blip>
          <a:srcRect/>
          <a:stretch/>
        </p:blipFill>
        <p:spPr>
          <a:xfrm>
            <a:off x="1716088" y="3098800"/>
            <a:ext cx="6216650" cy="3032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Computer-System Operation</a:t>
            </a:r>
            <a:endParaRPr/>
          </a:p>
        </p:txBody>
      </p:sp>
      <p:sp>
        <p:nvSpPr>
          <p:cNvPr id="189" name="Google Shape;189;p16"/>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I/O devices</a:t>
            </a:r>
            <a:r>
              <a:rPr lang="en-US" b="1">
                <a:solidFill>
                  <a:srgbClr val="3366FF"/>
                </a:solidFill>
              </a:rPr>
              <a:t> </a:t>
            </a:r>
            <a:r>
              <a:rPr lang="en-US"/>
              <a:t>and the </a:t>
            </a:r>
            <a:r>
              <a:rPr lang="en-US" b="1">
                <a:solidFill>
                  <a:srgbClr val="0070C0"/>
                </a:solidFill>
              </a:rPr>
              <a:t>CPUs</a:t>
            </a:r>
            <a:r>
              <a:rPr lang="en-US"/>
              <a:t> can execute </a:t>
            </a:r>
            <a:r>
              <a:rPr lang="en-US" i="1">
                <a:solidFill>
                  <a:srgbClr val="0070C0"/>
                </a:solidFill>
              </a:rPr>
              <a:t>concurrently</a:t>
            </a:r>
            <a:endParaRPr/>
          </a:p>
          <a:p>
            <a:pPr marL="342900" lvl="0" indent="-342900" algn="l" rtl="0">
              <a:lnSpc>
                <a:spcPct val="100000"/>
              </a:lnSpc>
              <a:spcBef>
                <a:spcPts val="1600"/>
              </a:spcBef>
              <a:spcAft>
                <a:spcPts val="0"/>
              </a:spcAft>
              <a:buSzPts val="1800"/>
              <a:buChar char="●"/>
            </a:pPr>
            <a:r>
              <a:rPr lang="en-US"/>
              <a:t>The </a:t>
            </a:r>
            <a:r>
              <a:rPr lang="en-US" b="1">
                <a:solidFill>
                  <a:srgbClr val="0070C0"/>
                </a:solidFill>
              </a:rPr>
              <a:t>device controller</a:t>
            </a:r>
            <a:r>
              <a:rPr lang="en-US" b="1">
                <a:solidFill>
                  <a:srgbClr val="3366FF"/>
                </a:solidFill>
              </a:rPr>
              <a:t> </a:t>
            </a:r>
            <a:r>
              <a:rPr lang="en-US"/>
              <a:t>(on device) determines the logical interaction between the device and the computer </a:t>
            </a:r>
            <a:endParaRPr/>
          </a:p>
          <a:p>
            <a:pPr marL="742950" lvl="1" indent="-285750" algn="l" rtl="0">
              <a:lnSpc>
                <a:spcPct val="100000"/>
              </a:lnSpc>
              <a:spcBef>
                <a:spcPts val="1600"/>
              </a:spcBef>
              <a:spcAft>
                <a:spcPts val="0"/>
              </a:spcAft>
              <a:buSzPts val="1440"/>
              <a:buChar char="●"/>
            </a:pPr>
            <a:r>
              <a:rPr lang="en-US"/>
              <a:t>Each device controller is in charge of a particular device type</a:t>
            </a:r>
            <a:endParaRPr/>
          </a:p>
          <a:p>
            <a:pPr marL="742950" lvl="1" indent="-285750" algn="l" rtl="0">
              <a:lnSpc>
                <a:spcPct val="100000"/>
              </a:lnSpc>
              <a:spcBef>
                <a:spcPts val="1600"/>
              </a:spcBef>
              <a:spcAft>
                <a:spcPts val="0"/>
              </a:spcAft>
              <a:buSzPts val="1440"/>
              <a:buChar char="●"/>
            </a:pPr>
            <a:r>
              <a:rPr lang="en-US"/>
              <a:t>Each device controller has a </a:t>
            </a:r>
            <a:r>
              <a:rPr lang="en-US" i="1">
                <a:solidFill>
                  <a:srgbClr val="0070C0"/>
                </a:solidFill>
              </a:rPr>
              <a:t>local buffer</a:t>
            </a:r>
            <a:endParaRPr/>
          </a:p>
          <a:p>
            <a:pPr marL="342900" lvl="0" indent="-342900" algn="l" rtl="0">
              <a:lnSpc>
                <a:spcPct val="100000"/>
              </a:lnSpc>
              <a:spcBef>
                <a:spcPts val="1600"/>
              </a:spcBef>
              <a:spcAft>
                <a:spcPts val="0"/>
              </a:spcAft>
              <a:buSzPts val="1800"/>
              <a:buChar char="●"/>
            </a:pPr>
            <a:r>
              <a:rPr lang="en-US"/>
              <a:t>CPU moves data from/to </a:t>
            </a:r>
            <a:r>
              <a:rPr lang="en-US" i="1">
                <a:solidFill>
                  <a:srgbClr val="0070C0"/>
                </a:solidFill>
              </a:rPr>
              <a:t>main memory</a:t>
            </a:r>
            <a:r>
              <a:rPr lang="en-US"/>
              <a:t> to/from </a:t>
            </a:r>
            <a:r>
              <a:rPr lang="en-US" i="1">
                <a:solidFill>
                  <a:srgbClr val="0070C0"/>
                </a:solidFill>
              </a:rPr>
              <a:t>local buffers</a:t>
            </a:r>
            <a:r>
              <a:rPr lang="en-US">
                <a:solidFill>
                  <a:srgbClr val="0070C0"/>
                </a:solidFill>
              </a:rPr>
              <a:t>, </a:t>
            </a:r>
            <a:r>
              <a:rPr lang="en-US"/>
              <a:t>I/O device does from the </a:t>
            </a:r>
            <a:r>
              <a:rPr lang="en-US" i="1">
                <a:solidFill>
                  <a:srgbClr val="0070C0"/>
                </a:solidFill>
              </a:rPr>
              <a:t>device</a:t>
            </a:r>
            <a:r>
              <a:rPr lang="en-US"/>
              <a:t> to </a:t>
            </a:r>
            <a:r>
              <a:rPr lang="en-US" i="1">
                <a:solidFill>
                  <a:srgbClr val="0070C0"/>
                </a:solidFill>
              </a:rPr>
              <a:t>local buffer</a:t>
            </a:r>
            <a:r>
              <a:rPr lang="en-US"/>
              <a:t> of controller</a:t>
            </a:r>
            <a:endParaRPr/>
          </a:p>
          <a:p>
            <a:pPr marL="342900" lvl="0" indent="-342900" algn="l" rtl="0">
              <a:lnSpc>
                <a:spcPct val="100000"/>
              </a:lnSpc>
              <a:spcBef>
                <a:spcPts val="1600"/>
              </a:spcBef>
              <a:spcAft>
                <a:spcPts val="0"/>
              </a:spcAft>
              <a:buSzPts val="1800"/>
              <a:buChar char="●"/>
            </a:pPr>
            <a:r>
              <a:rPr lang="en-US"/>
              <a:t>Each device controller type has a </a:t>
            </a:r>
            <a:r>
              <a:rPr lang="en-US" b="1">
                <a:solidFill>
                  <a:srgbClr val="0070C0"/>
                </a:solidFill>
              </a:rPr>
              <a:t>device driver</a:t>
            </a:r>
            <a:r>
              <a:rPr lang="en-US" b="1">
                <a:solidFill>
                  <a:srgbClr val="3366FF"/>
                </a:solidFill>
              </a:rPr>
              <a:t> </a:t>
            </a:r>
            <a:r>
              <a:rPr lang="en-US"/>
              <a:t>(installed inside an operating system) to manage I/O operation</a:t>
            </a:r>
            <a:endParaRPr/>
          </a:p>
          <a:p>
            <a:pPr marL="742950" lvl="1" indent="-285750" algn="l" rtl="0">
              <a:lnSpc>
                <a:spcPct val="100000"/>
              </a:lnSpc>
              <a:spcBef>
                <a:spcPts val="1600"/>
              </a:spcBef>
              <a:spcAft>
                <a:spcPts val="0"/>
              </a:spcAft>
              <a:buSzPts val="1440"/>
              <a:buChar char="●"/>
            </a:pPr>
            <a:r>
              <a:rPr lang="en-US"/>
              <a:t>Provides uniform interface between controller and kernel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Common Functions of Interrupts</a:t>
            </a:r>
            <a:endParaRPr/>
          </a:p>
        </p:txBody>
      </p:sp>
      <p:sp>
        <p:nvSpPr>
          <p:cNvPr id="195" name="Google Shape;195;p1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Device controller informs CPU that it has finished its operation by raising an </a:t>
            </a:r>
            <a:r>
              <a:rPr lang="en-US" b="1">
                <a:solidFill>
                  <a:srgbClr val="0070C0"/>
                </a:solidFill>
              </a:rPr>
              <a:t>interrupt </a:t>
            </a:r>
            <a:r>
              <a:rPr lang="en-US"/>
              <a:t>or CPU has to do a</a:t>
            </a:r>
            <a:r>
              <a:rPr lang="en-US" b="1">
                <a:solidFill>
                  <a:srgbClr val="0070C0"/>
                </a:solidFill>
              </a:rPr>
              <a:t> polling</a:t>
            </a:r>
            <a:r>
              <a:rPr lang="en-US" i="1">
                <a:solidFill>
                  <a:srgbClr val="0070C0"/>
                </a:solidFill>
              </a:rPr>
              <a:t> </a:t>
            </a:r>
            <a:r>
              <a:rPr lang="en-US"/>
              <a:t>for an I/O completion (possibly waste a large number of CPU cycles)</a:t>
            </a:r>
            <a:endParaRPr i="1">
              <a:solidFill>
                <a:srgbClr val="0070C0"/>
              </a:solidFill>
            </a:endParaRPr>
          </a:p>
          <a:p>
            <a:pPr marL="342900" lvl="0" indent="-342900" algn="l" rtl="0">
              <a:lnSpc>
                <a:spcPct val="100000"/>
              </a:lnSpc>
              <a:spcBef>
                <a:spcPts val="1600"/>
              </a:spcBef>
              <a:spcAft>
                <a:spcPts val="0"/>
              </a:spcAft>
              <a:buSzPts val="1800"/>
              <a:buChar char="●"/>
            </a:pPr>
            <a:r>
              <a:rPr lang="en-US" b="1">
                <a:solidFill>
                  <a:srgbClr val="0070C0"/>
                </a:solidFill>
              </a:rPr>
              <a:t>Interrupt</a:t>
            </a:r>
            <a:r>
              <a:rPr lang="en-US"/>
              <a:t> transfers control to the </a:t>
            </a:r>
            <a:r>
              <a:rPr lang="en-US" i="1">
                <a:solidFill>
                  <a:srgbClr val="0070C0"/>
                </a:solidFill>
              </a:rPr>
              <a:t>interrupt service routine</a:t>
            </a:r>
            <a:r>
              <a:rPr lang="en-US" b="1">
                <a:solidFill>
                  <a:srgbClr val="3366FF"/>
                </a:solidFill>
              </a:rPr>
              <a:t> </a:t>
            </a:r>
            <a:r>
              <a:rPr lang="en-US"/>
              <a:t>generally, through the </a:t>
            </a:r>
            <a:r>
              <a:rPr lang="en-US" i="1">
                <a:solidFill>
                  <a:srgbClr val="0070C0"/>
                </a:solidFill>
              </a:rPr>
              <a:t>interrupt vector</a:t>
            </a:r>
            <a:r>
              <a:rPr lang="en-US"/>
              <a:t>, which contains the addresses of all the service routines</a:t>
            </a:r>
            <a:endParaRPr sz="800"/>
          </a:p>
          <a:p>
            <a:pPr marL="742950" lvl="1" indent="-285750" algn="l" rtl="0">
              <a:lnSpc>
                <a:spcPct val="100000"/>
              </a:lnSpc>
              <a:spcBef>
                <a:spcPts val="1600"/>
              </a:spcBef>
              <a:spcAft>
                <a:spcPts val="0"/>
              </a:spcAft>
              <a:buSzPts val="1440"/>
              <a:buChar char="●"/>
            </a:pPr>
            <a:r>
              <a:rPr lang="en-US" i="1">
                <a:solidFill>
                  <a:srgbClr val="0070C0"/>
                </a:solidFill>
              </a:rPr>
              <a:t>Interrupt architecture</a:t>
            </a:r>
            <a:r>
              <a:rPr lang="en-US"/>
              <a:t> must save the address and status of the </a:t>
            </a:r>
            <a:r>
              <a:rPr lang="en-US" i="1">
                <a:solidFill>
                  <a:srgbClr val="0070C0"/>
                </a:solidFill>
              </a:rPr>
              <a:t>interrupted instruction</a:t>
            </a:r>
            <a:endParaRPr sz="600" i="1">
              <a:solidFill>
                <a:srgbClr val="0070C0"/>
              </a:solidFill>
            </a:endParaRPr>
          </a:p>
          <a:p>
            <a:pPr marL="342900" lvl="0" indent="-342900" algn="l" rtl="0">
              <a:lnSpc>
                <a:spcPct val="100000"/>
              </a:lnSpc>
              <a:spcBef>
                <a:spcPts val="1600"/>
              </a:spcBef>
              <a:spcAft>
                <a:spcPts val="0"/>
              </a:spcAft>
              <a:buSzPts val="1800"/>
              <a:buChar char="●"/>
            </a:pPr>
            <a:r>
              <a:rPr lang="en-US"/>
              <a:t>A </a:t>
            </a:r>
            <a:r>
              <a:rPr lang="en-US" b="1">
                <a:solidFill>
                  <a:srgbClr val="0070C0"/>
                </a:solidFill>
              </a:rPr>
              <a:t>trap</a:t>
            </a:r>
            <a:r>
              <a:rPr lang="en-US"/>
              <a:t> (or </a:t>
            </a:r>
            <a:r>
              <a:rPr lang="en-US" b="1">
                <a:solidFill>
                  <a:srgbClr val="0070C0"/>
                </a:solidFill>
              </a:rPr>
              <a:t>exception)</a:t>
            </a:r>
            <a:r>
              <a:rPr lang="en-US"/>
              <a:t> is a software-generated interrupt caused either by an error or a user request</a:t>
            </a:r>
            <a:endParaRPr sz="800"/>
          </a:p>
          <a:p>
            <a:pPr marL="342900" lvl="0" indent="-342900" algn="l" rtl="0">
              <a:lnSpc>
                <a:spcPct val="100000"/>
              </a:lnSpc>
              <a:spcBef>
                <a:spcPts val="1600"/>
              </a:spcBef>
              <a:spcAft>
                <a:spcPts val="0"/>
              </a:spcAft>
              <a:buSzPts val="1800"/>
              <a:buChar char="●"/>
            </a:pPr>
            <a:r>
              <a:rPr lang="en-US"/>
              <a:t>An operating system is </a:t>
            </a:r>
            <a:r>
              <a:rPr lang="en-US" i="1">
                <a:solidFill>
                  <a:srgbClr val="0070C0"/>
                </a:solidFill>
              </a:rPr>
              <a:t>interrupt-driven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Interrupt Timeline</a:t>
            </a:r>
            <a:endParaRPr/>
          </a:p>
        </p:txBody>
      </p:sp>
      <p:pic>
        <p:nvPicPr>
          <p:cNvPr id="201" name="Google Shape;201;p18"/>
          <p:cNvPicPr preferRelativeResize="0"/>
          <p:nvPr/>
        </p:nvPicPr>
        <p:blipFill rotWithShape="1">
          <a:blip r:embed="rId3">
            <a:alphaModFix/>
          </a:blip>
          <a:srcRect/>
          <a:stretch/>
        </p:blipFill>
        <p:spPr>
          <a:xfrm>
            <a:off x="489993" y="1908175"/>
            <a:ext cx="8355012" cy="364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Interrupt Handling</a:t>
            </a:r>
            <a:endParaRPr/>
          </a:p>
        </p:txBody>
      </p:sp>
      <p:sp>
        <p:nvSpPr>
          <p:cNvPr id="207" name="Google Shape;207;p1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The operating system preserves the state of the CPU by storing </a:t>
            </a:r>
            <a:r>
              <a:rPr lang="en-US" b="1">
                <a:solidFill>
                  <a:srgbClr val="0070C0"/>
                </a:solidFill>
              </a:rPr>
              <a:t>registers</a:t>
            </a:r>
            <a:r>
              <a:rPr lang="en-US"/>
              <a:t> and the </a:t>
            </a:r>
            <a:r>
              <a:rPr lang="en-US" b="1">
                <a:solidFill>
                  <a:srgbClr val="0070C0"/>
                </a:solidFill>
              </a:rPr>
              <a:t>program counter </a:t>
            </a:r>
            <a:r>
              <a:rPr lang="en-US"/>
              <a:t>(</a:t>
            </a:r>
            <a:r>
              <a:rPr lang="en-US" b="1"/>
              <a:t>PC</a:t>
            </a:r>
            <a:r>
              <a:rPr lang="en-US"/>
              <a:t>)</a:t>
            </a:r>
            <a:endParaRPr/>
          </a:p>
          <a:p>
            <a:pPr marL="342900" lvl="0" indent="-342900" algn="l" rtl="0">
              <a:lnSpc>
                <a:spcPct val="100000"/>
              </a:lnSpc>
              <a:spcBef>
                <a:spcPts val="1600"/>
              </a:spcBef>
              <a:spcAft>
                <a:spcPts val="0"/>
              </a:spcAft>
              <a:buSzPts val="1800"/>
              <a:buChar char="●"/>
            </a:pPr>
            <a:r>
              <a:rPr lang="en-US"/>
              <a:t>Determines which type of interrupt has occurred:</a:t>
            </a:r>
            <a:endParaRPr/>
          </a:p>
          <a:p>
            <a:pPr marL="742950" lvl="1" indent="-285750" algn="l" rtl="0">
              <a:lnSpc>
                <a:spcPct val="100000"/>
              </a:lnSpc>
              <a:spcBef>
                <a:spcPts val="1600"/>
              </a:spcBef>
              <a:spcAft>
                <a:spcPts val="0"/>
              </a:spcAft>
              <a:buSzPts val="1440"/>
              <a:buChar char="●"/>
            </a:pPr>
            <a:r>
              <a:rPr lang="en-US" i="1">
                <a:solidFill>
                  <a:srgbClr val="0070C0"/>
                </a:solidFill>
              </a:rPr>
              <a:t>Vectored interrupt system </a:t>
            </a:r>
            <a:r>
              <a:rPr lang="en-US"/>
              <a:t>used to handle asynchronous events and to trap to supervisor-mode routines in the kernel</a:t>
            </a:r>
            <a:endParaRPr/>
          </a:p>
          <a:p>
            <a:pPr marL="742950" lvl="1" indent="-285750" algn="l" rtl="0">
              <a:lnSpc>
                <a:spcPct val="100000"/>
              </a:lnSpc>
              <a:spcBef>
                <a:spcPts val="1600"/>
              </a:spcBef>
              <a:spcAft>
                <a:spcPts val="0"/>
              </a:spcAft>
              <a:buSzPts val="1440"/>
              <a:buChar char="●"/>
            </a:pPr>
            <a:r>
              <a:rPr lang="en-US"/>
              <a:t>Separate segments of code determine what action should be taken for each type of interrupt</a:t>
            </a:r>
            <a:endParaRPr/>
          </a:p>
          <a:p>
            <a:pPr marL="342900" lvl="0" indent="-342900" algn="l" rtl="0">
              <a:lnSpc>
                <a:spcPct val="100000"/>
              </a:lnSpc>
              <a:spcBef>
                <a:spcPts val="1600"/>
              </a:spcBef>
              <a:spcAft>
                <a:spcPts val="0"/>
              </a:spcAft>
              <a:buSzPts val="1800"/>
              <a:buChar char="●"/>
            </a:pPr>
            <a:r>
              <a:rPr lang="en-US"/>
              <a:t>Some device drivers use </a:t>
            </a:r>
            <a:r>
              <a:rPr lang="en-US" i="1">
                <a:solidFill>
                  <a:srgbClr val="0070C0"/>
                </a:solidFill>
              </a:rPr>
              <a:t>interrupts</a:t>
            </a:r>
            <a:r>
              <a:rPr lang="en-US"/>
              <a:t> when the I/O rate is low and switch to </a:t>
            </a:r>
            <a:r>
              <a:rPr lang="en-US" i="1">
                <a:solidFill>
                  <a:srgbClr val="0070C0"/>
                </a:solidFill>
              </a:rPr>
              <a:t>polling</a:t>
            </a:r>
            <a:r>
              <a:rPr lang="en-US"/>
              <a:t> when the rate increases to the point where polling is faster and more efficient.</a:t>
            </a:r>
            <a:endParaRPr i="1">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Course Syllabus</a:t>
            </a:r>
            <a:endParaRPr/>
          </a:p>
        </p:txBody>
      </p:sp>
      <p:graphicFrame>
        <p:nvGraphicFramePr>
          <p:cNvPr id="103" name="Google Shape;103;p2"/>
          <p:cNvGraphicFramePr/>
          <p:nvPr/>
        </p:nvGraphicFramePr>
        <p:xfrm>
          <a:off x="641428" y="1040965"/>
          <a:ext cx="7861150" cy="5025001"/>
        </p:xfrm>
        <a:graphic>
          <a:graphicData uri="http://schemas.openxmlformats.org/drawingml/2006/table">
            <a:tbl>
              <a:tblPr>
                <a:solidFill>
                  <a:srgbClr val="0096FF"/>
                </a:solidFill>
                <a:tableStyleId>{84EBF9F6-D068-47CC-B57E-D148EC314AAD}</a:tableStyleId>
              </a:tblPr>
              <a:tblGrid>
                <a:gridCol w="2155250"/>
                <a:gridCol w="1029325"/>
                <a:gridCol w="986475"/>
                <a:gridCol w="1043625"/>
                <a:gridCol w="838375"/>
                <a:gridCol w="473550"/>
                <a:gridCol w="1334550"/>
              </a:tblGrid>
              <a:tr h="3685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Credits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3</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Code</a:t>
                      </a:r>
                      <a:endParaRPr sz="1800" b="0" i="1" u="none" strike="noStrike" cap="none">
                        <a:solidFill>
                          <a:schemeClr val="accent1"/>
                        </a:solidFil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CO2017</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r>
              <a:tr h="5824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Credits Hours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Total: </a:t>
                      </a:r>
                      <a:endParaRPr sz="1400" u="none" strike="noStrike" cap="none"/>
                    </a:p>
                    <a:p>
                      <a:pPr marL="0" marR="0" lvl="0" indent="0" algn="l" rtl="0">
                        <a:lnSpc>
                          <a:spcPct val="100000"/>
                        </a:lnSpc>
                        <a:spcBef>
                          <a:spcPts val="400"/>
                        </a:spcBef>
                        <a:spcAft>
                          <a:spcPts val="0"/>
                        </a:spcAft>
                        <a:buClr>
                          <a:srgbClr val="000000"/>
                        </a:buClr>
                        <a:buSzPts val="1600"/>
                        <a:buFont typeface="Arial"/>
                        <a:buNone/>
                      </a:pPr>
                      <a:r>
                        <a:rPr lang="en-US" sz="1600" u="none" strike="noStrike" cap="none"/>
                        <a:t>64</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Lecture: </a:t>
                      </a:r>
                      <a:endParaRPr sz="1400" u="none" strike="noStrike" cap="none"/>
                    </a:p>
                    <a:p>
                      <a:pPr marL="0" marR="0" lvl="0" indent="0" algn="l" rtl="0">
                        <a:lnSpc>
                          <a:spcPct val="100000"/>
                        </a:lnSpc>
                        <a:spcBef>
                          <a:spcPts val="400"/>
                        </a:spcBef>
                        <a:spcAft>
                          <a:spcPts val="0"/>
                        </a:spcAft>
                        <a:buClr>
                          <a:srgbClr val="000000"/>
                        </a:buClr>
                        <a:buSzPts val="1600"/>
                        <a:buFont typeface="Arial"/>
                        <a:buNone/>
                      </a:pPr>
                      <a:r>
                        <a:rPr lang="en-US" sz="1600" b="1" u="none" strike="noStrike" cap="none"/>
                        <a:t>30</a:t>
                      </a:r>
                      <a:endParaRPr sz="1600" b="1"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800" b="0" i="1" u="none" strike="noStrike" cap="none">
                        <a:solidFill>
                          <a:schemeClr val="accent1"/>
                        </a:solidFil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Lab: </a:t>
                      </a:r>
                      <a:endParaRPr sz="1400" u="none" strike="noStrike" cap="none"/>
                    </a:p>
                    <a:p>
                      <a:pPr marL="0" marR="0" lvl="0" indent="0" algn="l" rtl="0">
                        <a:lnSpc>
                          <a:spcPct val="100000"/>
                        </a:lnSpc>
                        <a:spcBef>
                          <a:spcPts val="400"/>
                        </a:spcBef>
                        <a:spcAft>
                          <a:spcPts val="0"/>
                        </a:spcAft>
                        <a:buClr>
                          <a:srgbClr val="000000"/>
                        </a:buClr>
                        <a:buSzPts val="1600"/>
                        <a:buFont typeface="Arial"/>
                        <a:buNone/>
                      </a:pPr>
                      <a:r>
                        <a:rPr lang="en-US" sz="1600" b="1" i="0" u="none" strike="noStrike" cap="none">
                          <a:solidFill>
                            <a:srgbClr val="0C0C0C"/>
                          </a:solidFill>
                          <a:latin typeface="Helvetica Neue"/>
                          <a:ea typeface="Helvetica Neue"/>
                          <a:cs typeface="Helvetica Neue"/>
                          <a:sym typeface="Helvetica Neue"/>
                        </a:rPr>
                        <a:t>1</a:t>
                      </a:r>
                      <a:r>
                        <a:rPr lang="en-US" sz="1600" b="1" u="none" strike="noStrike" cap="none">
                          <a:solidFill>
                            <a:srgbClr val="0C0C0C"/>
                          </a:solidFill>
                          <a:latin typeface="Helvetica Neue"/>
                          <a:ea typeface="Helvetica Neue"/>
                          <a:cs typeface="Helvetica Neue"/>
                          <a:sym typeface="Helvetica Neue"/>
                        </a:rPr>
                        <a:t>2</a:t>
                      </a:r>
                      <a:endParaRPr sz="1600" b="1" i="0" u="none" strike="noStrike" cap="none">
                        <a:solidFill>
                          <a:srgbClr val="0C0C0C"/>
                        </a:solidFill>
                        <a:latin typeface="Helvetica Neue"/>
                        <a:ea typeface="Helvetica Neue"/>
                        <a:cs typeface="Helvetica Neue"/>
                        <a:sym typeface="Helvetica Neue"/>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Assignment:</a:t>
                      </a:r>
                      <a:endParaRPr sz="1400" u="none" strike="noStrike" cap="none"/>
                    </a:p>
                    <a:p>
                      <a:pPr marL="0" marR="0" lvl="0" indent="0" algn="l" rtl="0">
                        <a:lnSpc>
                          <a:spcPct val="100000"/>
                        </a:lnSpc>
                        <a:spcBef>
                          <a:spcPts val="400"/>
                        </a:spcBef>
                        <a:spcAft>
                          <a:spcPts val="0"/>
                        </a:spcAft>
                        <a:buClr>
                          <a:srgbClr val="000000"/>
                        </a:buClr>
                        <a:buSzPts val="1600"/>
                        <a:buFont typeface="Arial"/>
                        <a:buNone/>
                      </a:pPr>
                      <a:r>
                        <a:rPr lang="en-US" sz="1600" u="none" strike="noStrike" cap="none"/>
                        <a:t>22</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r>
              <a:tr h="3864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6">
                  <a:txBody>
                    <a:bodyPr/>
                    <a:lstStyle/>
                    <a:p>
                      <a:pPr marL="24765"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14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Evaluation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Exercise:</a:t>
                      </a:r>
                      <a:endParaRPr sz="1400" u="none" strike="noStrike" cap="none"/>
                    </a:p>
                    <a:p>
                      <a:pPr marL="0" marR="0" lvl="0" indent="0" algn="l" rtl="0">
                        <a:lnSpc>
                          <a:spcPct val="100000"/>
                        </a:lnSpc>
                        <a:spcBef>
                          <a:spcPts val="400"/>
                        </a:spcBef>
                        <a:spcAft>
                          <a:spcPts val="0"/>
                        </a:spcAft>
                        <a:buClr>
                          <a:srgbClr val="000000"/>
                        </a:buClr>
                        <a:buSzPts val="2000"/>
                        <a:buFont typeface="Arial"/>
                        <a:buNone/>
                      </a:pPr>
                      <a:r>
                        <a:rPr lang="en-US" sz="2000" i="1" u="none" strike="noStrike" cap="none">
                          <a:solidFill>
                            <a:srgbClr val="0070C0"/>
                          </a:solidFill>
                          <a:latin typeface="Helvetica Neue"/>
                          <a:ea typeface="Helvetica Neue"/>
                          <a:cs typeface="Helvetica Neue"/>
                          <a:sym typeface="Helvetica Neue"/>
                        </a:rPr>
                        <a:t>10%</a:t>
                      </a:r>
                      <a:endParaRPr sz="14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Lab: </a:t>
                      </a:r>
                      <a:endParaRPr sz="1400" u="none" strike="noStrike" cap="none"/>
                    </a:p>
                    <a:p>
                      <a:pPr marL="0" marR="0" lvl="0" indent="0" algn="l" rtl="0">
                        <a:lnSpc>
                          <a:spcPct val="100000"/>
                        </a:lnSpc>
                        <a:spcBef>
                          <a:spcPts val="400"/>
                        </a:spcBef>
                        <a:spcAft>
                          <a:spcPts val="0"/>
                        </a:spcAft>
                        <a:buClr>
                          <a:srgbClr val="000000"/>
                        </a:buClr>
                        <a:buSzPts val="2000"/>
                        <a:buFont typeface="Arial"/>
                        <a:buNone/>
                      </a:pPr>
                      <a:r>
                        <a:rPr lang="en-US" sz="2000" i="1" u="none" strike="noStrike" cap="none">
                          <a:solidFill>
                            <a:srgbClr val="0070C0"/>
                          </a:solidFill>
                          <a:latin typeface="Helvetica Neue"/>
                          <a:ea typeface="Helvetica Neue"/>
                          <a:cs typeface="Helvetica Neue"/>
                          <a:sym typeface="Helvetica Neue"/>
                        </a:rPr>
                        <a:t>10%</a:t>
                      </a:r>
                      <a:endParaRPr sz="14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Midterm: </a:t>
                      </a:r>
                      <a:endParaRPr sz="1400" u="none" strike="noStrike" cap="none"/>
                    </a:p>
                    <a:p>
                      <a:pPr marL="0" marR="0" lvl="0" indent="0" algn="l" rtl="0">
                        <a:lnSpc>
                          <a:spcPct val="100000"/>
                        </a:lnSpc>
                        <a:spcBef>
                          <a:spcPts val="400"/>
                        </a:spcBef>
                        <a:spcAft>
                          <a:spcPts val="0"/>
                        </a:spcAft>
                        <a:buClr>
                          <a:srgbClr val="000000"/>
                        </a:buClr>
                        <a:buSzPts val="2000"/>
                        <a:buFont typeface="Arial"/>
                        <a:buNone/>
                      </a:pPr>
                      <a:endParaRPr sz="2000" i="1" u="none" strike="noStrike" cap="none">
                        <a:solidFill>
                          <a:srgbClr val="0070C0"/>
                        </a:solidFill>
                        <a:latin typeface="Helvetica Neue"/>
                        <a:ea typeface="Helvetica Neue"/>
                        <a:cs typeface="Helvetica Neue"/>
                        <a:sym typeface="Helvetica Neue"/>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Assignment:</a:t>
                      </a:r>
                      <a:endParaRPr sz="1400" u="none" strike="noStrike" cap="none"/>
                    </a:p>
                    <a:p>
                      <a:pPr marL="0" marR="0" lvl="0" indent="0" algn="l" rtl="0">
                        <a:lnSpc>
                          <a:spcPct val="100000"/>
                        </a:lnSpc>
                        <a:spcBef>
                          <a:spcPts val="400"/>
                        </a:spcBef>
                        <a:spcAft>
                          <a:spcPts val="0"/>
                        </a:spcAft>
                        <a:buClr>
                          <a:srgbClr val="000000"/>
                        </a:buClr>
                        <a:buSzPts val="2000"/>
                        <a:buFont typeface="Arial"/>
                        <a:buNone/>
                      </a:pPr>
                      <a:r>
                        <a:rPr lang="en-US" sz="2000" i="1" u="none" strike="noStrike" cap="none">
                          <a:solidFill>
                            <a:srgbClr val="0070C0"/>
                          </a:solidFill>
                          <a:latin typeface="Helvetica Neue"/>
                          <a:ea typeface="Helvetica Neue"/>
                          <a:cs typeface="Helvetica Neue"/>
                          <a:sym typeface="Helvetica Neue"/>
                        </a:rPr>
                        <a:t>30% </a:t>
                      </a:r>
                      <a:endParaRPr sz="14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Final exam:</a:t>
                      </a:r>
                      <a:endParaRPr sz="1400" u="none" strike="noStrike" cap="none"/>
                    </a:p>
                    <a:p>
                      <a:pPr marL="0" marR="0" lvl="0" indent="0" algn="l" rtl="0">
                        <a:lnSpc>
                          <a:spcPct val="100000"/>
                        </a:lnSpc>
                        <a:spcBef>
                          <a:spcPts val="400"/>
                        </a:spcBef>
                        <a:spcAft>
                          <a:spcPts val="0"/>
                        </a:spcAft>
                        <a:buClr>
                          <a:srgbClr val="000000"/>
                        </a:buClr>
                        <a:buSzPts val="2000"/>
                        <a:buFont typeface="Arial"/>
                        <a:buNone/>
                      </a:pPr>
                      <a:r>
                        <a:rPr lang="en-US" sz="2000" i="1" u="none" strike="noStrike" cap="none">
                          <a:solidFill>
                            <a:srgbClr val="0070C0"/>
                          </a:solidFill>
                          <a:latin typeface="Helvetica Neue"/>
                          <a:ea typeface="Helvetica Neue"/>
                          <a:cs typeface="Helvetica Neue"/>
                          <a:sym typeface="Helvetica Neue"/>
                        </a:rPr>
                        <a:t>50%</a:t>
                      </a:r>
                      <a:endParaRPr sz="14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r>
              <a:tr h="4020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Assessment method</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6">
                  <a:txBody>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t>Final exam: </a:t>
                      </a:r>
                      <a:r>
                        <a:rPr lang="en-US" sz="1600" i="1" u="none" strike="noStrike" cap="none">
                          <a:solidFill>
                            <a:srgbClr val="0070C0"/>
                          </a:solidFill>
                          <a:latin typeface="Helvetica Neue"/>
                          <a:ea typeface="Helvetica Neue"/>
                          <a:cs typeface="Helvetica Neue"/>
                          <a:sym typeface="Helvetica Neue"/>
                        </a:rPr>
                        <a:t>Multiple choice questions</a:t>
                      </a:r>
                      <a:r>
                        <a:rPr lang="en-US" sz="1600" i="0" u="none" strike="noStrike" cap="none"/>
                        <a:t>, ~ 90 minutes</a:t>
                      </a:r>
                      <a:endParaRPr sz="1600" b="0" i="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Prerequisites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4">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r>
              <a:tr h="3483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Co-requisites	</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4">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t> </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 </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r>
              <a:tr h="472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Undergraduate Programs</a:t>
                      </a:r>
                      <a:endParaRPr sz="1600" b="0"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6">
                  <a:txBody>
                    <a:bodyPr/>
                    <a:lstStyle/>
                    <a:p>
                      <a:pPr marL="0" marR="0" lvl="0" indent="0" algn="l" rtl="0">
                        <a:lnSpc>
                          <a:spcPct val="100000"/>
                        </a:lnSpc>
                        <a:spcBef>
                          <a:spcPts val="0"/>
                        </a:spcBef>
                        <a:spcAft>
                          <a:spcPts val="0"/>
                        </a:spcAft>
                        <a:buClr>
                          <a:srgbClr val="000000"/>
                        </a:buClr>
                        <a:buSzPts val="1600"/>
                        <a:buFont typeface="Arial"/>
                        <a:buNone/>
                      </a:pPr>
                      <a:r>
                        <a:rPr lang="en-US" sz="1600" i="1" u="none" strike="noStrike" cap="none"/>
                        <a:t>Computer Science and Computer Engineering</a:t>
                      </a:r>
                      <a:endParaRPr sz="1600" b="0" i="1" u="none" strike="noStrike" cap="none">
                        <a:solidFill>
                          <a:schemeClr val="accent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2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Helvetica Neue"/>
                          <a:ea typeface="Helvetica Neue"/>
                          <a:cs typeface="Helvetica Neue"/>
                          <a:sym typeface="Helvetica Neue"/>
                        </a:rPr>
                        <a:t>Website</a:t>
                      </a:r>
                      <a:endParaRPr sz="14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gridSpan="6">
                  <a:txBody>
                    <a:bodyPr/>
                    <a:lstStyle/>
                    <a:p>
                      <a:pPr marL="0" marR="0" lvl="0" indent="0" algn="l" rtl="0">
                        <a:lnSpc>
                          <a:spcPct val="100000"/>
                        </a:lnSpc>
                        <a:spcBef>
                          <a:spcPts val="0"/>
                        </a:spcBef>
                        <a:spcAft>
                          <a:spcPts val="0"/>
                        </a:spcAft>
                        <a:buClr>
                          <a:srgbClr val="000000"/>
                        </a:buClr>
                        <a:buSzPts val="1600"/>
                        <a:buFont typeface="Arial"/>
                        <a:buNone/>
                      </a:pPr>
                      <a:r>
                        <a:rPr lang="en-US" sz="1600" u="sng" strike="noStrike" cap="none">
                          <a:solidFill>
                            <a:srgbClr val="0070C0"/>
                          </a:solidFill>
                          <a:hlinkClick r:id="rId3"/>
                        </a:rPr>
                        <a:t>http://e-learning.hcmut.edu.vn/</a:t>
                      </a:r>
                      <a:endParaRPr sz="1600" b="0" i="1" u="none" strike="noStrike" cap="none">
                        <a:solidFill>
                          <a:srgbClr val="0070C0"/>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2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Helvetica Neue"/>
                          <a:ea typeface="Helvetica Neue"/>
                          <a:cs typeface="Helvetica Neue"/>
                          <a:sym typeface="Helvetica Neue"/>
                        </a:rPr>
                        <a:t>Phone</a:t>
                      </a:r>
                      <a:endParaRPr sz="1600" u="none" strike="noStrike" cap="none">
                        <a:solidFill>
                          <a:schemeClr val="dk1"/>
                        </a:solidFill>
                        <a:latin typeface="Helvetica Neue"/>
                        <a:ea typeface="Helvetica Neue"/>
                        <a:cs typeface="Helvetica Neue"/>
                        <a:sym typeface="Helvetica Neue"/>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12" scaled="0"/>
                    </a:gradFill>
                  </a:tcPr>
                </a:tc>
                <a:tc gridSpan="6">
                  <a:txBody>
                    <a:bodyPr/>
                    <a:lstStyle/>
                    <a:p>
                      <a:pPr marL="0" marR="0" lvl="0" indent="0" algn="just" rtl="0">
                        <a:lnSpc>
                          <a:spcPct val="115000"/>
                        </a:lnSpc>
                        <a:spcBef>
                          <a:spcPts val="0"/>
                        </a:spcBef>
                        <a:spcAft>
                          <a:spcPts val="0"/>
                        </a:spcAft>
                        <a:buClr>
                          <a:schemeClr val="dk1"/>
                        </a:buClr>
                        <a:buSzPts val="1100"/>
                        <a:buFont typeface="Arial"/>
                        <a:buNone/>
                      </a:pPr>
                      <a:r>
                        <a:rPr lang="en-US" sz="1600" u="none" strike="noStrike" cap="none">
                          <a:latin typeface="Arial"/>
                          <a:ea typeface="Arial"/>
                          <a:cs typeface="Arial"/>
                          <a:sym typeface="Arial"/>
                        </a:rPr>
                        <a:t>Phone: (84)(8) 38647256 (Ext. 5840)</a:t>
                      </a:r>
                      <a:endParaRPr sz="16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12"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2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Helvetica Neue"/>
                          <a:ea typeface="Helvetica Neue"/>
                          <a:cs typeface="Helvetica Neue"/>
                          <a:sym typeface="Helvetica Neue"/>
                        </a:rPr>
                        <a:t>Email:</a:t>
                      </a:r>
                      <a:endParaRPr sz="1600" u="none" strike="noStrike" cap="none">
                        <a:latin typeface="Helvetica Neue"/>
                        <a:ea typeface="Helvetica Neue"/>
                        <a:cs typeface="Helvetica Neue"/>
                        <a:sym typeface="Helvetica Neue"/>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12" scaled="0"/>
                    </a:gradFill>
                  </a:tcPr>
                </a:tc>
                <a:tc gridSpan="6">
                  <a:txBody>
                    <a:bodyPr/>
                    <a:lstStyle/>
                    <a:p>
                      <a:pPr marL="0" marR="0" lvl="0" indent="0" algn="just" rtl="0">
                        <a:lnSpc>
                          <a:spcPct val="115000"/>
                        </a:lnSpc>
                        <a:spcBef>
                          <a:spcPts val="0"/>
                        </a:spcBef>
                        <a:spcAft>
                          <a:spcPts val="0"/>
                        </a:spcAft>
                        <a:buClr>
                          <a:srgbClr val="000000"/>
                        </a:buClr>
                        <a:buSzPts val="1600"/>
                        <a:buFont typeface="Arial"/>
                        <a:buNone/>
                      </a:pPr>
                      <a:endParaRPr sz="1600" u="none" strike="noStrike" cap="none">
                        <a:latin typeface="Arial"/>
                        <a:ea typeface="Arial"/>
                        <a:cs typeface="Arial"/>
                        <a:sym typeface="Arial"/>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gradFill>
                      <a:gsLst>
                        <a:gs pos="0">
                          <a:srgbClr val="81D2FF"/>
                        </a:gs>
                        <a:gs pos="50000">
                          <a:srgbClr val="B3E1FF"/>
                        </a:gs>
                        <a:gs pos="100000">
                          <a:srgbClr val="DAEFFF"/>
                        </a:gs>
                      </a:gsLst>
                      <a:lin ang="5400012"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Interrupt-driven I/O Cycle</a:t>
            </a:r>
            <a:endParaRPr/>
          </a:p>
        </p:txBody>
      </p:sp>
      <p:pic>
        <p:nvPicPr>
          <p:cNvPr id="213" name="Google Shape;213;p20"/>
          <p:cNvPicPr preferRelativeResize="0"/>
          <p:nvPr/>
        </p:nvPicPr>
        <p:blipFill rotWithShape="1">
          <a:blip r:embed="rId3">
            <a:alphaModFix/>
          </a:blip>
          <a:srcRect/>
          <a:stretch/>
        </p:blipFill>
        <p:spPr>
          <a:xfrm>
            <a:off x="1021995" y="1365813"/>
            <a:ext cx="7100009" cy="48613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I/O Structure</a:t>
            </a:r>
            <a:endParaRPr/>
          </a:p>
        </p:txBody>
      </p:sp>
      <p:sp>
        <p:nvSpPr>
          <p:cNvPr id="219" name="Google Shape;219;p21"/>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a:t>After I/O starts, </a:t>
            </a:r>
            <a:r>
              <a:rPr lang="en-US" i="1">
                <a:solidFill>
                  <a:srgbClr val="0070C0"/>
                </a:solidFill>
              </a:rPr>
              <a:t>control returns to user program</a:t>
            </a:r>
            <a:r>
              <a:rPr lang="en-US" i="1"/>
              <a:t> </a:t>
            </a:r>
            <a:r>
              <a:rPr lang="en-US" i="1">
                <a:solidFill>
                  <a:srgbClr val="0070C0"/>
                </a:solidFill>
              </a:rPr>
              <a:t>only upon I/O completion</a:t>
            </a:r>
            <a:endParaRPr/>
          </a:p>
          <a:p>
            <a:pPr marL="742950" lvl="1" indent="-285750" algn="l" rtl="0">
              <a:lnSpc>
                <a:spcPct val="90000"/>
              </a:lnSpc>
              <a:spcBef>
                <a:spcPts val="1600"/>
              </a:spcBef>
              <a:spcAft>
                <a:spcPts val="0"/>
              </a:spcAft>
              <a:buSzPts val="1440"/>
              <a:buChar char="●"/>
            </a:pPr>
            <a:r>
              <a:rPr lang="en-US" b="1">
                <a:solidFill>
                  <a:srgbClr val="0070C0"/>
                </a:solidFill>
                <a:latin typeface="Courier New"/>
                <a:ea typeface="Courier New"/>
                <a:cs typeface="Courier New"/>
                <a:sym typeface="Courier New"/>
              </a:rPr>
              <a:t>Wait</a:t>
            </a:r>
            <a:r>
              <a:rPr lang="en-US"/>
              <a:t> instruction idles the CPU until the next interrupt</a:t>
            </a:r>
            <a:endParaRPr/>
          </a:p>
          <a:p>
            <a:pPr marL="742950" lvl="1" indent="-285750" algn="l" rtl="0">
              <a:lnSpc>
                <a:spcPct val="90000"/>
              </a:lnSpc>
              <a:spcBef>
                <a:spcPts val="1600"/>
              </a:spcBef>
              <a:spcAft>
                <a:spcPts val="0"/>
              </a:spcAft>
              <a:buSzPts val="1440"/>
              <a:buChar char="●"/>
            </a:pPr>
            <a:r>
              <a:rPr lang="en-US"/>
              <a:t>Wait loop (e.g., contention for memory access)</a:t>
            </a:r>
            <a:endParaRPr/>
          </a:p>
          <a:p>
            <a:pPr marL="742950" lvl="1" indent="-285750" algn="l" rtl="0">
              <a:lnSpc>
                <a:spcPct val="90000"/>
              </a:lnSpc>
              <a:spcBef>
                <a:spcPts val="1600"/>
              </a:spcBef>
              <a:spcAft>
                <a:spcPts val="0"/>
              </a:spcAft>
              <a:buSzPts val="1440"/>
              <a:buChar char="●"/>
            </a:pPr>
            <a:r>
              <a:rPr lang="en-US"/>
              <a:t>At most one I/O request is outstanding at a time, no simultaneous I/O processing</a:t>
            </a:r>
            <a:endParaRPr/>
          </a:p>
          <a:p>
            <a:pPr marL="342900" lvl="0" indent="-342900" algn="l" rtl="0">
              <a:lnSpc>
                <a:spcPct val="90000"/>
              </a:lnSpc>
              <a:spcBef>
                <a:spcPts val="1600"/>
              </a:spcBef>
              <a:spcAft>
                <a:spcPts val="0"/>
              </a:spcAft>
              <a:buSzPts val="1800"/>
              <a:buChar char="●"/>
            </a:pPr>
            <a:r>
              <a:rPr lang="en-US"/>
              <a:t>After I/O starts, </a:t>
            </a:r>
            <a:r>
              <a:rPr lang="en-US" i="1">
                <a:solidFill>
                  <a:srgbClr val="0070C0"/>
                </a:solidFill>
              </a:rPr>
              <a:t>control returns to user program</a:t>
            </a:r>
            <a:r>
              <a:rPr lang="en-US" i="1"/>
              <a:t> </a:t>
            </a:r>
            <a:r>
              <a:rPr lang="en-US" i="1">
                <a:solidFill>
                  <a:srgbClr val="0070C0"/>
                </a:solidFill>
              </a:rPr>
              <a:t>without waiting for I/O completion</a:t>
            </a:r>
            <a:endParaRPr/>
          </a:p>
          <a:p>
            <a:pPr marL="742950" lvl="1" indent="-285750" algn="l" rtl="0">
              <a:lnSpc>
                <a:spcPct val="90000"/>
              </a:lnSpc>
              <a:spcBef>
                <a:spcPts val="1600"/>
              </a:spcBef>
              <a:spcAft>
                <a:spcPts val="0"/>
              </a:spcAft>
              <a:buSzPts val="1440"/>
              <a:buChar char="●"/>
            </a:pPr>
            <a:r>
              <a:rPr lang="en-US" b="1">
                <a:solidFill>
                  <a:srgbClr val="0070C0"/>
                </a:solidFill>
              </a:rPr>
              <a:t>System call</a:t>
            </a:r>
            <a:r>
              <a:rPr lang="en-US" b="1">
                <a:solidFill>
                  <a:srgbClr val="3366FF"/>
                </a:solidFill>
              </a:rPr>
              <a:t> </a:t>
            </a:r>
            <a:r>
              <a:rPr lang="en-US"/>
              <a:t>– request to the OS to allow user to wait for I/O completion</a:t>
            </a:r>
            <a:endParaRPr/>
          </a:p>
          <a:p>
            <a:pPr marL="742950" lvl="1" indent="-285750" algn="l" rtl="0">
              <a:lnSpc>
                <a:spcPct val="90000"/>
              </a:lnSpc>
              <a:spcBef>
                <a:spcPts val="1600"/>
              </a:spcBef>
              <a:spcAft>
                <a:spcPts val="0"/>
              </a:spcAft>
              <a:buSzPts val="1440"/>
              <a:buChar char="●"/>
            </a:pPr>
            <a:r>
              <a:rPr lang="en-US" b="1">
                <a:solidFill>
                  <a:srgbClr val="0070C0"/>
                </a:solidFill>
              </a:rPr>
              <a:t>Device-status table</a:t>
            </a:r>
            <a:r>
              <a:rPr lang="en-US" b="1">
                <a:solidFill>
                  <a:srgbClr val="3366FF"/>
                </a:solidFill>
              </a:rPr>
              <a:t> </a:t>
            </a:r>
            <a:r>
              <a:rPr lang="en-US"/>
              <a:t>contains entry for each I/O device indicating its </a:t>
            </a:r>
            <a:r>
              <a:rPr lang="en-US" i="1">
                <a:solidFill>
                  <a:srgbClr val="0070C0"/>
                </a:solidFill>
              </a:rPr>
              <a:t>type</a:t>
            </a:r>
            <a:r>
              <a:rPr lang="en-US"/>
              <a:t>, </a:t>
            </a:r>
            <a:r>
              <a:rPr lang="en-US" i="1">
                <a:solidFill>
                  <a:srgbClr val="0070C0"/>
                </a:solidFill>
              </a:rPr>
              <a:t>address</a:t>
            </a:r>
            <a:r>
              <a:rPr lang="en-US"/>
              <a:t>, and </a:t>
            </a:r>
            <a:r>
              <a:rPr lang="en-US" i="1">
                <a:solidFill>
                  <a:srgbClr val="0070C0"/>
                </a:solidFill>
              </a:rPr>
              <a:t>state</a:t>
            </a:r>
            <a:endParaRPr/>
          </a:p>
          <a:p>
            <a:pPr marL="1085850" lvl="2" indent="-228600" algn="l" rtl="0">
              <a:lnSpc>
                <a:spcPct val="90000"/>
              </a:lnSpc>
              <a:spcBef>
                <a:spcPts val="1600"/>
              </a:spcBef>
              <a:spcAft>
                <a:spcPts val="0"/>
              </a:spcAft>
              <a:buSzPts val="1200"/>
              <a:buChar char="4"/>
            </a:pPr>
            <a:r>
              <a:rPr lang="en-US"/>
              <a:t>OS indexes into </a:t>
            </a:r>
            <a:r>
              <a:rPr lang="en-US" b="1">
                <a:solidFill>
                  <a:srgbClr val="0070C0"/>
                </a:solidFill>
              </a:rPr>
              <a:t>I/O device table</a:t>
            </a:r>
            <a:r>
              <a:rPr lang="en-US"/>
              <a:t> to determine device status and to modify table entry to include interrupt</a:t>
            </a:r>
            <a:endParaRPr/>
          </a:p>
          <a:p>
            <a:pPr marL="742950" lvl="1" indent="-194309" algn="l" rtl="0">
              <a:lnSpc>
                <a:spcPct val="90000"/>
              </a:lnSpc>
              <a:spcBef>
                <a:spcPts val="1600"/>
              </a:spcBef>
              <a:spcAft>
                <a:spcPts val="0"/>
              </a:spcAft>
              <a:buSzPts val="144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Storage Structure</a:t>
            </a:r>
            <a:endParaRPr/>
          </a:p>
        </p:txBody>
      </p:sp>
      <p:sp>
        <p:nvSpPr>
          <p:cNvPr id="225" name="Google Shape;225;p22"/>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dirty="0">
                <a:solidFill>
                  <a:srgbClr val="0070C0"/>
                </a:solidFill>
              </a:rPr>
              <a:t>Main memory</a:t>
            </a:r>
            <a:r>
              <a:rPr lang="en-US" dirty="0"/>
              <a:t> – only storage media that the CPU can access directly</a:t>
            </a:r>
            <a:endParaRPr dirty="0"/>
          </a:p>
          <a:p>
            <a:pPr marL="742950" lvl="1" indent="-285750" algn="l" rtl="0">
              <a:lnSpc>
                <a:spcPct val="100000"/>
              </a:lnSpc>
              <a:spcBef>
                <a:spcPts val="1600"/>
              </a:spcBef>
              <a:spcAft>
                <a:spcPts val="0"/>
              </a:spcAft>
              <a:buSzPts val="1440"/>
              <a:buChar char="●"/>
            </a:pPr>
            <a:r>
              <a:rPr lang="en-US" i="1" dirty="0">
                <a:solidFill>
                  <a:srgbClr val="0070C0"/>
                </a:solidFill>
              </a:rPr>
              <a:t>Random access</a:t>
            </a:r>
            <a:r>
              <a:rPr lang="en-US" i="1" dirty="0"/>
              <a:t>, </a:t>
            </a:r>
            <a:r>
              <a:rPr lang="en-US" dirty="0"/>
              <a:t>typically in the form of </a:t>
            </a:r>
            <a:r>
              <a:rPr lang="en-US" b="1" dirty="0">
                <a:solidFill>
                  <a:srgbClr val="0070C0"/>
                </a:solidFill>
              </a:rPr>
              <a:t>Dynamic Random-Access Memory</a:t>
            </a:r>
            <a:r>
              <a:rPr lang="en-US" i="1" dirty="0"/>
              <a:t> (</a:t>
            </a:r>
            <a:r>
              <a:rPr lang="en-US" b="1" dirty="0"/>
              <a:t>DRAM</a:t>
            </a:r>
            <a:r>
              <a:rPr lang="en-US" i="1" dirty="0"/>
              <a:t>)</a:t>
            </a:r>
            <a:endParaRPr dirty="0"/>
          </a:p>
          <a:p>
            <a:pPr marL="742950" lvl="1" indent="-285750" algn="l" rtl="0">
              <a:lnSpc>
                <a:spcPct val="100000"/>
              </a:lnSpc>
              <a:spcBef>
                <a:spcPts val="1600"/>
              </a:spcBef>
              <a:spcAft>
                <a:spcPts val="0"/>
              </a:spcAft>
              <a:buSzPts val="1440"/>
              <a:buChar char="●"/>
            </a:pPr>
            <a:r>
              <a:rPr lang="en-US" dirty="0"/>
              <a:t>Typically </a:t>
            </a:r>
            <a:r>
              <a:rPr lang="en-US" i="1" dirty="0">
                <a:solidFill>
                  <a:srgbClr val="0070C0"/>
                </a:solidFill>
              </a:rPr>
              <a:t>volatile</a:t>
            </a:r>
            <a:endParaRPr dirty="0"/>
          </a:p>
          <a:p>
            <a:pPr marL="342900" lvl="0" indent="-342900" algn="l" rtl="0">
              <a:lnSpc>
                <a:spcPct val="100000"/>
              </a:lnSpc>
              <a:spcBef>
                <a:spcPts val="1600"/>
              </a:spcBef>
              <a:spcAft>
                <a:spcPts val="0"/>
              </a:spcAft>
              <a:buSzPts val="1800"/>
              <a:buChar char="●"/>
            </a:pPr>
            <a:r>
              <a:rPr lang="en-US" b="1" dirty="0">
                <a:solidFill>
                  <a:srgbClr val="0070C0"/>
                </a:solidFill>
              </a:rPr>
              <a:t>Secondary storage</a:t>
            </a:r>
            <a:r>
              <a:rPr lang="en-US" b="1" dirty="0">
                <a:solidFill>
                  <a:srgbClr val="3366FF"/>
                </a:solidFill>
              </a:rPr>
              <a:t> </a:t>
            </a:r>
            <a:r>
              <a:rPr lang="en-US" dirty="0"/>
              <a:t>– extension of main memory that provides large </a:t>
            </a:r>
            <a:r>
              <a:rPr lang="en-US" i="1" dirty="0">
                <a:solidFill>
                  <a:srgbClr val="0070C0"/>
                </a:solidFill>
              </a:rPr>
              <a:t>nonvolatile</a:t>
            </a:r>
            <a:r>
              <a:rPr lang="en-US" dirty="0">
                <a:solidFill>
                  <a:srgbClr val="0000FF"/>
                </a:solidFill>
              </a:rPr>
              <a:t> </a:t>
            </a:r>
            <a:r>
              <a:rPr lang="en-US" dirty="0"/>
              <a:t>storage capacity</a:t>
            </a:r>
            <a:endParaRPr dirty="0"/>
          </a:p>
          <a:p>
            <a:pPr marL="742950" lvl="1" indent="-285750" algn="l" rtl="0">
              <a:lnSpc>
                <a:spcPct val="100000"/>
              </a:lnSpc>
              <a:spcBef>
                <a:spcPts val="1600"/>
              </a:spcBef>
              <a:spcAft>
                <a:spcPts val="0"/>
              </a:spcAft>
              <a:buSzPts val="1440"/>
              <a:buChar char="●"/>
            </a:pPr>
            <a:r>
              <a:rPr lang="en-US" b="1" dirty="0">
                <a:solidFill>
                  <a:srgbClr val="0070C0"/>
                </a:solidFill>
              </a:rPr>
              <a:t>Hard Disk Drives</a:t>
            </a:r>
            <a:r>
              <a:rPr lang="en-US" b="1" dirty="0">
                <a:solidFill>
                  <a:srgbClr val="3366FF"/>
                </a:solidFill>
              </a:rPr>
              <a:t> </a:t>
            </a:r>
            <a:r>
              <a:rPr lang="en-US" dirty="0"/>
              <a:t>(</a:t>
            </a:r>
            <a:r>
              <a:rPr lang="en-US" b="1" dirty="0"/>
              <a:t>HDD</a:t>
            </a:r>
            <a:r>
              <a:rPr lang="en-US" dirty="0"/>
              <a:t>) – rigid metal or glass platters covered with magnetic recording material </a:t>
            </a:r>
            <a:endParaRPr dirty="0"/>
          </a:p>
          <a:p>
            <a:pPr marL="1085850" lvl="2" indent="-228600" algn="l" rtl="0">
              <a:lnSpc>
                <a:spcPct val="100000"/>
              </a:lnSpc>
              <a:spcBef>
                <a:spcPts val="1600"/>
              </a:spcBef>
              <a:spcAft>
                <a:spcPts val="0"/>
              </a:spcAft>
              <a:buSzPts val="1200"/>
              <a:buChar char="4"/>
            </a:pPr>
            <a:r>
              <a:rPr lang="en-US" sz="1600" dirty="0"/>
              <a:t>Disk surface is logically divided into </a:t>
            </a:r>
            <a:r>
              <a:rPr lang="en-US" sz="1600" i="1" dirty="0">
                <a:solidFill>
                  <a:srgbClr val="0070C0"/>
                </a:solidFill>
              </a:rPr>
              <a:t>tracks</a:t>
            </a:r>
            <a:r>
              <a:rPr lang="en-US" sz="1600" dirty="0"/>
              <a:t>, which are subdivided into </a:t>
            </a:r>
            <a:r>
              <a:rPr lang="en-US" sz="1600" i="1" dirty="0">
                <a:solidFill>
                  <a:srgbClr val="0070C0"/>
                </a:solidFill>
              </a:rPr>
              <a:t>sectors</a:t>
            </a:r>
            <a:endParaRPr dirty="0"/>
          </a:p>
          <a:p>
            <a:pPr marL="742950" lvl="1" indent="-285750" algn="l" rtl="0">
              <a:lnSpc>
                <a:spcPct val="100000"/>
              </a:lnSpc>
              <a:spcBef>
                <a:spcPts val="1600"/>
              </a:spcBef>
              <a:spcAft>
                <a:spcPts val="0"/>
              </a:spcAft>
              <a:buSzPts val="1440"/>
              <a:buChar char="●"/>
            </a:pPr>
            <a:r>
              <a:rPr lang="en-US" b="1" dirty="0">
                <a:solidFill>
                  <a:srgbClr val="0070C0"/>
                </a:solidFill>
              </a:rPr>
              <a:t>Non-volatile memory</a:t>
            </a:r>
            <a:r>
              <a:rPr lang="en-US" b="1" dirty="0">
                <a:solidFill>
                  <a:srgbClr val="3366FF"/>
                </a:solidFill>
              </a:rPr>
              <a:t> </a:t>
            </a:r>
            <a:r>
              <a:rPr lang="en-US" dirty="0"/>
              <a:t>(</a:t>
            </a:r>
            <a:r>
              <a:rPr lang="en-US" b="1" dirty="0"/>
              <a:t>NVM</a:t>
            </a:r>
            <a:r>
              <a:rPr lang="en-US" dirty="0"/>
              <a:t>)</a:t>
            </a:r>
            <a:r>
              <a:rPr lang="en-US" b="1" dirty="0">
                <a:solidFill>
                  <a:srgbClr val="3366FF"/>
                </a:solidFill>
              </a:rPr>
              <a:t> </a:t>
            </a:r>
            <a:r>
              <a:rPr lang="en-US" dirty="0"/>
              <a:t>devices– </a:t>
            </a:r>
            <a:r>
              <a:rPr lang="en-US" i="1" dirty="0">
                <a:solidFill>
                  <a:srgbClr val="0070C0"/>
                </a:solidFill>
              </a:rPr>
              <a:t>faster</a:t>
            </a:r>
            <a:r>
              <a:rPr lang="en-US" dirty="0"/>
              <a:t> than hard disks, </a:t>
            </a:r>
            <a:r>
              <a:rPr lang="en-US" i="1" dirty="0">
                <a:solidFill>
                  <a:srgbClr val="0070C0"/>
                </a:solidFill>
              </a:rPr>
              <a:t>nonvolatile</a:t>
            </a:r>
            <a:endParaRPr dirty="0"/>
          </a:p>
          <a:p>
            <a:pPr marL="1085850" lvl="2" indent="-228600" algn="l" rtl="0">
              <a:lnSpc>
                <a:spcPct val="100000"/>
              </a:lnSpc>
              <a:spcBef>
                <a:spcPts val="1600"/>
              </a:spcBef>
              <a:spcAft>
                <a:spcPts val="0"/>
              </a:spcAft>
              <a:buSzPts val="1200"/>
              <a:buChar char="4"/>
            </a:pPr>
            <a:r>
              <a:rPr lang="en-US" sz="1600" dirty="0"/>
              <a:t>Becoming more popular as capacity and performance increases, price drops</a:t>
            </a:r>
            <a:endParaRPr dirty="0"/>
          </a:p>
          <a:p>
            <a:pPr marL="1085850" lvl="2" indent="-228600" algn="l" rtl="0">
              <a:lnSpc>
                <a:spcPct val="100000"/>
              </a:lnSpc>
              <a:spcBef>
                <a:spcPts val="1600"/>
              </a:spcBef>
              <a:spcAft>
                <a:spcPts val="0"/>
              </a:spcAft>
              <a:buSzPts val="1200"/>
              <a:buChar char="4"/>
            </a:pPr>
            <a:r>
              <a:rPr lang="en-US" sz="1600" dirty="0"/>
              <a:t>Various technologies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Storage Definitions and Notation Review</a:t>
            </a:r>
            <a:endParaRPr sz="2800"/>
          </a:p>
        </p:txBody>
      </p:sp>
      <p:sp>
        <p:nvSpPr>
          <p:cNvPr id="231" name="Google Shape;231;p23"/>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US" sz="1600"/>
              <a:t>The basic unit of computer storage is the </a:t>
            </a:r>
            <a:r>
              <a:rPr lang="en-US" sz="1600" b="1">
                <a:solidFill>
                  <a:srgbClr val="3366FF"/>
                </a:solidFill>
                <a:latin typeface="Times New Roman"/>
                <a:ea typeface="Times New Roman"/>
                <a:cs typeface="Times New Roman"/>
                <a:sym typeface="Times New Roman"/>
              </a:rPr>
              <a:t>bit</a:t>
            </a:r>
            <a:r>
              <a:rPr lang="en-US" sz="16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sz="1600" b="1">
                <a:solidFill>
                  <a:srgbClr val="3366FF"/>
                </a:solidFill>
                <a:latin typeface="Times New Roman"/>
                <a:ea typeface="Times New Roman"/>
                <a:cs typeface="Times New Roman"/>
                <a:sym typeface="Times New Roman"/>
              </a:rPr>
              <a:t>byte</a:t>
            </a:r>
            <a:r>
              <a:rPr lang="en-US" sz="1600"/>
              <a:t> is 8 bits, and on most computers it is the smallest convenient chunk of storage. For example, most computers don’t have an instruction to move a bit but do have one to move a byte. A less common term is </a:t>
            </a:r>
            <a:r>
              <a:rPr lang="en-US" sz="1600" b="1">
                <a:solidFill>
                  <a:srgbClr val="3366FF"/>
                </a:solidFill>
                <a:latin typeface="Times New Roman"/>
                <a:ea typeface="Times New Roman"/>
                <a:cs typeface="Times New Roman"/>
                <a:sym typeface="Times New Roman"/>
              </a:rPr>
              <a:t>word</a:t>
            </a:r>
            <a:r>
              <a:rPr lang="en-US" sz="16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 </a:t>
            </a:r>
            <a:endParaRPr/>
          </a:p>
          <a:p>
            <a:pPr marL="342900" lvl="0" indent="-342900" algn="l" rtl="0">
              <a:lnSpc>
                <a:spcPct val="100000"/>
              </a:lnSpc>
              <a:spcBef>
                <a:spcPts val="1600"/>
              </a:spcBef>
              <a:spcAft>
                <a:spcPts val="0"/>
              </a:spcAft>
              <a:buSzPts val="1440"/>
              <a:buChar char="●"/>
            </a:pPr>
            <a:r>
              <a:rPr lang="en-US" sz="1600"/>
              <a:t>Computer storage, along with most computer throughput, is generally measured and manipulated in bytes and collections of bytes. A </a:t>
            </a:r>
            <a:r>
              <a:rPr lang="en-US" sz="1600" b="1">
                <a:solidFill>
                  <a:srgbClr val="3366FF"/>
                </a:solidFill>
                <a:latin typeface="Times New Roman"/>
                <a:ea typeface="Times New Roman"/>
                <a:cs typeface="Times New Roman"/>
                <a:sym typeface="Times New Roman"/>
              </a:rPr>
              <a:t>kilobyte</a:t>
            </a:r>
            <a:r>
              <a:rPr lang="en-US" sz="1600"/>
              <a:t> , or </a:t>
            </a:r>
            <a:r>
              <a:rPr lang="en-US" sz="1600" b="1">
                <a:solidFill>
                  <a:srgbClr val="3366FF"/>
                </a:solidFill>
                <a:latin typeface="Times New Roman"/>
                <a:ea typeface="Times New Roman"/>
                <a:cs typeface="Times New Roman"/>
                <a:sym typeface="Times New Roman"/>
              </a:rPr>
              <a:t>KB</a:t>
            </a:r>
            <a:r>
              <a:rPr lang="en-US" sz="1600"/>
              <a:t> , is 1,024 bytes; a </a:t>
            </a:r>
            <a:r>
              <a:rPr lang="en-US" sz="1600" b="1">
                <a:solidFill>
                  <a:srgbClr val="3366FF"/>
                </a:solidFill>
                <a:latin typeface="Times New Roman"/>
                <a:ea typeface="Times New Roman"/>
                <a:cs typeface="Times New Roman"/>
                <a:sym typeface="Times New Roman"/>
              </a:rPr>
              <a:t>megabyte</a:t>
            </a:r>
            <a:r>
              <a:rPr lang="en-US" sz="1600"/>
              <a:t> , or </a:t>
            </a:r>
            <a:r>
              <a:rPr lang="en-US" sz="1600" b="1">
                <a:solidFill>
                  <a:srgbClr val="3366FF"/>
                </a:solidFill>
                <a:latin typeface="Times New Roman"/>
                <a:ea typeface="Times New Roman"/>
                <a:cs typeface="Times New Roman"/>
                <a:sym typeface="Times New Roman"/>
              </a:rPr>
              <a:t>MB</a:t>
            </a:r>
            <a:r>
              <a:rPr lang="en-US" sz="1600"/>
              <a:t> , is 1,024</a:t>
            </a:r>
            <a:r>
              <a:rPr lang="en-US" sz="1600" baseline="30000"/>
              <a:t>2</a:t>
            </a:r>
            <a:r>
              <a:rPr lang="en-US" sz="1600"/>
              <a:t>  bytes; a </a:t>
            </a:r>
            <a:r>
              <a:rPr lang="en-US" sz="1600" b="1">
                <a:solidFill>
                  <a:srgbClr val="3366FF"/>
                </a:solidFill>
                <a:latin typeface="Times New Roman"/>
                <a:ea typeface="Times New Roman"/>
                <a:cs typeface="Times New Roman"/>
                <a:sym typeface="Times New Roman"/>
              </a:rPr>
              <a:t>gigabyte</a:t>
            </a:r>
            <a:r>
              <a:rPr lang="en-US" sz="1600"/>
              <a:t> , or </a:t>
            </a:r>
            <a:r>
              <a:rPr lang="en-US" sz="1600" b="1">
                <a:solidFill>
                  <a:srgbClr val="3366FF"/>
                </a:solidFill>
                <a:latin typeface="Times New Roman"/>
                <a:ea typeface="Times New Roman"/>
                <a:cs typeface="Times New Roman"/>
                <a:sym typeface="Times New Roman"/>
              </a:rPr>
              <a:t>GB</a:t>
            </a:r>
            <a:r>
              <a:rPr lang="en-US" sz="1600"/>
              <a:t> , is 1,024</a:t>
            </a:r>
            <a:r>
              <a:rPr lang="en-US" sz="1600" baseline="30000"/>
              <a:t>3</a:t>
            </a:r>
            <a:r>
              <a:rPr lang="en-US" sz="1600"/>
              <a:t>  bytes; a </a:t>
            </a:r>
            <a:r>
              <a:rPr lang="en-US" sz="1600" b="1">
                <a:solidFill>
                  <a:srgbClr val="3366FF"/>
                </a:solidFill>
                <a:latin typeface="Times New Roman"/>
                <a:ea typeface="Times New Roman"/>
                <a:cs typeface="Times New Roman"/>
                <a:sym typeface="Times New Roman"/>
              </a:rPr>
              <a:t>terabyte</a:t>
            </a:r>
            <a:r>
              <a:rPr lang="en-US" sz="1600"/>
              <a:t> , or </a:t>
            </a:r>
            <a:r>
              <a:rPr lang="en-US" sz="1600" b="1">
                <a:solidFill>
                  <a:srgbClr val="3366FF"/>
                </a:solidFill>
                <a:latin typeface="Times New Roman"/>
                <a:ea typeface="Times New Roman"/>
                <a:cs typeface="Times New Roman"/>
                <a:sym typeface="Times New Roman"/>
              </a:rPr>
              <a:t>TB</a:t>
            </a:r>
            <a:r>
              <a:rPr lang="en-US" sz="1600"/>
              <a:t> , is 1,024</a:t>
            </a:r>
            <a:r>
              <a:rPr lang="en-US" sz="1600" baseline="30000"/>
              <a:t>4</a:t>
            </a:r>
            <a:r>
              <a:rPr lang="en-US" sz="1600"/>
              <a:t>  bytes; and a </a:t>
            </a:r>
            <a:r>
              <a:rPr lang="en-US" sz="1600" b="1">
                <a:solidFill>
                  <a:srgbClr val="3366FF"/>
                </a:solidFill>
                <a:latin typeface="Times New Roman"/>
                <a:ea typeface="Times New Roman"/>
                <a:cs typeface="Times New Roman"/>
                <a:sym typeface="Times New Roman"/>
              </a:rPr>
              <a:t>petabyte</a:t>
            </a:r>
            <a:r>
              <a:rPr lang="en-US" sz="1600"/>
              <a:t> , or </a:t>
            </a:r>
            <a:r>
              <a:rPr lang="en-US" sz="1600" b="1">
                <a:solidFill>
                  <a:srgbClr val="3366FF"/>
                </a:solidFill>
                <a:latin typeface="Times New Roman"/>
                <a:ea typeface="Times New Roman"/>
                <a:cs typeface="Times New Roman"/>
                <a:sym typeface="Times New Roman"/>
              </a:rPr>
              <a:t>PB</a:t>
            </a:r>
            <a:r>
              <a:rPr lang="en-US" sz="1600"/>
              <a:t> , is 1,024</a:t>
            </a:r>
            <a:r>
              <a:rPr lang="en-US" sz="1600" baseline="30000"/>
              <a:t>5 </a:t>
            </a:r>
            <a:r>
              <a:rPr lang="en-US" sz="1600"/>
              <a:t>bytes. Computer manufacturers often round off these numbers and say that a megabyte is 1 million bytes and a gigabyte is 1 billion bytes. Networking measurements are an exception to this general rule; they are given in bits (because networks move data a bit at a time).</a:t>
            </a:r>
            <a:endParaRPr/>
          </a:p>
          <a:p>
            <a:pPr marL="342900" lvl="0" indent="-251459" algn="l" rtl="0">
              <a:lnSpc>
                <a:spcPct val="100000"/>
              </a:lnSpc>
              <a:spcBef>
                <a:spcPts val="1600"/>
              </a:spcBef>
              <a:spcAft>
                <a:spcPts val="0"/>
              </a:spcAft>
              <a:buSzPts val="1440"/>
              <a:buNone/>
            </a:pPr>
            <a:endParaRPr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Storage Hierarchy</a:t>
            </a:r>
            <a:endParaRPr/>
          </a:p>
        </p:txBody>
      </p:sp>
      <p:sp>
        <p:nvSpPr>
          <p:cNvPr id="237" name="Google Shape;237;p24"/>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Storage systems are organized in hierarchy according to</a:t>
            </a:r>
            <a:endParaRPr/>
          </a:p>
          <a:p>
            <a:pPr marL="742950" lvl="1" indent="-285750" algn="l" rtl="0">
              <a:lnSpc>
                <a:spcPct val="100000"/>
              </a:lnSpc>
              <a:spcBef>
                <a:spcPts val="1600"/>
              </a:spcBef>
              <a:spcAft>
                <a:spcPts val="0"/>
              </a:spcAft>
              <a:buSzPts val="1440"/>
              <a:buChar char="●"/>
            </a:pPr>
            <a:r>
              <a:rPr lang="en-US" i="1">
                <a:solidFill>
                  <a:srgbClr val="0070C0"/>
                </a:solidFill>
              </a:rPr>
              <a:t>Speed </a:t>
            </a:r>
            <a:r>
              <a:rPr lang="en-US" sz="2000"/>
              <a:t>(or</a:t>
            </a:r>
            <a:r>
              <a:rPr lang="en-US" i="1">
                <a:solidFill>
                  <a:srgbClr val="0070C0"/>
                </a:solidFill>
              </a:rPr>
              <a:t> access time</a:t>
            </a:r>
            <a:r>
              <a:rPr lang="en-US" sz="2000"/>
              <a:t>)</a:t>
            </a:r>
            <a:endParaRPr/>
          </a:p>
          <a:p>
            <a:pPr marL="742950" lvl="1" indent="-285750" algn="l" rtl="0">
              <a:lnSpc>
                <a:spcPct val="100000"/>
              </a:lnSpc>
              <a:spcBef>
                <a:spcPts val="1600"/>
              </a:spcBef>
              <a:spcAft>
                <a:spcPts val="0"/>
              </a:spcAft>
              <a:buSzPts val="1440"/>
              <a:buChar char="●"/>
            </a:pPr>
            <a:r>
              <a:rPr lang="en-US" i="1">
                <a:solidFill>
                  <a:srgbClr val="0070C0"/>
                </a:solidFill>
              </a:rPr>
              <a:t>Capacity</a:t>
            </a:r>
            <a:endParaRPr/>
          </a:p>
          <a:p>
            <a:pPr marL="742950" lvl="1" indent="-285750" algn="l" rtl="0">
              <a:lnSpc>
                <a:spcPct val="100000"/>
              </a:lnSpc>
              <a:spcBef>
                <a:spcPts val="1600"/>
              </a:spcBef>
              <a:spcAft>
                <a:spcPts val="0"/>
              </a:spcAft>
              <a:buSzPts val="1440"/>
              <a:buChar char="●"/>
            </a:pPr>
            <a:r>
              <a:rPr lang="en-US" i="1">
                <a:solidFill>
                  <a:srgbClr val="0070C0"/>
                </a:solidFill>
              </a:rPr>
              <a:t>Volatility</a:t>
            </a:r>
            <a:endParaRPr/>
          </a:p>
          <a:p>
            <a:pPr marL="742950" lvl="1" indent="-285750" algn="l" rtl="0">
              <a:lnSpc>
                <a:spcPct val="100000"/>
              </a:lnSpc>
              <a:spcBef>
                <a:spcPts val="1600"/>
              </a:spcBef>
              <a:spcAft>
                <a:spcPts val="0"/>
              </a:spcAft>
              <a:buSzPts val="1440"/>
              <a:buChar char="●"/>
            </a:pPr>
            <a:r>
              <a:rPr lang="en-US" i="1">
                <a:solidFill>
                  <a:srgbClr val="0070C0"/>
                </a:solidFill>
              </a:rPr>
              <a:t>Cost</a:t>
            </a:r>
            <a:endParaRPr/>
          </a:p>
          <a:p>
            <a:pPr marL="342900" lvl="0" indent="-342900" algn="l" rtl="0">
              <a:lnSpc>
                <a:spcPct val="100000"/>
              </a:lnSpc>
              <a:spcBef>
                <a:spcPts val="1600"/>
              </a:spcBef>
              <a:spcAft>
                <a:spcPts val="0"/>
              </a:spcAft>
              <a:buSzPts val="1800"/>
              <a:buChar char="●"/>
            </a:pPr>
            <a:r>
              <a:rPr lang="en-US" b="1">
                <a:solidFill>
                  <a:srgbClr val="0070C0"/>
                </a:solidFill>
              </a:rPr>
              <a:t>Caching</a:t>
            </a:r>
            <a:r>
              <a:rPr lang="en-US"/>
              <a:t> – mechanism copying data into faster storage system </a:t>
            </a:r>
            <a:endParaRPr/>
          </a:p>
          <a:p>
            <a:pPr marL="742950" lvl="1" indent="-285750" algn="l" rtl="0">
              <a:lnSpc>
                <a:spcPct val="100000"/>
              </a:lnSpc>
              <a:spcBef>
                <a:spcPts val="1600"/>
              </a:spcBef>
              <a:spcAft>
                <a:spcPts val="0"/>
              </a:spcAft>
              <a:buSzPts val="1440"/>
              <a:buChar char="●"/>
            </a:pPr>
            <a:r>
              <a:rPr lang="en-US"/>
              <a:t>Main memory can be viewed as a cache for secondary storage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Storage-Device Hierarchy</a:t>
            </a:r>
            <a:endParaRPr/>
          </a:p>
        </p:txBody>
      </p:sp>
      <p:pic>
        <p:nvPicPr>
          <p:cNvPr id="243" name="Google Shape;243;p25"/>
          <p:cNvPicPr preferRelativeResize="0"/>
          <p:nvPr/>
        </p:nvPicPr>
        <p:blipFill rotWithShape="1">
          <a:blip r:embed="rId3">
            <a:alphaModFix/>
          </a:blip>
          <a:srcRect/>
          <a:stretch/>
        </p:blipFill>
        <p:spPr>
          <a:xfrm>
            <a:off x="494460" y="1398495"/>
            <a:ext cx="8357439" cy="46666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1381760" y="257966"/>
            <a:ext cx="7490700" cy="586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An example of storage hierarchy</a:t>
            </a:r>
            <a:endParaRPr/>
          </a:p>
        </p:txBody>
      </p:sp>
      <p:pic>
        <p:nvPicPr>
          <p:cNvPr id="250" name="Google Shape;250;p26"/>
          <p:cNvPicPr preferRelativeResize="0"/>
          <p:nvPr/>
        </p:nvPicPr>
        <p:blipFill rotWithShape="1">
          <a:blip r:embed="rId3">
            <a:alphaModFix/>
          </a:blip>
          <a:srcRect/>
          <a:stretch/>
        </p:blipFill>
        <p:spPr>
          <a:xfrm>
            <a:off x="1381750" y="1803191"/>
            <a:ext cx="6848475" cy="287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How a Modern Computer Works</a:t>
            </a:r>
            <a:endParaRPr/>
          </a:p>
        </p:txBody>
      </p:sp>
      <p:grpSp>
        <p:nvGrpSpPr>
          <p:cNvPr id="256" name="Google Shape;256;p27"/>
          <p:cNvGrpSpPr/>
          <p:nvPr/>
        </p:nvGrpSpPr>
        <p:grpSpPr>
          <a:xfrm>
            <a:off x="1267429" y="1759351"/>
            <a:ext cx="6609143" cy="4317357"/>
            <a:chOff x="1815979" y="1364124"/>
            <a:chExt cx="5122863" cy="4086225"/>
          </a:xfrm>
        </p:grpSpPr>
        <p:pic>
          <p:nvPicPr>
            <p:cNvPr id="257" name="Google Shape;257;p27"/>
            <p:cNvPicPr preferRelativeResize="0"/>
            <p:nvPr/>
          </p:nvPicPr>
          <p:blipFill rotWithShape="1">
            <a:blip r:embed="rId3">
              <a:alphaModFix/>
            </a:blip>
            <a:srcRect/>
            <a:stretch/>
          </p:blipFill>
          <p:spPr>
            <a:xfrm>
              <a:off x="1815979" y="1364124"/>
              <a:ext cx="5122863" cy="4086225"/>
            </a:xfrm>
            <a:prstGeom prst="rect">
              <a:avLst/>
            </a:prstGeom>
            <a:noFill/>
            <a:ln>
              <a:noFill/>
            </a:ln>
          </p:spPr>
        </p:pic>
        <p:sp>
          <p:nvSpPr>
            <p:cNvPr id="258" name="Google Shape;258;p27"/>
            <p:cNvSpPr txBox="1"/>
            <p:nvPr/>
          </p:nvSpPr>
          <p:spPr>
            <a:xfrm>
              <a:off x="4063879" y="5142374"/>
              <a:ext cx="2874963" cy="291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dk1"/>
                  </a:solidFill>
                  <a:latin typeface="Verdana"/>
                  <a:ea typeface="Verdana"/>
                  <a:cs typeface="Verdana"/>
                  <a:sym typeface="Verdana"/>
                </a:rPr>
                <a:t>A von Neumann architecture</a:t>
              </a:r>
              <a:endParaRPr sz="1400" b="0" i="0" u="none" strike="noStrike" cap="none">
                <a:solidFill>
                  <a:srgbClr val="000000"/>
                </a:solidFill>
                <a:latin typeface="Arial"/>
                <a:ea typeface="Arial"/>
                <a:cs typeface="Arial"/>
                <a:sym typeface="Arial"/>
              </a:endParaRPr>
            </a:p>
          </p:txBody>
        </p:sp>
      </p:grpSp>
      <p:sp>
        <p:nvSpPr>
          <p:cNvPr id="259" name="Google Shape;259;p27"/>
          <p:cNvSpPr txBox="1"/>
          <p:nvPr/>
        </p:nvSpPr>
        <p:spPr>
          <a:xfrm>
            <a:off x="3356197" y="4924665"/>
            <a:ext cx="39976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70C0"/>
                </a:solidFill>
                <a:latin typeface="Verdana"/>
                <a:ea typeface="Verdana"/>
                <a:cs typeface="Verdana"/>
                <a:sym typeface="Verdana"/>
              </a:rPr>
              <a:t>Direct Memory Access</a:t>
            </a:r>
            <a:r>
              <a:rPr lang="en-US" sz="1800" b="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Verdana"/>
                <a:ea typeface="Verdana"/>
                <a:cs typeface="Verdana"/>
                <a:sym typeface="Verdana"/>
              </a:rPr>
              <a:t>DMA</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Direct Memory Access Structure</a:t>
            </a:r>
            <a:endParaRPr/>
          </a:p>
        </p:txBody>
      </p:sp>
      <p:sp>
        <p:nvSpPr>
          <p:cNvPr id="265" name="Google Shape;265;p28"/>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Used for </a:t>
            </a:r>
            <a:r>
              <a:rPr lang="en-US" b="1">
                <a:solidFill>
                  <a:srgbClr val="0070C0"/>
                </a:solidFill>
              </a:rPr>
              <a:t>high-speed I/O devices</a:t>
            </a:r>
            <a:r>
              <a:rPr lang="en-US" b="1" i="1">
                <a:solidFill>
                  <a:srgbClr val="3366FF"/>
                </a:solidFill>
              </a:rPr>
              <a:t> </a:t>
            </a:r>
            <a:r>
              <a:rPr lang="en-US"/>
              <a:t>able to transmit information at close to memory speeds</a:t>
            </a:r>
            <a:endParaRPr/>
          </a:p>
          <a:p>
            <a:pPr marL="342900" lvl="0" indent="-342900" algn="l" rtl="0">
              <a:lnSpc>
                <a:spcPct val="100000"/>
              </a:lnSpc>
              <a:spcBef>
                <a:spcPts val="1600"/>
              </a:spcBef>
              <a:spcAft>
                <a:spcPts val="0"/>
              </a:spcAft>
              <a:buSzPts val="1800"/>
              <a:buChar char="●"/>
            </a:pPr>
            <a:r>
              <a:rPr lang="en-US" i="1">
                <a:solidFill>
                  <a:srgbClr val="0070C0"/>
                </a:solidFill>
              </a:rPr>
              <a:t>Device controller transfers blocks of data from local buffer directly to main memory without CPU intervention</a:t>
            </a:r>
            <a:endParaRPr/>
          </a:p>
          <a:p>
            <a:pPr marL="342900" lvl="0" indent="-342900" algn="l" rtl="0">
              <a:lnSpc>
                <a:spcPct val="100000"/>
              </a:lnSpc>
              <a:spcBef>
                <a:spcPts val="1600"/>
              </a:spcBef>
              <a:spcAft>
                <a:spcPts val="0"/>
              </a:spcAft>
              <a:buSzPts val="1800"/>
              <a:buChar char="●"/>
            </a:pPr>
            <a:r>
              <a:rPr lang="en-US"/>
              <a:t>Only one interrupt is generated per block, rather than the one interrupt per byte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Computer-System Architecture</a:t>
            </a:r>
            <a:endParaRPr/>
          </a:p>
        </p:txBody>
      </p:sp>
      <p:sp>
        <p:nvSpPr>
          <p:cNvPr id="271" name="Google Shape;271;p2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Most older systems use a single </a:t>
            </a:r>
            <a:r>
              <a:rPr lang="en-US" i="1">
                <a:solidFill>
                  <a:srgbClr val="0070C0"/>
                </a:solidFill>
              </a:rPr>
              <a:t>general-purpose processor</a:t>
            </a:r>
            <a:endParaRPr/>
          </a:p>
          <a:p>
            <a:pPr marL="742950" lvl="1" indent="-285750" algn="l" rtl="0">
              <a:lnSpc>
                <a:spcPct val="100000"/>
              </a:lnSpc>
              <a:spcBef>
                <a:spcPts val="1600"/>
              </a:spcBef>
              <a:spcAft>
                <a:spcPts val="0"/>
              </a:spcAft>
              <a:buSzPts val="1440"/>
              <a:buChar char="●"/>
            </a:pPr>
            <a:r>
              <a:rPr lang="en-US"/>
              <a:t>Most systems have </a:t>
            </a:r>
            <a:r>
              <a:rPr lang="en-US" i="1">
                <a:solidFill>
                  <a:srgbClr val="0070C0"/>
                </a:solidFill>
              </a:rPr>
              <a:t>special-purpose processors</a:t>
            </a:r>
            <a:r>
              <a:rPr lang="en-US" i="1"/>
              <a:t> </a:t>
            </a:r>
            <a:r>
              <a:rPr lang="en-US"/>
              <a:t>as well</a:t>
            </a:r>
            <a:endParaRPr sz="800"/>
          </a:p>
          <a:p>
            <a:pPr marL="342900" lvl="0" indent="-342900" algn="l" rtl="0">
              <a:lnSpc>
                <a:spcPct val="100000"/>
              </a:lnSpc>
              <a:spcBef>
                <a:spcPts val="1600"/>
              </a:spcBef>
              <a:spcAft>
                <a:spcPts val="0"/>
              </a:spcAft>
              <a:buSzPts val="1800"/>
              <a:buChar char="●"/>
            </a:pPr>
            <a:r>
              <a:rPr lang="en-US" b="1">
                <a:solidFill>
                  <a:srgbClr val="0070C0"/>
                </a:solidFill>
              </a:rPr>
              <a:t>Multiprocessors</a:t>
            </a:r>
            <a:r>
              <a:rPr lang="en-US">
                <a:solidFill>
                  <a:srgbClr val="3366FF"/>
                </a:solidFill>
              </a:rPr>
              <a:t> </a:t>
            </a:r>
            <a:r>
              <a:rPr lang="en-US"/>
              <a:t>systems growing in use and importance</a:t>
            </a:r>
            <a:endParaRPr/>
          </a:p>
          <a:p>
            <a:pPr marL="742950" lvl="1" indent="-285750" algn="l" rtl="0">
              <a:lnSpc>
                <a:spcPct val="100000"/>
              </a:lnSpc>
              <a:spcBef>
                <a:spcPts val="1600"/>
              </a:spcBef>
              <a:spcAft>
                <a:spcPts val="0"/>
              </a:spcAft>
              <a:buSzPts val="1440"/>
              <a:buChar char="●"/>
            </a:pPr>
            <a:r>
              <a:rPr lang="en-US"/>
              <a:t>Also known as </a:t>
            </a:r>
            <a:r>
              <a:rPr lang="en-US" b="1">
                <a:solidFill>
                  <a:srgbClr val="0070C0"/>
                </a:solidFill>
              </a:rPr>
              <a:t>parallel systems</a:t>
            </a:r>
            <a:r>
              <a:rPr lang="en-US"/>
              <a:t>, </a:t>
            </a:r>
            <a:r>
              <a:rPr lang="en-US" b="1">
                <a:solidFill>
                  <a:srgbClr val="0070C0"/>
                </a:solidFill>
              </a:rPr>
              <a:t>tightly-coupled systems</a:t>
            </a:r>
            <a:endParaRPr/>
          </a:p>
          <a:p>
            <a:pPr marL="742950" lvl="1" indent="-285750" algn="l" rtl="0">
              <a:lnSpc>
                <a:spcPct val="100000"/>
              </a:lnSpc>
              <a:spcBef>
                <a:spcPts val="1600"/>
              </a:spcBef>
              <a:spcAft>
                <a:spcPts val="0"/>
              </a:spcAft>
              <a:buSzPts val="1440"/>
              <a:buChar char="●"/>
            </a:pPr>
            <a:r>
              <a:rPr lang="en-US"/>
              <a:t>Advantages include:</a:t>
            </a:r>
            <a:endParaRPr/>
          </a:p>
          <a:p>
            <a:pPr marL="1085850" lvl="2" indent="-228600" algn="l" rtl="0">
              <a:lnSpc>
                <a:spcPct val="100000"/>
              </a:lnSpc>
              <a:spcBef>
                <a:spcPts val="1600"/>
              </a:spcBef>
              <a:spcAft>
                <a:spcPts val="0"/>
              </a:spcAft>
              <a:buSzPts val="1200"/>
              <a:buChar char="4"/>
            </a:pPr>
            <a:r>
              <a:rPr lang="en-US" i="1">
                <a:solidFill>
                  <a:srgbClr val="0070C0"/>
                </a:solidFill>
              </a:rPr>
              <a:t>Increased throughput</a:t>
            </a:r>
            <a:endParaRPr/>
          </a:p>
          <a:p>
            <a:pPr marL="1085850" lvl="2" indent="-228600" algn="l" rtl="0">
              <a:lnSpc>
                <a:spcPct val="100000"/>
              </a:lnSpc>
              <a:spcBef>
                <a:spcPts val="1600"/>
              </a:spcBef>
              <a:spcAft>
                <a:spcPts val="0"/>
              </a:spcAft>
              <a:buSzPts val="1200"/>
              <a:buChar char="4"/>
            </a:pPr>
            <a:r>
              <a:rPr lang="en-US" i="1">
                <a:solidFill>
                  <a:srgbClr val="0070C0"/>
                </a:solidFill>
              </a:rPr>
              <a:t>Economy of scale, increased reliability</a:t>
            </a:r>
            <a:r>
              <a:rPr lang="en-US" b="1">
                <a:solidFill>
                  <a:srgbClr val="3366FF"/>
                </a:solidFill>
              </a:rPr>
              <a:t> </a:t>
            </a:r>
            <a:r>
              <a:rPr lang="en-US"/>
              <a:t>– graceful degradation or fault tolerance</a:t>
            </a:r>
            <a:endParaRPr/>
          </a:p>
          <a:p>
            <a:pPr marL="742950" lvl="1" indent="-285750" algn="l" rtl="0">
              <a:lnSpc>
                <a:spcPct val="100000"/>
              </a:lnSpc>
              <a:spcBef>
                <a:spcPts val="1600"/>
              </a:spcBef>
              <a:spcAft>
                <a:spcPts val="0"/>
              </a:spcAft>
              <a:buSzPts val="1440"/>
              <a:buChar char="●"/>
            </a:pPr>
            <a:r>
              <a:rPr lang="en-US"/>
              <a:t>Two types:</a:t>
            </a:r>
            <a:endParaRPr/>
          </a:p>
          <a:p>
            <a:pPr marL="1085850" lvl="2" indent="-228600" algn="l" rtl="0">
              <a:lnSpc>
                <a:spcPct val="100000"/>
              </a:lnSpc>
              <a:spcBef>
                <a:spcPts val="1600"/>
              </a:spcBef>
              <a:spcAft>
                <a:spcPts val="0"/>
              </a:spcAft>
              <a:buSzPts val="1200"/>
              <a:buChar char="4"/>
            </a:pPr>
            <a:r>
              <a:rPr lang="en-US" b="1">
                <a:solidFill>
                  <a:srgbClr val="0070C0"/>
                </a:solidFill>
              </a:rPr>
              <a:t>Asymmetric Multiprocessing</a:t>
            </a:r>
            <a:r>
              <a:rPr lang="en-US" b="1">
                <a:solidFill>
                  <a:srgbClr val="3366FF"/>
                </a:solidFill>
              </a:rPr>
              <a:t> </a:t>
            </a:r>
            <a:r>
              <a:rPr lang="en-US"/>
              <a:t>– each processor is assigned a special task.</a:t>
            </a:r>
            <a:endParaRPr/>
          </a:p>
          <a:p>
            <a:pPr marL="1085850" lvl="2" indent="-228600" algn="l" rtl="0">
              <a:lnSpc>
                <a:spcPct val="100000"/>
              </a:lnSpc>
              <a:spcBef>
                <a:spcPts val="1600"/>
              </a:spcBef>
              <a:spcAft>
                <a:spcPts val="0"/>
              </a:spcAft>
              <a:buSzPts val="1200"/>
              <a:buChar char="4"/>
            </a:pPr>
            <a:r>
              <a:rPr lang="en-US" b="1">
                <a:solidFill>
                  <a:srgbClr val="0070C0"/>
                </a:solidFill>
              </a:rPr>
              <a:t>Symmetric Multiprocessing</a:t>
            </a:r>
            <a:r>
              <a:rPr lang="en-US" b="1">
                <a:solidFill>
                  <a:srgbClr val="3366FF"/>
                </a:solidFill>
              </a:rPr>
              <a:t> </a:t>
            </a:r>
            <a:r>
              <a:rPr lang="en-US"/>
              <a:t>– each processor performs all tasks</a:t>
            </a:r>
            <a:endParaRPr/>
          </a:p>
          <a:p>
            <a:pPr marL="1200150" lvl="2" indent="-342900" algn="l" rtl="0">
              <a:lnSpc>
                <a:spcPct val="100000"/>
              </a:lnSpc>
              <a:spcBef>
                <a:spcPts val="1600"/>
              </a:spcBef>
              <a:spcAft>
                <a:spcPts val="0"/>
              </a:spcAft>
              <a:buSzPts val="1200"/>
              <a:buFont typeface="Arimo"/>
              <a:buNone/>
            </a:pPr>
            <a:endParaRPr>
              <a:solidFill>
                <a:srgbClr val="3366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Course Outcomes</a:t>
            </a:r>
            <a:endParaRPr/>
          </a:p>
        </p:txBody>
      </p:sp>
      <p:graphicFrame>
        <p:nvGraphicFramePr>
          <p:cNvPr id="109" name="Google Shape;109;p3"/>
          <p:cNvGraphicFramePr/>
          <p:nvPr/>
        </p:nvGraphicFramePr>
        <p:xfrm>
          <a:off x="491450" y="1039860"/>
          <a:ext cx="8343400" cy="5329700"/>
        </p:xfrm>
        <a:graphic>
          <a:graphicData uri="http://schemas.openxmlformats.org/drawingml/2006/table">
            <a:tbl>
              <a:tblPr>
                <a:noFill/>
                <a:tableStyleId>{13B9CB57-7549-4BCB-9259-4345F5B595BE}</a:tableStyleId>
              </a:tblPr>
              <a:tblGrid>
                <a:gridCol w="943850"/>
                <a:gridCol w="7399550"/>
              </a:tblGrid>
              <a:tr h="981075">
                <a:tc>
                  <a:txBody>
                    <a:bodyPr/>
                    <a:lstStyle/>
                    <a:p>
                      <a:pPr marL="0" marR="0" lvl="0" indent="0" algn="l" rtl="0">
                        <a:lnSpc>
                          <a:spcPct val="115000"/>
                        </a:lnSpc>
                        <a:spcBef>
                          <a:spcPts val="0"/>
                        </a:spcBef>
                        <a:spcAft>
                          <a:spcPts val="0"/>
                        </a:spcAft>
                        <a:buClr>
                          <a:schemeClr val="dk1"/>
                        </a:buClr>
                        <a:buSzPts val="1100"/>
                        <a:buFont typeface="Arial"/>
                        <a:buNone/>
                      </a:pPr>
                      <a:r>
                        <a:rPr lang="en-US" sz="1600" b="1" u="none" strike="noStrike" cap="none">
                          <a:solidFill>
                            <a:srgbClr val="1C4587"/>
                          </a:solidFill>
                        </a:rPr>
                        <a:t>L.O.1</a:t>
                      </a:r>
                      <a:endParaRPr sz="1400" b="1" u="none" strike="noStrike" cap="none">
                        <a:solidFill>
                          <a:srgbClr val="1C4587"/>
                        </a:solidFill>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a:buNone/>
                      </a:pPr>
                      <a:r>
                        <a:rPr lang="en-US" sz="1600" b="1" u="none" strike="noStrike" cap="none">
                          <a:solidFill>
                            <a:srgbClr val="1C4587"/>
                          </a:solidFill>
                        </a:rPr>
                        <a:t>Describe on how to apply fundamental knowledge of computing and mathematics in an operating system</a:t>
                      </a:r>
                      <a:endParaRPr sz="1600" b="1" u="none" strike="noStrike" cap="none">
                        <a:solidFill>
                          <a:srgbClr val="1C4587"/>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1C4587"/>
                        </a:solidFill>
                      </a:endParaRPr>
                    </a:p>
                  </a:txBody>
                  <a:tcPr marL="91425" marR="91425" marT="91425" marB="91425"/>
                </a:tc>
              </a:tr>
              <a:tr h="763475">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L.O.1.1</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600"/>
                        <a:buFont typeface="Arial"/>
                        <a:buNone/>
                      </a:pPr>
                      <a:r>
                        <a:rPr lang="en-US" sz="1600" u="none" strike="noStrike" cap="none">
                          <a:solidFill>
                            <a:srgbClr val="454545"/>
                          </a:solidFill>
                        </a:rPr>
                        <a:t>Define the functionality and structures that a modern operating system must deliver to meet a particular need.</a:t>
                      </a:r>
                      <a:endParaRPr sz="1400" u="none" strike="noStrike" cap="none"/>
                    </a:p>
                  </a:txBody>
                  <a:tcPr marL="91425" marR="91425" marT="91425" marB="91425"/>
                </a:tc>
              </a:tr>
              <a:tr h="763475">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L.O.1.2</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500"/>
                        <a:buFont typeface="Arial"/>
                        <a:buNone/>
                      </a:pPr>
                      <a:r>
                        <a:rPr lang="en-US" sz="1500" u="none" strike="noStrike" cap="none">
                          <a:solidFill>
                            <a:srgbClr val="454545"/>
                          </a:solidFill>
                        </a:rPr>
                        <a:t>Describe main operating system concepts and their aspects that are useful to realize concurrent systems and describe the benefits of each.</a:t>
                      </a:r>
                      <a:endParaRPr sz="1500" u="none" strike="noStrike" cap="none">
                        <a:solidFill>
                          <a:schemeClr val="dk1"/>
                        </a:solidFill>
                        <a:latin typeface="Times New Roman"/>
                        <a:ea typeface="Times New Roman"/>
                        <a:cs typeface="Times New Roman"/>
                        <a:sym typeface="Times New Roman"/>
                      </a:endParaRPr>
                    </a:p>
                  </a:txBody>
                  <a:tcPr marL="91425" marR="91425" marT="91425" marB="91425"/>
                </a:tc>
              </a:tr>
              <a:tr h="476675">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L.O.1.3</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Explain virtual memory and its realization in hardware and software.</a:t>
                      </a:r>
                      <a:endParaRPr sz="1600" u="none" strike="noStrike" cap="none">
                        <a:solidFill>
                          <a:srgbClr val="454545"/>
                        </a:solidFill>
                      </a:endParaRPr>
                    </a:p>
                  </a:txBody>
                  <a:tcPr marL="91425" marR="91425" marT="91425" marB="91425"/>
                </a:tc>
              </a:tr>
              <a:tr h="763475">
                <a:tc>
                  <a:txBody>
                    <a:bodyPr/>
                    <a:lstStyle/>
                    <a:p>
                      <a:pPr marL="0" marR="0" lvl="0" indent="0" algn="l" rtl="0">
                        <a:lnSpc>
                          <a:spcPct val="115000"/>
                        </a:lnSpc>
                        <a:spcBef>
                          <a:spcPts val="0"/>
                        </a:spcBef>
                        <a:spcAft>
                          <a:spcPts val="0"/>
                        </a:spcAft>
                        <a:buClr>
                          <a:schemeClr val="dk1"/>
                        </a:buClr>
                        <a:buSzPts val="1100"/>
                        <a:buFont typeface="Arial"/>
                        <a:buNone/>
                      </a:pPr>
                      <a:r>
                        <a:rPr lang="en-US" sz="1600" b="1" u="none" strike="noStrike" cap="none">
                          <a:solidFill>
                            <a:srgbClr val="1C4587"/>
                          </a:solidFill>
                        </a:rPr>
                        <a:t>L.O.2</a:t>
                      </a:r>
                      <a:endParaRPr sz="1400" b="1" u="none" strike="noStrike" cap="none">
                        <a:solidFill>
                          <a:srgbClr val="1C4587"/>
                        </a:solidFill>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a:buNone/>
                      </a:pPr>
                      <a:r>
                        <a:rPr lang="en-US" sz="1600" b="1" u="none" strike="noStrike" cap="none">
                          <a:solidFill>
                            <a:srgbClr val="1C4587"/>
                          </a:solidFill>
                        </a:rPr>
                        <a:t>Able to report the tradeoffs between the performance and the resource and technology constraints in a design of an operating system.</a:t>
                      </a:r>
                      <a:endParaRPr sz="1600" b="1" u="none" strike="noStrike" cap="none">
                        <a:solidFill>
                          <a:srgbClr val="1C4587"/>
                        </a:solidFill>
                      </a:endParaRPr>
                    </a:p>
                  </a:txBody>
                  <a:tcPr marL="91425" marR="91425" marT="91425" marB="91425"/>
                </a:tc>
              </a:tr>
              <a:tr h="763475">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L.O.2.1</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600"/>
                        <a:buFont typeface="Arial"/>
                        <a:buNone/>
                      </a:pPr>
                      <a:r>
                        <a:rPr lang="en-US" sz="1600" u="none" strike="noStrike" cap="none">
                          <a:solidFill>
                            <a:srgbClr val="454545"/>
                          </a:solidFill>
                        </a:rPr>
                        <a:t>Compare and contrast common algorithms used for both preemptive and non-preemptive scheduling of tasks in operating systems</a:t>
                      </a:r>
                      <a:endParaRPr sz="1600" u="none" strike="noStrike" cap="none">
                        <a:solidFill>
                          <a:srgbClr val="454545"/>
                        </a:solidFill>
                      </a:endParaRPr>
                    </a:p>
                  </a:txBody>
                  <a:tcPr marL="91425" marR="91425" marT="91425" marB="91425"/>
                </a:tc>
              </a:tr>
              <a:tr h="818050">
                <a:tc>
                  <a:txBody>
                    <a:bodyPr/>
                    <a:lstStyle/>
                    <a:p>
                      <a:pPr marL="0" marR="0" lvl="0" indent="0" algn="l" rtl="0">
                        <a:lnSpc>
                          <a:spcPct val="115000"/>
                        </a:lnSpc>
                        <a:spcBef>
                          <a:spcPts val="0"/>
                        </a:spcBef>
                        <a:spcAft>
                          <a:spcPts val="0"/>
                        </a:spcAft>
                        <a:buClr>
                          <a:schemeClr val="dk1"/>
                        </a:buClr>
                        <a:buSzPts val="1100"/>
                        <a:buFont typeface="Arial"/>
                        <a:buNone/>
                      </a:pPr>
                      <a:r>
                        <a:rPr lang="en-US" sz="1600" u="none" strike="noStrike" cap="none">
                          <a:solidFill>
                            <a:srgbClr val="454545"/>
                          </a:solidFill>
                        </a:rPr>
                        <a:t>L.O.2.2</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600"/>
                        <a:buFont typeface="Arial"/>
                        <a:buNone/>
                      </a:pPr>
                      <a:r>
                        <a:rPr lang="en-US" sz="1600" u="none" strike="noStrike" cap="none">
                          <a:solidFill>
                            <a:srgbClr val="454545"/>
                          </a:solidFill>
                        </a:rPr>
                        <a:t>Compare and contrast different approaches to file organization, recognizing the strengths and weaknesses of each.</a:t>
                      </a:r>
                      <a:endParaRPr sz="1600" u="none" strike="noStrike" cap="none">
                        <a:solidFill>
                          <a:srgbClr val="454545"/>
                        </a:solidFill>
                      </a:endParaRPr>
                    </a:p>
                  </a:txBody>
                  <a:tcPr marL="91425" marR="91425" marT="91425" marB="91425"/>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Symmetric Multiprocessing Architecture</a:t>
            </a:r>
            <a:endParaRPr/>
          </a:p>
        </p:txBody>
      </p:sp>
      <p:pic>
        <p:nvPicPr>
          <p:cNvPr id="277" name="Google Shape;277;p30"/>
          <p:cNvPicPr preferRelativeResize="0"/>
          <p:nvPr/>
        </p:nvPicPr>
        <p:blipFill rotWithShape="1">
          <a:blip r:embed="rId3">
            <a:alphaModFix/>
          </a:blip>
          <a:srcRect/>
          <a:stretch/>
        </p:blipFill>
        <p:spPr>
          <a:xfrm>
            <a:off x="1505253" y="1398493"/>
            <a:ext cx="6133494" cy="46434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1381761" y="268941"/>
            <a:ext cx="7430936" cy="56688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A Dual-Core Design</a:t>
            </a:r>
            <a:endParaRPr/>
          </a:p>
        </p:txBody>
      </p:sp>
      <p:sp>
        <p:nvSpPr>
          <p:cNvPr id="283" name="Google Shape;283;p31"/>
          <p:cNvSpPr txBox="1">
            <a:spLocks noGrp="1"/>
          </p:cNvSpPr>
          <p:nvPr>
            <p:ph type="body" idx="1"/>
          </p:nvPr>
        </p:nvSpPr>
        <p:spPr>
          <a:xfrm>
            <a:off x="490331" y="1376980"/>
            <a:ext cx="2866056" cy="503707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Multi-chip</a:t>
            </a:r>
            <a:r>
              <a:rPr lang="en-US"/>
              <a:t> and </a:t>
            </a:r>
            <a:r>
              <a:rPr lang="en-US" b="1">
                <a:solidFill>
                  <a:srgbClr val="0070C0"/>
                </a:solidFill>
              </a:rPr>
              <a:t>multicore</a:t>
            </a:r>
            <a:endParaRPr/>
          </a:p>
          <a:p>
            <a:pPr marL="342900" lvl="0" indent="-342900" algn="l" rtl="0">
              <a:lnSpc>
                <a:spcPct val="100000"/>
              </a:lnSpc>
              <a:spcBef>
                <a:spcPts val="1600"/>
              </a:spcBef>
              <a:spcAft>
                <a:spcPts val="0"/>
              </a:spcAft>
              <a:buSzPts val="1800"/>
              <a:buChar char="●"/>
            </a:pPr>
            <a:r>
              <a:rPr lang="en-US" b="1">
                <a:solidFill>
                  <a:srgbClr val="0070C0"/>
                </a:solidFill>
              </a:rPr>
              <a:t>Systems</a:t>
            </a:r>
            <a:r>
              <a:rPr lang="en-US"/>
              <a:t> containing all chips</a:t>
            </a:r>
            <a:endParaRPr b="1">
              <a:solidFill>
                <a:srgbClr val="3366FF"/>
              </a:solidFill>
            </a:endParaRPr>
          </a:p>
          <a:p>
            <a:pPr marL="342900" lvl="0" indent="-342900" algn="l" rtl="0">
              <a:lnSpc>
                <a:spcPct val="100000"/>
              </a:lnSpc>
              <a:spcBef>
                <a:spcPts val="1600"/>
              </a:spcBef>
              <a:spcAft>
                <a:spcPts val="0"/>
              </a:spcAft>
              <a:buSzPts val="1800"/>
              <a:buChar char="●"/>
            </a:pPr>
            <a:r>
              <a:rPr lang="en-US" b="1">
                <a:solidFill>
                  <a:srgbClr val="0070C0"/>
                </a:solidFill>
              </a:rPr>
              <a:t>Chassis</a:t>
            </a:r>
            <a:r>
              <a:rPr lang="en-US"/>
              <a:t> containing multiple separate systems</a:t>
            </a:r>
            <a:endParaRPr/>
          </a:p>
        </p:txBody>
      </p:sp>
      <p:pic>
        <p:nvPicPr>
          <p:cNvPr id="284" name="Google Shape;284;p31"/>
          <p:cNvPicPr preferRelativeResize="0"/>
          <p:nvPr/>
        </p:nvPicPr>
        <p:blipFill rotWithShape="1">
          <a:blip r:embed="rId3">
            <a:alphaModFix/>
          </a:blip>
          <a:srcRect/>
          <a:stretch/>
        </p:blipFill>
        <p:spPr>
          <a:xfrm>
            <a:off x="3496234" y="1376979"/>
            <a:ext cx="5316462" cy="47397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Non-Uniform Memory Access System</a:t>
            </a:r>
            <a:endParaRPr/>
          </a:p>
        </p:txBody>
      </p:sp>
      <p:pic>
        <p:nvPicPr>
          <p:cNvPr id="290" name="Google Shape;290;p32"/>
          <p:cNvPicPr preferRelativeResize="0"/>
          <p:nvPr/>
        </p:nvPicPr>
        <p:blipFill rotWithShape="1">
          <a:blip r:embed="rId3">
            <a:alphaModFix/>
          </a:blip>
          <a:srcRect/>
          <a:stretch/>
        </p:blipFill>
        <p:spPr>
          <a:xfrm>
            <a:off x="2215926" y="1537931"/>
            <a:ext cx="4712148" cy="4457755"/>
          </a:xfrm>
          <a:prstGeom prst="rect">
            <a:avLst/>
          </a:prstGeom>
          <a:noFill/>
          <a:ln>
            <a:noFill/>
          </a:ln>
        </p:spPr>
      </p:pic>
      <p:sp>
        <p:nvSpPr>
          <p:cNvPr id="291" name="Google Shape;291;p32"/>
          <p:cNvSpPr txBox="1"/>
          <p:nvPr/>
        </p:nvSpPr>
        <p:spPr>
          <a:xfrm>
            <a:off x="2215926" y="6181859"/>
            <a:ext cx="471214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Verdana"/>
                <a:ea typeface="Verdana"/>
                <a:cs typeface="Verdana"/>
                <a:sym typeface="Verdana"/>
              </a:rPr>
              <a:t>Non-Uniform Memory Access</a:t>
            </a:r>
            <a:r>
              <a:rPr lang="en-US" sz="1800" b="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Verdana"/>
                <a:ea typeface="Verdana"/>
                <a:cs typeface="Verdana"/>
                <a:sym typeface="Verdana"/>
              </a:rPr>
              <a:t>NUMA</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Clustered Systems</a:t>
            </a:r>
            <a:endParaRPr/>
          </a:p>
        </p:txBody>
      </p:sp>
      <p:pic>
        <p:nvPicPr>
          <p:cNvPr id="297" name="Google Shape;297;p33"/>
          <p:cNvPicPr preferRelativeResize="0">
            <a:picLocks noGrp="1"/>
          </p:cNvPicPr>
          <p:nvPr>
            <p:ph type="pic" idx="2"/>
          </p:nvPr>
        </p:nvPicPr>
        <p:blipFill rotWithShape="1">
          <a:blip r:embed="rId3">
            <a:alphaModFix/>
          </a:blip>
          <a:srcRect t="-37957" b="-37957"/>
          <a:stretch/>
        </p:blipFill>
        <p:spPr>
          <a:xfrm>
            <a:off x="5098094" y="3334870"/>
            <a:ext cx="3727854" cy="3171997"/>
          </a:xfrm>
          <a:prstGeom prst="rect">
            <a:avLst/>
          </a:prstGeom>
          <a:noFill/>
          <a:ln>
            <a:noFill/>
          </a:ln>
        </p:spPr>
      </p:pic>
      <p:sp>
        <p:nvSpPr>
          <p:cNvPr id="298" name="Google Shape;298;p33"/>
          <p:cNvSpPr txBox="1">
            <a:spLocks noGrp="1"/>
          </p:cNvSpPr>
          <p:nvPr>
            <p:ph type="body" idx="1"/>
          </p:nvPr>
        </p:nvSpPr>
        <p:spPr>
          <a:xfrm>
            <a:off x="481782" y="1387734"/>
            <a:ext cx="8344166" cy="224481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Like multiprocessor systems, but </a:t>
            </a:r>
            <a:r>
              <a:rPr lang="en-US" i="1">
                <a:solidFill>
                  <a:srgbClr val="0070C0"/>
                </a:solidFill>
              </a:rPr>
              <a:t>multiple systems working together</a:t>
            </a:r>
            <a:endParaRPr/>
          </a:p>
          <a:p>
            <a:pPr marL="742950" lvl="1" indent="-285750" algn="l" rtl="0">
              <a:lnSpc>
                <a:spcPct val="100000"/>
              </a:lnSpc>
              <a:spcBef>
                <a:spcPts val="1600"/>
              </a:spcBef>
              <a:spcAft>
                <a:spcPts val="0"/>
              </a:spcAft>
              <a:buSzPts val="1440"/>
              <a:buChar char="●"/>
            </a:pPr>
            <a:r>
              <a:rPr lang="en-US"/>
              <a:t>Usually </a:t>
            </a:r>
            <a:r>
              <a:rPr lang="en-US" i="1">
                <a:solidFill>
                  <a:srgbClr val="0070C0"/>
                </a:solidFill>
              </a:rPr>
              <a:t>sharing storage</a:t>
            </a:r>
            <a:r>
              <a:rPr lang="en-US"/>
              <a:t> via a </a:t>
            </a:r>
            <a:r>
              <a:rPr lang="en-US" b="1">
                <a:solidFill>
                  <a:srgbClr val="0070C0"/>
                </a:solidFill>
              </a:rPr>
              <a:t>Storage-Area Network</a:t>
            </a:r>
            <a:r>
              <a:rPr lang="en-US"/>
              <a:t> (</a:t>
            </a:r>
            <a:r>
              <a:rPr lang="en-US" b="1"/>
              <a:t>SAN</a:t>
            </a:r>
            <a:r>
              <a:rPr lang="en-US"/>
              <a:t>)</a:t>
            </a:r>
            <a:endParaRPr/>
          </a:p>
          <a:p>
            <a:pPr marL="742950" lvl="1" indent="-285750" algn="l" rtl="0">
              <a:lnSpc>
                <a:spcPct val="100000"/>
              </a:lnSpc>
              <a:spcBef>
                <a:spcPts val="1600"/>
              </a:spcBef>
              <a:spcAft>
                <a:spcPts val="0"/>
              </a:spcAft>
              <a:buSzPts val="1440"/>
              <a:buChar char="●"/>
            </a:pPr>
            <a:r>
              <a:rPr lang="en-US"/>
              <a:t>Provides a </a:t>
            </a:r>
            <a:r>
              <a:rPr lang="en-US" i="1">
                <a:solidFill>
                  <a:srgbClr val="0070C0"/>
                </a:solidFill>
              </a:rPr>
              <a:t>high-availability service</a:t>
            </a:r>
            <a:r>
              <a:rPr lang="en-US"/>
              <a:t> which survives failures</a:t>
            </a:r>
            <a:endParaRPr/>
          </a:p>
          <a:p>
            <a:pPr marL="1085850" lvl="2" indent="-228600" algn="l" rtl="0">
              <a:lnSpc>
                <a:spcPct val="100000"/>
              </a:lnSpc>
              <a:spcBef>
                <a:spcPts val="1600"/>
              </a:spcBef>
              <a:spcAft>
                <a:spcPts val="0"/>
              </a:spcAft>
              <a:buSzPts val="1200"/>
              <a:buChar char="4"/>
            </a:pPr>
            <a:r>
              <a:rPr lang="en-US" i="1">
                <a:solidFill>
                  <a:srgbClr val="0070C0"/>
                </a:solidFill>
              </a:rPr>
              <a:t>Asymmetric clustering</a:t>
            </a:r>
            <a:r>
              <a:rPr lang="en-US"/>
              <a:t> has one machine in hot-standby mode</a:t>
            </a:r>
            <a:endParaRPr/>
          </a:p>
          <a:p>
            <a:pPr marL="1085850" lvl="2" indent="-228600" algn="l" rtl="0">
              <a:lnSpc>
                <a:spcPct val="100000"/>
              </a:lnSpc>
              <a:spcBef>
                <a:spcPts val="1600"/>
              </a:spcBef>
              <a:spcAft>
                <a:spcPts val="0"/>
              </a:spcAft>
              <a:buSzPts val="1200"/>
              <a:buChar char="4"/>
            </a:pPr>
            <a:r>
              <a:rPr lang="en-US" i="1">
                <a:solidFill>
                  <a:srgbClr val="0070C0"/>
                </a:solidFill>
              </a:rPr>
              <a:t>Symmetric clustering</a:t>
            </a:r>
            <a:r>
              <a:rPr lang="en-US"/>
              <a:t> has multiple nodes running applications</a:t>
            </a:r>
            <a:endParaRPr/>
          </a:p>
        </p:txBody>
      </p:sp>
      <p:sp>
        <p:nvSpPr>
          <p:cNvPr id="299" name="Google Shape;299;p33"/>
          <p:cNvSpPr txBox="1">
            <a:spLocks noGrp="1"/>
          </p:cNvSpPr>
          <p:nvPr>
            <p:ph type="body" idx="3"/>
          </p:nvPr>
        </p:nvSpPr>
        <p:spPr>
          <a:xfrm>
            <a:off x="481782" y="3933173"/>
            <a:ext cx="4478525" cy="2573694"/>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SzPts val="1440"/>
              <a:buChar char="●"/>
            </a:pPr>
            <a:r>
              <a:rPr lang="en-US"/>
              <a:t>Some clusters are used for </a:t>
            </a:r>
            <a:r>
              <a:rPr lang="en-US" b="1">
                <a:solidFill>
                  <a:srgbClr val="0070C0"/>
                </a:solidFill>
              </a:rPr>
              <a:t>High-Performance Computing</a:t>
            </a:r>
            <a:r>
              <a:rPr lang="en-US"/>
              <a:t> (</a:t>
            </a:r>
            <a:r>
              <a:rPr lang="en-US" b="1"/>
              <a:t>HPC</a:t>
            </a:r>
            <a:r>
              <a:rPr lang="en-US"/>
              <a:t>)</a:t>
            </a:r>
            <a:endParaRPr/>
          </a:p>
          <a:p>
            <a:pPr marL="1085850" lvl="2" indent="-228600" algn="l" rtl="0">
              <a:lnSpc>
                <a:spcPct val="100000"/>
              </a:lnSpc>
              <a:spcBef>
                <a:spcPts val="1600"/>
              </a:spcBef>
              <a:spcAft>
                <a:spcPts val="0"/>
              </a:spcAft>
              <a:buSzPts val="1200"/>
              <a:buChar char="4"/>
            </a:pPr>
            <a:r>
              <a:rPr lang="en-US"/>
              <a:t>Applications must be written to use </a:t>
            </a:r>
            <a:r>
              <a:rPr lang="en-US" i="1">
                <a:solidFill>
                  <a:srgbClr val="0070C0"/>
                </a:solidFill>
              </a:rPr>
              <a:t>parallelization</a:t>
            </a:r>
            <a:endParaRPr/>
          </a:p>
          <a:p>
            <a:pPr marL="742950" lvl="1" indent="-285750" algn="l" rtl="0">
              <a:lnSpc>
                <a:spcPct val="100000"/>
              </a:lnSpc>
              <a:spcBef>
                <a:spcPts val="1600"/>
              </a:spcBef>
              <a:spcAft>
                <a:spcPts val="0"/>
              </a:spcAft>
              <a:buSzPts val="1440"/>
              <a:buChar char="●"/>
            </a:pPr>
            <a:r>
              <a:rPr lang="en-US"/>
              <a:t>Some clusters have </a:t>
            </a:r>
            <a:r>
              <a:rPr lang="en-US" b="1">
                <a:solidFill>
                  <a:srgbClr val="0070C0"/>
                </a:solidFill>
              </a:rPr>
              <a:t>Distributed Lock Manager</a:t>
            </a:r>
            <a:r>
              <a:rPr lang="en-US"/>
              <a:t> (</a:t>
            </a:r>
            <a:r>
              <a:rPr lang="en-US" b="1"/>
              <a:t>DLM</a:t>
            </a:r>
            <a:r>
              <a:rPr lang="en-US"/>
              <a:t>) to avoid conflicting operations</a:t>
            </a:r>
            <a:endParaRPr/>
          </a:p>
          <a:p>
            <a:pPr marL="342900" lvl="0" indent="-228600" algn="l" rtl="0">
              <a:lnSpc>
                <a:spcPct val="100000"/>
              </a:lnSpc>
              <a:spcBef>
                <a:spcPts val="1600"/>
              </a:spcBef>
              <a:spcAft>
                <a:spcPts val="0"/>
              </a:spcAft>
              <a:buSzPts val="1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03"/>
        <p:cNvGrpSpPr/>
        <p:nvPr/>
      </p:nvGrpSpPr>
      <p:grpSpPr>
        <a:xfrm>
          <a:off x="0" y="0"/>
          <a:ext cx="0" cy="0"/>
          <a:chOff x="0" y="0"/>
          <a:chExt cx="0" cy="0"/>
        </a:xfrm>
      </p:grpSpPr>
      <p:sp>
        <p:nvSpPr>
          <p:cNvPr id="304" name="Google Shape;304;p34"/>
          <p:cNvSpPr txBox="1"/>
          <p:nvPr/>
        </p:nvSpPr>
        <p:spPr>
          <a:xfrm>
            <a:off x="457200" y="198438"/>
            <a:ext cx="8229600" cy="5762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6699"/>
              </a:solidFill>
              <a:latin typeface="Arial"/>
              <a:ea typeface="Arial"/>
              <a:cs typeface="Arial"/>
              <a:sym typeface="Arial"/>
            </a:endParaRPr>
          </a:p>
        </p:txBody>
      </p:sp>
      <p:pic>
        <p:nvPicPr>
          <p:cNvPr id="305" name="Google Shape;305;p34"/>
          <p:cNvPicPr preferRelativeResize="0"/>
          <p:nvPr/>
        </p:nvPicPr>
        <p:blipFill rotWithShape="1">
          <a:blip r:embed="rId3">
            <a:alphaModFix/>
          </a:blip>
          <a:srcRect/>
          <a:stretch/>
        </p:blipFill>
        <p:spPr>
          <a:xfrm>
            <a:off x="1630016" y="1014008"/>
            <a:ext cx="6877376" cy="5085850"/>
          </a:xfrm>
          <a:prstGeom prst="rect">
            <a:avLst/>
          </a:prstGeom>
          <a:noFill/>
          <a:ln>
            <a:noFill/>
          </a:ln>
        </p:spPr>
      </p:pic>
      <p:sp>
        <p:nvSpPr>
          <p:cNvPr id="306" name="Google Shape;306;p34"/>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PC Motherboard</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Operating-System Operation</a:t>
            </a:r>
            <a:endParaRPr/>
          </a:p>
        </p:txBody>
      </p:sp>
      <p:sp>
        <p:nvSpPr>
          <p:cNvPr id="312" name="Google Shape;312;p35"/>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b="1">
                <a:solidFill>
                  <a:srgbClr val="0070C0"/>
                </a:solidFill>
              </a:rPr>
              <a:t>Bootstrap program</a:t>
            </a:r>
            <a:r>
              <a:rPr lang="en-US" b="1">
                <a:solidFill>
                  <a:srgbClr val="3366FF"/>
                </a:solidFill>
              </a:rPr>
              <a:t> </a:t>
            </a:r>
            <a:r>
              <a:rPr lang="en-US"/>
              <a:t>loaded at power-up (or reboot)</a:t>
            </a:r>
            <a:endParaRPr/>
          </a:p>
          <a:p>
            <a:pPr marL="742950" lvl="1" indent="-285750" algn="l" rtl="0">
              <a:lnSpc>
                <a:spcPct val="100000"/>
              </a:lnSpc>
              <a:spcBef>
                <a:spcPts val="1600"/>
              </a:spcBef>
              <a:spcAft>
                <a:spcPts val="0"/>
              </a:spcAft>
              <a:buSzPts val="1440"/>
              <a:buChar char="●"/>
            </a:pPr>
            <a:r>
              <a:rPr lang="en-US"/>
              <a:t>Typically stored in </a:t>
            </a:r>
            <a:r>
              <a:rPr lang="en-US" b="1"/>
              <a:t>ROM</a:t>
            </a:r>
            <a:r>
              <a:rPr lang="en-US"/>
              <a:t> or </a:t>
            </a:r>
            <a:r>
              <a:rPr lang="en-US" b="1"/>
              <a:t>EPROM</a:t>
            </a:r>
            <a:r>
              <a:rPr lang="en-US"/>
              <a:t>, generally known as </a:t>
            </a:r>
            <a:r>
              <a:rPr lang="en-US" b="1">
                <a:solidFill>
                  <a:srgbClr val="0070C0"/>
                </a:solidFill>
              </a:rPr>
              <a:t>firmware</a:t>
            </a:r>
            <a:endParaRPr/>
          </a:p>
          <a:p>
            <a:pPr marL="742950" lvl="1" indent="-285750" algn="l" rtl="0">
              <a:lnSpc>
                <a:spcPct val="100000"/>
              </a:lnSpc>
              <a:spcBef>
                <a:spcPts val="1600"/>
              </a:spcBef>
              <a:spcAft>
                <a:spcPts val="0"/>
              </a:spcAft>
              <a:buSzPts val="1440"/>
              <a:buChar char="●"/>
            </a:pPr>
            <a:r>
              <a:rPr lang="en-US"/>
              <a:t>Initializes all aspects of system</a:t>
            </a:r>
            <a:endParaRPr/>
          </a:p>
          <a:p>
            <a:pPr marL="742950" lvl="1" indent="-285750" algn="l" rtl="0">
              <a:lnSpc>
                <a:spcPct val="100000"/>
              </a:lnSpc>
              <a:spcBef>
                <a:spcPts val="1600"/>
              </a:spcBef>
              <a:spcAft>
                <a:spcPts val="0"/>
              </a:spcAft>
              <a:buSzPts val="1440"/>
              <a:buChar char="●"/>
            </a:pPr>
            <a:r>
              <a:rPr lang="en-US"/>
              <a:t>Loads operating system kernel and starts execution</a:t>
            </a:r>
            <a:endParaRPr/>
          </a:p>
          <a:p>
            <a:pPr marL="342900" lvl="0" indent="-342900" algn="l" rtl="0">
              <a:lnSpc>
                <a:spcPct val="90000"/>
              </a:lnSpc>
              <a:spcBef>
                <a:spcPts val="1600"/>
              </a:spcBef>
              <a:spcAft>
                <a:spcPts val="0"/>
              </a:spcAft>
              <a:buSzPts val="1800"/>
              <a:buChar char="●"/>
            </a:pPr>
            <a:r>
              <a:rPr lang="en-US"/>
              <a:t>Loads </a:t>
            </a:r>
            <a:r>
              <a:rPr lang="en-US" b="1">
                <a:solidFill>
                  <a:srgbClr val="0070C0"/>
                </a:solidFill>
              </a:rPr>
              <a:t>kernel</a:t>
            </a:r>
            <a:endParaRPr/>
          </a:p>
          <a:p>
            <a:pPr marL="742950" lvl="1" indent="-285750" algn="l" rtl="0">
              <a:lnSpc>
                <a:spcPct val="90000"/>
              </a:lnSpc>
              <a:spcBef>
                <a:spcPts val="1600"/>
              </a:spcBef>
              <a:spcAft>
                <a:spcPts val="0"/>
              </a:spcAft>
              <a:buSzPts val="1440"/>
              <a:buChar char="●"/>
            </a:pPr>
            <a:r>
              <a:rPr lang="en-US"/>
              <a:t>Kernel is </a:t>
            </a:r>
            <a:r>
              <a:rPr lang="en-US" i="1">
                <a:solidFill>
                  <a:srgbClr val="0070C0"/>
                </a:solidFill>
              </a:rPr>
              <a:t>interrupt-driven</a:t>
            </a:r>
            <a:r>
              <a:rPr lang="en-US"/>
              <a:t> (hardware and software)</a:t>
            </a:r>
            <a:endParaRPr/>
          </a:p>
          <a:p>
            <a:pPr marL="1085850" lvl="2" indent="-228600" algn="l" rtl="0">
              <a:lnSpc>
                <a:spcPct val="90000"/>
              </a:lnSpc>
              <a:spcBef>
                <a:spcPts val="1600"/>
              </a:spcBef>
              <a:spcAft>
                <a:spcPts val="0"/>
              </a:spcAft>
              <a:buSzPts val="1200"/>
              <a:buChar char="4"/>
            </a:pPr>
            <a:r>
              <a:rPr lang="en-US" b="1">
                <a:solidFill>
                  <a:srgbClr val="0070C0"/>
                </a:solidFill>
              </a:rPr>
              <a:t>Hardware interrupt</a:t>
            </a:r>
            <a:r>
              <a:rPr lang="en-US" b="1">
                <a:solidFill>
                  <a:srgbClr val="3366FF"/>
                </a:solidFill>
              </a:rPr>
              <a:t> </a:t>
            </a:r>
            <a:r>
              <a:rPr lang="en-US"/>
              <a:t>by one of the devices </a:t>
            </a:r>
            <a:endParaRPr/>
          </a:p>
          <a:p>
            <a:pPr marL="1085850" lvl="2" indent="-228600" algn="l" rtl="0">
              <a:lnSpc>
                <a:spcPct val="90000"/>
              </a:lnSpc>
              <a:spcBef>
                <a:spcPts val="1600"/>
              </a:spcBef>
              <a:spcAft>
                <a:spcPts val="0"/>
              </a:spcAft>
              <a:buSzPts val="1200"/>
              <a:buChar char="4"/>
            </a:pPr>
            <a:r>
              <a:rPr lang="en-US" b="1">
                <a:solidFill>
                  <a:srgbClr val="0070C0"/>
                </a:solidFill>
              </a:rPr>
              <a:t>Software interrupt</a:t>
            </a:r>
            <a:r>
              <a:rPr lang="en-US" b="1">
                <a:solidFill>
                  <a:srgbClr val="3366FF"/>
                </a:solidFill>
              </a:rPr>
              <a:t> </a:t>
            </a:r>
            <a:r>
              <a:rPr lang="en-US"/>
              <a:t>(</a:t>
            </a:r>
            <a:r>
              <a:rPr lang="en-US">
                <a:solidFill>
                  <a:srgbClr val="0070C0"/>
                </a:solidFill>
              </a:rPr>
              <a:t>exception</a:t>
            </a:r>
            <a:r>
              <a:rPr lang="en-US" b="1">
                <a:solidFill>
                  <a:srgbClr val="3366FF"/>
                </a:solidFill>
              </a:rPr>
              <a:t> </a:t>
            </a:r>
            <a:r>
              <a:rPr lang="en-US"/>
              <a:t>or </a:t>
            </a:r>
            <a:r>
              <a:rPr lang="en-US">
                <a:solidFill>
                  <a:srgbClr val="0070C0"/>
                </a:solidFill>
              </a:rPr>
              <a:t>trap</a:t>
            </a:r>
            <a:r>
              <a:rPr lang="en-US" b="1">
                <a:solidFill>
                  <a:srgbClr val="3366FF"/>
                </a:solidFill>
              </a:rPr>
              <a:t>): </a:t>
            </a:r>
            <a:r>
              <a:rPr lang="en-US"/>
              <a:t>Software error (e.g., division by zero), request for operating system service (i.e., </a:t>
            </a:r>
            <a:r>
              <a:rPr lang="en-US" b="1">
                <a:solidFill>
                  <a:srgbClr val="0070C0"/>
                </a:solidFill>
              </a:rPr>
              <a:t>system call)</a:t>
            </a:r>
            <a:r>
              <a:rPr lang="en-US"/>
              <a:t>, other process problems include infinite loop, processes modifying each other or modifying the operating system</a:t>
            </a:r>
            <a:endParaRPr/>
          </a:p>
          <a:p>
            <a:pPr marL="342900" lvl="0" indent="-342900" algn="l" rtl="0">
              <a:lnSpc>
                <a:spcPct val="90000"/>
              </a:lnSpc>
              <a:spcBef>
                <a:spcPts val="1600"/>
              </a:spcBef>
              <a:spcAft>
                <a:spcPts val="0"/>
              </a:spcAft>
              <a:buSzPts val="1800"/>
              <a:buChar char="●"/>
            </a:pPr>
            <a:r>
              <a:rPr lang="en-US"/>
              <a:t>Starts </a:t>
            </a:r>
            <a:r>
              <a:rPr lang="en-US" b="1">
                <a:solidFill>
                  <a:srgbClr val="0070C0"/>
                </a:solidFill>
              </a:rPr>
              <a:t>system daemons</a:t>
            </a:r>
            <a:r>
              <a:rPr lang="en-US" b="1">
                <a:solidFill>
                  <a:srgbClr val="3366FF"/>
                </a:solidFill>
              </a:rPr>
              <a:t> </a:t>
            </a:r>
            <a:r>
              <a:rPr lang="en-US"/>
              <a:t>(services provided outside of the kernel)</a:t>
            </a:r>
            <a:endParaRPr/>
          </a:p>
          <a:p>
            <a:pPr marL="742950" lvl="1" indent="-194309" algn="l" rtl="0">
              <a:lnSpc>
                <a:spcPct val="90000"/>
              </a:lnSpc>
              <a:spcBef>
                <a:spcPts val="1600"/>
              </a:spcBef>
              <a:spcAft>
                <a:spcPts val="0"/>
              </a:spcAft>
              <a:buSzPts val="144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6"/>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Multiprogramming</a:t>
            </a:r>
            <a:endParaRPr/>
          </a:p>
        </p:txBody>
      </p:sp>
      <p:sp>
        <p:nvSpPr>
          <p:cNvPr id="318" name="Google Shape;318;p36"/>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Multiprogramming</a:t>
            </a:r>
            <a:r>
              <a:rPr lang="en-US"/>
              <a:t> needed for efficiency</a:t>
            </a:r>
            <a:endParaRPr/>
          </a:p>
          <a:p>
            <a:pPr marL="742950" lvl="1" indent="-285750" algn="l" rtl="0">
              <a:lnSpc>
                <a:spcPct val="100000"/>
              </a:lnSpc>
              <a:spcBef>
                <a:spcPts val="1600"/>
              </a:spcBef>
              <a:spcAft>
                <a:spcPts val="0"/>
              </a:spcAft>
              <a:buSzPts val="1440"/>
              <a:buChar char="●"/>
            </a:pPr>
            <a:r>
              <a:rPr lang="en-US"/>
              <a:t>Single user cannot keep CPU and I/O devices busy at all times</a:t>
            </a:r>
            <a:endParaRPr/>
          </a:p>
          <a:p>
            <a:pPr marL="742950" lvl="1" indent="-285750" algn="l" rtl="0">
              <a:lnSpc>
                <a:spcPct val="100000"/>
              </a:lnSpc>
              <a:spcBef>
                <a:spcPts val="1600"/>
              </a:spcBef>
              <a:spcAft>
                <a:spcPts val="0"/>
              </a:spcAft>
              <a:buSzPts val="1440"/>
              <a:buChar char="●"/>
            </a:pPr>
            <a:r>
              <a:rPr lang="en-US" i="1">
                <a:solidFill>
                  <a:srgbClr val="0070C0"/>
                </a:solidFill>
              </a:rPr>
              <a:t>Multiprogramming organizes jobs (i.e., code and data) so that CPU always has one to execute</a:t>
            </a:r>
            <a:endParaRPr/>
          </a:p>
          <a:p>
            <a:pPr marL="742950" lvl="1" indent="-285750" algn="l" rtl="0">
              <a:lnSpc>
                <a:spcPct val="100000"/>
              </a:lnSpc>
              <a:spcBef>
                <a:spcPts val="1600"/>
              </a:spcBef>
              <a:spcAft>
                <a:spcPts val="0"/>
              </a:spcAft>
              <a:buSzPts val="1440"/>
              <a:buChar char="●"/>
            </a:pPr>
            <a:r>
              <a:rPr lang="en-US"/>
              <a:t>A subset of total jobs in system is kept in memory</a:t>
            </a:r>
            <a:endParaRPr/>
          </a:p>
          <a:p>
            <a:pPr marL="742950" lvl="1" indent="-285750" algn="l" rtl="0">
              <a:lnSpc>
                <a:spcPct val="100000"/>
              </a:lnSpc>
              <a:spcBef>
                <a:spcPts val="1600"/>
              </a:spcBef>
              <a:spcAft>
                <a:spcPts val="0"/>
              </a:spcAft>
              <a:buSzPts val="1440"/>
              <a:buChar char="●"/>
            </a:pPr>
            <a:r>
              <a:rPr lang="en-US"/>
              <a:t>One job is selected and runs via </a:t>
            </a:r>
            <a:r>
              <a:rPr lang="en-US">
                <a:solidFill>
                  <a:srgbClr val="0070C0"/>
                </a:solidFill>
              </a:rPr>
              <a:t>job scheduling</a:t>
            </a:r>
            <a:endParaRPr/>
          </a:p>
          <a:p>
            <a:pPr marL="742950" lvl="1" indent="-285750" algn="l" rtl="0">
              <a:lnSpc>
                <a:spcPct val="100000"/>
              </a:lnSpc>
              <a:spcBef>
                <a:spcPts val="1600"/>
              </a:spcBef>
              <a:spcAft>
                <a:spcPts val="0"/>
              </a:spcAft>
              <a:buSzPts val="1440"/>
              <a:buChar char="●"/>
            </a:pPr>
            <a:r>
              <a:rPr lang="en-US"/>
              <a:t>When it has to wait (e.g., for I/O), OS switches to another job</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Multitasking</a:t>
            </a:r>
            <a:endParaRPr/>
          </a:p>
        </p:txBody>
      </p:sp>
      <p:sp>
        <p:nvSpPr>
          <p:cNvPr id="324" name="Google Shape;324;p3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Time-sharing</a:t>
            </a:r>
            <a:r>
              <a:rPr lang="en-US"/>
              <a:t> (</a:t>
            </a:r>
            <a:r>
              <a:rPr lang="en-US" b="1">
                <a:solidFill>
                  <a:srgbClr val="0070C0"/>
                </a:solidFill>
              </a:rPr>
              <a:t>multitasking</a:t>
            </a:r>
            <a:r>
              <a:rPr lang="en-US"/>
              <a:t>) is a logical extension in which CPU switches jobs so frequently that users can interact with each job while it is running, creating </a:t>
            </a:r>
            <a:r>
              <a:rPr lang="en-US" i="1">
                <a:solidFill>
                  <a:srgbClr val="0070C0"/>
                </a:solidFill>
              </a:rPr>
              <a:t>interactive computing</a:t>
            </a:r>
            <a:endParaRPr/>
          </a:p>
          <a:p>
            <a:pPr marL="742950" lvl="1" indent="-285750" algn="l" rtl="0">
              <a:lnSpc>
                <a:spcPct val="100000"/>
              </a:lnSpc>
              <a:spcBef>
                <a:spcPts val="1600"/>
              </a:spcBef>
              <a:spcAft>
                <a:spcPts val="0"/>
              </a:spcAft>
              <a:buSzPts val="1440"/>
              <a:buChar char="●"/>
            </a:pPr>
            <a:r>
              <a:rPr lang="en-US"/>
              <a:t>Response time should be &lt; </a:t>
            </a:r>
            <a:r>
              <a:rPr lang="en-US" i="1">
                <a:solidFill>
                  <a:srgbClr val="0070C0"/>
                </a:solidFill>
              </a:rPr>
              <a:t>1 second</a:t>
            </a:r>
            <a:endParaRPr/>
          </a:p>
          <a:p>
            <a:pPr marL="742950" lvl="1" indent="-285750" algn="l" rtl="0">
              <a:lnSpc>
                <a:spcPct val="100000"/>
              </a:lnSpc>
              <a:spcBef>
                <a:spcPts val="1600"/>
              </a:spcBef>
              <a:spcAft>
                <a:spcPts val="0"/>
              </a:spcAft>
              <a:buSzPts val="1440"/>
              <a:buChar char="●"/>
            </a:pPr>
            <a:r>
              <a:rPr lang="en-US"/>
              <a:t>Each user has at least one program executing in memory 🢡 </a:t>
            </a:r>
            <a:r>
              <a:rPr lang="en-US" i="1">
                <a:solidFill>
                  <a:srgbClr val="0070C0"/>
                </a:solidFill>
              </a:rPr>
              <a:t>process</a:t>
            </a:r>
            <a:endParaRPr/>
          </a:p>
          <a:p>
            <a:pPr marL="742950" lvl="1" indent="-285750" algn="l" rtl="0">
              <a:lnSpc>
                <a:spcPct val="100000"/>
              </a:lnSpc>
              <a:spcBef>
                <a:spcPts val="1600"/>
              </a:spcBef>
              <a:spcAft>
                <a:spcPts val="0"/>
              </a:spcAft>
              <a:buSzPts val="1440"/>
              <a:buChar char="●"/>
            </a:pPr>
            <a:r>
              <a:rPr lang="en-US"/>
              <a:t>If several jobs ready to run at the same time 🢡 </a:t>
            </a:r>
            <a:r>
              <a:rPr lang="en-US" i="1">
                <a:solidFill>
                  <a:srgbClr val="0070C0"/>
                </a:solidFill>
              </a:rPr>
              <a:t>CPU scheduling</a:t>
            </a:r>
            <a:endParaRPr/>
          </a:p>
          <a:p>
            <a:pPr marL="742950" lvl="1" indent="-285750" algn="l" rtl="0">
              <a:lnSpc>
                <a:spcPct val="100000"/>
              </a:lnSpc>
              <a:spcBef>
                <a:spcPts val="1600"/>
              </a:spcBef>
              <a:spcAft>
                <a:spcPts val="0"/>
              </a:spcAft>
              <a:buSzPts val="1440"/>
              <a:buChar char="●"/>
            </a:pPr>
            <a:r>
              <a:rPr lang="en-US"/>
              <a:t>If processes don’t fit in memory, </a:t>
            </a:r>
            <a:r>
              <a:rPr lang="en-US" i="1">
                <a:solidFill>
                  <a:srgbClr val="0070C0"/>
                </a:solidFill>
              </a:rPr>
              <a:t>swapping</a:t>
            </a:r>
            <a:r>
              <a:rPr lang="en-US"/>
              <a:t> moves them in and out to run</a:t>
            </a:r>
            <a:endParaRPr/>
          </a:p>
          <a:p>
            <a:pPr marL="742950" lvl="1" indent="-285750" algn="l" rtl="0">
              <a:lnSpc>
                <a:spcPct val="100000"/>
              </a:lnSpc>
              <a:spcBef>
                <a:spcPts val="1600"/>
              </a:spcBef>
              <a:spcAft>
                <a:spcPts val="0"/>
              </a:spcAft>
              <a:buSzPts val="1440"/>
              <a:buChar char="●"/>
            </a:pPr>
            <a:r>
              <a:rPr lang="en-US" i="1">
                <a:solidFill>
                  <a:srgbClr val="0070C0"/>
                </a:solidFill>
              </a:rPr>
              <a:t>Virtual memory</a:t>
            </a:r>
            <a:r>
              <a:rPr lang="en-US"/>
              <a:t> allows execution of processes not completely in memory</a:t>
            </a:r>
            <a:endParaRPr/>
          </a:p>
          <a:p>
            <a:pPr marL="342900" lvl="0" indent="-228600" algn="l" rtl="0">
              <a:lnSpc>
                <a:spcPct val="100000"/>
              </a:lnSpc>
              <a:spcBef>
                <a:spcPts val="160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400"/>
              <a:t>Memory Layout for Multiprogrammed System</a:t>
            </a:r>
            <a:endParaRPr/>
          </a:p>
        </p:txBody>
      </p:sp>
      <p:pic>
        <p:nvPicPr>
          <p:cNvPr id="330" name="Google Shape;330;p38"/>
          <p:cNvPicPr preferRelativeResize="0"/>
          <p:nvPr/>
        </p:nvPicPr>
        <p:blipFill rotWithShape="1">
          <a:blip r:embed="rId3">
            <a:alphaModFix/>
          </a:blip>
          <a:srcRect/>
          <a:stretch/>
        </p:blipFill>
        <p:spPr>
          <a:xfrm>
            <a:off x="3200400" y="1572398"/>
            <a:ext cx="2743200" cy="43373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Dual-mode and Multimode Operation</a:t>
            </a:r>
            <a:endParaRPr/>
          </a:p>
        </p:txBody>
      </p:sp>
      <p:sp>
        <p:nvSpPr>
          <p:cNvPr id="336" name="Google Shape;336;p3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b="1">
                <a:solidFill>
                  <a:srgbClr val="0070C0"/>
                </a:solidFill>
              </a:rPr>
              <a:t>Dual-mode</a:t>
            </a:r>
            <a:r>
              <a:rPr lang="en-US" b="1">
                <a:solidFill>
                  <a:srgbClr val="3366FF"/>
                </a:solidFill>
              </a:rPr>
              <a:t> </a:t>
            </a:r>
            <a:r>
              <a:rPr lang="en-US"/>
              <a:t>operation allows OS to protect itself and other system components</a:t>
            </a:r>
            <a:endParaRPr/>
          </a:p>
          <a:p>
            <a:pPr marL="742950" lvl="1" indent="-285750" algn="l" rtl="0">
              <a:lnSpc>
                <a:spcPct val="90000"/>
              </a:lnSpc>
              <a:spcBef>
                <a:spcPts val="1600"/>
              </a:spcBef>
              <a:spcAft>
                <a:spcPts val="0"/>
              </a:spcAft>
              <a:buSzPts val="1440"/>
              <a:buChar char="●"/>
            </a:pPr>
            <a:r>
              <a:rPr lang="en-US" b="1">
                <a:solidFill>
                  <a:srgbClr val="0070C0"/>
                </a:solidFill>
              </a:rPr>
              <a:t>User mode</a:t>
            </a:r>
            <a:r>
              <a:rPr lang="en-US" b="1">
                <a:solidFill>
                  <a:srgbClr val="3366FF"/>
                </a:solidFill>
              </a:rPr>
              <a:t> </a:t>
            </a:r>
            <a:r>
              <a:rPr lang="en-US"/>
              <a:t>and </a:t>
            </a:r>
            <a:r>
              <a:rPr lang="en-US" b="1">
                <a:solidFill>
                  <a:srgbClr val="0070C0"/>
                </a:solidFill>
              </a:rPr>
              <a:t>kernel mode</a:t>
            </a:r>
            <a:r>
              <a:rPr lang="en-US" b="1">
                <a:solidFill>
                  <a:srgbClr val="3366FF"/>
                </a:solidFill>
              </a:rPr>
              <a:t> </a:t>
            </a:r>
            <a:endParaRPr/>
          </a:p>
          <a:p>
            <a:pPr marL="742950" lvl="1" indent="-285750" algn="l" rtl="0">
              <a:lnSpc>
                <a:spcPct val="90000"/>
              </a:lnSpc>
              <a:spcBef>
                <a:spcPts val="1600"/>
              </a:spcBef>
              <a:spcAft>
                <a:spcPts val="0"/>
              </a:spcAft>
              <a:buSzPts val="1440"/>
              <a:buChar char="●"/>
            </a:pPr>
            <a:r>
              <a:rPr lang="en-US" b="1">
                <a:solidFill>
                  <a:srgbClr val="0070C0"/>
                </a:solidFill>
              </a:rPr>
              <a:t>Mode bit</a:t>
            </a:r>
            <a:r>
              <a:rPr lang="en-US" b="1">
                <a:solidFill>
                  <a:srgbClr val="3366FF"/>
                </a:solidFill>
              </a:rPr>
              <a:t> </a:t>
            </a:r>
            <a:r>
              <a:rPr lang="en-US"/>
              <a:t>provided by hardware</a:t>
            </a:r>
            <a:endParaRPr/>
          </a:p>
          <a:p>
            <a:pPr marL="1085850" lvl="2" indent="-228600" algn="l" rtl="0">
              <a:lnSpc>
                <a:spcPct val="90000"/>
              </a:lnSpc>
              <a:spcBef>
                <a:spcPts val="1600"/>
              </a:spcBef>
              <a:spcAft>
                <a:spcPts val="0"/>
              </a:spcAft>
              <a:buSzPts val="1200"/>
              <a:buChar char="4"/>
            </a:pPr>
            <a:r>
              <a:rPr lang="en-US"/>
              <a:t>Provides ability to distinguish when system is running user code or kernel code</a:t>
            </a:r>
            <a:endParaRPr/>
          </a:p>
          <a:p>
            <a:pPr marL="1085850" lvl="2" indent="-228600" algn="l" rtl="0">
              <a:lnSpc>
                <a:spcPct val="90000"/>
              </a:lnSpc>
              <a:spcBef>
                <a:spcPts val="1600"/>
              </a:spcBef>
              <a:spcAft>
                <a:spcPts val="0"/>
              </a:spcAft>
              <a:buSzPts val="1200"/>
              <a:buChar char="4"/>
            </a:pPr>
            <a:r>
              <a:rPr lang="en-US"/>
              <a:t>Some instructions designated as </a:t>
            </a:r>
            <a:r>
              <a:rPr lang="en-US" i="1">
                <a:solidFill>
                  <a:srgbClr val="0070C0"/>
                </a:solidFill>
              </a:rPr>
              <a:t>privileged</a:t>
            </a:r>
            <a:r>
              <a:rPr lang="en-US"/>
              <a:t>, only executable in kernel mode</a:t>
            </a:r>
            <a:endParaRPr/>
          </a:p>
          <a:p>
            <a:pPr marL="1085850" lvl="2" indent="-228600" algn="l" rtl="0">
              <a:lnSpc>
                <a:spcPct val="90000"/>
              </a:lnSpc>
              <a:spcBef>
                <a:spcPts val="1600"/>
              </a:spcBef>
              <a:spcAft>
                <a:spcPts val="0"/>
              </a:spcAft>
              <a:buSzPts val="1200"/>
              <a:buChar char="4"/>
            </a:pPr>
            <a:r>
              <a:rPr lang="en-US"/>
              <a:t>System call changes mode to kernel, return from call resets it to user mode</a:t>
            </a:r>
            <a:endParaRPr/>
          </a:p>
          <a:p>
            <a:pPr marL="342900" lvl="0" indent="-342900" algn="l" rtl="0">
              <a:lnSpc>
                <a:spcPct val="90000"/>
              </a:lnSpc>
              <a:spcBef>
                <a:spcPts val="1600"/>
              </a:spcBef>
              <a:spcAft>
                <a:spcPts val="0"/>
              </a:spcAft>
              <a:buSzPts val="1800"/>
              <a:buChar char="●"/>
            </a:pPr>
            <a:r>
              <a:rPr lang="en-US"/>
              <a:t>Increasingly CPUs support </a:t>
            </a:r>
            <a:r>
              <a:rPr lang="en-US" b="1">
                <a:solidFill>
                  <a:srgbClr val="0070C0"/>
                </a:solidFill>
              </a:rPr>
              <a:t>multimode</a:t>
            </a:r>
            <a:r>
              <a:rPr lang="en-US">
                <a:solidFill>
                  <a:srgbClr val="0070C0"/>
                </a:solidFill>
              </a:rPr>
              <a:t> </a:t>
            </a:r>
            <a:r>
              <a:rPr lang="en-US"/>
              <a:t>operations</a:t>
            </a:r>
            <a:endParaRPr/>
          </a:p>
          <a:p>
            <a:pPr marL="742950" lvl="1" indent="-285750" algn="l" rtl="0">
              <a:lnSpc>
                <a:spcPct val="90000"/>
              </a:lnSpc>
              <a:spcBef>
                <a:spcPts val="1600"/>
              </a:spcBef>
              <a:spcAft>
                <a:spcPts val="0"/>
              </a:spcAft>
              <a:buSzPts val="1440"/>
              <a:buChar char="●"/>
            </a:pPr>
            <a:r>
              <a:rPr lang="en-US"/>
              <a:t>e.g., </a:t>
            </a:r>
            <a:r>
              <a:rPr lang="en-US" b="1">
                <a:solidFill>
                  <a:srgbClr val="0070C0"/>
                </a:solidFill>
              </a:rPr>
              <a:t>Virtual machine manager</a:t>
            </a:r>
            <a:r>
              <a:rPr lang="en-US" b="1">
                <a:solidFill>
                  <a:srgbClr val="3366FF"/>
                </a:solidFill>
              </a:rPr>
              <a:t> </a:t>
            </a:r>
            <a:r>
              <a:rPr lang="en-US"/>
              <a:t>(</a:t>
            </a:r>
            <a:r>
              <a:rPr lang="en-US" b="1"/>
              <a:t>VMM</a:t>
            </a:r>
            <a:r>
              <a:rPr lang="en-US"/>
              <a:t>) mode for guest </a:t>
            </a:r>
            <a:r>
              <a:rPr lang="en-US" b="1">
                <a:solidFill>
                  <a:srgbClr val="0070C0"/>
                </a:solidFill>
              </a:rPr>
              <a:t>Virtual Machine</a:t>
            </a:r>
            <a:r>
              <a:rPr lang="en-US"/>
              <a:t> (</a:t>
            </a:r>
            <a:r>
              <a:rPr lang="en-US" b="1"/>
              <a:t>VM</a:t>
            </a:r>
            <a:r>
              <a:rPr lang="en-US"/>
              <a:t>s</a:t>
            </a:r>
            <a:r>
              <a:rPr lang="en-US" b="1"/>
              <a: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Course Outline</a:t>
            </a:r>
            <a:endParaRPr/>
          </a:p>
        </p:txBody>
      </p:sp>
      <p:sp>
        <p:nvSpPr>
          <p:cNvPr id="115" name="Google Shape;115;p4"/>
          <p:cNvSpPr txBox="1">
            <a:spLocks noGrp="1"/>
          </p:cNvSpPr>
          <p:nvPr>
            <p:ph type="body" idx="1"/>
          </p:nvPr>
        </p:nvSpPr>
        <p:spPr>
          <a:xfrm>
            <a:off x="490330" y="1420008"/>
            <a:ext cx="4880160" cy="500729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Introduction to Operating systems</a:t>
            </a:r>
            <a:endParaRPr/>
          </a:p>
          <a:p>
            <a:pPr marL="342900" lvl="0" indent="-342900" algn="l" rtl="0">
              <a:lnSpc>
                <a:spcPct val="100000"/>
              </a:lnSpc>
              <a:spcBef>
                <a:spcPts val="1600"/>
              </a:spcBef>
              <a:spcAft>
                <a:spcPts val="0"/>
              </a:spcAft>
              <a:buSzPts val="1800"/>
              <a:buChar char="●"/>
            </a:pPr>
            <a:r>
              <a:rPr lang="en-US"/>
              <a:t>Processes/Threads management</a:t>
            </a:r>
            <a:endParaRPr/>
          </a:p>
          <a:p>
            <a:pPr marL="742950" lvl="1" indent="-285750" algn="l" rtl="0">
              <a:lnSpc>
                <a:spcPct val="100000"/>
              </a:lnSpc>
              <a:spcBef>
                <a:spcPts val="1600"/>
              </a:spcBef>
              <a:spcAft>
                <a:spcPts val="0"/>
              </a:spcAft>
              <a:buSzPts val="1440"/>
              <a:buChar char="●"/>
            </a:pPr>
            <a:r>
              <a:rPr lang="en-US"/>
              <a:t>Process and Threads</a:t>
            </a:r>
            <a:endParaRPr/>
          </a:p>
          <a:p>
            <a:pPr marL="742950" lvl="1" indent="-285750" algn="l" rtl="0">
              <a:lnSpc>
                <a:spcPct val="100000"/>
              </a:lnSpc>
              <a:spcBef>
                <a:spcPts val="1600"/>
              </a:spcBef>
              <a:spcAft>
                <a:spcPts val="0"/>
              </a:spcAft>
              <a:buSzPts val="1440"/>
              <a:buChar char="●"/>
            </a:pPr>
            <a:r>
              <a:rPr lang="en-US"/>
              <a:t>CPU scheduling</a:t>
            </a:r>
            <a:endParaRPr/>
          </a:p>
          <a:p>
            <a:pPr marL="742950" lvl="1" indent="-285750" algn="l" rtl="0">
              <a:lnSpc>
                <a:spcPct val="100000"/>
              </a:lnSpc>
              <a:spcBef>
                <a:spcPts val="1600"/>
              </a:spcBef>
              <a:spcAft>
                <a:spcPts val="0"/>
              </a:spcAft>
              <a:buSzPts val="1440"/>
              <a:buChar char="●"/>
            </a:pPr>
            <a:r>
              <a:rPr lang="en-US"/>
              <a:t>Synchronization</a:t>
            </a:r>
            <a:endParaRPr/>
          </a:p>
          <a:p>
            <a:pPr marL="342900" lvl="0" indent="-342900" algn="l" rtl="0">
              <a:lnSpc>
                <a:spcPct val="100000"/>
              </a:lnSpc>
              <a:spcBef>
                <a:spcPts val="1600"/>
              </a:spcBef>
              <a:spcAft>
                <a:spcPts val="0"/>
              </a:spcAft>
              <a:buSzPts val="1800"/>
              <a:buChar char="●"/>
            </a:pPr>
            <a:r>
              <a:rPr lang="en-US"/>
              <a:t>Memory management</a:t>
            </a:r>
            <a:endParaRPr/>
          </a:p>
          <a:p>
            <a:pPr marL="742950" lvl="1" indent="-285750" algn="l" rtl="0">
              <a:lnSpc>
                <a:spcPct val="100000"/>
              </a:lnSpc>
              <a:spcBef>
                <a:spcPts val="1600"/>
              </a:spcBef>
              <a:spcAft>
                <a:spcPts val="0"/>
              </a:spcAft>
              <a:buSzPts val="1440"/>
              <a:buChar char="●"/>
            </a:pPr>
            <a:r>
              <a:rPr lang="en-US"/>
              <a:t>Main memory </a:t>
            </a:r>
            <a:endParaRPr/>
          </a:p>
          <a:p>
            <a:pPr marL="742950" lvl="1" indent="-285750" algn="l" rtl="0">
              <a:lnSpc>
                <a:spcPct val="100000"/>
              </a:lnSpc>
              <a:spcBef>
                <a:spcPts val="1600"/>
              </a:spcBef>
              <a:spcAft>
                <a:spcPts val="0"/>
              </a:spcAft>
              <a:buSzPts val="1440"/>
              <a:buChar char="●"/>
            </a:pPr>
            <a:r>
              <a:rPr lang="en-US"/>
              <a:t>Virtual memory</a:t>
            </a:r>
            <a:endParaRPr/>
          </a:p>
          <a:p>
            <a:pPr marL="342900" lvl="0" indent="-342900" algn="l" rtl="0">
              <a:lnSpc>
                <a:spcPct val="100000"/>
              </a:lnSpc>
              <a:spcBef>
                <a:spcPts val="1600"/>
              </a:spcBef>
              <a:spcAft>
                <a:spcPts val="0"/>
              </a:spcAft>
              <a:buSzPts val="1800"/>
              <a:buChar char="●"/>
            </a:pPr>
            <a:r>
              <a:rPr lang="en-US"/>
              <a:t>Storage management</a:t>
            </a:r>
            <a:endParaRPr/>
          </a:p>
          <a:p>
            <a:pPr marL="742950" lvl="1" indent="-285750" algn="l" rtl="0">
              <a:lnSpc>
                <a:spcPct val="100000"/>
              </a:lnSpc>
              <a:spcBef>
                <a:spcPts val="1600"/>
              </a:spcBef>
              <a:spcAft>
                <a:spcPts val="0"/>
              </a:spcAft>
              <a:buSzPts val="1440"/>
              <a:buChar char="●"/>
            </a:pPr>
            <a:r>
              <a:rPr lang="en-US"/>
              <a:t>File systems</a:t>
            </a:r>
            <a:endParaRPr/>
          </a:p>
        </p:txBody>
      </p:sp>
      <p:sp>
        <p:nvSpPr>
          <p:cNvPr id="116" name="Google Shape;116;p4"/>
          <p:cNvSpPr txBox="1">
            <a:spLocks noGrp="1"/>
          </p:cNvSpPr>
          <p:nvPr>
            <p:ph type="body" idx="2"/>
          </p:nvPr>
        </p:nvSpPr>
        <p:spPr>
          <a:xfrm>
            <a:off x="5512158" y="1420008"/>
            <a:ext cx="3340294" cy="500729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1600"/>
              </a:spcBef>
              <a:spcAft>
                <a:spcPts val="0"/>
              </a:spcAft>
              <a:buSzPts val="1800"/>
              <a:buChar char="●"/>
            </a:pPr>
            <a:r>
              <a:rPr lang="en-US"/>
              <a:t>Advanced topics</a:t>
            </a:r>
            <a:endParaRPr/>
          </a:p>
          <a:p>
            <a:pPr marL="342900" lvl="0" indent="-342900" algn="l" rtl="0">
              <a:lnSpc>
                <a:spcPct val="100000"/>
              </a:lnSpc>
              <a:spcBef>
                <a:spcPts val="1600"/>
              </a:spcBef>
              <a:spcAft>
                <a:spcPts val="0"/>
              </a:spcAft>
              <a:buSzPts val="1800"/>
              <a:buChar char="●"/>
            </a:pPr>
            <a:r>
              <a:rPr lang="en-US"/>
              <a:t>Summary</a:t>
            </a:r>
            <a:endParaRPr/>
          </a:p>
          <a:p>
            <a:pPr marL="342900" lvl="0" indent="-228600" algn="l" rtl="0">
              <a:lnSpc>
                <a:spcPct val="100000"/>
              </a:lnSpc>
              <a:spcBef>
                <a:spcPts val="160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0"/>
          <p:cNvSpPr txBox="1">
            <a:spLocks noGrp="1"/>
          </p:cNvSpPr>
          <p:nvPr>
            <p:ph type="title"/>
          </p:nvPr>
        </p:nvSpPr>
        <p:spPr>
          <a:xfrm>
            <a:off x="1381760" y="285136"/>
            <a:ext cx="7444188" cy="552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Transition from User to Kernel Mode</a:t>
            </a:r>
            <a:endParaRPr/>
          </a:p>
        </p:txBody>
      </p:sp>
      <p:pic>
        <p:nvPicPr>
          <p:cNvPr id="342" name="Google Shape;342;p40"/>
          <p:cNvPicPr preferRelativeResize="0">
            <a:picLocks noGrp="1"/>
          </p:cNvPicPr>
          <p:nvPr>
            <p:ph type="pic" idx="2"/>
          </p:nvPr>
        </p:nvPicPr>
        <p:blipFill rotWithShape="1">
          <a:blip r:embed="rId3">
            <a:alphaModFix/>
          </a:blip>
          <a:srcRect t="-12068" b="-12066"/>
          <a:stretch/>
        </p:blipFill>
        <p:spPr>
          <a:xfrm>
            <a:off x="481782" y="1376979"/>
            <a:ext cx="8344166" cy="2898139"/>
          </a:xfrm>
          <a:prstGeom prst="rect">
            <a:avLst/>
          </a:prstGeom>
          <a:noFill/>
          <a:ln>
            <a:noFill/>
          </a:ln>
        </p:spPr>
      </p:pic>
      <p:sp>
        <p:nvSpPr>
          <p:cNvPr id="343" name="Google Shape;343;p40"/>
          <p:cNvSpPr txBox="1">
            <a:spLocks noGrp="1"/>
          </p:cNvSpPr>
          <p:nvPr>
            <p:ph type="body" idx="1"/>
          </p:nvPr>
        </p:nvSpPr>
        <p:spPr>
          <a:xfrm>
            <a:off x="481782" y="4275118"/>
            <a:ext cx="8344166" cy="215518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Timer</a:t>
            </a:r>
            <a:r>
              <a:rPr lang="en-US" sz="1800"/>
              <a:t> to prevent infinite loop / process hogging resources</a:t>
            </a:r>
            <a:endParaRPr/>
          </a:p>
          <a:p>
            <a:pPr marL="742950" lvl="1" indent="-285750" algn="l" rtl="0">
              <a:lnSpc>
                <a:spcPct val="100000"/>
              </a:lnSpc>
              <a:spcBef>
                <a:spcPts val="1600"/>
              </a:spcBef>
              <a:spcAft>
                <a:spcPts val="0"/>
              </a:spcAft>
              <a:buSzPts val="1280"/>
              <a:buChar char="●"/>
            </a:pPr>
            <a:r>
              <a:rPr lang="en-US" sz="1600"/>
              <a:t>Timer is set to interrupt the computer after some time period. Operating system sets a counter (privileged instruction), keeps the counter that is decremented by the physical clock, when counter zero generate an interrupt.</a:t>
            </a:r>
            <a:endParaRPr/>
          </a:p>
          <a:p>
            <a:pPr marL="742950" lvl="1" indent="-285750" algn="l" rtl="0">
              <a:lnSpc>
                <a:spcPct val="100000"/>
              </a:lnSpc>
              <a:spcBef>
                <a:spcPts val="1600"/>
              </a:spcBef>
              <a:spcAft>
                <a:spcPts val="0"/>
              </a:spcAft>
              <a:buSzPts val="1280"/>
              <a:buChar char="●"/>
            </a:pPr>
            <a:r>
              <a:rPr lang="en-US" sz="1600"/>
              <a:t>Set up before scheduling process to regain control or terminate program that exceeds allotted time.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Process Management</a:t>
            </a:r>
            <a:endParaRPr/>
          </a:p>
        </p:txBody>
      </p:sp>
      <p:sp>
        <p:nvSpPr>
          <p:cNvPr id="349" name="Google Shape;349;p41"/>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a:t>A </a:t>
            </a:r>
            <a:r>
              <a:rPr lang="en-US" b="1">
                <a:solidFill>
                  <a:srgbClr val="0070C0"/>
                </a:solidFill>
              </a:rPr>
              <a:t>process</a:t>
            </a:r>
            <a:r>
              <a:rPr lang="en-US"/>
              <a:t> is a program in execution. It is a unit of work within the system. Program is a </a:t>
            </a:r>
            <a:r>
              <a:rPr lang="en-US" i="1">
                <a:solidFill>
                  <a:srgbClr val="0070C0"/>
                </a:solidFill>
              </a:rPr>
              <a:t>passive entity</a:t>
            </a:r>
            <a:r>
              <a:rPr lang="en-US"/>
              <a:t>, process is </a:t>
            </a:r>
            <a:r>
              <a:rPr lang="en-US">
                <a:solidFill>
                  <a:srgbClr val="000000"/>
                </a:solidFill>
              </a:rPr>
              <a:t>an </a:t>
            </a:r>
            <a:r>
              <a:rPr lang="en-US" i="1">
                <a:solidFill>
                  <a:srgbClr val="0070C0"/>
                </a:solidFill>
              </a:rPr>
              <a:t>active entity</a:t>
            </a:r>
            <a:r>
              <a:rPr lang="en-US"/>
              <a:t>.</a:t>
            </a:r>
            <a:endParaRPr/>
          </a:p>
          <a:p>
            <a:pPr marL="742950" lvl="1" indent="-285750" algn="l" rtl="0">
              <a:lnSpc>
                <a:spcPct val="90000"/>
              </a:lnSpc>
              <a:spcBef>
                <a:spcPts val="1600"/>
              </a:spcBef>
              <a:spcAft>
                <a:spcPts val="0"/>
              </a:spcAft>
              <a:buSzPts val="1440"/>
              <a:buChar char="●"/>
            </a:pPr>
            <a:r>
              <a:rPr lang="en-US"/>
              <a:t>Process needs </a:t>
            </a:r>
            <a:r>
              <a:rPr lang="en-US" b="1">
                <a:solidFill>
                  <a:srgbClr val="0070C0"/>
                </a:solidFill>
              </a:rPr>
              <a:t>resources</a:t>
            </a:r>
            <a:r>
              <a:rPr lang="en-US"/>
              <a:t> to accomplish its task</a:t>
            </a:r>
            <a:endParaRPr/>
          </a:p>
          <a:p>
            <a:pPr marL="1085850" lvl="2" indent="-228600" algn="l" rtl="0">
              <a:lnSpc>
                <a:spcPct val="90000"/>
              </a:lnSpc>
              <a:spcBef>
                <a:spcPts val="1600"/>
              </a:spcBef>
              <a:spcAft>
                <a:spcPts val="0"/>
              </a:spcAft>
              <a:buSzPts val="1200"/>
              <a:buChar char="4"/>
            </a:pPr>
            <a:r>
              <a:rPr lang="en-US"/>
              <a:t>CPU, memory, I/O, files, initialization data</a:t>
            </a:r>
            <a:endParaRPr/>
          </a:p>
          <a:p>
            <a:pPr marL="1085850" lvl="2" indent="-228600" algn="l" rtl="0">
              <a:lnSpc>
                <a:spcPct val="90000"/>
              </a:lnSpc>
              <a:spcBef>
                <a:spcPts val="1600"/>
              </a:spcBef>
              <a:spcAft>
                <a:spcPts val="0"/>
              </a:spcAft>
              <a:buSzPts val="1200"/>
              <a:buChar char="4"/>
            </a:pPr>
            <a:r>
              <a:rPr lang="en-US"/>
              <a:t>Process termination requires reclaim of any reusable resources</a:t>
            </a:r>
            <a:endParaRPr/>
          </a:p>
          <a:p>
            <a:pPr marL="742950" lvl="1" indent="-285750" algn="l" rtl="0">
              <a:lnSpc>
                <a:spcPct val="90000"/>
              </a:lnSpc>
              <a:spcBef>
                <a:spcPts val="1600"/>
              </a:spcBef>
              <a:spcAft>
                <a:spcPts val="0"/>
              </a:spcAft>
              <a:buSzPts val="1440"/>
              <a:buChar char="●"/>
            </a:pPr>
            <a:r>
              <a:rPr lang="en-US" b="1">
                <a:solidFill>
                  <a:srgbClr val="0070C0"/>
                </a:solidFill>
              </a:rPr>
              <a:t>Single-threaded process</a:t>
            </a:r>
            <a:r>
              <a:rPr lang="en-US" b="1">
                <a:solidFill>
                  <a:srgbClr val="3366FF"/>
                </a:solidFill>
              </a:rPr>
              <a:t> </a:t>
            </a:r>
            <a:r>
              <a:rPr lang="en-US"/>
              <a:t>has </a:t>
            </a:r>
            <a:r>
              <a:rPr lang="en-US" i="1">
                <a:solidFill>
                  <a:srgbClr val="0070C0"/>
                </a:solidFill>
              </a:rPr>
              <a:t>one program counter</a:t>
            </a:r>
            <a:r>
              <a:rPr lang="en-US" b="1">
                <a:solidFill>
                  <a:srgbClr val="3366FF"/>
                </a:solidFill>
              </a:rPr>
              <a:t> </a:t>
            </a:r>
            <a:r>
              <a:rPr lang="en-US"/>
              <a:t>specifying location of next instruction to execute</a:t>
            </a:r>
            <a:endParaRPr/>
          </a:p>
          <a:p>
            <a:pPr marL="1085850" lvl="2" indent="-228600" algn="l" rtl="0">
              <a:lnSpc>
                <a:spcPct val="90000"/>
              </a:lnSpc>
              <a:spcBef>
                <a:spcPts val="1600"/>
              </a:spcBef>
              <a:spcAft>
                <a:spcPts val="0"/>
              </a:spcAft>
              <a:buSzPts val="1200"/>
              <a:buChar char="4"/>
            </a:pPr>
            <a:r>
              <a:rPr lang="en-US"/>
              <a:t>Process executes instructions sequentially, one at a time, until completion</a:t>
            </a:r>
            <a:endParaRPr/>
          </a:p>
          <a:p>
            <a:pPr marL="742950" lvl="1" indent="-285750" algn="l" rtl="0">
              <a:lnSpc>
                <a:spcPct val="90000"/>
              </a:lnSpc>
              <a:spcBef>
                <a:spcPts val="1600"/>
              </a:spcBef>
              <a:spcAft>
                <a:spcPts val="0"/>
              </a:spcAft>
              <a:buSzPts val="1440"/>
              <a:buChar char="●"/>
            </a:pPr>
            <a:r>
              <a:rPr lang="en-US" b="1">
                <a:solidFill>
                  <a:srgbClr val="0070C0"/>
                </a:solidFill>
              </a:rPr>
              <a:t>Multi-threaded process</a:t>
            </a:r>
            <a:r>
              <a:rPr lang="en-US" b="1">
                <a:solidFill>
                  <a:srgbClr val="3366FF"/>
                </a:solidFill>
              </a:rPr>
              <a:t> </a:t>
            </a:r>
            <a:r>
              <a:rPr lang="en-US"/>
              <a:t>has </a:t>
            </a:r>
            <a:r>
              <a:rPr lang="en-US" i="1">
                <a:solidFill>
                  <a:srgbClr val="0070C0"/>
                </a:solidFill>
              </a:rPr>
              <a:t>one program counter per thread</a:t>
            </a:r>
            <a:endParaRPr/>
          </a:p>
          <a:p>
            <a:pPr marL="342900" lvl="0" indent="-342900" algn="l" rtl="0">
              <a:lnSpc>
                <a:spcPct val="90000"/>
              </a:lnSpc>
              <a:spcBef>
                <a:spcPts val="1600"/>
              </a:spcBef>
              <a:spcAft>
                <a:spcPts val="0"/>
              </a:spcAft>
              <a:buSzPts val="1800"/>
              <a:buChar char="●"/>
            </a:pPr>
            <a:r>
              <a:rPr lang="en-US"/>
              <a:t>Typically system has many processes (some user &amp; some operating system processes) running concurrently on one or more CPUs</a:t>
            </a:r>
            <a:endParaRPr/>
          </a:p>
          <a:p>
            <a:pPr marL="742950" lvl="1" indent="-285750" algn="l" rtl="0">
              <a:lnSpc>
                <a:spcPct val="90000"/>
              </a:lnSpc>
              <a:spcBef>
                <a:spcPts val="1600"/>
              </a:spcBef>
              <a:spcAft>
                <a:spcPts val="0"/>
              </a:spcAft>
              <a:buSzPts val="1440"/>
              <a:buChar char="●"/>
            </a:pPr>
            <a:r>
              <a:rPr lang="en-US" b="1">
                <a:solidFill>
                  <a:srgbClr val="0070C0"/>
                </a:solidFill>
              </a:rPr>
              <a:t>Concurrency</a:t>
            </a:r>
            <a:r>
              <a:rPr lang="en-US"/>
              <a:t> by multiplexing the CPUs among the processes / threads</a:t>
            </a:r>
            <a:endParaRPr/>
          </a:p>
          <a:p>
            <a:pPr marL="342900" lvl="0" indent="-342900" algn="l" rtl="0">
              <a:lnSpc>
                <a:spcPct val="90000"/>
              </a:lnSpc>
              <a:spcBef>
                <a:spcPts val="1600"/>
              </a:spcBef>
              <a:spcAft>
                <a:spcPts val="0"/>
              </a:spcAft>
              <a:buSzPts val="1800"/>
              <a:buFont typeface="Arial"/>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2"/>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Process Management Activities</a:t>
            </a:r>
            <a:endParaRPr/>
          </a:p>
        </p:txBody>
      </p:sp>
      <p:sp>
        <p:nvSpPr>
          <p:cNvPr id="355" name="Google Shape;355;p42"/>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The operating system is responsible for the following activities in connection with process management:</a:t>
            </a:r>
            <a:endParaRPr/>
          </a:p>
          <a:p>
            <a:pPr marL="742950" lvl="1" indent="-285750" algn="l" rtl="0">
              <a:lnSpc>
                <a:spcPct val="100000"/>
              </a:lnSpc>
              <a:spcBef>
                <a:spcPts val="1600"/>
              </a:spcBef>
              <a:spcAft>
                <a:spcPts val="0"/>
              </a:spcAft>
              <a:buSzPts val="1440"/>
              <a:buChar char="●"/>
            </a:pPr>
            <a:r>
              <a:rPr lang="en-US" i="1">
                <a:solidFill>
                  <a:srgbClr val="0070C0"/>
                </a:solidFill>
              </a:rPr>
              <a:t>Creating</a:t>
            </a:r>
            <a:r>
              <a:rPr lang="en-US"/>
              <a:t> and </a:t>
            </a:r>
            <a:r>
              <a:rPr lang="en-US" i="1">
                <a:solidFill>
                  <a:srgbClr val="0070C0"/>
                </a:solidFill>
              </a:rPr>
              <a:t>deleting</a:t>
            </a:r>
            <a:r>
              <a:rPr lang="en-US"/>
              <a:t> both user and system processes</a:t>
            </a:r>
            <a:endParaRPr/>
          </a:p>
          <a:p>
            <a:pPr marL="742950" lvl="1" indent="-285750" algn="l" rtl="0">
              <a:lnSpc>
                <a:spcPct val="100000"/>
              </a:lnSpc>
              <a:spcBef>
                <a:spcPts val="1600"/>
              </a:spcBef>
              <a:spcAft>
                <a:spcPts val="0"/>
              </a:spcAft>
              <a:buSzPts val="1440"/>
              <a:buChar char="●"/>
            </a:pPr>
            <a:r>
              <a:rPr lang="en-US" i="1">
                <a:solidFill>
                  <a:srgbClr val="0070C0"/>
                </a:solidFill>
              </a:rPr>
              <a:t>Suspending</a:t>
            </a:r>
            <a:r>
              <a:rPr lang="en-US"/>
              <a:t> and </a:t>
            </a:r>
            <a:r>
              <a:rPr lang="en-US" i="1">
                <a:solidFill>
                  <a:srgbClr val="0070C0"/>
                </a:solidFill>
              </a:rPr>
              <a:t>resuming</a:t>
            </a:r>
            <a:r>
              <a:rPr lang="en-US"/>
              <a:t> processes</a:t>
            </a:r>
            <a:endParaRPr/>
          </a:p>
          <a:p>
            <a:pPr marL="742950" lvl="1" indent="-285750" algn="l" rtl="0">
              <a:lnSpc>
                <a:spcPct val="100000"/>
              </a:lnSpc>
              <a:spcBef>
                <a:spcPts val="1600"/>
              </a:spcBef>
              <a:spcAft>
                <a:spcPts val="0"/>
              </a:spcAft>
              <a:buSzPts val="1440"/>
              <a:buChar char="●"/>
            </a:pPr>
            <a:r>
              <a:rPr lang="en-US"/>
              <a:t>Providing mechanisms for </a:t>
            </a:r>
            <a:r>
              <a:rPr lang="en-US" i="1">
                <a:solidFill>
                  <a:srgbClr val="0070C0"/>
                </a:solidFill>
              </a:rPr>
              <a:t>process synchronization</a:t>
            </a:r>
            <a:endParaRPr/>
          </a:p>
          <a:p>
            <a:pPr marL="742950" lvl="1" indent="-285750" algn="l" rtl="0">
              <a:lnSpc>
                <a:spcPct val="100000"/>
              </a:lnSpc>
              <a:spcBef>
                <a:spcPts val="1600"/>
              </a:spcBef>
              <a:spcAft>
                <a:spcPts val="0"/>
              </a:spcAft>
              <a:buSzPts val="1440"/>
              <a:buChar char="●"/>
            </a:pPr>
            <a:r>
              <a:rPr lang="en-US"/>
              <a:t>Providing mechanisms for </a:t>
            </a:r>
            <a:r>
              <a:rPr lang="en-US" i="1">
                <a:solidFill>
                  <a:srgbClr val="0070C0"/>
                </a:solidFill>
              </a:rPr>
              <a:t>process communication</a:t>
            </a:r>
            <a:endParaRPr/>
          </a:p>
          <a:p>
            <a:pPr marL="742950" lvl="1" indent="-285750" algn="l" rtl="0">
              <a:lnSpc>
                <a:spcPct val="100000"/>
              </a:lnSpc>
              <a:spcBef>
                <a:spcPts val="1600"/>
              </a:spcBef>
              <a:spcAft>
                <a:spcPts val="0"/>
              </a:spcAft>
              <a:buSzPts val="1440"/>
              <a:buChar char="●"/>
            </a:pPr>
            <a:r>
              <a:rPr lang="en-US"/>
              <a:t>Providing mechanisms for </a:t>
            </a:r>
            <a:r>
              <a:rPr lang="en-US" i="1">
                <a:solidFill>
                  <a:srgbClr val="0070C0"/>
                </a:solidFill>
              </a:rPr>
              <a:t>deadlock handling</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Memory Management</a:t>
            </a:r>
            <a:endParaRPr/>
          </a:p>
        </p:txBody>
      </p:sp>
      <p:sp>
        <p:nvSpPr>
          <p:cNvPr id="361" name="Google Shape;361;p43"/>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To execute a program, </a:t>
            </a:r>
            <a:endParaRPr/>
          </a:p>
          <a:p>
            <a:pPr marL="742950" lvl="1" indent="-285750" algn="l" rtl="0">
              <a:lnSpc>
                <a:spcPct val="100000"/>
              </a:lnSpc>
              <a:spcBef>
                <a:spcPts val="1600"/>
              </a:spcBef>
              <a:spcAft>
                <a:spcPts val="0"/>
              </a:spcAft>
              <a:buSzPts val="1440"/>
              <a:buChar char="●"/>
            </a:pPr>
            <a:r>
              <a:rPr lang="en-US"/>
              <a:t>All (or part) of the </a:t>
            </a:r>
            <a:r>
              <a:rPr lang="en-US" b="1">
                <a:solidFill>
                  <a:srgbClr val="0070C0"/>
                </a:solidFill>
              </a:rPr>
              <a:t>instructions</a:t>
            </a:r>
            <a:r>
              <a:rPr lang="en-US"/>
              <a:t> must be in memory</a:t>
            </a:r>
            <a:endParaRPr/>
          </a:p>
          <a:p>
            <a:pPr marL="742950" lvl="1" indent="-285750" algn="l" rtl="0">
              <a:lnSpc>
                <a:spcPct val="100000"/>
              </a:lnSpc>
              <a:spcBef>
                <a:spcPts val="1600"/>
              </a:spcBef>
              <a:spcAft>
                <a:spcPts val="0"/>
              </a:spcAft>
              <a:buSzPts val="1440"/>
              <a:buChar char="●"/>
            </a:pPr>
            <a:r>
              <a:rPr lang="en-US"/>
              <a:t>All (or part) of the </a:t>
            </a:r>
            <a:r>
              <a:rPr lang="en-US" b="1">
                <a:solidFill>
                  <a:srgbClr val="0070C0"/>
                </a:solidFill>
              </a:rPr>
              <a:t>data</a:t>
            </a:r>
            <a:r>
              <a:rPr lang="en-US"/>
              <a:t> needed by the program must be in memory</a:t>
            </a:r>
            <a:endParaRPr sz="600"/>
          </a:p>
          <a:p>
            <a:pPr marL="342900" lvl="0" indent="-342900" algn="l" rtl="0">
              <a:lnSpc>
                <a:spcPct val="100000"/>
              </a:lnSpc>
              <a:spcBef>
                <a:spcPts val="1600"/>
              </a:spcBef>
              <a:spcAft>
                <a:spcPts val="0"/>
              </a:spcAft>
              <a:buSzPts val="1800"/>
              <a:buChar char="●"/>
            </a:pPr>
            <a:r>
              <a:rPr lang="en-US"/>
              <a:t>Memory management determines what is in memory and when</a:t>
            </a:r>
            <a:endParaRPr/>
          </a:p>
          <a:p>
            <a:pPr marL="742950" lvl="1" indent="-285750" algn="l" rtl="0">
              <a:lnSpc>
                <a:spcPct val="100000"/>
              </a:lnSpc>
              <a:spcBef>
                <a:spcPts val="1600"/>
              </a:spcBef>
              <a:spcAft>
                <a:spcPts val="0"/>
              </a:spcAft>
              <a:buSzPts val="1440"/>
              <a:buChar char="●"/>
            </a:pPr>
            <a:r>
              <a:rPr lang="en-US"/>
              <a:t>Optimizing CPU utilization and computer response to users</a:t>
            </a:r>
            <a:endParaRPr sz="800"/>
          </a:p>
          <a:p>
            <a:pPr marL="342900" lvl="0" indent="-342900" algn="l" rtl="0">
              <a:lnSpc>
                <a:spcPct val="100000"/>
              </a:lnSpc>
              <a:spcBef>
                <a:spcPts val="1600"/>
              </a:spcBef>
              <a:spcAft>
                <a:spcPts val="0"/>
              </a:spcAft>
              <a:buSzPts val="1800"/>
              <a:buChar char="●"/>
            </a:pPr>
            <a:r>
              <a:rPr lang="en-US"/>
              <a:t>OS activities</a:t>
            </a:r>
            <a:endParaRPr/>
          </a:p>
          <a:p>
            <a:pPr marL="742950" lvl="1" indent="-285750" algn="l" rtl="0">
              <a:lnSpc>
                <a:spcPct val="100000"/>
              </a:lnSpc>
              <a:spcBef>
                <a:spcPts val="1600"/>
              </a:spcBef>
              <a:spcAft>
                <a:spcPts val="0"/>
              </a:spcAft>
              <a:buSzPts val="1440"/>
              <a:buChar char="●"/>
            </a:pPr>
            <a:r>
              <a:rPr lang="en-US" i="1">
                <a:solidFill>
                  <a:srgbClr val="0070C0"/>
                </a:solidFill>
              </a:rPr>
              <a:t>Keeping track</a:t>
            </a:r>
            <a:r>
              <a:rPr lang="en-US"/>
              <a:t> of which parts of memory are currently being used and by whom</a:t>
            </a:r>
            <a:endParaRPr/>
          </a:p>
          <a:p>
            <a:pPr marL="742950" lvl="1" indent="-285750" algn="l" rtl="0">
              <a:lnSpc>
                <a:spcPct val="100000"/>
              </a:lnSpc>
              <a:spcBef>
                <a:spcPts val="1600"/>
              </a:spcBef>
              <a:spcAft>
                <a:spcPts val="0"/>
              </a:spcAft>
              <a:buSzPts val="1440"/>
              <a:buChar char="●"/>
            </a:pPr>
            <a:r>
              <a:rPr lang="en-US" i="1">
                <a:solidFill>
                  <a:srgbClr val="0070C0"/>
                </a:solidFill>
              </a:rPr>
              <a:t>Deciding</a:t>
            </a:r>
            <a:r>
              <a:rPr lang="en-US"/>
              <a:t> which processes (or parts thereof) and data to move into and out of memory</a:t>
            </a:r>
            <a:endParaRPr/>
          </a:p>
          <a:p>
            <a:pPr marL="742950" lvl="1" indent="-285750" algn="l" rtl="0">
              <a:lnSpc>
                <a:spcPct val="100000"/>
              </a:lnSpc>
              <a:spcBef>
                <a:spcPts val="1600"/>
              </a:spcBef>
              <a:spcAft>
                <a:spcPts val="0"/>
              </a:spcAft>
              <a:buSzPts val="1440"/>
              <a:buChar char="●"/>
            </a:pPr>
            <a:r>
              <a:rPr lang="en-US" i="1">
                <a:solidFill>
                  <a:srgbClr val="0070C0"/>
                </a:solidFill>
              </a:rPr>
              <a:t>Allocating</a:t>
            </a:r>
            <a:r>
              <a:rPr lang="en-US"/>
              <a:t> and </a:t>
            </a:r>
            <a:r>
              <a:rPr lang="en-US" i="1">
                <a:solidFill>
                  <a:srgbClr val="0070C0"/>
                </a:solidFill>
              </a:rPr>
              <a:t>deallocating</a:t>
            </a:r>
            <a:r>
              <a:rPr lang="en-US"/>
              <a:t> memory space as needed</a:t>
            </a:r>
            <a:endParaRPr/>
          </a:p>
          <a:p>
            <a:pPr marL="742950" lvl="1" indent="-285750" algn="l" rtl="0">
              <a:lnSpc>
                <a:spcPct val="100000"/>
              </a:lnSpc>
              <a:spcBef>
                <a:spcPts val="1600"/>
              </a:spcBef>
              <a:spcAft>
                <a:spcPts val="0"/>
              </a:spcAft>
              <a:buSzPts val="1440"/>
              <a:buFont typeface="Arial"/>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65"/>
        <p:cNvGrpSpPr/>
        <p:nvPr/>
      </p:nvGrpSpPr>
      <p:grpSpPr>
        <a:xfrm>
          <a:off x="0" y="0"/>
          <a:ext cx="0" cy="0"/>
          <a:chOff x="0" y="0"/>
          <a:chExt cx="0" cy="0"/>
        </a:xfrm>
      </p:grpSpPr>
      <p:sp>
        <p:nvSpPr>
          <p:cNvPr id="366" name="Google Shape;366;p4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Filesystem Management</a:t>
            </a:r>
            <a:endParaRPr/>
          </a:p>
        </p:txBody>
      </p:sp>
      <p:sp>
        <p:nvSpPr>
          <p:cNvPr id="367" name="Google Shape;367;p44"/>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a:t>OS provides uniform, logical view of </a:t>
            </a:r>
            <a:r>
              <a:rPr lang="en-US" i="1">
                <a:solidFill>
                  <a:srgbClr val="0070C0"/>
                </a:solidFill>
              </a:rPr>
              <a:t>data storage</a:t>
            </a:r>
            <a:endParaRPr/>
          </a:p>
          <a:p>
            <a:pPr marL="742950" lvl="1" indent="-285750" algn="l" rtl="0">
              <a:lnSpc>
                <a:spcPct val="90000"/>
              </a:lnSpc>
              <a:spcBef>
                <a:spcPts val="1600"/>
              </a:spcBef>
              <a:spcAft>
                <a:spcPts val="0"/>
              </a:spcAft>
              <a:buSzPts val="1440"/>
              <a:buChar char="●"/>
            </a:pPr>
            <a:r>
              <a:rPr lang="en-US"/>
              <a:t>Abstracts physical properties to logical storage unit  - </a:t>
            </a:r>
            <a:r>
              <a:rPr lang="en-US" b="1">
                <a:solidFill>
                  <a:srgbClr val="0070C0"/>
                </a:solidFill>
              </a:rPr>
              <a:t>file</a:t>
            </a:r>
            <a:endParaRPr/>
          </a:p>
          <a:p>
            <a:pPr marL="742950" lvl="1" indent="-285750" algn="l" rtl="0">
              <a:lnSpc>
                <a:spcPct val="90000"/>
              </a:lnSpc>
              <a:spcBef>
                <a:spcPts val="1600"/>
              </a:spcBef>
              <a:spcAft>
                <a:spcPts val="0"/>
              </a:spcAft>
              <a:buSzPts val="1440"/>
              <a:buChar char="●"/>
            </a:pPr>
            <a:r>
              <a:rPr lang="en-US"/>
              <a:t>Each medium is controlled by device (i.e., disk drive, tape drive)</a:t>
            </a:r>
            <a:endParaRPr/>
          </a:p>
          <a:p>
            <a:pPr marL="1085850" lvl="2" indent="-228600" algn="l" rtl="0">
              <a:lnSpc>
                <a:spcPct val="90000"/>
              </a:lnSpc>
              <a:spcBef>
                <a:spcPts val="1600"/>
              </a:spcBef>
              <a:spcAft>
                <a:spcPts val="0"/>
              </a:spcAft>
              <a:buSzPts val="1200"/>
              <a:buChar char="4"/>
            </a:pPr>
            <a:r>
              <a:rPr lang="en-US"/>
              <a:t>Varying properties include </a:t>
            </a:r>
            <a:r>
              <a:rPr lang="en-US" i="1">
                <a:solidFill>
                  <a:srgbClr val="0070C0"/>
                </a:solidFill>
              </a:rPr>
              <a:t>access speed, capacity, data-transfer rate, access method (sequential or random)</a:t>
            </a:r>
            <a:endParaRPr sz="800" i="1">
              <a:solidFill>
                <a:srgbClr val="0070C0"/>
              </a:solidFill>
            </a:endParaRPr>
          </a:p>
          <a:p>
            <a:pPr marL="342900" lvl="0" indent="-342900" algn="l" rtl="0">
              <a:lnSpc>
                <a:spcPct val="90000"/>
              </a:lnSpc>
              <a:spcBef>
                <a:spcPts val="1600"/>
              </a:spcBef>
              <a:spcAft>
                <a:spcPts val="0"/>
              </a:spcAft>
              <a:buSzPts val="1800"/>
              <a:buChar char="●"/>
            </a:pPr>
            <a:r>
              <a:rPr lang="en-US"/>
              <a:t>Filesystem management</a:t>
            </a:r>
            <a:endParaRPr/>
          </a:p>
          <a:p>
            <a:pPr marL="742950" lvl="1" indent="-285750" algn="l" rtl="0">
              <a:lnSpc>
                <a:spcPct val="90000"/>
              </a:lnSpc>
              <a:spcBef>
                <a:spcPts val="1600"/>
              </a:spcBef>
              <a:spcAft>
                <a:spcPts val="0"/>
              </a:spcAft>
              <a:buSzPts val="1440"/>
              <a:buChar char="●"/>
            </a:pPr>
            <a:r>
              <a:rPr lang="en-US" b="1">
                <a:solidFill>
                  <a:srgbClr val="0070C0"/>
                </a:solidFill>
              </a:rPr>
              <a:t>Files</a:t>
            </a:r>
            <a:r>
              <a:rPr lang="en-US"/>
              <a:t> usually organized into </a:t>
            </a:r>
            <a:r>
              <a:rPr lang="en-US" b="1">
                <a:solidFill>
                  <a:srgbClr val="0070C0"/>
                </a:solidFill>
              </a:rPr>
              <a:t>directories</a:t>
            </a:r>
            <a:endParaRPr/>
          </a:p>
          <a:p>
            <a:pPr marL="742950" lvl="1" indent="-285750" algn="l" rtl="0">
              <a:lnSpc>
                <a:spcPct val="90000"/>
              </a:lnSpc>
              <a:spcBef>
                <a:spcPts val="1600"/>
              </a:spcBef>
              <a:spcAft>
                <a:spcPts val="0"/>
              </a:spcAft>
              <a:buSzPts val="1440"/>
              <a:buChar char="●"/>
            </a:pPr>
            <a:r>
              <a:rPr lang="en-US" b="1">
                <a:solidFill>
                  <a:srgbClr val="0070C0"/>
                </a:solidFill>
              </a:rPr>
              <a:t>Access control </a:t>
            </a:r>
            <a:r>
              <a:rPr lang="en-US"/>
              <a:t>on most systems to determine who can access what</a:t>
            </a:r>
            <a:endParaRPr/>
          </a:p>
          <a:p>
            <a:pPr marL="342900" lvl="0" indent="-342900" algn="l" rtl="0">
              <a:lnSpc>
                <a:spcPct val="90000"/>
              </a:lnSpc>
              <a:spcBef>
                <a:spcPts val="1600"/>
              </a:spcBef>
              <a:spcAft>
                <a:spcPts val="0"/>
              </a:spcAft>
              <a:buSzPts val="1800"/>
              <a:buChar char="●"/>
            </a:pPr>
            <a:r>
              <a:rPr lang="en-US"/>
              <a:t>OS activities</a:t>
            </a:r>
            <a:endParaRPr/>
          </a:p>
          <a:p>
            <a:pPr marL="742950" lvl="1" indent="-285750" algn="l" rtl="0">
              <a:lnSpc>
                <a:spcPct val="90000"/>
              </a:lnSpc>
              <a:spcBef>
                <a:spcPts val="1600"/>
              </a:spcBef>
              <a:spcAft>
                <a:spcPts val="0"/>
              </a:spcAft>
              <a:buSzPts val="1440"/>
              <a:buChar char="●"/>
            </a:pPr>
            <a:r>
              <a:rPr lang="en-US" i="1">
                <a:solidFill>
                  <a:srgbClr val="0070C0"/>
                </a:solidFill>
              </a:rPr>
              <a:t>Creating</a:t>
            </a:r>
            <a:r>
              <a:rPr lang="en-US"/>
              <a:t> and </a:t>
            </a:r>
            <a:r>
              <a:rPr lang="en-US" i="1">
                <a:solidFill>
                  <a:srgbClr val="0070C0"/>
                </a:solidFill>
              </a:rPr>
              <a:t>deleting</a:t>
            </a:r>
            <a:r>
              <a:rPr lang="en-US"/>
              <a:t> files / directories, primitives to </a:t>
            </a:r>
            <a:r>
              <a:rPr lang="en-US" i="1">
                <a:solidFill>
                  <a:srgbClr val="0070C0"/>
                </a:solidFill>
              </a:rPr>
              <a:t>manipulate</a:t>
            </a:r>
            <a:r>
              <a:rPr lang="en-US"/>
              <a:t> files / directories, to </a:t>
            </a:r>
            <a:r>
              <a:rPr lang="en-US" i="1">
                <a:solidFill>
                  <a:srgbClr val="0070C0"/>
                </a:solidFill>
              </a:rPr>
              <a:t>backup</a:t>
            </a:r>
            <a:r>
              <a:rPr lang="en-US"/>
              <a:t> files onto stable (non-volatile) storage media</a:t>
            </a:r>
            <a:endParaRPr/>
          </a:p>
          <a:p>
            <a:pPr marL="742950" lvl="1" indent="-285750" algn="l" rtl="0">
              <a:lnSpc>
                <a:spcPct val="90000"/>
              </a:lnSpc>
              <a:spcBef>
                <a:spcPts val="1600"/>
              </a:spcBef>
              <a:spcAft>
                <a:spcPts val="0"/>
              </a:spcAft>
              <a:buSzPts val="1440"/>
              <a:buChar char="●"/>
            </a:pPr>
            <a:r>
              <a:rPr lang="en-US" i="1">
                <a:solidFill>
                  <a:srgbClr val="0070C0"/>
                </a:solidFill>
              </a:rPr>
              <a:t>Mapping</a:t>
            </a:r>
            <a:r>
              <a:rPr lang="en-US"/>
              <a:t> files onto secondary storage</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71"/>
        <p:cNvGrpSpPr/>
        <p:nvPr/>
      </p:nvGrpSpPr>
      <p:grpSpPr>
        <a:xfrm>
          <a:off x="0" y="0"/>
          <a:ext cx="0" cy="0"/>
          <a:chOff x="0" y="0"/>
          <a:chExt cx="0" cy="0"/>
        </a:xfrm>
      </p:grpSpPr>
      <p:sp>
        <p:nvSpPr>
          <p:cNvPr id="372" name="Google Shape;372;p4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Mass-Storage Management</a:t>
            </a:r>
            <a:endParaRPr/>
          </a:p>
        </p:txBody>
      </p:sp>
      <p:sp>
        <p:nvSpPr>
          <p:cNvPr id="373" name="Google Shape;373;p45"/>
          <p:cNvSpPr txBox="1">
            <a:spLocks noGrp="1"/>
          </p:cNvSpPr>
          <p:nvPr>
            <p:ph type="body" idx="1"/>
          </p:nvPr>
        </p:nvSpPr>
        <p:spPr>
          <a:xfrm>
            <a:off x="490330" y="1420008"/>
            <a:ext cx="4134679" cy="500729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Char char="●"/>
            </a:pPr>
            <a:r>
              <a:rPr lang="en-US" sz="1800"/>
              <a:t>Usually </a:t>
            </a:r>
            <a:r>
              <a:rPr lang="en-US" sz="1800" b="1">
                <a:solidFill>
                  <a:srgbClr val="0070C0"/>
                </a:solidFill>
              </a:rPr>
              <a:t>disks</a:t>
            </a:r>
            <a:r>
              <a:rPr lang="en-US" sz="1800"/>
              <a:t> used to store </a:t>
            </a:r>
            <a:r>
              <a:rPr lang="en-US" sz="1800" b="1">
                <a:solidFill>
                  <a:srgbClr val="0070C0"/>
                </a:solidFill>
              </a:rPr>
              <a:t>programs</a:t>
            </a:r>
            <a:r>
              <a:rPr lang="en-US" sz="1800"/>
              <a:t> and </a:t>
            </a:r>
            <a:r>
              <a:rPr lang="en-US" sz="1800" b="1">
                <a:solidFill>
                  <a:srgbClr val="0070C0"/>
                </a:solidFill>
              </a:rPr>
              <a:t>data</a:t>
            </a:r>
            <a:r>
              <a:rPr lang="en-US" sz="1800"/>
              <a:t> that do not fit in </a:t>
            </a:r>
            <a:r>
              <a:rPr lang="en-US" sz="1800" b="1">
                <a:solidFill>
                  <a:srgbClr val="0070C0"/>
                </a:solidFill>
              </a:rPr>
              <a:t>main memory</a:t>
            </a:r>
            <a:r>
              <a:rPr lang="en-US" sz="1800" b="1">
                <a:solidFill>
                  <a:srgbClr val="3366FF"/>
                </a:solidFill>
              </a:rPr>
              <a:t> </a:t>
            </a:r>
            <a:r>
              <a:rPr lang="en-US" sz="1800"/>
              <a:t>or that must be kept for a “long” period of time</a:t>
            </a:r>
            <a:endParaRPr/>
          </a:p>
          <a:p>
            <a:pPr marL="342900" lvl="0" indent="-342900" algn="l" rtl="0">
              <a:lnSpc>
                <a:spcPct val="100000"/>
              </a:lnSpc>
              <a:spcBef>
                <a:spcPts val="1600"/>
              </a:spcBef>
              <a:spcAft>
                <a:spcPts val="0"/>
              </a:spcAft>
              <a:buSzPts val="1620"/>
              <a:buChar char="●"/>
            </a:pPr>
            <a:r>
              <a:rPr lang="en-US" sz="1800"/>
              <a:t>Proper management is of central importance</a:t>
            </a:r>
            <a:endParaRPr/>
          </a:p>
          <a:p>
            <a:pPr marL="342900" lvl="0" indent="-342900" algn="l" rtl="0">
              <a:lnSpc>
                <a:spcPct val="100000"/>
              </a:lnSpc>
              <a:spcBef>
                <a:spcPts val="1600"/>
              </a:spcBef>
              <a:spcAft>
                <a:spcPts val="0"/>
              </a:spcAft>
              <a:buSzPts val="1620"/>
              <a:buChar char="●"/>
            </a:pPr>
            <a:r>
              <a:rPr lang="en-US" sz="1800" i="1">
                <a:solidFill>
                  <a:srgbClr val="0070C0"/>
                </a:solidFill>
              </a:rPr>
              <a:t>Entire speed of computer operation hinges on disk subsystem and its algorithms</a:t>
            </a:r>
            <a:endParaRPr/>
          </a:p>
          <a:p>
            <a:pPr marL="342900" lvl="0" indent="-342900" algn="l" rtl="0">
              <a:lnSpc>
                <a:spcPct val="100000"/>
              </a:lnSpc>
              <a:spcBef>
                <a:spcPts val="1600"/>
              </a:spcBef>
              <a:spcAft>
                <a:spcPts val="0"/>
              </a:spcAft>
              <a:buSzPts val="1620"/>
              <a:buChar char="●"/>
            </a:pPr>
            <a:r>
              <a:rPr lang="en-US" sz="1800"/>
              <a:t>Some storage need not be fast</a:t>
            </a:r>
            <a:endParaRPr/>
          </a:p>
          <a:p>
            <a:pPr marL="742950" lvl="1" indent="-285750" algn="l" rtl="0">
              <a:lnSpc>
                <a:spcPct val="100000"/>
              </a:lnSpc>
              <a:spcBef>
                <a:spcPts val="1600"/>
              </a:spcBef>
              <a:spcAft>
                <a:spcPts val="0"/>
              </a:spcAft>
              <a:buSzPts val="1440"/>
              <a:buChar char="●"/>
            </a:pPr>
            <a:r>
              <a:rPr lang="en-US" b="1">
                <a:solidFill>
                  <a:srgbClr val="0070C0"/>
                </a:solidFill>
              </a:rPr>
              <a:t>Tertiary storage</a:t>
            </a:r>
            <a:r>
              <a:rPr lang="en-US" b="1">
                <a:solidFill>
                  <a:srgbClr val="3366FF"/>
                </a:solidFill>
              </a:rPr>
              <a:t> </a:t>
            </a:r>
            <a:r>
              <a:rPr lang="en-US"/>
              <a:t>includes optical storage, magnetic tape</a:t>
            </a:r>
            <a:endParaRPr/>
          </a:p>
          <a:p>
            <a:pPr marL="742950" lvl="1" indent="-285750" algn="l" rtl="0">
              <a:lnSpc>
                <a:spcPct val="100000"/>
              </a:lnSpc>
              <a:spcBef>
                <a:spcPts val="1600"/>
              </a:spcBef>
              <a:spcAft>
                <a:spcPts val="0"/>
              </a:spcAft>
              <a:buSzPts val="1440"/>
              <a:buChar char="●"/>
            </a:pPr>
            <a:r>
              <a:rPr lang="en-US"/>
              <a:t>Still must be managed – by OS or applications</a:t>
            </a:r>
            <a:endParaRPr/>
          </a:p>
        </p:txBody>
      </p:sp>
      <p:sp>
        <p:nvSpPr>
          <p:cNvPr id="374" name="Google Shape;374;p45"/>
          <p:cNvSpPr txBox="1">
            <a:spLocks noGrp="1"/>
          </p:cNvSpPr>
          <p:nvPr>
            <p:ph type="body" idx="2"/>
          </p:nvPr>
        </p:nvSpPr>
        <p:spPr>
          <a:xfrm>
            <a:off x="4797287" y="1420008"/>
            <a:ext cx="4055165" cy="500729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Char char="●"/>
            </a:pPr>
            <a:r>
              <a:rPr lang="en-US" sz="1800"/>
              <a:t>OS activities</a:t>
            </a:r>
            <a:endParaRPr/>
          </a:p>
          <a:p>
            <a:pPr marL="742950" lvl="1" indent="-285750" algn="l" rtl="0">
              <a:lnSpc>
                <a:spcPct val="100000"/>
              </a:lnSpc>
              <a:spcBef>
                <a:spcPts val="1600"/>
              </a:spcBef>
              <a:spcAft>
                <a:spcPts val="0"/>
              </a:spcAft>
              <a:buSzPts val="1440"/>
              <a:buChar char="●"/>
            </a:pPr>
            <a:r>
              <a:rPr lang="en-US" i="1">
                <a:solidFill>
                  <a:srgbClr val="0070C0"/>
                </a:solidFill>
              </a:rPr>
              <a:t>Mounting</a:t>
            </a:r>
            <a:r>
              <a:rPr lang="en-US"/>
              <a:t> and </a:t>
            </a:r>
            <a:r>
              <a:rPr lang="en-US" i="1">
                <a:solidFill>
                  <a:srgbClr val="0070C0"/>
                </a:solidFill>
              </a:rPr>
              <a:t>unmounting</a:t>
            </a:r>
            <a:endParaRPr/>
          </a:p>
          <a:p>
            <a:pPr marL="742950" lvl="1" indent="-285750" algn="l" rtl="0">
              <a:lnSpc>
                <a:spcPct val="100000"/>
              </a:lnSpc>
              <a:spcBef>
                <a:spcPts val="1600"/>
              </a:spcBef>
              <a:spcAft>
                <a:spcPts val="0"/>
              </a:spcAft>
              <a:buSzPts val="1440"/>
              <a:buChar char="●"/>
            </a:pPr>
            <a:r>
              <a:rPr lang="en-US" i="1">
                <a:solidFill>
                  <a:srgbClr val="0070C0"/>
                </a:solidFill>
              </a:rPr>
              <a:t>Free-space</a:t>
            </a:r>
            <a:r>
              <a:rPr lang="en-US"/>
              <a:t> management</a:t>
            </a:r>
            <a:endParaRPr/>
          </a:p>
          <a:p>
            <a:pPr marL="742950" lvl="1" indent="-285750" algn="l" rtl="0">
              <a:lnSpc>
                <a:spcPct val="100000"/>
              </a:lnSpc>
              <a:spcBef>
                <a:spcPts val="1600"/>
              </a:spcBef>
              <a:spcAft>
                <a:spcPts val="0"/>
              </a:spcAft>
              <a:buSzPts val="1440"/>
              <a:buChar char="●"/>
            </a:pPr>
            <a:r>
              <a:rPr lang="en-US"/>
              <a:t>Storage </a:t>
            </a:r>
            <a:r>
              <a:rPr lang="en-US" i="1">
                <a:solidFill>
                  <a:srgbClr val="0070C0"/>
                </a:solidFill>
              </a:rPr>
              <a:t>allocation</a:t>
            </a:r>
            <a:endParaRPr/>
          </a:p>
          <a:p>
            <a:pPr marL="742950" lvl="1" indent="-285750" algn="l" rtl="0">
              <a:lnSpc>
                <a:spcPct val="100000"/>
              </a:lnSpc>
              <a:spcBef>
                <a:spcPts val="1600"/>
              </a:spcBef>
              <a:spcAft>
                <a:spcPts val="0"/>
              </a:spcAft>
              <a:buSzPts val="1440"/>
              <a:buChar char="●"/>
            </a:pPr>
            <a:r>
              <a:rPr lang="en-US"/>
              <a:t>Disk </a:t>
            </a:r>
            <a:r>
              <a:rPr lang="en-US" i="1">
                <a:solidFill>
                  <a:srgbClr val="0070C0"/>
                </a:solidFill>
              </a:rPr>
              <a:t>scheduling</a:t>
            </a:r>
            <a:endParaRPr/>
          </a:p>
          <a:p>
            <a:pPr marL="742950" lvl="1" indent="-285750" algn="l" rtl="0">
              <a:lnSpc>
                <a:spcPct val="100000"/>
              </a:lnSpc>
              <a:spcBef>
                <a:spcPts val="1600"/>
              </a:spcBef>
              <a:spcAft>
                <a:spcPts val="0"/>
              </a:spcAft>
              <a:buSzPts val="1440"/>
              <a:buChar char="●"/>
            </a:pPr>
            <a:r>
              <a:rPr lang="en-US" i="1">
                <a:solidFill>
                  <a:srgbClr val="0070C0"/>
                </a:solidFill>
              </a:rPr>
              <a:t>Partitioning</a:t>
            </a:r>
            <a:endParaRPr/>
          </a:p>
          <a:p>
            <a:pPr marL="742950" lvl="1" indent="-285750" algn="l" rtl="0">
              <a:lnSpc>
                <a:spcPct val="100000"/>
              </a:lnSpc>
              <a:spcBef>
                <a:spcPts val="1600"/>
              </a:spcBef>
              <a:spcAft>
                <a:spcPts val="0"/>
              </a:spcAft>
              <a:buSzPts val="1440"/>
              <a:buChar char="●"/>
            </a:pPr>
            <a:r>
              <a:rPr lang="en-US" i="1">
                <a:solidFill>
                  <a:srgbClr val="0070C0"/>
                </a:solidFill>
              </a:rPr>
              <a:t>Protection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Caching</a:t>
            </a:r>
            <a:endParaRPr/>
          </a:p>
        </p:txBody>
      </p:sp>
      <p:sp>
        <p:nvSpPr>
          <p:cNvPr id="380" name="Google Shape;380;p46"/>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Important principle, performed at many levels in a computer (in hardware, operating system, software)</a:t>
            </a:r>
            <a:endParaRPr sz="800"/>
          </a:p>
          <a:p>
            <a:pPr marL="342900" lvl="0" indent="-342900" algn="l" rtl="0">
              <a:lnSpc>
                <a:spcPct val="100000"/>
              </a:lnSpc>
              <a:spcBef>
                <a:spcPts val="1600"/>
              </a:spcBef>
              <a:spcAft>
                <a:spcPts val="0"/>
              </a:spcAft>
              <a:buSzPts val="1800"/>
              <a:buChar char="●"/>
            </a:pPr>
            <a:r>
              <a:rPr lang="en-US" i="1">
                <a:solidFill>
                  <a:srgbClr val="0070C0"/>
                </a:solidFill>
              </a:rPr>
              <a:t>Information in use copied from slower to faster storage temporarily</a:t>
            </a:r>
            <a:endParaRPr sz="800" i="1">
              <a:solidFill>
                <a:srgbClr val="0070C0"/>
              </a:solidFill>
            </a:endParaRPr>
          </a:p>
          <a:p>
            <a:pPr marL="342900" lvl="0" indent="-342900" algn="l" rtl="0">
              <a:lnSpc>
                <a:spcPct val="100000"/>
              </a:lnSpc>
              <a:spcBef>
                <a:spcPts val="1600"/>
              </a:spcBef>
              <a:spcAft>
                <a:spcPts val="0"/>
              </a:spcAft>
              <a:buSzPts val="1800"/>
              <a:buChar char="●"/>
            </a:pPr>
            <a:r>
              <a:rPr lang="en-US"/>
              <a:t>Faster storage (</a:t>
            </a:r>
            <a:r>
              <a:rPr lang="en-US" b="1">
                <a:solidFill>
                  <a:srgbClr val="0070C0"/>
                </a:solidFill>
              </a:rPr>
              <a:t>cache</a:t>
            </a:r>
            <a:r>
              <a:rPr lang="en-US"/>
              <a:t>) checked to determine if information is there?</a:t>
            </a:r>
            <a:endParaRPr/>
          </a:p>
          <a:p>
            <a:pPr marL="742950" lvl="1" indent="-285750" algn="l" rtl="0">
              <a:lnSpc>
                <a:spcPct val="100000"/>
              </a:lnSpc>
              <a:spcBef>
                <a:spcPts val="1600"/>
              </a:spcBef>
              <a:spcAft>
                <a:spcPts val="0"/>
              </a:spcAft>
              <a:buSzPts val="1440"/>
              <a:buChar char="●"/>
            </a:pPr>
            <a:r>
              <a:rPr lang="en-US"/>
              <a:t>If it is, information used directly from the cache (fast)</a:t>
            </a:r>
            <a:endParaRPr/>
          </a:p>
          <a:p>
            <a:pPr marL="742950" lvl="1" indent="-285750" algn="l" rtl="0">
              <a:lnSpc>
                <a:spcPct val="100000"/>
              </a:lnSpc>
              <a:spcBef>
                <a:spcPts val="1600"/>
              </a:spcBef>
              <a:spcAft>
                <a:spcPts val="0"/>
              </a:spcAft>
              <a:buSzPts val="1440"/>
              <a:buChar char="●"/>
            </a:pPr>
            <a:r>
              <a:rPr lang="en-US"/>
              <a:t>If not, data copied to cache and used there</a:t>
            </a:r>
            <a:endParaRPr sz="800"/>
          </a:p>
          <a:p>
            <a:pPr marL="342900" lvl="0" indent="-342900" algn="l" rtl="0">
              <a:lnSpc>
                <a:spcPct val="100000"/>
              </a:lnSpc>
              <a:spcBef>
                <a:spcPts val="1600"/>
              </a:spcBef>
              <a:spcAft>
                <a:spcPts val="0"/>
              </a:spcAft>
              <a:buSzPts val="1800"/>
              <a:buChar char="●"/>
            </a:pPr>
            <a:r>
              <a:rPr lang="en-US"/>
              <a:t>Cache is smaller than storage being cached</a:t>
            </a:r>
            <a:endParaRPr/>
          </a:p>
          <a:p>
            <a:pPr marL="742950" lvl="1" indent="-285750" algn="l" rtl="0">
              <a:lnSpc>
                <a:spcPct val="100000"/>
              </a:lnSpc>
              <a:spcBef>
                <a:spcPts val="1600"/>
              </a:spcBef>
              <a:spcAft>
                <a:spcPts val="0"/>
              </a:spcAft>
              <a:buSzPts val="1440"/>
              <a:buChar char="●"/>
            </a:pPr>
            <a:r>
              <a:rPr lang="en-US"/>
              <a:t>Cache management is an important design problem</a:t>
            </a:r>
            <a:endParaRPr/>
          </a:p>
          <a:p>
            <a:pPr marL="742950" lvl="1" indent="-285750" algn="l" rtl="0">
              <a:lnSpc>
                <a:spcPct val="100000"/>
              </a:lnSpc>
              <a:spcBef>
                <a:spcPts val="1600"/>
              </a:spcBef>
              <a:spcAft>
                <a:spcPts val="0"/>
              </a:spcAft>
              <a:buSzPts val="1440"/>
              <a:buChar char="●"/>
            </a:pPr>
            <a:r>
              <a:rPr lang="en-US" i="1">
                <a:solidFill>
                  <a:srgbClr val="0070C0"/>
                </a:solidFill>
              </a:rPr>
              <a:t>Cache size and replacement policy</a:t>
            </a:r>
            <a:endParaRPr/>
          </a:p>
          <a:p>
            <a:pPr marL="342900" lvl="0" indent="-342900" algn="l" rtl="0">
              <a:lnSpc>
                <a:spcPct val="100000"/>
              </a:lnSpc>
              <a:spcBef>
                <a:spcPts val="1600"/>
              </a:spcBef>
              <a:spcAft>
                <a:spcPts val="0"/>
              </a:spcAft>
              <a:buSzPts val="1800"/>
              <a:buFont typeface="Arial"/>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Various Types of Storage</a:t>
            </a:r>
            <a:endParaRPr/>
          </a:p>
        </p:txBody>
      </p:sp>
      <p:sp>
        <p:nvSpPr>
          <p:cNvPr id="386" name="Google Shape;386;p4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Movement between levels of storage hierarchy can be </a:t>
            </a:r>
            <a:br>
              <a:rPr lang="en-US"/>
            </a:br>
            <a:r>
              <a:rPr lang="en-US" i="1">
                <a:solidFill>
                  <a:srgbClr val="0070C0"/>
                </a:solidFill>
              </a:rPr>
              <a:t>explicit</a:t>
            </a:r>
            <a:r>
              <a:rPr lang="en-US"/>
              <a:t> or </a:t>
            </a:r>
            <a:r>
              <a:rPr lang="en-US" i="1">
                <a:solidFill>
                  <a:srgbClr val="0070C0"/>
                </a:solidFill>
              </a:rPr>
              <a:t>implicit</a:t>
            </a:r>
            <a:endParaRPr/>
          </a:p>
        </p:txBody>
      </p:sp>
      <p:pic>
        <p:nvPicPr>
          <p:cNvPr id="387" name="Google Shape;387;p47"/>
          <p:cNvPicPr preferRelativeResize="0">
            <a:picLocks noGrp="1"/>
          </p:cNvPicPr>
          <p:nvPr>
            <p:ph type="pic" idx="2"/>
          </p:nvPr>
        </p:nvPicPr>
        <p:blipFill rotWithShape="1">
          <a:blip r:embed="rId3">
            <a:alphaModFix/>
          </a:blip>
          <a:srcRect t="-1256" b="-1256"/>
          <a:stretch/>
        </p:blipFill>
        <p:spPr>
          <a:xfrm>
            <a:off x="688932" y="2329840"/>
            <a:ext cx="8055811" cy="350489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Migration of Data from Disk to Register</a:t>
            </a:r>
            <a:endParaRPr/>
          </a:p>
        </p:txBody>
      </p:sp>
      <p:sp>
        <p:nvSpPr>
          <p:cNvPr id="393" name="Google Shape;393;p48"/>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Multitasking environment</a:t>
            </a:r>
            <a:r>
              <a:rPr lang="en-US" b="1">
                <a:solidFill>
                  <a:srgbClr val="3366FF"/>
                </a:solidFill>
              </a:rPr>
              <a:t> </a:t>
            </a:r>
            <a:r>
              <a:rPr lang="en-US"/>
              <a:t>must be careful to use most recent value, no matter where it is stored in the storage hierarchy</a:t>
            </a:r>
            <a:endParaRPr/>
          </a:p>
          <a:p>
            <a:pPr marL="342900" lvl="0" indent="-342900" algn="l" rtl="0">
              <a:lnSpc>
                <a:spcPct val="100000"/>
              </a:lnSpc>
              <a:spcBef>
                <a:spcPts val="1600"/>
              </a:spcBef>
              <a:spcAft>
                <a:spcPts val="0"/>
              </a:spcAft>
              <a:buSzPts val="1800"/>
              <a:buChar char="●"/>
            </a:pPr>
            <a:r>
              <a:rPr lang="en-US" b="1">
                <a:solidFill>
                  <a:srgbClr val="0070C0"/>
                </a:solidFill>
              </a:rPr>
              <a:t>Multiprocessor environment</a:t>
            </a:r>
            <a:r>
              <a:rPr lang="en-US" b="1">
                <a:solidFill>
                  <a:srgbClr val="3366FF"/>
                </a:solidFill>
              </a:rPr>
              <a:t> </a:t>
            </a:r>
            <a:r>
              <a:rPr lang="en-US"/>
              <a:t>must provide cache coherency in hardware such that all CPUs have the most recent value in their cache</a:t>
            </a:r>
            <a:endParaRPr/>
          </a:p>
          <a:p>
            <a:pPr marL="342900" lvl="0" indent="-342900" algn="l" rtl="0">
              <a:lnSpc>
                <a:spcPct val="100000"/>
              </a:lnSpc>
              <a:spcBef>
                <a:spcPts val="1600"/>
              </a:spcBef>
              <a:spcAft>
                <a:spcPts val="0"/>
              </a:spcAft>
              <a:buSzPts val="1800"/>
              <a:buChar char="●"/>
            </a:pPr>
            <a:r>
              <a:rPr lang="en-US"/>
              <a:t>In </a:t>
            </a:r>
            <a:r>
              <a:rPr lang="en-US" b="1">
                <a:solidFill>
                  <a:srgbClr val="0070C0"/>
                </a:solidFill>
              </a:rPr>
              <a:t>distributed environment</a:t>
            </a:r>
            <a:r>
              <a:rPr lang="en-US"/>
              <a:t>, the situation is even more complex</a:t>
            </a:r>
            <a:endParaRPr/>
          </a:p>
          <a:p>
            <a:pPr marL="742950" lvl="1" indent="-285750" algn="l" rtl="0">
              <a:lnSpc>
                <a:spcPct val="100000"/>
              </a:lnSpc>
              <a:spcBef>
                <a:spcPts val="1600"/>
              </a:spcBef>
              <a:spcAft>
                <a:spcPts val="0"/>
              </a:spcAft>
              <a:buSzPts val="1440"/>
              <a:buChar char="●"/>
            </a:pPr>
            <a:r>
              <a:rPr lang="en-US"/>
              <a:t>Several copies of a datum can exist</a:t>
            </a:r>
            <a:endParaRPr/>
          </a:p>
          <a:p>
            <a:pPr marL="742950" lvl="1" indent="-285750" algn="l" rtl="0">
              <a:lnSpc>
                <a:spcPct val="100000"/>
              </a:lnSpc>
              <a:spcBef>
                <a:spcPts val="1600"/>
              </a:spcBef>
              <a:spcAft>
                <a:spcPts val="0"/>
              </a:spcAft>
              <a:buSzPts val="1440"/>
              <a:buChar char="●"/>
            </a:pPr>
            <a:r>
              <a:rPr lang="en-US"/>
              <a:t>Various solutions</a:t>
            </a:r>
            <a:endParaRPr/>
          </a:p>
        </p:txBody>
      </p:sp>
      <p:pic>
        <p:nvPicPr>
          <p:cNvPr id="394" name="Google Shape;394;p48"/>
          <p:cNvPicPr preferRelativeResize="0"/>
          <p:nvPr/>
        </p:nvPicPr>
        <p:blipFill rotWithShape="1">
          <a:blip r:embed="rId3">
            <a:alphaModFix/>
          </a:blip>
          <a:srcRect/>
          <a:stretch/>
        </p:blipFill>
        <p:spPr>
          <a:xfrm>
            <a:off x="669131" y="4980875"/>
            <a:ext cx="7805738" cy="9572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I/O Subsystem</a:t>
            </a:r>
            <a:endParaRPr/>
          </a:p>
        </p:txBody>
      </p:sp>
      <p:sp>
        <p:nvSpPr>
          <p:cNvPr id="400" name="Google Shape;400;p4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dirty="0"/>
              <a:t>One purpose of OS is to hide peculiarities of hardware devices from the user</a:t>
            </a:r>
            <a:endParaRPr dirty="0"/>
          </a:p>
          <a:p>
            <a:pPr marL="342900" lvl="0" indent="-342900" algn="l" rtl="0">
              <a:lnSpc>
                <a:spcPct val="100000"/>
              </a:lnSpc>
              <a:spcBef>
                <a:spcPts val="1600"/>
              </a:spcBef>
              <a:spcAft>
                <a:spcPts val="0"/>
              </a:spcAft>
              <a:buSzPts val="1800"/>
              <a:buChar char="●"/>
            </a:pPr>
            <a:r>
              <a:rPr lang="en-US" b="1" dirty="0">
                <a:solidFill>
                  <a:srgbClr val="0070C0"/>
                </a:solidFill>
              </a:rPr>
              <a:t>I/O subsystem</a:t>
            </a:r>
            <a:r>
              <a:rPr lang="en-US" b="1" dirty="0">
                <a:solidFill>
                  <a:srgbClr val="3366FF"/>
                </a:solidFill>
              </a:rPr>
              <a:t> </a:t>
            </a:r>
            <a:r>
              <a:rPr lang="en-US" dirty="0"/>
              <a:t>is responsible for</a:t>
            </a:r>
            <a:endParaRPr dirty="0"/>
          </a:p>
          <a:p>
            <a:pPr marL="742950" lvl="1" indent="-285750" algn="l" rtl="0">
              <a:lnSpc>
                <a:spcPct val="100000"/>
              </a:lnSpc>
              <a:spcBef>
                <a:spcPts val="1600"/>
              </a:spcBef>
              <a:spcAft>
                <a:spcPts val="0"/>
              </a:spcAft>
              <a:buSzPts val="1440"/>
              <a:buChar char="●"/>
            </a:pPr>
            <a:r>
              <a:rPr lang="en-US" dirty="0"/>
              <a:t>Memory management of I/O including </a:t>
            </a:r>
            <a:r>
              <a:rPr lang="en-US" i="1" dirty="0">
                <a:solidFill>
                  <a:srgbClr val="0070C0"/>
                </a:solidFill>
              </a:rPr>
              <a:t>buffering</a:t>
            </a:r>
            <a:r>
              <a:rPr lang="en-US" dirty="0"/>
              <a:t> (storing data temporarily while it is being transferred), </a:t>
            </a:r>
            <a:r>
              <a:rPr lang="en-US" i="1" dirty="0">
                <a:solidFill>
                  <a:srgbClr val="0070C0"/>
                </a:solidFill>
              </a:rPr>
              <a:t>caching</a:t>
            </a:r>
            <a:r>
              <a:rPr lang="en-US" dirty="0"/>
              <a:t> (storing parts of data in faster storage for performance), </a:t>
            </a:r>
            <a:r>
              <a:rPr lang="en-US" i="1" dirty="0">
                <a:solidFill>
                  <a:srgbClr val="0070C0"/>
                </a:solidFill>
              </a:rPr>
              <a:t>spooling</a:t>
            </a:r>
            <a:r>
              <a:rPr lang="en-US" dirty="0"/>
              <a:t> (the overlapping of output of one job with input of other jobs)</a:t>
            </a:r>
            <a:endParaRPr dirty="0"/>
          </a:p>
          <a:p>
            <a:pPr marL="342900" lvl="0" indent="-342900" algn="l" rtl="0">
              <a:lnSpc>
                <a:spcPct val="100000"/>
              </a:lnSpc>
              <a:spcBef>
                <a:spcPts val="1600"/>
              </a:spcBef>
              <a:spcAft>
                <a:spcPts val="0"/>
              </a:spcAft>
              <a:buSzPts val="1800"/>
              <a:buChar char="●"/>
            </a:pPr>
            <a:r>
              <a:rPr lang="en-US" dirty="0"/>
              <a:t>I/O subsystem includes</a:t>
            </a:r>
            <a:endParaRPr dirty="0"/>
          </a:p>
          <a:p>
            <a:pPr marL="742950" lvl="1" indent="-285750" algn="l" rtl="0">
              <a:lnSpc>
                <a:spcPct val="100000"/>
              </a:lnSpc>
              <a:spcBef>
                <a:spcPts val="1600"/>
              </a:spcBef>
              <a:spcAft>
                <a:spcPts val="0"/>
              </a:spcAft>
              <a:buSzPts val="1440"/>
              <a:buChar char="●"/>
            </a:pPr>
            <a:r>
              <a:rPr lang="en-US" i="1" dirty="0">
                <a:solidFill>
                  <a:srgbClr val="0070C0"/>
                </a:solidFill>
              </a:rPr>
              <a:t>General device-driver interface</a:t>
            </a:r>
            <a:endParaRPr dirty="0"/>
          </a:p>
          <a:p>
            <a:pPr marL="742950" lvl="1" indent="-285750" algn="l" rtl="0">
              <a:lnSpc>
                <a:spcPct val="100000"/>
              </a:lnSpc>
              <a:spcBef>
                <a:spcPts val="1600"/>
              </a:spcBef>
              <a:spcAft>
                <a:spcPts val="0"/>
              </a:spcAft>
              <a:buSzPts val="1440"/>
              <a:buChar char="●"/>
            </a:pPr>
            <a:r>
              <a:rPr lang="en-US" i="1" dirty="0">
                <a:solidFill>
                  <a:srgbClr val="0070C0"/>
                </a:solidFill>
              </a:rPr>
              <a:t>Drivers</a:t>
            </a:r>
            <a:r>
              <a:rPr lang="en-US" dirty="0"/>
              <a:t> for specific hardware devices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Textbook and References</a:t>
            </a:r>
            <a:endParaRPr/>
          </a:p>
        </p:txBody>
      </p:sp>
      <p:sp>
        <p:nvSpPr>
          <p:cNvPr id="122" name="Google Shape;122;p5"/>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[1] “Operating System Concepts”, </a:t>
            </a:r>
            <a:r>
              <a:rPr lang="en-US" u="sng">
                <a:solidFill>
                  <a:srgbClr val="0070C0"/>
                </a:solidFill>
                <a:hlinkClick r:id="rId3" invalidUrl="https://www.google.com.vn/search?tbo=p&amp;tbm=bks&amp;q=inauthor:&quot;Abraham+Silberschatz&quot;&amp;source=gbs_metadata_r&amp;cad=6"/>
              </a:rPr>
              <a:t>Abraham Silberschatz</a:t>
            </a:r>
            <a:r>
              <a:rPr lang="en-US">
                <a:solidFill>
                  <a:srgbClr val="0070C0"/>
                </a:solidFill>
              </a:rPr>
              <a:t>, </a:t>
            </a:r>
            <a:r>
              <a:rPr lang="en-US" u="sng">
                <a:solidFill>
                  <a:srgbClr val="0070C0"/>
                </a:solidFill>
                <a:hlinkClick r:id="rId4" invalidUrl="https://www.google.com.vn/search?tbo=p&amp;tbm=bks&amp;q=inauthor:&quot;Greg+Gagne&quot;&amp;source=gbs_metadata_r&amp;cad=6"/>
              </a:rPr>
              <a:t>Greg Gagne</a:t>
            </a:r>
            <a:r>
              <a:rPr lang="en-US">
                <a:solidFill>
                  <a:srgbClr val="0070C0"/>
                </a:solidFill>
              </a:rPr>
              <a:t>, </a:t>
            </a:r>
            <a:r>
              <a:rPr lang="en-US" u="sng">
                <a:solidFill>
                  <a:srgbClr val="0070C0"/>
                </a:solidFill>
                <a:hlinkClick r:id="rId5" invalidUrl="https://www.google.com.vn/search?tbo=p&amp;tbm=bks&amp;q=inauthor:&quot;Peter+B.+Galvin&quot;&amp;source=gbs_metadata_r&amp;cad=6"/>
              </a:rPr>
              <a:t>Peter B. Galvin</a:t>
            </a:r>
            <a:r>
              <a:rPr lang="en-US"/>
              <a:t>, 10th Edition, John Wiley &amp; Sons, 2018. ISBN1119439256, 9781119439257, 976 pages. </a:t>
            </a:r>
            <a:endParaRPr/>
          </a:p>
          <a:p>
            <a:pPr marL="342900" lvl="0" indent="-342900" algn="l" rtl="0">
              <a:lnSpc>
                <a:spcPct val="100000"/>
              </a:lnSpc>
              <a:spcBef>
                <a:spcPts val="1600"/>
              </a:spcBef>
              <a:spcAft>
                <a:spcPts val="0"/>
              </a:spcAft>
              <a:buSzPts val="1800"/>
              <a:buChar char="●"/>
            </a:pPr>
            <a:r>
              <a:rPr lang="en-US"/>
              <a:t>[2] “Operating Systems: Three Easy Pieces”, </a:t>
            </a:r>
            <a:r>
              <a:rPr lang="en-US" u="sng">
                <a:solidFill>
                  <a:srgbClr val="0070C0"/>
                </a:solidFill>
                <a:hlinkClick r:id="rId6" invalidUrl="https://www.google.com.vn/search?tbo=p&amp;tbm=bks&amp;q=inauthor:&quot;Remzi+H.+Arpaci-Dusseau&quot;&amp;source=gbs_metadata_r&amp;cad=3"/>
              </a:rPr>
              <a:t>Remzi H. Arpaci-Dusseau</a:t>
            </a:r>
            <a:r>
              <a:rPr lang="en-US">
                <a:solidFill>
                  <a:srgbClr val="0070C0"/>
                </a:solidFill>
              </a:rPr>
              <a:t>, </a:t>
            </a:r>
            <a:r>
              <a:rPr lang="en-US" u="sng">
                <a:solidFill>
                  <a:srgbClr val="0070C0"/>
                </a:solidFill>
                <a:hlinkClick r:id="rId7" invalidUrl="https://www.google.com.vn/search?tbo=p&amp;tbm=bks&amp;q=inauthor:&quot;Andrea+C.+Arpaci-Dusseau&quot;&amp;source=gbs_metadata_r&amp;cad=3"/>
              </a:rPr>
              <a:t>Andrea C. Arpaci-Dusseau</a:t>
            </a:r>
            <a:r>
              <a:rPr lang="en-US"/>
              <a:t>, CreateSpace Independent Publishing Platform, 2018. </a:t>
            </a:r>
            <a:br>
              <a:rPr lang="en-US"/>
            </a:br>
            <a:r>
              <a:rPr lang="en-US"/>
              <a:t>ISBN198508659X, 9781985086593, 714 pages.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Protection and Security</a:t>
            </a:r>
            <a:endParaRPr/>
          </a:p>
        </p:txBody>
      </p:sp>
      <p:sp>
        <p:nvSpPr>
          <p:cNvPr id="406" name="Google Shape;406;p50"/>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b="1">
                <a:solidFill>
                  <a:srgbClr val="0070C0"/>
                </a:solidFill>
              </a:rPr>
              <a:t>Protection</a:t>
            </a:r>
            <a:r>
              <a:rPr lang="en-US" b="1">
                <a:solidFill>
                  <a:srgbClr val="3366FF"/>
                </a:solidFill>
              </a:rPr>
              <a:t> </a:t>
            </a:r>
            <a:r>
              <a:rPr lang="en-US"/>
              <a:t>– any mechanism for controlling access of processes or users to resources defined by the OS</a:t>
            </a:r>
            <a:endParaRPr sz="800"/>
          </a:p>
          <a:p>
            <a:pPr marL="342900" lvl="0" indent="-342900" algn="l" rtl="0">
              <a:lnSpc>
                <a:spcPct val="90000"/>
              </a:lnSpc>
              <a:spcBef>
                <a:spcPts val="1600"/>
              </a:spcBef>
              <a:spcAft>
                <a:spcPts val="0"/>
              </a:spcAft>
              <a:buSzPts val="1800"/>
              <a:buChar char="●"/>
            </a:pPr>
            <a:r>
              <a:rPr lang="en-US" b="1">
                <a:solidFill>
                  <a:srgbClr val="0070C0"/>
                </a:solidFill>
              </a:rPr>
              <a:t>Security</a:t>
            </a:r>
            <a:r>
              <a:rPr lang="en-US" b="1">
                <a:solidFill>
                  <a:srgbClr val="3366FF"/>
                </a:solidFill>
              </a:rPr>
              <a:t> </a:t>
            </a:r>
            <a:r>
              <a:rPr lang="en-US"/>
              <a:t>– defense of the system against internal and external attacks</a:t>
            </a:r>
            <a:endParaRPr/>
          </a:p>
          <a:p>
            <a:pPr marL="742950" lvl="1" indent="-285750" algn="l" rtl="0">
              <a:lnSpc>
                <a:spcPct val="90000"/>
              </a:lnSpc>
              <a:spcBef>
                <a:spcPts val="1600"/>
              </a:spcBef>
              <a:spcAft>
                <a:spcPts val="0"/>
              </a:spcAft>
              <a:buSzPts val="1440"/>
              <a:buChar char="●"/>
            </a:pPr>
            <a:r>
              <a:rPr lang="en-US"/>
              <a:t>Huge range, including </a:t>
            </a:r>
            <a:r>
              <a:rPr lang="en-US" i="1">
                <a:solidFill>
                  <a:srgbClr val="0070C0"/>
                </a:solidFill>
              </a:rPr>
              <a:t>denial-of-service, worms, viruses, identity theft, theft of service</a:t>
            </a:r>
            <a:endParaRPr/>
          </a:p>
          <a:p>
            <a:pPr marL="342900" lvl="0" indent="-342900" algn="l" rtl="0">
              <a:lnSpc>
                <a:spcPct val="90000"/>
              </a:lnSpc>
              <a:spcBef>
                <a:spcPts val="1600"/>
              </a:spcBef>
              <a:spcAft>
                <a:spcPts val="0"/>
              </a:spcAft>
              <a:buSzPts val="1800"/>
              <a:buChar char="●"/>
            </a:pPr>
            <a:r>
              <a:rPr lang="en-US"/>
              <a:t>Systems generally first distinguish among users, to determine who can do what</a:t>
            </a:r>
            <a:endParaRPr/>
          </a:p>
          <a:p>
            <a:pPr marL="1085850" lvl="2" indent="-228600" algn="l" rtl="0">
              <a:lnSpc>
                <a:spcPct val="90000"/>
              </a:lnSpc>
              <a:spcBef>
                <a:spcPts val="1600"/>
              </a:spcBef>
              <a:spcAft>
                <a:spcPts val="0"/>
              </a:spcAft>
              <a:buSzPts val="1200"/>
              <a:buChar char="4"/>
            </a:pPr>
            <a:r>
              <a:rPr lang="en-US" b="1">
                <a:solidFill>
                  <a:srgbClr val="0070C0"/>
                </a:solidFill>
              </a:rPr>
              <a:t>User identity</a:t>
            </a:r>
            <a:r>
              <a:rPr lang="en-US" b="1">
                <a:solidFill>
                  <a:srgbClr val="3366FF"/>
                </a:solidFill>
              </a:rPr>
              <a:t> </a:t>
            </a:r>
            <a:r>
              <a:rPr lang="en-US"/>
              <a:t>(</a:t>
            </a:r>
            <a:r>
              <a:rPr lang="en-US" b="1">
                <a:solidFill>
                  <a:srgbClr val="0070C0"/>
                </a:solidFill>
              </a:rPr>
              <a:t>UID</a:t>
            </a:r>
            <a:r>
              <a:rPr lang="en-US"/>
              <a:t>, or security ID) includes name and an associated number. User ID is then associated with all files, processes of that user to determine access control</a:t>
            </a:r>
            <a:endParaRPr/>
          </a:p>
          <a:p>
            <a:pPr marL="1085850" lvl="2" indent="-228600" algn="l" rtl="0">
              <a:lnSpc>
                <a:spcPct val="90000"/>
              </a:lnSpc>
              <a:spcBef>
                <a:spcPts val="1600"/>
              </a:spcBef>
              <a:spcAft>
                <a:spcPts val="0"/>
              </a:spcAft>
              <a:buSzPts val="1200"/>
              <a:buChar char="4"/>
            </a:pPr>
            <a:r>
              <a:rPr lang="en-US" b="1">
                <a:solidFill>
                  <a:srgbClr val="0070C0"/>
                </a:solidFill>
              </a:rPr>
              <a:t>Group identifier</a:t>
            </a:r>
            <a:r>
              <a:rPr lang="en-US" b="1">
                <a:solidFill>
                  <a:srgbClr val="3366FF"/>
                </a:solidFill>
              </a:rPr>
              <a:t> </a:t>
            </a:r>
            <a:r>
              <a:rPr lang="en-US"/>
              <a:t>(</a:t>
            </a:r>
            <a:r>
              <a:rPr lang="en-US" b="1">
                <a:solidFill>
                  <a:srgbClr val="0070C0"/>
                </a:solidFill>
              </a:rPr>
              <a:t>GID</a:t>
            </a:r>
            <a:r>
              <a:rPr lang="en-US"/>
              <a:t>) allows set of users to be defined for access control, then also associated with each process or file</a:t>
            </a:r>
            <a:endParaRPr/>
          </a:p>
          <a:p>
            <a:pPr marL="1085850" lvl="2" indent="-228600" algn="l" rtl="0">
              <a:lnSpc>
                <a:spcPct val="90000"/>
              </a:lnSpc>
              <a:spcBef>
                <a:spcPts val="1600"/>
              </a:spcBef>
              <a:spcAft>
                <a:spcPts val="0"/>
              </a:spcAft>
              <a:buSzPts val="1200"/>
              <a:buChar char="4"/>
            </a:pPr>
            <a:r>
              <a:rPr lang="en-US" b="1">
                <a:solidFill>
                  <a:srgbClr val="0070C0"/>
                </a:solidFill>
              </a:rPr>
              <a:t>Privilege escalation</a:t>
            </a:r>
            <a:r>
              <a:rPr lang="en-US" b="1">
                <a:solidFill>
                  <a:srgbClr val="3366FF"/>
                </a:solidFill>
              </a:rPr>
              <a:t> </a:t>
            </a:r>
            <a:r>
              <a:rPr lang="en-US"/>
              <a:t>allows user to change to </a:t>
            </a:r>
            <a:r>
              <a:rPr lang="en-US" i="1">
                <a:solidFill>
                  <a:srgbClr val="0070C0"/>
                </a:solidFill>
              </a:rPr>
              <a:t>effective ID</a:t>
            </a:r>
            <a:r>
              <a:rPr lang="en-US">
                <a:solidFill>
                  <a:srgbClr val="0070C0"/>
                </a:solidFill>
              </a:rPr>
              <a:t> </a:t>
            </a:r>
            <a:r>
              <a:rPr lang="en-US"/>
              <a:t>with more rights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Virtualization</a:t>
            </a:r>
            <a:endParaRPr/>
          </a:p>
        </p:txBody>
      </p:sp>
      <p:sp>
        <p:nvSpPr>
          <p:cNvPr id="412" name="Google Shape;412;p51"/>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i="1">
                <a:solidFill>
                  <a:srgbClr val="0070C0"/>
                </a:solidFill>
              </a:rPr>
              <a:t>Allows operating systems to run applications within other OSes</a:t>
            </a:r>
            <a:endParaRPr/>
          </a:p>
          <a:p>
            <a:pPr marL="742950" lvl="1" indent="-285750" algn="l" rtl="0">
              <a:lnSpc>
                <a:spcPct val="100000"/>
              </a:lnSpc>
              <a:spcBef>
                <a:spcPts val="1600"/>
              </a:spcBef>
              <a:spcAft>
                <a:spcPts val="0"/>
              </a:spcAft>
              <a:buSzPts val="1440"/>
              <a:buChar char="●"/>
            </a:pPr>
            <a:r>
              <a:rPr lang="en-US"/>
              <a:t>Vast and growing industry</a:t>
            </a:r>
            <a:endParaRPr sz="800"/>
          </a:p>
          <a:p>
            <a:pPr marL="342900" lvl="0" indent="-342900" algn="l" rtl="0">
              <a:lnSpc>
                <a:spcPct val="100000"/>
              </a:lnSpc>
              <a:spcBef>
                <a:spcPts val="1600"/>
              </a:spcBef>
              <a:spcAft>
                <a:spcPts val="0"/>
              </a:spcAft>
              <a:buSzPts val="1800"/>
              <a:buChar char="●"/>
            </a:pPr>
            <a:r>
              <a:rPr lang="en-US" b="1">
                <a:solidFill>
                  <a:srgbClr val="0070C0"/>
                </a:solidFill>
              </a:rPr>
              <a:t>Emulation</a:t>
            </a:r>
            <a:r>
              <a:rPr lang="en-US"/>
              <a:t> used when source CPU type different from target CPU type (e.g., PowerPC to Intel x86)</a:t>
            </a:r>
            <a:endParaRPr/>
          </a:p>
          <a:p>
            <a:pPr marL="742950" lvl="1" indent="-285750" algn="l" rtl="0">
              <a:lnSpc>
                <a:spcPct val="100000"/>
              </a:lnSpc>
              <a:spcBef>
                <a:spcPts val="1600"/>
              </a:spcBef>
              <a:spcAft>
                <a:spcPts val="0"/>
              </a:spcAft>
              <a:buSzPts val="1440"/>
              <a:buChar char="●"/>
            </a:pPr>
            <a:r>
              <a:rPr lang="en-US"/>
              <a:t>Generally slowest method</a:t>
            </a:r>
            <a:endParaRPr/>
          </a:p>
          <a:p>
            <a:pPr marL="742950" lvl="1" indent="-285750" algn="l" rtl="0">
              <a:lnSpc>
                <a:spcPct val="100000"/>
              </a:lnSpc>
              <a:spcBef>
                <a:spcPts val="1600"/>
              </a:spcBef>
              <a:spcAft>
                <a:spcPts val="0"/>
              </a:spcAft>
              <a:buSzPts val="1440"/>
              <a:buChar char="●"/>
            </a:pPr>
            <a:r>
              <a:rPr lang="en-US"/>
              <a:t>When computer language not compiled to native code – </a:t>
            </a:r>
            <a:r>
              <a:rPr lang="en-US" i="1">
                <a:solidFill>
                  <a:srgbClr val="0070C0"/>
                </a:solidFill>
              </a:rPr>
              <a:t>Interpretation</a:t>
            </a:r>
            <a:endParaRPr/>
          </a:p>
          <a:p>
            <a:pPr marL="342900" lvl="0" indent="-342900" algn="l" rtl="0">
              <a:lnSpc>
                <a:spcPct val="100000"/>
              </a:lnSpc>
              <a:spcBef>
                <a:spcPts val="1600"/>
              </a:spcBef>
              <a:spcAft>
                <a:spcPts val="0"/>
              </a:spcAft>
              <a:buSzPts val="1800"/>
              <a:buChar char="●"/>
            </a:pPr>
            <a:r>
              <a:rPr lang="en-US" b="1">
                <a:solidFill>
                  <a:srgbClr val="0070C0"/>
                </a:solidFill>
              </a:rPr>
              <a:t>Virtualization</a:t>
            </a:r>
            <a:r>
              <a:rPr lang="en-US"/>
              <a:t> – OS natively compiled for CPU, running </a:t>
            </a:r>
            <a:r>
              <a:rPr lang="en-US" b="1">
                <a:solidFill>
                  <a:srgbClr val="0070C0"/>
                </a:solidFill>
              </a:rPr>
              <a:t>guest</a:t>
            </a:r>
            <a:r>
              <a:rPr lang="en-US"/>
              <a:t> OSes  also natively compiled </a:t>
            </a:r>
            <a:endParaRPr/>
          </a:p>
          <a:p>
            <a:pPr marL="742950" lvl="1" indent="-285750" algn="l" rtl="0">
              <a:lnSpc>
                <a:spcPct val="100000"/>
              </a:lnSpc>
              <a:spcBef>
                <a:spcPts val="1600"/>
              </a:spcBef>
              <a:spcAft>
                <a:spcPts val="0"/>
              </a:spcAft>
              <a:buSzPts val="1440"/>
              <a:buChar char="●"/>
            </a:pPr>
            <a:r>
              <a:rPr lang="en-US"/>
              <a:t>E.g., Consider VMware running WinXP </a:t>
            </a:r>
            <a:r>
              <a:rPr lang="en-US" b="1">
                <a:solidFill>
                  <a:srgbClr val="0070C0"/>
                </a:solidFill>
              </a:rPr>
              <a:t>guests</a:t>
            </a:r>
            <a:r>
              <a:rPr lang="en-US"/>
              <a:t>, each running applications, all on native WinXP </a:t>
            </a:r>
            <a:r>
              <a:rPr lang="en-US" b="1">
                <a:solidFill>
                  <a:srgbClr val="0070C0"/>
                </a:solidFill>
              </a:rPr>
              <a:t>host</a:t>
            </a:r>
            <a:r>
              <a:rPr lang="en-US"/>
              <a:t> OS</a:t>
            </a:r>
            <a:endParaRPr/>
          </a:p>
          <a:p>
            <a:pPr marL="742950" lvl="1" indent="-285750" algn="l" rtl="0">
              <a:lnSpc>
                <a:spcPct val="100000"/>
              </a:lnSpc>
              <a:spcBef>
                <a:spcPts val="1600"/>
              </a:spcBef>
              <a:spcAft>
                <a:spcPts val="0"/>
              </a:spcAft>
              <a:buSzPts val="1600"/>
              <a:buChar char="●"/>
            </a:pPr>
            <a:r>
              <a:rPr lang="en-US" sz="2000" b="1">
                <a:solidFill>
                  <a:srgbClr val="0070C0"/>
                </a:solidFill>
              </a:rPr>
              <a:t>Virtual Machine Manager </a:t>
            </a:r>
            <a:r>
              <a:rPr lang="en-US"/>
              <a:t>(</a:t>
            </a:r>
            <a:r>
              <a:rPr lang="en-US" b="1"/>
              <a:t>VMM</a:t>
            </a:r>
            <a:r>
              <a:rPr lang="en-US"/>
              <a:t>) provides virtualization services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16"/>
        <p:cNvGrpSpPr/>
        <p:nvPr/>
      </p:nvGrpSpPr>
      <p:grpSpPr>
        <a:xfrm>
          <a:off x="0" y="0"/>
          <a:ext cx="0" cy="0"/>
          <a:chOff x="0" y="0"/>
          <a:chExt cx="0" cy="0"/>
        </a:xfrm>
      </p:grpSpPr>
      <p:sp>
        <p:nvSpPr>
          <p:cNvPr id="417" name="Google Shape;417;p52"/>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Virtualization (cont.)</a:t>
            </a:r>
            <a:endParaRPr/>
          </a:p>
        </p:txBody>
      </p:sp>
      <p:sp>
        <p:nvSpPr>
          <p:cNvPr id="418" name="Google Shape;418;p52"/>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Use cases involve laptops and desktops running multiple OSes for exploration or compatibility</a:t>
            </a:r>
            <a:endParaRPr/>
          </a:p>
          <a:p>
            <a:pPr marL="742950" lvl="1" indent="-285750" algn="l" rtl="0">
              <a:lnSpc>
                <a:spcPct val="100000"/>
              </a:lnSpc>
              <a:spcBef>
                <a:spcPts val="1600"/>
              </a:spcBef>
              <a:spcAft>
                <a:spcPts val="0"/>
              </a:spcAft>
              <a:buSzPts val="1440"/>
              <a:buChar char="●"/>
            </a:pPr>
            <a:r>
              <a:rPr lang="en-US"/>
              <a:t>E.g.,</a:t>
            </a:r>
            <a:endParaRPr/>
          </a:p>
          <a:p>
            <a:pPr marL="1085850" lvl="2" indent="-228600" algn="l" rtl="0">
              <a:lnSpc>
                <a:spcPct val="100000"/>
              </a:lnSpc>
              <a:spcBef>
                <a:spcPts val="1600"/>
              </a:spcBef>
              <a:spcAft>
                <a:spcPts val="0"/>
              </a:spcAft>
              <a:buSzPts val="1200"/>
              <a:buChar char="4"/>
            </a:pPr>
            <a:r>
              <a:rPr lang="en-US"/>
              <a:t>Apple laptop running </a:t>
            </a:r>
            <a:r>
              <a:rPr lang="en-US" b="1">
                <a:solidFill>
                  <a:srgbClr val="0070C0"/>
                </a:solidFill>
              </a:rPr>
              <a:t>Mac OS X </a:t>
            </a:r>
            <a:r>
              <a:rPr lang="en-US"/>
              <a:t>host, </a:t>
            </a:r>
            <a:r>
              <a:rPr lang="en-US" b="1">
                <a:solidFill>
                  <a:srgbClr val="0070C0"/>
                </a:solidFill>
              </a:rPr>
              <a:t>Windows</a:t>
            </a:r>
            <a:r>
              <a:rPr lang="en-US"/>
              <a:t> as a guest</a:t>
            </a:r>
            <a:endParaRPr/>
          </a:p>
          <a:p>
            <a:pPr marL="1085850" lvl="2" indent="-228600" algn="l" rtl="0">
              <a:lnSpc>
                <a:spcPct val="100000"/>
              </a:lnSpc>
              <a:spcBef>
                <a:spcPts val="1600"/>
              </a:spcBef>
              <a:spcAft>
                <a:spcPts val="0"/>
              </a:spcAft>
              <a:buSzPts val="1200"/>
              <a:buChar char="4"/>
            </a:pPr>
            <a:r>
              <a:rPr lang="en-US"/>
              <a:t>Developing apps for multiple OSes without having multiple systems</a:t>
            </a:r>
            <a:endParaRPr/>
          </a:p>
          <a:p>
            <a:pPr marL="1085850" lvl="2" indent="-228600" algn="l" rtl="0">
              <a:lnSpc>
                <a:spcPct val="100000"/>
              </a:lnSpc>
              <a:spcBef>
                <a:spcPts val="1600"/>
              </a:spcBef>
              <a:spcAft>
                <a:spcPts val="0"/>
              </a:spcAft>
              <a:buSzPts val="1200"/>
              <a:buChar char="4"/>
            </a:pPr>
            <a:r>
              <a:rPr lang="en-US"/>
              <a:t>Q&amp;A testing applications without having multiple systems</a:t>
            </a:r>
            <a:endParaRPr/>
          </a:p>
          <a:p>
            <a:pPr marL="1085850" lvl="2" indent="-228600" algn="l" rtl="0">
              <a:lnSpc>
                <a:spcPct val="100000"/>
              </a:lnSpc>
              <a:spcBef>
                <a:spcPts val="1600"/>
              </a:spcBef>
              <a:spcAft>
                <a:spcPts val="0"/>
              </a:spcAft>
              <a:buSzPts val="1200"/>
              <a:buChar char="4"/>
            </a:pPr>
            <a:r>
              <a:rPr lang="en-US"/>
              <a:t>Executing and managing computing environments within data centers</a:t>
            </a:r>
            <a:endParaRPr/>
          </a:p>
          <a:p>
            <a:pPr marL="342900" lvl="0" indent="-342900" algn="l" rtl="0">
              <a:lnSpc>
                <a:spcPct val="100000"/>
              </a:lnSpc>
              <a:spcBef>
                <a:spcPts val="1600"/>
              </a:spcBef>
              <a:spcAft>
                <a:spcPts val="0"/>
              </a:spcAft>
              <a:buSzPts val="1800"/>
              <a:buChar char="●"/>
            </a:pPr>
            <a:r>
              <a:rPr lang="en-US"/>
              <a:t>VMM can run natively, in which case they are also the host</a:t>
            </a:r>
            <a:endParaRPr/>
          </a:p>
          <a:p>
            <a:pPr marL="742950" lvl="1" indent="-285750" algn="l" rtl="0">
              <a:lnSpc>
                <a:spcPct val="100000"/>
              </a:lnSpc>
              <a:spcBef>
                <a:spcPts val="1600"/>
              </a:spcBef>
              <a:spcAft>
                <a:spcPts val="0"/>
              </a:spcAft>
              <a:buSzPts val="1440"/>
              <a:buChar char="●"/>
            </a:pPr>
            <a:r>
              <a:rPr lang="en-US"/>
              <a:t>There is no general purpose host then (e.g., </a:t>
            </a:r>
            <a:r>
              <a:rPr lang="en-US" b="1">
                <a:solidFill>
                  <a:srgbClr val="0070C0"/>
                </a:solidFill>
              </a:rPr>
              <a:t>VMware ESX</a:t>
            </a:r>
            <a:r>
              <a:rPr lang="en-US"/>
              <a:t> and </a:t>
            </a:r>
            <a:r>
              <a:rPr lang="en-US" b="1">
                <a:solidFill>
                  <a:srgbClr val="0070C0"/>
                </a:solidFill>
              </a:rPr>
              <a:t>Citrix XenServer</a:t>
            </a:r>
            <a:r>
              <a:rPr lang="en-US"/>
              <a:t>)</a:t>
            </a:r>
            <a:endParaRPr/>
          </a:p>
          <a:p>
            <a:pPr marL="1085850" lvl="2" indent="-152400" algn="l" rtl="0">
              <a:lnSpc>
                <a:spcPct val="100000"/>
              </a:lnSpc>
              <a:spcBef>
                <a:spcPts val="1600"/>
              </a:spcBef>
              <a:spcAft>
                <a:spcPts val="0"/>
              </a:spcAft>
              <a:buSzPts val="12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3"/>
          <p:cNvSpPr txBox="1">
            <a:spLocks noGrp="1"/>
          </p:cNvSpPr>
          <p:nvPr>
            <p:ph type="title"/>
          </p:nvPr>
        </p:nvSpPr>
        <p:spPr>
          <a:xfrm>
            <a:off x="1381760" y="257966"/>
            <a:ext cx="7490567" cy="58675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Computing Environments - Virtualization</a:t>
            </a:r>
            <a:endParaRPr/>
          </a:p>
        </p:txBody>
      </p:sp>
      <p:pic>
        <p:nvPicPr>
          <p:cNvPr id="424" name="Google Shape;424;p53" descr="1_20.pdf"/>
          <p:cNvPicPr preferRelativeResize="0"/>
          <p:nvPr/>
        </p:nvPicPr>
        <p:blipFill rotWithShape="1">
          <a:blip r:embed="rId3">
            <a:alphaModFix/>
          </a:blip>
          <a:srcRect/>
          <a:stretch/>
        </p:blipFill>
        <p:spPr>
          <a:xfrm>
            <a:off x="2167003" y="1494346"/>
            <a:ext cx="5920449" cy="3869308"/>
          </a:xfrm>
          <a:prstGeom prst="rect">
            <a:avLst/>
          </a:prstGeom>
          <a:noFill/>
          <a:ln>
            <a:noFill/>
          </a:ln>
        </p:spPr>
      </p:pic>
      <p:sp>
        <p:nvSpPr>
          <p:cNvPr id="425" name="Google Shape;425;p53"/>
          <p:cNvSpPr txBox="1"/>
          <p:nvPr/>
        </p:nvSpPr>
        <p:spPr>
          <a:xfrm>
            <a:off x="1870274" y="5363654"/>
            <a:ext cx="217563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Verdana"/>
                <a:ea typeface="Verdana"/>
                <a:cs typeface="Verdana"/>
                <a:sym typeface="Verdana"/>
              </a:rPr>
              <a:t>A single operating system</a:t>
            </a:r>
            <a:endParaRPr sz="1400" b="0" i="0" u="none" strike="noStrike" cap="none">
              <a:solidFill>
                <a:srgbClr val="000000"/>
              </a:solidFill>
              <a:latin typeface="Arial"/>
              <a:ea typeface="Arial"/>
              <a:cs typeface="Arial"/>
              <a:sym typeface="Arial"/>
            </a:endParaRPr>
          </a:p>
        </p:txBody>
      </p:sp>
      <p:sp>
        <p:nvSpPr>
          <p:cNvPr id="426" name="Google Shape;426;p53"/>
          <p:cNvSpPr txBox="1"/>
          <p:nvPr/>
        </p:nvSpPr>
        <p:spPr>
          <a:xfrm>
            <a:off x="5260933" y="5363654"/>
            <a:ext cx="298119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Verdana"/>
                <a:ea typeface="Verdana"/>
                <a:cs typeface="Verdana"/>
                <a:sym typeface="Verdana"/>
              </a:rPr>
              <a:t>A virtualization system with 3 OSes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430"/>
        <p:cNvGrpSpPr/>
        <p:nvPr/>
      </p:nvGrpSpPr>
      <p:grpSpPr>
        <a:xfrm>
          <a:off x="0" y="0"/>
          <a:ext cx="0" cy="0"/>
          <a:chOff x="0" y="0"/>
          <a:chExt cx="0" cy="0"/>
        </a:xfrm>
      </p:grpSpPr>
      <p:sp>
        <p:nvSpPr>
          <p:cNvPr id="431" name="Google Shape;431;p54"/>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Distributed Systems</a:t>
            </a:r>
            <a:endParaRPr/>
          </a:p>
        </p:txBody>
      </p:sp>
      <p:sp>
        <p:nvSpPr>
          <p:cNvPr id="432" name="Google Shape;432;p54"/>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Distributed computing</a:t>
            </a:r>
            <a:endParaRPr/>
          </a:p>
          <a:p>
            <a:pPr marL="742950" lvl="1" indent="-285750" algn="l" rtl="0">
              <a:lnSpc>
                <a:spcPct val="100000"/>
              </a:lnSpc>
              <a:spcBef>
                <a:spcPts val="1600"/>
              </a:spcBef>
              <a:spcAft>
                <a:spcPts val="0"/>
              </a:spcAft>
              <a:buSzPts val="1440"/>
              <a:buChar char="●"/>
            </a:pPr>
            <a:r>
              <a:rPr lang="en-US"/>
              <a:t>Collection of separate (possibly heterogeneous) systems networked together</a:t>
            </a:r>
            <a:endParaRPr/>
          </a:p>
          <a:p>
            <a:pPr marL="1085850" lvl="2" indent="-228600" algn="l" rtl="0">
              <a:lnSpc>
                <a:spcPct val="100000"/>
              </a:lnSpc>
              <a:spcBef>
                <a:spcPts val="1600"/>
              </a:spcBef>
              <a:spcAft>
                <a:spcPts val="0"/>
              </a:spcAft>
              <a:buSzPts val="1200"/>
              <a:buChar char="4"/>
            </a:pPr>
            <a:r>
              <a:rPr lang="en-US" b="1">
                <a:solidFill>
                  <a:srgbClr val="0070C0"/>
                </a:solidFill>
              </a:rPr>
              <a:t>Network</a:t>
            </a:r>
            <a:r>
              <a:rPr lang="en-US"/>
              <a:t> is communications paths (</a:t>
            </a:r>
            <a:r>
              <a:rPr lang="en-US" b="1">
                <a:solidFill>
                  <a:srgbClr val="0070C0"/>
                </a:solidFill>
              </a:rPr>
              <a:t>TCP/IP</a:t>
            </a:r>
            <a:r>
              <a:rPr lang="en-US" b="1">
                <a:solidFill>
                  <a:srgbClr val="3366FF"/>
                </a:solidFill>
              </a:rPr>
              <a:t> </a:t>
            </a:r>
            <a:r>
              <a:rPr lang="en-US"/>
              <a:t>is most common protocol stack)</a:t>
            </a:r>
            <a:endParaRPr/>
          </a:p>
          <a:p>
            <a:pPr marL="1428750" lvl="3" indent="-228600" algn="l" rtl="0">
              <a:lnSpc>
                <a:spcPct val="100000"/>
              </a:lnSpc>
              <a:spcBef>
                <a:spcPts val="1600"/>
              </a:spcBef>
              <a:spcAft>
                <a:spcPts val="0"/>
              </a:spcAft>
              <a:buSzPts val="1050"/>
              <a:buFont typeface="Helvetica Neue"/>
              <a:buChar char="–"/>
            </a:pPr>
            <a:r>
              <a:rPr lang="en-US" b="1">
                <a:solidFill>
                  <a:srgbClr val="0070C0"/>
                </a:solidFill>
              </a:rPr>
              <a:t>Local Area Network</a:t>
            </a:r>
            <a:r>
              <a:rPr lang="en-US" b="1">
                <a:solidFill>
                  <a:srgbClr val="3366FF"/>
                </a:solidFill>
              </a:rPr>
              <a:t> </a:t>
            </a:r>
            <a:r>
              <a:rPr lang="en-US"/>
              <a:t>(</a:t>
            </a:r>
            <a:r>
              <a:rPr lang="en-US" b="1"/>
              <a:t>LAN</a:t>
            </a:r>
            <a:r>
              <a:rPr lang="en-US"/>
              <a:t>)</a:t>
            </a:r>
            <a:endParaRPr/>
          </a:p>
          <a:p>
            <a:pPr marL="1428750" lvl="3" indent="-228600" algn="l" rtl="0">
              <a:lnSpc>
                <a:spcPct val="100000"/>
              </a:lnSpc>
              <a:spcBef>
                <a:spcPts val="1600"/>
              </a:spcBef>
              <a:spcAft>
                <a:spcPts val="0"/>
              </a:spcAft>
              <a:buSzPts val="1050"/>
              <a:buFont typeface="Helvetica Neue"/>
              <a:buChar char="–"/>
            </a:pPr>
            <a:r>
              <a:rPr lang="en-US" b="1">
                <a:solidFill>
                  <a:srgbClr val="0070C0"/>
                </a:solidFill>
              </a:rPr>
              <a:t>Wide Area Network </a:t>
            </a:r>
            <a:r>
              <a:rPr lang="en-US"/>
              <a:t>(</a:t>
            </a:r>
            <a:r>
              <a:rPr lang="en-US" b="1"/>
              <a:t>WAN</a:t>
            </a:r>
            <a:r>
              <a:rPr lang="en-US"/>
              <a:t>)</a:t>
            </a:r>
            <a:endParaRPr/>
          </a:p>
          <a:p>
            <a:pPr marL="1428750" lvl="3" indent="-228600" algn="l" rtl="0">
              <a:lnSpc>
                <a:spcPct val="100000"/>
              </a:lnSpc>
              <a:spcBef>
                <a:spcPts val="1600"/>
              </a:spcBef>
              <a:spcAft>
                <a:spcPts val="0"/>
              </a:spcAft>
              <a:buSzPts val="1050"/>
              <a:buFont typeface="Helvetica Neue"/>
              <a:buChar char="–"/>
            </a:pPr>
            <a:r>
              <a:rPr lang="en-US" b="1">
                <a:solidFill>
                  <a:srgbClr val="0070C0"/>
                </a:solidFill>
              </a:rPr>
              <a:t>Metropolitan Area Network</a:t>
            </a:r>
            <a:r>
              <a:rPr lang="en-US" b="1">
                <a:solidFill>
                  <a:srgbClr val="3366FF"/>
                </a:solidFill>
              </a:rPr>
              <a:t> </a:t>
            </a:r>
            <a:r>
              <a:rPr lang="en-US"/>
              <a:t>(</a:t>
            </a:r>
            <a:r>
              <a:rPr lang="en-US" b="1"/>
              <a:t>MAN</a:t>
            </a:r>
            <a:r>
              <a:rPr lang="en-US"/>
              <a:t>)</a:t>
            </a:r>
            <a:endParaRPr/>
          </a:p>
          <a:p>
            <a:pPr marL="1428750" lvl="3" indent="-228600" algn="l" rtl="0">
              <a:lnSpc>
                <a:spcPct val="100000"/>
              </a:lnSpc>
              <a:spcBef>
                <a:spcPts val="1600"/>
              </a:spcBef>
              <a:spcAft>
                <a:spcPts val="0"/>
              </a:spcAft>
              <a:buSzPts val="1050"/>
              <a:buFont typeface="Helvetica Neue"/>
              <a:buChar char="–"/>
            </a:pPr>
            <a:r>
              <a:rPr lang="en-US" b="1">
                <a:solidFill>
                  <a:srgbClr val="0070C0"/>
                </a:solidFill>
              </a:rPr>
              <a:t>Personal Area Network</a:t>
            </a:r>
            <a:r>
              <a:rPr lang="en-US" b="1">
                <a:solidFill>
                  <a:srgbClr val="3366FF"/>
                </a:solidFill>
              </a:rPr>
              <a:t> </a:t>
            </a:r>
            <a:r>
              <a:rPr lang="en-US"/>
              <a:t>(</a:t>
            </a:r>
            <a:r>
              <a:rPr lang="en-US" b="1"/>
              <a:t>PAN</a:t>
            </a:r>
            <a:r>
              <a:rPr lang="en-US"/>
              <a:t>)</a:t>
            </a:r>
            <a:endParaRPr/>
          </a:p>
          <a:p>
            <a:pPr marL="742950" lvl="1" indent="-285750" algn="l" rtl="0">
              <a:lnSpc>
                <a:spcPct val="100000"/>
              </a:lnSpc>
              <a:spcBef>
                <a:spcPts val="1600"/>
              </a:spcBef>
              <a:spcAft>
                <a:spcPts val="0"/>
              </a:spcAft>
              <a:buSzPts val="1440"/>
              <a:buChar char="●"/>
            </a:pPr>
            <a:r>
              <a:rPr lang="en-US" b="1">
                <a:solidFill>
                  <a:srgbClr val="0070C0"/>
                </a:solidFill>
              </a:rPr>
              <a:t>Network Operating System</a:t>
            </a:r>
            <a:r>
              <a:rPr lang="en-US" b="1">
                <a:solidFill>
                  <a:srgbClr val="3366FF"/>
                </a:solidFill>
              </a:rPr>
              <a:t> </a:t>
            </a:r>
            <a:r>
              <a:rPr lang="en-US"/>
              <a:t>(</a:t>
            </a:r>
            <a:r>
              <a:rPr lang="en-US" b="1"/>
              <a:t>NOS</a:t>
            </a:r>
            <a:r>
              <a:rPr lang="en-US"/>
              <a:t>) provides features between systems across network</a:t>
            </a:r>
            <a:endParaRPr/>
          </a:p>
          <a:p>
            <a:pPr marL="1085850" lvl="2" indent="-228600" algn="l" rtl="0">
              <a:lnSpc>
                <a:spcPct val="100000"/>
              </a:lnSpc>
              <a:spcBef>
                <a:spcPts val="1600"/>
              </a:spcBef>
              <a:spcAft>
                <a:spcPts val="0"/>
              </a:spcAft>
              <a:buSzPts val="1200"/>
              <a:buChar char="4"/>
            </a:pPr>
            <a:r>
              <a:rPr lang="en-US"/>
              <a:t>Communication scheme allows systems to exchange messages</a:t>
            </a:r>
            <a:endParaRPr/>
          </a:p>
          <a:p>
            <a:pPr marL="1085850" lvl="2" indent="-228600" algn="l" rtl="0">
              <a:lnSpc>
                <a:spcPct val="100000"/>
              </a:lnSpc>
              <a:spcBef>
                <a:spcPts val="1600"/>
              </a:spcBef>
              <a:spcAft>
                <a:spcPts val="0"/>
              </a:spcAft>
              <a:buSzPts val="1200"/>
              <a:buChar char="4"/>
            </a:pPr>
            <a:r>
              <a:rPr lang="en-US"/>
              <a:t>Illusion of a single system</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Kernel Data Structures</a:t>
            </a:r>
            <a:endParaRPr/>
          </a:p>
        </p:txBody>
      </p:sp>
      <p:sp>
        <p:nvSpPr>
          <p:cNvPr id="438" name="Google Shape;438;p55"/>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Many similar to standard programming data structures</a:t>
            </a:r>
            <a:endParaRPr/>
          </a:p>
          <a:p>
            <a:pPr marL="342900" lvl="0" indent="-342900" algn="l" rtl="0">
              <a:lnSpc>
                <a:spcPct val="100000"/>
              </a:lnSpc>
              <a:spcBef>
                <a:spcPts val="1600"/>
              </a:spcBef>
              <a:spcAft>
                <a:spcPts val="0"/>
              </a:spcAft>
              <a:buSzPts val="1800"/>
              <a:buFont typeface="Arial"/>
              <a:buChar char="●"/>
            </a:pPr>
            <a:r>
              <a:rPr lang="en-US" b="1" i="1"/>
              <a:t>Singly linked list</a:t>
            </a:r>
            <a:endParaRPr/>
          </a:p>
          <a:p>
            <a:pPr marL="342900" lvl="0" indent="-228600" algn="l" rtl="0">
              <a:lnSpc>
                <a:spcPct val="100000"/>
              </a:lnSpc>
              <a:spcBef>
                <a:spcPts val="1600"/>
              </a:spcBef>
              <a:spcAft>
                <a:spcPts val="0"/>
              </a:spcAft>
              <a:buSzPts val="1800"/>
              <a:buFont typeface="Arial"/>
              <a:buNone/>
            </a:pPr>
            <a:endParaRPr/>
          </a:p>
          <a:p>
            <a:pPr marL="0" lvl="0" indent="0" algn="l" rtl="0">
              <a:lnSpc>
                <a:spcPct val="100000"/>
              </a:lnSpc>
              <a:spcBef>
                <a:spcPts val="1600"/>
              </a:spcBef>
              <a:spcAft>
                <a:spcPts val="0"/>
              </a:spcAft>
              <a:buSzPts val="1800"/>
              <a:buNone/>
            </a:pPr>
            <a:endParaRPr/>
          </a:p>
          <a:p>
            <a:pPr marL="342900" lvl="0" indent="-342900" algn="l" rtl="0">
              <a:lnSpc>
                <a:spcPct val="100000"/>
              </a:lnSpc>
              <a:spcBef>
                <a:spcPts val="1600"/>
              </a:spcBef>
              <a:spcAft>
                <a:spcPts val="0"/>
              </a:spcAft>
              <a:buSzPts val="1800"/>
              <a:buFont typeface="Arial"/>
              <a:buChar char="●"/>
            </a:pPr>
            <a:r>
              <a:rPr lang="en-US" b="1" i="1"/>
              <a:t>Doubly linked list</a:t>
            </a:r>
            <a:endParaRPr/>
          </a:p>
          <a:p>
            <a:pPr marL="342900" lvl="0" indent="-228600" algn="l" rtl="0">
              <a:lnSpc>
                <a:spcPct val="100000"/>
              </a:lnSpc>
              <a:spcBef>
                <a:spcPts val="1600"/>
              </a:spcBef>
              <a:spcAft>
                <a:spcPts val="0"/>
              </a:spcAft>
              <a:buSzPts val="1800"/>
              <a:buFont typeface="Arial"/>
              <a:buNone/>
            </a:pPr>
            <a:endParaRPr/>
          </a:p>
          <a:p>
            <a:pPr marL="0" lvl="0" indent="0" algn="l" rtl="0">
              <a:lnSpc>
                <a:spcPct val="100000"/>
              </a:lnSpc>
              <a:spcBef>
                <a:spcPts val="1600"/>
              </a:spcBef>
              <a:spcAft>
                <a:spcPts val="0"/>
              </a:spcAft>
              <a:buSzPts val="1800"/>
              <a:buNone/>
            </a:pPr>
            <a:endParaRPr b="1" i="1"/>
          </a:p>
          <a:p>
            <a:pPr marL="342900" lvl="0" indent="-342900" algn="l" rtl="0">
              <a:lnSpc>
                <a:spcPct val="100000"/>
              </a:lnSpc>
              <a:spcBef>
                <a:spcPts val="1600"/>
              </a:spcBef>
              <a:spcAft>
                <a:spcPts val="0"/>
              </a:spcAft>
              <a:buSzPts val="1800"/>
              <a:buFont typeface="Arial"/>
              <a:buChar char="●"/>
            </a:pPr>
            <a:r>
              <a:rPr lang="en-US" b="1" i="1"/>
              <a:t>Circular linked list</a:t>
            </a:r>
            <a:endParaRPr/>
          </a:p>
          <a:p>
            <a:pPr marL="342900" lvl="0" indent="-228600" algn="l" rtl="0">
              <a:lnSpc>
                <a:spcPct val="100000"/>
              </a:lnSpc>
              <a:spcBef>
                <a:spcPts val="1600"/>
              </a:spcBef>
              <a:spcAft>
                <a:spcPts val="0"/>
              </a:spcAft>
              <a:buSzPts val="1800"/>
              <a:buFont typeface="Arial"/>
              <a:buNone/>
            </a:pPr>
            <a:endParaRPr/>
          </a:p>
          <a:p>
            <a:pPr marL="342900" lvl="0" indent="-228600" algn="l" rtl="0">
              <a:lnSpc>
                <a:spcPct val="100000"/>
              </a:lnSpc>
              <a:spcBef>
                <a:spcPts val="1600"/>
              </a:spcBef>
              <a:spcAft>
                <a:spcPts val="0"/>
              </a:spcAft>
              <a:buSzPts val="1800"/>
              <a:buFont typeface="Arial"/>
              <a:buNone/>
            </a:pPr>
            <a:endParaRPr/>
          </a:p>
          <a:p>
            <a:pPr marL="342900" lvl="0" indent="-228600" algn="l" rtl="0">
              <a:lnSpc>
                <a:spcPct val="100000"/>
              </a:lnSpc>
              <a:spcBef>
                <a:spcPts val="1600"/>
              </a:spcBef>
              <a:spcAft>
                <a:spcPts val="0"/>
              </a:spcAft>
              <a:buSzPts val="1800"/>
              <a:buFont typeface="Arial"/>
              <a:buNone/>
            </a:pPr>
            <a:endParaRPr/>
          </a:p>
          <a:p>
            <a:pPr marL="0" lvl="0" indent="0" algn="l" rtl="0">
              <a:lnSpc>
                <a:spcPct val="100000"/>
              </a:lnSpc>
              <a:spcBef>
                <a:spcPts val="1600"/>
              </a:spcBef>
              <a:spcAft>
                <a:spcPts val="0"/>
              </a:spcAft>
              <a:buSzPts val="1800"/>
              <a:buFont typeface="Arial"/>
              <a:buNone/>
            </a:pPr>
            <a:endParaRPr/>
          </a:p>
          <a:p>
            <a:pPr marL="342900" lvl="0" indent="-228600" algn="l" rtl="0">
              <a:lnSpc>
                <a:spcPct val="100000"/>
              </a:lnSpc>
              <a:spcBef>
                <a:spcPts val="1600"/>
              </a:spcBef>
              <a:spcAft>
                <a:spcPts val="0"/>
              </a:spcAft>
              <a:buSzPts val="1800"/>
              <a:buFont typeface="Arial"/>
              <a:buNone/>
            </a:pPr>
            <a:endParaRPr/>
          </a:p>
        </p:txBody>
      </p:sp>
      <p:pic>
        <p:nvPicPr>
          <p:cNvPr id="439" name="Google Shape;439;p55" descr="1_13.pdf"/>
          <p:cNvPicPr preferRelativeResize="0"/>
          <p:nvPr/>
        </p:nvPicPr>
        <p:blipFill rotWithShape="1">
          <a:blip r:embed="rId3">
            <a:alphaModFix/>
          </a:blip>
          <a:srcRect/>
          <a:stretch/>
        </p:blipFill>
        <p:spPr>
          <a:xfrm>
            <a:off x="1018145" y="2445623"/>
            <a:ext cx="6932613" cy="779462"/>
          </a:xfrm>
          <a:prstGeom prst="rect">
            <a:avLst/>
          </a:prstGeom>
          <a:noFill/>
          <a:ln>
            <a:noFill/>
          </a:ln>
        </p:spPr>
      </p:pic>
      <p:pic>
        <p:nvPicPr>
          <p:cNvPr id="440" name="Google Shape;440;p55" descr="1_14.pdf"/>
          <p:cNvPicPr preferRelativeResize="0"/>
          <p:nvPr/>
        </p:nvPicPr>
        <p:blipFill rotWithShape="1">
          <a:blip r:embed="rId4">
            <a:alphaModFix/>
          </a:blip>
          <a:srcRect/>
          <a:stretch/>
        </p:blipFill>
        <p:spPr>
          <a:xfrm>
            <a:off x="1018145" y="3887025"/>
            <a:ext cx="7026275" cy="949325"/>
          </a:xfrm>
          <a:prstGeom prst="rect">
            <a:avLst/>
          </a:prstGeom>
          <a:noFill/>
          <a:ln>
            <a:noFill/>
          </a:ln>
        </p:spPr>
      </p:pic>
      <p:pic>
        <p:nvPicPr>
          <p:cNvPr id="441" name="Google Shape;441;p55" descr="1_15.pdf"/>
          <p:cNvPicPr preferRelativeResize="0"/>
          <p:nvPr/>
        </p:nvPicPr>
        <p:blipFill rotWithShape="1">
          <a:blip r:embed="rId5">
            <a:alphaModFix/>
          </a:blip>
          <a:srcRect/>
          <a:stretch/>
        </p:blipFill>
        <p:spPr>
          <a:xfrm>
            <a:off x="490538" y="5323671"/>
            <a:ext cx="6842125" cy="1123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445"/>
        <p:cNvGrpSpPr/>
        <p:nvPr/>
      </p:nvGrpSpPr>
      <p:grpSpPr>
        <a:xfrm>
          <a:off x="0" y="0"/>
          <a:ext cx="0" cy="0"/>
          <a:chOff x="0" y="0"/>
          <a:chExt cx="0" cy="0"/>
        </a:xfrm>
      </p:grpSpPr>
      <p:sp>
        <p:nvSpPr>
          <p:cNvPr id="446" name="Google Shape;446;p56"/>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Kernel Data Structures</a:t>
            </a:r>
            <a:endParaRPr/>
          </a:p>
        </p:txBody>
      </p:sp>
      <p:pic>
        <p:nvPicPr>
          <p:cNvPr id="447" name="Google Shape;447;p56" descr="1_16.pdf"/>
          <p:cNvPicPr preferRelativeResize="0">
            <a:picLocks noGrp="1"/>
          </p:cNvPicPr>
          <p:nvPr>
            <p:ph type="pic" idx="2"/>
          </p:nvPr>
        </p:nvPicPr>
        <p:blipFill rotWithShape="1">
          <a:blip r:embed="rId3">
            <a:alphaModFix/>
          </a:blip>
          <a:srcRect l="-43392" r="-43392"/>
          <a:stretch/>
        </p:blipFill>
        <p:spPr>
          <a:xfrm>
            <a:off x="1391920" y="3078272"/>
            <a:ext cx="6075123" cy="2539248"/>
          </a:xfrm>
          <a:prstGeom prst="rect">
            <a:avLst/>
          </a:prstGeom>
          <a:noFill/>
          <a:ln>
            <a:noFill/>
          </a:ln>
        </p:spPr>
      </p:pic>
      <p:sp>
        <p:nvSpPr>
          <p:cNvPr id="448" name="Google Shape;448;p56"/>
          <p:cNvSpPr txBox="1">
            <a:spLocks noGrp="1"/>
          </p:cNvSpPr>
          <p:nvPr>
            <p:ph type="body" idx="1"/>
          </p:nvPr>
        </p:nvSpPr>
        <p:spPr>
          <a:xfrm>
            <a:off x="481782" y="1387735"/>
            <a:ext cx="8344166" cy="135546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Char char="●"/>
            </a:pPr>
            <a:r>
              <a:rPr lang="en-US" sz="1800" b="1">
                <a:solidFill>
                  <a:srgbClr val="0070C0"/>
                </a:solidFill>
              </a:rPr>
              <a:t>Binary search tree </a:t>
            </a:r>
            <a:r>
              <a:rPr lang="en-US" sz="1800"/>
              <a:t>(left &lt;= right)</a:t>
            </a:r>
            <a:endParaRPr/>
          </a:p>
          <a:p>
            <a:pPr marL="742950" lvl="1" indent="-285750" algn="l" rtl="0">
              <a:lnSpc>
                <a:spcPct val="100000"/>
              </a:lnSpc>
              <a:spcBef>
                <a:spcPts val="1600"/>
              </a:spcBef>
              <a:spcAft>
                <a:spcPts val="0"/>
              </a:spcAft>
              <a:buSzPts val="1440"/>
              <a:buChar char="●"/>
            </a:pPr>
            <a:r>
              <a:rPr lang="en-US" sz="1800"/>
              <a:t>Search performance is </a:t>
            </a:r>
            <a:r>
              <a:rPr lang="en-US" sz="1800" i="1"/>
              <a:t>O(n)</a:t>
            </a:r>
            <a:endParaRPr/>
          </a:p>
          <a:p>
            <a:pPr marL="742950" lvl="1" indent="-285750" algn="l" rtl="0">
              <a:lnSpc>
                <a:spcPct val="100000"/>
              </a:lnSpc>
              <a:spcBef>
                <a:spcPts val="1600"/>
              </a:spcBef>
              <a:spcAft>
                <a:spcPts val="0"/>
              </a:spcAft>
              <a:buSzPts val="1440"/>
              <a:buChar char="●"/>
            </a:pPr>
            <a:r>
              <a:rPr lang="en-US" sz="1800" b="1">
                <a:solidFill>
                  <a:srgbClr val="0070C0"/>
                </a:solidFill>
              </a:rPr>
              <a:t>Balanced binary search tree</a:t>
            </a:r>
            <a:r>
              <a:rPr lang="en-US" sz="1800" b="1">
                <a:solidFill>
                  <a:srgbClr val="3366FF"/>
                </a:solidFill>
              </a:rPr>
              <a:t> </a:t>
            </a:r>
            <a:r>
              <a:rPr lang="en-US" sz="1800"/>
              <a:t>is </a:t>
            </a:r>
            <a:r>
              <a:rPr lang="en-US" sz="1800" i="1"/>
              <a:t>O(log 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452"/>
        <p:cNvGrpSpPr/>
        <p:nvPr/>
      </p:nvGrpSpPr>
      <p:grpSpPr>
        <a:xfrm>
          <a:off x="0" y="0"/>
          <a:ext cx="0" cy="0"/>
          <a:chOff x="0" y="0"/>
          <a:chExt cx="0" cy="0"/>
        </a:xfrm>
      </p:grpSpPr>
      <p:sp>
        <p:nvSpPr>
          <p:cNvPr id="453" name="Google Shape;453;p5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Kernel Data Structures</a:t>
            </a:r>
            <a:endParaRPr/>
          </a:p>
        </p:txBody>
      </p:sp>
      <p:sp>
        <p:nvSpPr>
          <p:cNvPr id="454" name="Google Shape;454;p5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Char char="●"/>
            </a:pPr>
            <a:r>
              <a:rPr lang="en-US" sz="1800" b="1">
                <a:solidFill>
                  <a:srgbClr val="0070C0"/>
                </a:solidFill>
              </a:rPr>
              <a:t>Hash function </a:t>
            </a:r>
            <a:r>
              <a:rPr lang="en-US" sz="1800"/>
              <a:t>can create a</a:t>
            </a:r>
            <a:r>
              <a:rPr lang="en-US" sz="1800" b="1">
                <a:solidFill>
                  <a:srgbClr val="3366FF"/>
                </a:solidFill>
              </a:rPr>
              <a:t> </a:t>
            </a:r>
            <a:r>
              <a:rPr lang="en-US" sz="1800" b="1">
                <a:solidFill>
                  <a:srgbClr val="0070C0"/>
                </a:solidFill>
              </a:rPr>
              <a:t>hash map</a:t>
            </a:r>
            <a:endParaRPr/>
          </a:p>
          <a:p>
            <a:pPr marL="342900" lvl="0" indent="-240030" algn="l" rtl="0">
              <a:lnSpc>
                <a:spcPct val="100000"/>
              </a:lnSpc>
              <a:spcBef>
                <a:spcPts val="1600"/>
              </a:spcBef>
              <a:spcAft>
                <a:spcPts val="0"/>
              </a:spcAft>
              <a:buSzPts val="1620"/>
              <a:buNone/>
            </a:pPr>
            <a:endParaRPr sz="1800" b="1" i="1">
              <a:solidFill>
                <a:srgbClr val="3366FF"/>
              </a:solidFill>
            </a:endParaRPr>
          </a:p>
          <a:p>
            <a:pPr marL="342900" lvl="0" indent="-240030" algn="l" rtl="0">
              <a:lnSpc>
                <a:spcPct val="100000"/>
              </a:lnSpc>
              <a:spcBef>
                <a:spcPts val="1600"/>
              </a:spcBef>
              <a:spcAft>
                <a:spcPts val="0"/>
              </a:spcAft>
              <a:buSzPts val="1620"/>
              <a:buNone/>
            </a:pPr>
            <a:endParaRPr sz="1800" b="1" i="1">
              <a:solidFill>
                <a:srgbClr val="3366FF"/>
              </a:solidFill>
            </a:endParaRPr>
          </a:p>
          <a:p>
            <a:pPr marL="342900" lvl="0" indent="-240030" algn="l" rtl="0">
              <a:lnSpc>
                <a:spcPct val="100000"/>
              </a:lnSpc>
              <a:spcBef>
                <a:spcPts val="1600"/>
              </a:spcBef>
              <a:spcAft>
                <a:spcPts val="0"/>
              </a:spcAft>
              <a:buSzPts val="1620"/>
              <a:buNone/>
            </a:pPr>
            <a:endParaRPr sz="1800" b="1" i="1">
              <a:solidFill>
                <a:srgbClr val="3366FF"/>
              </a:solidFill>
            </a:endParaRPr>
          </a:p>
          <a:p>
            <a:pPr marL="342900" lvl="0" indent="-240030" algn="l" rtl="0">
              <a:lnSpc>
                <a:spcPct val="100000"/>
              </a:lnSpc>
              <a:spcBef>
                <a:spcPts val="1600"/>
              </a:spcBef>
              <a:spcAft>
                <a:spcPts val="0"/>
              </a:spcAft>
              <a:buSzPts val="1620"/>
              <a:buNone/>
            </a:pPr>
            <a:endParaRPr sz="1800" b="1" i="1">
              <a:solidFill>
                <a:srgbClr val="3366FF"/>
              </a:solidFill>
            </a:endParaRPr>
          </a:p>
          <a:p>
            <a:pPr marL="342900" lvl="0" indent="-240030" algn="l" rtl="0">
              <a:lnSpc>
                <a:spcPct val="100000"/>
              </a:lnSpc>
              <a:spcBef>
                <a:spcPts val="1600"/>
              </a:spcBef>
              <a:spcAft>
                <a:spcPts val="0"/>
              </a:spcAft>
              <a:buSzPts val="1620"/>
              <a:buNone/>
            </a:pPr>
            <a:endParaRPr sz="1800" b="1" i="1">
              <a:solidFill>
                <a:srgbClr val="3366FF"/>
              </a:solidFill>
            </a:endParaRPr>
          </a:p>
          <a:p>
            <a:pPr marL="0" lvl="0" indent="0" algn="l" rtl="0">
              <a:lnSpc>
                <a:spcPct val="100000"/>
              </a:lnSpc>
              <a:spcBef>
                <a:spcPts val="1600"/>
              </a:spcBef>
              <a:spcAft>
                <a:spcPts val="0"/>
              </a:spcAft>
              <a:buSzPts val="1620"/>
              <a:buNone/>
            </a:pPr>
            <a:endParaRPr sz="1800" b="1">
              <a:solidFill>
                <a:srgbClr val="3366FF"/>
              </a:solidFill>
            </a:endParaRPr>
          </a:p>
          <a:p>
            <a:pPr marL="342900" lvl="0" indent="-342900" algn="l" rtl="0">
              <a:lnSpc>
                <a:spcPct val="100000"/>
              </a:lnSpc>
              <a:spcBef>
                <a:spcPts val="1600"/>
              </a:spcBef>
              <a:spcAft>
                <a:spcPts val="0"/>
              </a:spcAft>
              <a:buSzPts val="1620"/>
              <a:buChar char="●"/>
            </a:pPr>
            <a:r>
              <a:rPr lang="en-US" sz="1800" b="1">
                <a:solidFill>
                  <a:srgbClr val="0070C0"/>
                </a:solidFill>
              </a:rPr>
              <a:t>Bitmap</a:t>
            </a:r>
            <a:r>
              <a:rPr lang="en-US" sz="1800"/>
              <a:t> – string of </a:t>
            </a:r>
            <a:r>
              <a:rPr lang="en-US" sz="1800" b="1" i="1"/>
              <a:t>n</a:t>
            </a:r>
            <a:r>
              <a:rPr lang="en-US" sz="1800"/>
              <a:t> binary digits representing the status of </a:t>
            </a:r>
            <a:r>
              <a:rPr lang="en-US" sz="1800" b="1" i="1"/>
              <a:t>n</a:t>
            </a:r>
            <a:r>
              <a:rPr lang="en-US" sz="1800"/>
              <a:t> items</a:t>
            </a:r>
            <a:endParaRPr/>
          </a:p>
          <a:p>
            <a:pPr marL="342900" lvl="0" indent="-342900" algn="l" rtl="0">
              <a:lnSpc>
                <a:spcPct val="100000"/>
              </a:lnSpc>
              <a:spcBef>
                <a:spcPts val="1600"/>
              </a:spcBef>
              <a:spcAft>
                <a:spcPts val="0"/>
              </a:spcAft>
              <a:buSzPts val="1620"/>
              <a:buChar char="●"/>
            </a:pPr>
            <a:r>
              <a:rPr lang="en-US" sz="1800"/>
              <a:t>E.g., Linux data structures defined in </a:t>
            </a:r>
            <a:r>
              <a:rPr lang="en-US" sz="1800" b="1" i="1">
                <a:latin typeface="Courier New"/>
                <a:ea typeface="Courier New"/>
                <a:cs typeface="Courier New"/>
                <a:sym typeface="Courier New"/>
              </a:rPr>
              <a:t>include</a:t>
            </a:r>
            <a:r>
              <a:rPr lang="en-US" sz="1800"/>
              <a:t> files: </a:t>
            </a:r>
            <a:endParaRPr/>
          </a:p>
          <a:p>
            <a:pPr marL="742950" lvl="1" indent="-285750" algn="l" rtl="0">
              <a:lnSpc>
                <a:spcPct val="100000"/>
              </a:lnSpc>
              <a:spcBef>
                <a:spcPts val="1600"/>
              </a:spcBef>
              <a:spcAft>
                <a:spcPts val="0"/>
              </a:spcAft>
              <a:buSzPts val="1440"/>
              <a:buChar char="●"/>
            </a:pPr>
            <a:r>
              <a:rPr lang="en-US" b="1">
                <a:latin typeface="Courier New"/>
                <a:ea typeface="Courier New"/>
                <a:cs typeface="Courier New"/>
                <a:sym typeface="Courier New"/>
              </a:rPr>
              <a:t>&lt;linux/list.h&gt;, &lt;linux/kfifo.h&gt;, &lt;linux/rbtree.h&gt;</a:t>
            </a: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228600" algn="l" rtl="0">
              <a:lnSpc>
                <a:spcPct val="100000"/>
              </a:lnSpc>
              <a:spcBef>
                <a:spcPts val="1600"/>
              </a:spcBef>
              <a:spcAft>
                <a:spcPts val="0"/>
              </a:spcAft>
              <a:buSzPts val="1800"/>
              <a:buNone/>
            </a:pPr>
            <a:endParaRPr/>
          </a:p>
          <a:p>
            <a:pPr marL="342900" lvl="0" indent="-342900" algn="l" rtl="0">
              <a:lnSpc>
                <a:spcPct val="100000"/>
              </a:lnSpc>
              <a:spcBef>
                <a:spcPts val="1600"/>
              </a:spcBef>
              <a:spcAft>
                <a:spcPts val="0"/>
              </a:spcAft>
              <a:buSzPts val="1800"/>
              <a:buFont typeface="Arial"/>
              <a:buNone/>
            </a:pPr>
            <a:endParaRPr/>
          </a:p>
          <a:p>
            <a:pPr marL="342900" lvl="0" indent="-228600" algn="l" rtl="0">
              <a:lnSpc>
                <a:spcPct val="100000"/>
              </a:lnSpc>
              <a:spcBef>
                <a:spcPts val="1600"/>
              </a:spcBef>
              <a:spcAft>
                <a:spcPts val="0"/>
              </a:spcAft>
              <a:buSzPts val="1800"/>
              <a:buNone/>
            </a:pPr>
            <a:endParaRPr/>
          </a:p>
        </p:txBody>
      </p:sp>
      <p:pic>
        <p:nvPicPr>
          <p:cNvPr id="455" name="Google Shape;455;p57" descr="1_17.pdf"/>
          <p:cNvPicPr preferRelativeResize="0"/>
          <p:nvPr/>
        </p:nvPicPr>
        <p:blipFill rotWithShape="1">
          <a:blip r:embed="rId3">
            <a:alphaModFix/>
          </a:blip>
          <a:srcRect/>
          <a:stretch/>
        </p:blipFill>
        <p:spPr>
          <a:xfrm>
            <a:off x="1430660" y="1876301"/>
            <a:ext cx="6282681" cy="252944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Evolution</a:t>
            </a:r>
            <a:endParaRPr/>
          </a:p>
        </p:txBody>
      </p:sp>
      <p:sp>
        <p:nvSpPr>
          <p:cNvPr id="461" name="Google Shape;461;p58"/>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Mainframe system</a:t>
            </a:r>
            <a:endParaRPr/>
          </a:p>
          <a:p>
            <a:pPr marL="342900" lvl="0" indent="-342900" algn="l" rtl="0">
              <a:lnSpc>
                <a:spcPct val="100000"/>
              </a:lnSpc>
              <a:spcBef>
                <a:spcPts val="1600"/>
              </a:spcBef>
              <a:spcAft>
                <a:spcPts val="0"/>
              </a:spcAft>
              <a:buSzPts val="1800"/>
              <a:buChar char="●"/>
            </a:pPr>
            <a:r>
              <a:rPr lang="en-US"/>
              <a:t>Desktop system</a:t>
            </a:r>
            <a:endParaRPr/>
          </a:p>
          <a:p>
            <a:pPr marL="342900" lvl="0" indent="-342900" algn="l" rtl="0">
              <a:lnSpc>
                <a:spcPct val="100000"/>
              </a:lnSpc>
              <a:spcBef>
                <a:spcPts val="1600"/>
              </a:spcBef>
              <a:spcAft>
                <a:spcPts val="0"/>
              </a:spcAft>
              <a:buSzPts val="1800"/>
              <a:buChar char="●"/>
            </a:pPr>
            <a:r>
              <a:rPr lang="en-US"/>
              <a:t>Multiprocessor system</a:t>
            </a:r>
            <a:endParaRPr/>
          </a:p>
          <a:p>
            <a:pPr marL="342900" lvl="0" indent="-342900" algn="l" rtl="0">
              <a:lnSpc>
                <a:spcPct val="100000"/>
              </a:lnSpc>
              <a:spcBef>
                <a:spcPts val="1600"/>
              </a:spcBef>
              <a:spcAft>
                <a:spcPts val="0"/>
              </a:spcAft>
              <a:buSzPts val="1800"/>
              <a:buChar char="●"/>
            </a:pPr>
            <a:r>
              <a:rPr lang="en-US"/>
              <a:t>Distributed system</a:t>
            </a:r>
            <a:endParaRPr/>
          </a:p>
          <a:p>
            <a:pPr marL="342900" lvl="0" indent="-342900" algn="l" rtl="0">
              <a:lnSpc>
                <a:spcPct val="100000"/>
              </a:lnSpc>
              <a:spcBef>
                <a:spcPts val="1600"/>
              </a:spcBef>
              <a:spcAft>
                <a:spcPts val="0"/>
              </a:spcAft>
              <a:buSzPts val="1800"/>
              <a:buChar char="●"/>
            </a:pPr>
            <a:r>
              <a:rPr lang="en-US"/>
              <a:t>Real-time system</a:t>
            </a:r>
            <a:endParaRPr/>
          </a:p>
          <a:p>
            <a:pPr marL="342900" lvl="0" indent="-342900" algn="l" rtl="0">
              <a:lnSpc>
                <a:spcPct val="100000"/>
              </a:lnSpc>
              <a:spcBef>
                <a:spcPts val="1600"/>
              </a:spcBef>
              <a:spcAft>
                <a:spcPts val="0"/>
              </a:spcAft>
              <a:buSzPts val="1800"/>
              <a:buChar char="●"/>
            </a:pPr>
            <a:r>
              <a:rPr lang="en-US"/>
              <a:t>Handheld system/mobile system</a:t>
            </a:r>
            <a:endParaRPr/>
          </a:p>
          <a:p>
            <a:pPr marL="342900" lvl="0" indent="-228600" algn="l" rtl="0">
              <a:lnSpc>
                <a:spcPct val="100000"/>
              </a:lnSpc>
              <a:spcBef>
                <a:spcPts val="1600"/>
              </a:spcBef>
              <a:spcAft>
                <a:spcPts val="0"/>
              </a:spcAft>
              <a:buSzPts val="1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Computing Environments - Traditional</a:t>
            </a:r>
            <a:endParaRPr/>
          </a:p>
        </p:txBody>
      </p:sp>
      <p:sp>
        <p:nvSpPr>
          <p:cNvPr id="467" name="Google Shape;467;p5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i="1">
                <a:solidFill>
                  <a:srgbClr val="0070C0"/>
                </a:solidFill>
              </a:rPr>
              <a:t>Stand-alone general purpose machines</a:t>
            </a:r>
            <a:endParaRPr/>
          </a:p>
          <a:p>
            <a:pPr marL="342900" lvl="0" indent="-342900" algn="l" rtl="0">
              <a:lnSpc>
                <a:spcPct val="100000"/>
              </a:lnSpc>
              <a:spcBef>
                <a:spcPts val="1600"/>
              </a:spcBef>
              <a:spcAft>
                <a:spcPts val="0"/>
              </a:spcAft>
              <a:buSzPts val="1800"/>
              <a:buChar char="●"/>
            </a:pPr>
            <a:r>
              <a:rPr lang="en-US"/>
              <a:t>But blurred as most systems interconnect with others (i.e., the Internet)</a:t>
            </a:r>
            <a:endParaRPr/>
          </a:p>
          <a:p>
            <a:pPr marL="342900" lvl="0" indent="-342900" algn="l" rtl="0">
              <a:lnSpc>
                <a:spcPct val="100000"/>
              </a:lnSpc>
              <a:spcBef>
                <a:spcPts val="1600"/>
              </a:spcBef>
              <a:spcAft>
                <a:spcPts val="0"/>
              </a:spcAft>
              <a:buSzPts val="1800"/>
              <a:buChar char="●"/>
            </a:pPr>
            <a:r>
              <a:rPr lang="en-US" b="1">
                <a:solidFill>
                  <a:srgbClr val="0070C0"/>
                </a:solidFill>
              </a:rPr>
              <a:t>Portals</a:t>
            </a:r>
            <a:r>
              <a:rPr lang="en-US"/>
              <a:t> provide web access to internal systems</a:t>
            </a:r>
            <a:endParaRPr/>
          </a:p>
          <a:p>
            <a:pPr marL="342900" lvl="0" indent="-342900" algn="l" rtl="0">
              <a:lnSpc>
                <a:spcPct val="100000"/>
              </a:lnSpc>
              <a:spcBef>
                <a:spcPts val="1600"/>
              </a:spcBef>
              <a:spcAft>
                <a:spcPts val="0"/>
              </a:spcAft>
              <a:buSzPts val="1800"/>
              <a:buChar char="●"/>
            </a:pPr>
            <a:r>
              <a:rPr lang="en-US" b="1">
                <a:solidFill>
                  <a:srgbClr val="0070C0"/>
                </a:solidFill>
              </a:rPr>
              <a:t>Network computers</a:t>
            </a:r>
            <a:r>
              <a:rPr lang="en-US" b="1">
                <a:solidFill>
                  <a:srgbClr val="3366FF"/>
                </a:solidFill>
              </a:rPr>
              <a:t> </a:t>
            </a:r>
            <a:r>
              <a:rPr lang="en-US"/>
              <a:t>(or </a:t>
            </a:r>
            <a:r>
              <a:rPr lang="en-US" i="1">
                <a:solidFill>
                  <a:srgbClr val="0070C0"/>
                </a:solidFill>
              </a:rPr>
              <a:t>thin clients</a:t>
            </a:r>
            <a:r>
              <a:rPr lang="en-US"/>
              <a:t>) are like Web terminals</a:t>
            </a:r>
            <a:endParaRPr/>
          </a:p>
          <a:p>
            <a:pPr marL="342900" lvl="0" indent="-342900" algn="l" rtl="0">
              <a:lnSpc>
                <a:spcPct val="100000"/>
              </a:lnSpc>
              <a:spcBef>
                <a:spcPts val="1600"/>
              </a:spcBef>
              <a:spcAft>
                <a:spcPts val="0"/>
              </a:spcAft>
              <a:buSzPts val="1800"/>
              <a:buChar char="●"/>
            </a:pPr>
            <a:r>
              <a:rPr lang="en-US" b="1">
                <a:solidFill>
                  <a:srgbClr val="0070C0"/>
                </a:solidFill>
              </a:rPr>
              <a:t>Mobile computers</a:t>
            </a:r>
            <a:r>
              <a:rPr lang="en-US"/>
              <a:t> interconnect via </a:t>
            </a:r>
            <a:r>
              <a:rPr lang="en-US" i="1">
                <a:solidFill>
                  <a:srgbClr val="0070C0"/>
                </a:solidFill>
              </a:rPr>
              <a:t>wireless networks</a:t>
            </a:r>
            <a:endParaRPr/>
          </a:p>
          <a:p>
            <a:pPr marL="342900" lvl="0" indent="-342900" algn="l" rtl="0">
              <a:lnSpc>
                <a:spcPct val="100000"/>
              </a:lnSpc>
              <a:spcBef>
                <a:spcPts val="1600"/>
              </a:spcBef>
              <a:spcAft>
                <a:spcPts val="0"/>
              </a:spcAft>
              <a:buSzPts val="1800"/>
              <a:buChar char="●"/>
            </a:pPr>
            <a:r>
              <a:rPr lang="en-US"/>
              <a:t>Networking becoming ubiquitous – even home systems use </a:t>
            </a:r>
            <a:r>
              <a:rPr lang="en-US" b="1">
                <a:solidFill>
                  <a:srgbClr val="0070C0"/>
                </a:solidFill>
              </a:rPr>
              <a:t>firewalls</a:t>
            </a:r>
            <a:r>
              <a:rPr lang="en-US"/>
              <a:t> to protect home computers from Internet attacks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Acknowledgement</a:t>
            </a:r>
            <a:endParaRPr/>
          </a:p>
        </p:txBody>
      </p:sp>
      <p:sp>
        <p:nvSpPr>
          <p:cNvPr id="128" name="Google Shape;128;p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Acknowledgement: The lecture uses mostly slides from “Operating system concepts” copyrighted by Silberschatz, Galvin and Gagne, 2018. </a:t>
            </a:r>
            <a:endParaRPr/>
          </a:p>
          <a:p>
            <a:pPr marL="0" lvl="0" indent="0" algn="l" rtl="0">
              <a:lnSpc>
                <a:spcPct val="100000"/>
              </a:lnSpc>
              <a:spcBef>
                <a:spcPts val="160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0"/>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Computing Environments - Mobile</a:t>
            </a:r>
            <a:endParaRPr/>
          </a:p>
        </p:txBody>
      </p:sp>
      <p:sp>
        <p:nvSpPr>
          <p:cNvPr id="473" name="Google Shape;473;p60"/>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Such as </a:t>
            </a:r>
            <a:r>
              <a:rPr lang="en-US" i="1">
                <a:solidFill>
                  <a:srgbClr val="0070C0"/>
                </a:solidFill>
              </a:rPr>
              <a:t>handheld smartphones, tablets, etc.</a:t>
            </a:r>
            <a:endParaRPr/>
          </a:p>
          <a:p>
            <a:pPr marL="342900" lvl="0" indent="-342900" algn="l" rtl="0">
              <a:lnSpc>
                <a:spcPct val="100000"/>
              </a:lnSpc>
              <a:spcBef>
                <a:spcPts val="1600"/>
              </a:spcBef>
              <a:spcAft>
                <a:spcPts val="0"/>
              </a:spcAft>
              <a:buSzPts val="1800"/>
              <a:buChar char="●"/>
            </a:pPr>
            <a:r>
              <a:rPr lang="en-US"/>
              <a:t>What is the functional difference between them and a “traditional” laptop?</a:t>
            </a:r>
            <a:endParaRPr/>
          </a:p>
          <a:p>
            <a:pPr marL="742950" lvl="1" indent="-285750" algn="l" rtl="0">
              <a:lnSpc>
                <a:spcPct val="100000"/>
              </a:lnSpc>
              <a:spcBef>
                <a:spcPts val="1600"/>
              </a:spcBef>
              <a:spcAft>
                <a:spcPts val="0"/>
              </a:spcAft>
              <a:buSzPts val="1440"/>
              <a:buChar char="●"/>
            </a:pPr>
            <a:r>
              <a:rPr lang="en-US"/>
              <a:t>Extra feature – </a:t>
            </a:r>
            <a:r>
              <a:rPr lang="en-US" i="1">
                <a:solidFill>
                  <a:srgbClr val="0070C0"/>
                </a:solidFill>
              </a:rPr>
              <a:t>more OS features</a:t>
            </a:r>
            <a:r>
              <a:rPr lang="en-US"/>
              <a:t> (e.g., GPS, gyroscope)</a:t>
            </a:r>
            <a:endParaRPr/>
          </a:p>
          <a:p>
            <a:pPr marL="742950" lvl="1" indent="-285750" algn="l" rtl="0">
              <a:lnSpc>
                <a:spcPct val="100000"/>
              </a:lnSpc>
              <a:spcBef>
                <a:spcPts val="1600"/>
              </a:spcBef>
              <a:spcAft>
                <a:spcPts val="0"/>
              </a:spcAft>
              <a:buSzPts val="1440"/>
              <a:buChar char="●"/>
            </a:pPr>
            <a:r>
              <a:rPr lang="en-US"/>
              <a:t>Allows </a:t>
            </a:r>
            <a:r>
              <a:rPr lang="en-US" i="1">
                <a:solidFill>
                  <a:srgbClr val="0070C0"/>
                </a:solidFill>
              </a:rPr>
              <a:t>new types of apps</a:t>
            </a:r>
            <a:r>
              <a:rPr lang="en-US"/>
              <a:t> like </a:t>
            </a:r>
            <a:r>
              <a:rPr lang="en-US" b="1">
                <a:solidFill>
                  <a:srgbClr val="0070C0"/>
                </a:solidFill>
              </a:rPr>
              <a:t>Augmented Reality </a:t>
            </a:r>
            <a:r>
              <a:rPr lang="en-US"/>
              <a:t>(</a:t>
            </a:r>
            <a:r>
              <a:rPr lang="en-US" b="1"/>
              <a:t>AR</a:t>
            </a:r>
            <a:r>
              <a:rPr lang="en-US"/>
              <a:t>)</a:t>
            </a:r>
            <a:endParaRPr/>
          </a:p>
          <a:p>
            <a:pPr marL="742950" lvl="1" indent="-285750" algn="l" rtl="0">
              <a:lnSpc>
                <a:spcPct val="100000"/>
              </a:lnSpc>
              <a:spcBef>
                <a:spcPts val="1600"/>
              </a:spcBef>
              <a:spcAft>
                <a:spcPts val="0"/>
              </a:spcAft>
              <a:buSzPts val="1440"/>
              <a:buChar char="●"/>
            </a:pPr>
            <a:r>
              <a:rPr lang="en-US"/>
              <a:t>Use IEEE 802.11 wireless, or cellular data networks for </a:t>
            </a:r>
            <a:r>
              <a:rPr lang="en-US" i="1">
                <a:solidFill>
                  <a:srgbClr val="0070C0"/>
                </a:solidFill>
              </a:rPr>
              <a:t>connectivity</a:t>
            </a:r>
            <a:endParaRPr/>
          </a:p>
          <a:p>
            <a:pPr marL="342900" lvl="0" indent="-342900" algn="l" rtl="0">
              <a:lnSpc>
                <a:spcPct val="100000"/>
              </a:lnSpc>
              <a:spcBef>
                <a:spcPts val="1600"/>
              </a:spcBef>
              <a:spcAft>
                <a:spcPts val="0"/>
              </a:spcAft>
              <a:buSzPts val="1800"/>
              <a:buChar char="●"/>
            </a:pPr>
            <a:r>
              <a:rPr lang="en-US"/>
              <a:t>Leaders are </a:t>
            </a:r>
            <a:r>
              <a:rPr lang="en-US" b="1">
                <a:solidFill>
                  <a:srgbClr val="0070C0"/>
                </a:solidFill>
              </a:rPr>
              <a:t>Apple iOS</a:t>
            </a:r>
            <a:r>
              <a:rPr lang="en-US" b="1">
                <a:solidFill>
                  <a:srgbClr val="3366FF"/>
                </a:solidFill>
              </a:rPr>
              <a:t> </a:t>
            </a:r>
            <a:r>
              <a:rPr lang="en-US"/>
              <a:t>and </a:t>
            </a:r>
            <a:r>
              <a:rPr lang="en-US" b="1">
                <a:solidFill>
                  <a:srgbClr val="0070C0"/>
                </a:solidFill>
              </a:rPr>
              <a:t>Google Android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1"/>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Computing Environments – Client-Server</a:t>
            </a:r>
            <a:endParaRPr/>
          </a:p>
        </p:txBody>
      </p:sp>
      <p:pic>
        <p:nvPicPr>
          <p:cNvPr id="479" name="Google Shape;479;p61" descr="1_18.pdf"/>
          <p:cNvPicPr preferRelativeResize="0">
            <a:picLocks noGrp="1"/>
          </p:cNvPicPr>
          <p:nvPr>
            <p:ph type="pic" idx="2"/>
          </p:nvPr>
        </p:nvPicPr>
        <p:blipFill rotWithShape="1">
          <a:blip r:embed="rId3">
            <a:alphaModFix/>
          </a:blip>
          <a:srcRect l="-7187" r="-7185"/>
          <a:stretch/>
        </p:blipFill>
        <p:spPr>
          <a:xfrm>
            <a:off x="481782" y="4151109"/>
            <a:ext cx="6745185" cy="2421755"/>
          </a:xfrm>
          <a:prstGeom prst="rect">
            <a:avLst/>
          </a:prstGeom>
          <a:noFill/>
          <a:ln>
            <a:noFill/>
          </a:ln>
        </p:spPr>
      </p:pic>
      <p:sp>
        <p:nvSpPr>
          <p:cNvPr id="480" name="Google Shape;480;p61"/>
          <p:cNvSpPr txBox="1">
            <a:spLocks noGrp="1"/>
          </p:cNvSpPr>
          <p:nvPr>
            <p:ph type="body" idx="1"/>
          </p:nvPr>
        </p:nvSpPr>
        <p:spPr>
          <a:xfrm>
            <a:off x="481782" y="1387735"/>
            <a:ext cx="8344166" cy="264335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US" b="1">
                <a:solidFill>
                  <a:srgbClr val="0070C0"/>
                </a:solidFill>
              </a:rPr>
              <a:t>Client-Server Computing</a:t>
            </a:r>
            <a:endParaRPr/>
          </a:p>
          <a:p>
            <a:pPr marL="742950" lvl="1" indent="-285750" algn="l" rtl="0">
              <a:lnSpc>
                <a:spcPct val="90000"/>
              </a:lnSpc>
              <a:spcBef>
                <a:spcPts val="1600"/>
              </a:spcBef>
              <a:spcAft>
                <a:spcPts val="0"/>
              </a:spcAft>
              <a:buSzPts val="1440"/>
              <a:buChar char="●"/>
            </a:pPr>
            <a:r>
              <a:rPr lang="en-US"/>
              <a:t>Dumb terminals supplanted by </a:t>
            </a:r>
            <a:r>
              <a:rPr lang="en-US" i="1">
                <a:solidFill>
                  <a:srgbClr val="0070C0"/>
                </a:solidFill>
              </a:rPr>
              <a:t>smart PCs</a:t>
            </a:r>
            <a:endParaRPr/>
          </a:p>
          <a:p>
            <a:pPr marL="742950" lvl="1" indent="-285750" algn="l" rtl="0">
              <a:lnSpc>
                <a:spcPct val="90000"/>
              </a:lnSpc>
              <a:spcBef>
                <a:spcPts val="1600"/>
              </a:spcBef>
              <a:spcAft>
                <a:spcPts val="0"/>
              </a:spcAft>
              <a:buSzPts val="1440"/>
              <a:buChar char="●"/>
            </a:pPr>
            <a:r>
              <a:rPr lang="en-US"/>
              <a:t>Many systems now </a:t>
            </a:r>
            <a:r>
              <a:rPr lang="en-US" b="1">
                <a:solidFill>
                  <a:srgbClr val="0070C0"/>
                </a:solidFill>
              </a:rPr>
              <a:t>servers</a:t>
            </a:r>
            <a:r>
              <a:rPr lang="en-US"/>
              <a:t>, responding to requests generated by </a:t>
            </a:r>
            <a:r>
              <a:rPr lang="en-US" b="1">
                <a:solidFill>
                  <a:srgbClr val="0070C0"/>
                </a:solidFill>
              </a:rPr>
              <a:t>clients</a:t>
            </a:r>
            <a:endParaRPr/>
          </a:p>
          <a:p>
            <a:pPr marL="1085850" lvl="2" indent="-228600" algn="l" rtl="0">
              <a:lnSpc>
                <a:spcPct val="90000"/>
              </a:lnSpc>
              <a:spcBef>
                <a:spcPts val="1600"/>
              </a:spcBef>
              <a:spcAft>
                <a:spcPts val="0"/>
              </a:spcAft>
              <a:buSzPts val="1200"/>
              <a:buChar char="4"/>
            </a:pPr>
            <a:r>
              <a:rPr lang="en-US" b="1">
                <a:solidFill>
                  <a:srgbClr val="0070C0"/>
                </a:solidFill>
              </a:rPr>
              <a:t>Compute-server system</a:t>
            </a:r>
            <a:r>
              <a:rPr lang="en-US" b="1">
                <a:solidFill>
                  <a:srgbClr val="3366FF"/>
                </a:solidFill>
              </a:rPr>
              <a:t> </a:t>
            </a:r>
            <a:r>
              <a:rPr lang="en-US"/>
              <a:t>provides an interface to client to request services (i.e., database)</a:t>
            </a:r>
            <a:endParaRPr/>
          </a:p>
          <a:p>
            <a:pPr marL="1085850" lvl="2" indent="-228600" algn="l" rtl="0">
              <a:lnSpc>
                <a:spcPct val="90000"/>
              </a:lnSpc>
              <a:spcBef>
                <a:spcPts val="1600"/>
              </a:spcBef>
              <a:spcAft>
                <a:spcPts val="0"/>
              </a:spcAft>
              <a:buSzPts val="1200"/>
              <a:buChar char="4"/>
            </a:pPr>
            <a:r>
              <a:rPr lang="en-US" b="1">
                <a:solidFill>
                  <a:srgbClr val="0070C0"/>
                </a:solidFill>
              </a:rPr>
              <a:t>File-server system</a:t>
            </a:r>
            <a:r>
              <a:rPr lang="en-US" b="1">
                <a:solidFill>
                  <a:srgbClr val="3366FF"/>
                </a:solidFill>
              </a:rPr>
              <a:t> </a:t>
            </a:r>
            <a:r>
              <a:rPr lang="en-US"/>
              <a:t>provides interface for clients to store and retrieve files</a:t>
            </a:r>
            <a:endParaRPr/>
          </a:p>
          <a:p>
            <a:pPr marL="342900" lvl="0" indent="-228600" algn="l" rtl="0">
              <a:lnSpc>
                <a:spcPct val="100000"/>
              </a:lnSpc>
              <a:spcBef>
                <a:spcPts val="1600"/>
              </a:spcBef>
              <a:spcAft>
                <a:spcPts val="0"/>
              </a:spcAft>
              <a:buSzPts val="1800"/>
              <a:buNone/>
            </a:pPr>
            <a:endParaRPr/>
          </a:p>
        </p:txBody>
      </p:sp>
      <p:sp>
        <p:nvSpPr>
          <p:cNvPr id="481" name="Google Shape;481;p61"/>
          <p:cNvSpPr/>
          <p:nvPr/>
        </p:nvSpPr>
        <p:spPr>
          <a:xfrm>
            <a:off x="874713" y="1166813"/>
            <a:ext cx="7351712" cy="4673600"/>
          </a:xfrm>
          <a:prstGeom prst="rect">
            <a:avLst/>
          </a:prstGeom>
          <a:noFill/>
          <a:ln>
            <a:noFill/>
          </a:ln>
        </p:spPr>
        <p:txBody>
          <a:bodyPr spcFirstLastPara="1" wrap="square" lIns="91425" tIns="45700" rIns="91425" bIns="45700" anchor="t" anchorCtr="0">
            <a:noAutofit/>
          </a:bodyPr>
          <a:lstStyle/>
          <a:p>
            <a:pPr marL="342900" marR="0" lvl="0" indent="-240030" algn="l" rtl="0">
              <a:lnSpc>
                <a:spcPct val="90000"/>
              </a:lnSpc>
              <a:spcBef>
                <a:spcPts val="0"/>
              </a:spcBef>
              <a:spcAft>
                <a:spcPts val="0"/>
              </a:spcAft>
              <a:buClr>
                <a:srgbClr val="993300"/>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2"/>
          <p:cNvSpPr txBox="1">
            <a:spLocks noGrp="1"/>
          </p:cNvSpPr>
          <p:nvPr>
            <p:ph type="title"/>
          </p:nvPr>
        </p:nvSpPr>
        <p:spPr>
          <a:xfrm>
            <a:off x="1381761" y="268941"/>
            <a:ext cx="7430936" cy="56688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800"/>
              <a:t>Computing Environments - Peer-to-Peer</a:t>
            </a:r>
            <a:endParaRPr/>
          </a:p>
        </p:txBody>
      </p:sp>
      <p:sp>
        <p:nvSpPr>
          <p:cNvPr id="487" name="Google Shape;487;p62"/>
          <p:cNvSpPr txBox="1">
            <a:spLocks noGrp="1"/>
          </p:cNvSpPr>
          <p:nvPr>
            <p:ph type="body" idx="1"/>
          </p:nvPr>
        </p:nvSpPr>
        <p:spPr>
          <a:xfrm>
            <a:off x="490330" y="1376980"/>
            <a:ext cx="5137737" cy="503707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Another model of </a:t>
            </a:r>
            <a:r>
              <a:rPr lang="en-US" b="1">
                <a:solidFill>
                  <a:srgbClr val="0070C0"/>
                </a:solidFill>
              </a:rPr>
              <a:t>distributed system</a:t>
            </a:r>
            <a:endParaRPr/>
          </a:p>
          <a:p>
            <a:pPr marL="342900" lvl="0" indent="-342900" algn="l" rtl="0">
              <a:lnSpc>
                <a:spcPct val="100000"/>
              </a:lnSpc>
              <a:spcBef>
                <a:spcPts val="1600"/>
              </a:spcBef>
              <a:spcAft>
                <a:spcPts val="0"/>
              </a:spcAft>
              <a:buSzPts val="1800"/>
              <a:buChar char="●"/>
            </a:pPr>
            <a:r>
              <a:rPr lang="en-US" b="1">
                <a:solidFill>
                  <a:srgbClr val="0070C0"/>
                </a:solidFill>
              </a:rPr>
              <a:t>P2P</a:t>
            </a:r>
            <a:r>
              <a:rPr lang="en-US"/>
              <a:t> does not distinguish clients and servers</a:t>
            </a:r>
            <a:endParaRPr/>
          </a:p>
          <a:p>
            <a:pPr marL="742950" lvl="1" indent="-285750" algn="l" rtl="0">
              <a:lnSpc>
                <a:spcPct val="100000"/>
              </a:lnSpc>
              <a:spcBef>
                <a:spcPts val="1600"/>
              </a:spcBef>
              <a:spcAft>
                <a:spcPts val="0"/>
              </a:spcAft>
              <a:buSzPts val="1440"/>
              <a:buChar char="●"/>
            </a:pPr>
            <a:r>
              <a:rPr lang="en-US"/>
              <a:t>Instead all nodes are considered </a:t>
            </a:r>
            <a:r>
              <a:rPr lang="en-US" b="1">
                <a:solidFill>
                  <a:srgbClr val="0070C0"/>
                </a:solidFill>
              </a:rPr>
              <a:t>peers</a:t>
            </a:r>
            <a:endParaRPr/>
          </a:p>
          <a:p>
            <a:pPr marL="742950" lvl="1" indent="-285750" algn="l" rtl="0">
              <a:lnSpc>
                <a:spcPct val="100000"/>
              </a:lnSpc>
              <a:spcBef>
                <a:spcPts val="1600"/>
              </a:spcBef>
              <a:spcAft>
                <a:spcPts val="0"/>
              </a:spcAft>
              <a:buSzPts val="1440"/>
              <a:buChar char="●"/>
            </a:pPr>
            <a:r>
              <a:rPr lang="en-US"/>
              <a:t>May each act as client, server or both</a:t>
            </a:r>
            <a:endParaRPr/>
          </a:p>
          <a:p>
            <a:pPr marL="742950" lvl="1" indent="-285750" algn="l" rtl="0">
              <a:lnSpc>
                <a:spcPct val="100000"/>
              </a:lnSpc>
              <a:spcBef>
                <a:spcPts val="1600"/>
              </a:spcBef>
              <a:spcAft>
                <a:spcPts val="0"/>
              </a:spcAft>
              <a:buSzPts val="1440"/>
              <a:buChar char="●"/>
            </a:pPr>
            <a:r>
              <a:rPr lang="en-US"/>
              <a:t>Node must join </a:t>
            </a:r>
            <a:r>
              <a:rPr lang="en-US" b="1">
                <a:solidFill>
                  <a:srgbClr val="0070C0"/>
                </a:solidFill>
              </a:rPr>
              <a:t>P2P network</a:t>
            </a:r>
            <a:endParaRPr/>
          </a:p>
          <a:p>
            <a:pPr marL="1085850" lvl="2" indent="-228600" algn="l" rtl="0">
              <a:lnSpc>
                <a:spcPct val="100000"/>
              </a:lnSpc>
              <a:spcBef>
                <a:spcPts val="1600"/>
              </a:spcBef>
              <a:spcAft>
                <a:spcPts val="0"/>
              </a:spcAft>
              <a:buSzPts val="1200"/>
              <a:buChar char="4"/>
            </a:pPr>
            <a:r>
              <a:rPr lang="en-US"/>
              <a:t>Registers its service with </a:t>
            </a:r>
            <a:r>
              <a:rPr lang="en-US" i="1">
                <a:solidFill>
                  <a:srgbClr val="0070C0"/>
                </a:solidFill>
              </a:rPr>
              <a:t>central lookup service</a:t>
            </a:r>
            <a:r>
              <a:rPr lang="en-US"/>
              <a:t> on network, or</a:t>
            </a:r>
            <a:endParaRPr/>
          </a:p>
          <a:p>
            <a:pPr marL="1085850" lvl="2" indent="-228600" algn="l" rtl="0">
              <a:lnSpc>
                <a:spcPct val="100000"/>
              </a:lnSpc>
              <a:spcBef>
                <a:spcPts val="1600"/>
              </a:spcBef>
              <a:spcAft>
                <a:spcPts val="0"/>
              </a:spcAft>
              <a:buSzPts val="1200"/>
              <a:buChar char="4"/>
            </a:pPr>
            <a:r>
              <a:rPr lang="en-US"/>
              <a:t>Broadcast request for service and respond to requests for service via </a:t>
            </a:r>
            <a:r>
              <a:rPr lang="en-US" i="1">
                <a:solidFill>
                  <a:srgbClr val="0070C0"/>
                </a:solidFill>
              </a:rPr>
              <a:t>discovery protocol</a:t>
            </a:r>
            <a:endParaRPr/>
          </a:p>
          <a:p>
            <a:pPr marL="742950" lvl="1" indent="-285750" algn="l" rtl="0">
              <a:lnSpc>
                <a:spcPct val="100000"/>
              </a:lnSpc>
              <a:spcBef>
                <a:spcPts val="1600"/>
              </a:spcBef>
              <a:spcAft>
                <a:spcPts val="0"/>
              </a:spcAft>
              <a:buSzPts val="1440"/>
              <a:buChar char="●"/>
            </a:pPr>
            <a:r>
              <a:rPr lang="en-US"/>
              <a:t>Examples include</a:t>
            </a:r>
            <a:r>
              <a:rPr lang="en-US" i="1"/>
              <a:t> </a:t>
            </a:r>
            <a:r>
              <a:rPr lang="en-US" b="1">
                <a:solidFill>
                  <a:srgbClr val="0070C0"/>
                </a:solidFill>
              </a:rPr>
              <a:t>Napster</a:t>
            </a:r>
            <a:r>
              <a:rPr lang="en-US" i="1"/>
              <a:t> </a:t>
            </a:r>
            <a:r>
              <a:rPr lang="en-US"/>
              <a:t>and</a:t>
            </a:r>
            <a:r>
              <a:rPr lang="en-US" i="1"/>
              <a:t> </a:t>
            </a:r>
            <a:r>
              <a:rPr lang="en-US" b="1">
                <a:solidFill>
                  <a:srgbClr val="0070C0"/>
                </a:solidFill>
              </a:rPr>
              <a:t>Gnutella</a:t>
            </a:r>
            <a:r>
              <a:rPr lang="en-US" i="1"/>
              <a:t>, </a:t>
            </a:r>
            <a:r>
              <a:rPr lang="en-US" b="1">
                <a:solidFill>
                  <a:srgbClr val="0070C0"/>
                </a:solidFill>
              </a:rPr>
              <a:t>Voice over IP</a:t>
            </a:r>
            <a:r>
              <a:rPr lang="en-US" b="1">
                <a:solidFill>
                  <a:srgbClr val="3366FF"/>
                </a:solidFill>
              </a:rPr>
              <a:t> </a:t>
            </a:r>
            <a:r>
              <a:rPr lang="en-US"/>
              <a:t>(</a:t>
            </a:r>
            <a:r>
              <a:rPr lang="en-US" b="1"/>
              <a:t>VoIP</a:t>
            </a:r>
            <a:r>
              <a:rPr lang="en-US"/>
              <a:t>)</a:t>
            </a:r>
            <a:r>
              <a:rPr lang="en-US" i="1"/>
              <a:t> </a:t>
            </a:r>
            <a:r>
              <a:rPr lang="en-US"/>
              <a:t>such as </a:t>
            </a:r>
            <a:r>
              <a:rPr lang="en-US" b="1">
                <a:solidFill>
                  <a:srgbClr val="0070C0"/>
                </a:solidFill>
              </a:rPr>
              <a:t>Skype</a:t>
            </a:r>
            <a:r>
              <a:rPr lang="en-US"/>
              <a:t> </a:t>
            </a:r>
            <a:endParaRPr/>
          </a:p>
        </p:txBody>
      </p:sp>
      <p:pic>
        <p:nvPicPr>
          <p:cNvPr id="488" name="Google Shape;488;p62"/>
          <p:cNvPicPr preferRelativeResize="0"/>
          <p:nvPr/>
        </p:nvPicPr>
        <p:blipFill rotWithShape="1">
          <a:blip r:embed="rId3">
            <a:alphaModFix/>
          </a:blip>
          <a:srcRect/>
          <a:stretch/>
        </p:blipFill>
        <p:spPr>
          <a:xfrm>
            <a:off x="5780467" y="988225"/>
            <a:ext cx="1809750" cy="1876425"/>
          </a:xfrm>
          <a:prstGeom prst="rect">
            <a:avLst/>
          </a:prstGeom>
          <a:noFill/>
          <a:ln>
            <a:noFill/>
          </a:ln>
        </p:spPr>
      </p:pic>
      <p:pic>
        <p:nvPicPr>
          <p:cNvPr id="489" name="Google Shape;489;p62"/>
          <p:cNvPicPr preferRelativeResize="0"/>
          <p:nvPr/>
        </p:nvPicPr>
        <p:blipFill rotWithShape="1">
          <a:blip r:embed="rId4">
            <a:alphaModFix/>
          </a:blip>
          <a:srcRect/>
          <a:stretch/>
        </p:blipFill>
        <p:spPr>
          <a:xfrm>
            <a:off x="5780467" y="3017050"/>
            <a:ext cx="1971675" cy="2047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3"/>
          <p:cNvSpPr txBox="1">
            <a:spLocks noGrp="1"/>
          </p:cNvSpPr>
          <p:nvPr>
            <p:ph type="title"/>
          </p:nvPr>
        </p:nvSpPr>
        <p:spPr>
          <a:xfrm>
            <a:off x="1391920" y="285136"/>
            <a:ext cx="7434028" cy="552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400"/>
              <a:t>Computing Environments – Cloud Computing</a:t>
            </a:r>
            <a:endParaRPr/>
          </a:p>
        </p:txBody>
      </p:sp>
      <p:sp>
        <p:nvSpPr>
          <p:cNvPr id="495" name="Google Shape;495;p63"/>
          <p:cNvSpPr txBox="1">
            <a:spLocks noGrp="1"/>
          </p:cNvSpPr>
          <p:nvPr>
            <p:ph type="body" idx="1"/>
          </p:nvPr>
        </p:nvSpPr>
        <p:spPr>
          <a:xfrm>
            <a:off x="481782" y="1387734"/>
            <a:ext cx="8344166" cy="194713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Delivers </a:t>
            </a:r>
            <a:r>
              <a:rPr lang="en-US" i="1">
                <a:solidFill>
                  <a:srgbClr val="0070C0"/>
                </a:solidFill>
              </a:rPr>
              <a:t>computing</a:t>
            </a:r>
            <a:r>
              <a:rPr lang="en-US"/>
              <a:t>, </a:t>
            </a:r>
            <a:r>
              <a:rPr lang="en-US" i="1">
                <a:solidFill>
                  <a:srgbClr val="0070C0"/>
                </a:solidFill>
              </a:rPr>
              <a:t>storage</a:t>
            </a:r>
            <a:r>
              <a:rPr lang="en-US"/>
              <a:t>, </a:t>
            </a:r>
            <a:r>
              <a:rPr lang="en-US" i="1">
                <a:solidFill>
                  <a:srgbClr val="0070C0"/>
                </a:solidFill>
              </a:rPr>
              <a:t>apps</a:t>
            </a:r>
            <a:r>
              <a:rPr lang="en-US"/>
              <a:t> as a service across a network</a:t>
            </a:r>
            <a:endParaRPr/>
          </a:p>
          <a:p>
            <a:pPr marL="342900" lvl="0" indent="-342900" algn="l" rtl="0">
              <a:lnSpc>
                <a:spcPct val="100000"/>
              </a:lnSpc>
              <a:spcBef>
                <a:spcPts val="1600"/>
              </a:spcBef>
              <a:spcAft>
                <a:spcPts val="0"/>
              </a:spcAft>
              <a:buSzPts val="1800"/>
              <a:buChar char="●"/>
            </a:pPr>
            <a:r>
              <a:rPr lang="en-US"/>
              <a:t>Logical extension of </a:t>
            </a:r>
            <a:r>
              <a:rPr lang="en-US" i="1">
                <a:solidFill>
                  <a:srgbClr val="0070C0"/>
                </a:solidFill>
              </a:rPr>
              <a:t>virtualization</a:t>
            </a:r>
            <a:r>
              <a:rPr lang="en-US"/>
              <a:t> because it uses virtualization as the base for it functionality.</a:t>
            </a:r>
            <a:endParaRPr/>
          </a:p>
          <a:p>
            <a:pPr marL="742950" lvl="1" indent="-285750" algn="l" rtl="0">
              <a:lnSpc>
                <a:spcPct val="100000"/>
              </a:lnSpc>
              <a:spcBef>
                <a:spcPts val="1600"/>
              </a:spcBef>
              <a:spcAft>
                <a:spcPts val="0"/>
              </a:spcAft>
              <a:buSzPts val="1440"/>
              <a:buChar char="●"/>
            </a:pPr>
            <a:r>
              <a:rPr lang="en-US"/>
              <a:t>E.g., </a:t>
            </a:r>
            <a:r>
              <a:rPr lang="en-US" b="1">
                <a:solidFill>
                  <a:srgbClr val="0070C0"/>
                </a:solidFill>
              </a:rPr>
              <a:t>Amazon EC2</a:t>
            </a:r>
            <a:r>
              <a:rPr lang="en-US"/>
              <a:t> has thousands of servers, millions of virtual machines, petabytes of storage available across the Internet</a:t>
            </a:r>
            <a:endParaRPr/>
          </a:p>
        </p:txBody>
      </p:sp>
      <p:sp>
        <p:nvSpPr>
          <p:cNvPr id="496" name="Google Shape;496;p63"/>
          <p:cNvSpPr txBox="1">
            <a:spLocks noGrp="1"/>
          </p:cNvSpPr>
          <p:nvPr>
            <p:ph type="body" idx="2"/>
          </p:nvPr>
        </p:nvSpPr>
        <p:spPr>
          <a:xfrm>
            <a:off x="4829577" y="3523134"/>
            <a:ext cx="3998727" cy="298373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Many types of </a:t>
            </a:r>
            <a:r>
              <a:rPr lang="en-US" b="1">
                <a:solidFill>
                  <a:srgbClr val="0070C0"/>
                </a:solidFill>
              </a:rPr>
              <a:t>structure</a:t>
            </a:r>
            <a:endParaRPr/>
          </a:p>
          <a:p>
            <a:pPr marL="742950" lvl="1" indent="-285750" algn="l" rtl="0">
              <a:lnSpc>
                <a:spcPct val="100000"/>
              </a:lnSpc>
              <a:spcBef>
                <a:spcPts val="1600"/>
              </a:spcBef>
              <a:spcAft>
                <a:spcPts val="0"/>
              </a:spcAft>
              <a:buSzPts val="1280"/>
              <a:buChar char="●"/>
            </a:pPr>
            <a:r>
              <a:rPr lang="en-US" sz="1600" b="1">
                <a:solidFill>
                  <a:srgbClr val="0070C0"/>
                </a:solidFill>
              </a:rPr>
              <a:t>Public cloud</a:t>
            </a:r>
            <a:r>
              <a:rPr lang="en-US" sz="1600"/>
              <a:t> – available via Internet to anyone willing to pay</a:t>
            </a:r>
            <a:endParaRPr/>
          </a:p>
          <a:p>
            <a:pPr marL="742950" lvl="1" indent="-285750" algn="l" rtl="0">
              <a:lnSpc>
                <a:spcPct val="100000"/>
              </a:lnSpc>
              <a:spcBef>
                <a:spcPts val="1600"/>
              </a:spcBef>
              <a:spcAft>
                <a:spcPts val="0"/>
              </a:spcAft>
              <a:buSzPts val="1280"/>
              <a:buChar char="●"/>
            </a:pPr>
            <a:r>
              <a:rPr lang="en-US" sz="1600" b="1">
                <a:solidFill>
                  <a:srgbClr val="0070C0"/>
                </a:solidFill>
              </a:rPr>
              <a:t>Private cloud</a:t>
            </a:r>
            <a:r>
              <a:rPr lang="en-US" sz="1600"/>
              <a:t> – run by a company for the company’s own use</a:t>
            </a:r>
            <a:endParaRPr/>
          </a:p>
          <a:p>
            <a:pPr marL="742950" lvl="1" indent="-285750" algn="l" rtl="0">
              <a:lnSpc>
                <a:spcPct val="100000"/>
              </a:lnSpc>
              <a:spcBef>
                <a:spcPts val="1600"/>
              </a:spcBef>
              <a:spcAft>
                <a:spcPts val="0"/>
              </a:spcAft>
              <a:buSzPts val="1280"/>
              <a:buChar char="●"/>
            </a:pPr>
            <a:r>
              <a:rPr lang="en-US" sz="1600" b="1">
                <a:solidFill>
                  <a:srgbClr val="0070C0"/>
                </a:solidFill>
              </a:rPr>
              <a:t>Hybrid cloud</a:t>
            </a:r>
            <a:r>
              <a:rPr lang="en-US" sz="1600"/>
              <a:t> – includes both public and private cloud components</a:t>
            </a:r>
            <a:endParaRPr/>
          </a:p>
        </p:txBody>
      </p:sp>
      <p:sp>
        <p:nvSpPr>
          <p:cNvPr id="497" name="Google Shape;497;p63"/>
          <p:cNvSpPr txBox="1">
            <a:spLocks noGrp="1"/>
          </p:cNvSpPr>
          <p:nvPr>
            <p:ph type="body" idx="3"/>
          </p:nvPr>
        </p:nvSpPr>
        <p:spPr>
          <a:xfrm>
            <a:off x="465138" y="3523132"/>
            <a:ext cx="4815200" cy="29837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Many types of </a:t>
            </a:r>
            <a:r>
              <a:rPr lang="en-US" b="1">
                <a:solidFill>
                  <a:srgbClr val="0070C0"/>
                </a:solidFill>
              </a:rPr>
              <a:t>services</a:t>
            </a:r>
            <a:endParaRPr/>
          </a:p>
          <a:p>
            <a:pPr marL="742950" lvl="1" indent="-285750" algn="l" rtl="0">
              <a:lnSpc>
                <a:spcPct val="100000"/>
              </a:lnSpc>
              <a:spcBef>
                <a:spcPts val="1600"/>
              </a:spcBef>
              <a:spcAft>
                <a:spcPts val="0"/>
              </a:spcAft>
              <a:buSzPts val="1280"/>
              <a:buChar char="●"/>
            </a:pPr>
            <a:r>
              <a:rPr lang="en-US" sz="1600" b="1">
                <a:solidFill>
                  <a:srgbClr val="0070C0"/>
                </a:solidFill>
              </a:rPr>
              <a:t>Software as a Service</a:t>
            </a:r>
            <a:r>
              <a:rPr lang="en-US" sz="1600"/>
              <a:t> (</a:t>
            </a:r>
            <a:r>
              <a:rPr lang="en-US" sz="1600" b="1"/>
              <a:t>SaaS</a:t>
            </a:r>
            <a:r>
              <a:rPr lang="en-US" sz="1600"/>
              <a:t>) – one or more applications available via the Internet</a:t>
            </a:r>
            <a:endParaRPr/>
          </a:p>
          <a:p>
            <a:pPr marL="742950" lvl="1" indent="-285750" algn="l" rtl="0">
              <a:lnSpc>
                <a:spcPct val="100000"/>
              </a:lnSpc>
              <a:spcBef>
                <a:spcPts val="1600"/>
              </a:spcBef>
              <a:spcAft>
                <a:spcPts val="0"/>
              </a:spcAft>
              <a:buSzPts val="1280"/>
              <a:buChar char="●"/>
            </a:pPr>
            <a:r>
              <a:rPr lang="en-US" sz="1600" b="1">
                <a:solidFill>
                  <a:srgbClr val="0070C0"/>
                </a:solidFill>
              </a:rPr>
              <a:t>Platform as a Service</a:t>
            </a:r>
            <a:r>
              <a:rPr lang="en-US" sz="1600"/>
              <a:t> (</a:t>
            </a:r>
            <a:r>
              <a:rPr lang="en-US" sz="1600" b="1"/>
              <a:t>PaaS</a:t>
            </a:r>
            <a:r>
              <a:rPr lang="en-US" sz="1600"/>
              <a:t>) – software stack ready for application use via the Internet</a:t>
            </a:r>
            <a:endParaRPr/>
          </a:p>
          <a:p>
            <a:pPr marL="742950" lvl="1" indent="-285750" algn="l" rtl="0">
              <a:lnSpc>
                <a:spcPct val="100000"/>
              </a:lnSpc>
              <a:spcBef>
                <a:spcPts val="1600"/>
              </a:spcBef>
              <a:spcAft>
                <a:spcPts val="0"/>
              </a:spcAft>
              <a:buSzPts val="1280"/>
              <a:buChar char="●"/>
            </a:pPr>
            <a:r>
              <a:rPr lang="en-US" sz="1600" b="1">
                <a:solidFill>
                  <a:srgbClr val="0070C0"/>
                </a:solidFill>
              </a:rPr>
              <a:t>Infrastructure as a Service</a:t>
            </a:r>
            <a:r>
              <a:rPr lang="en-US" sz="1600"/>
              <a:t> (</a:t>
            </a:r>
            <a:r>
              <a:rPr lang="en-US" sz="1600" b="1"/>
              <a:t>IaaS</a:t>
            </a:r>
            <a:r>
              <a:rPr lang="en-US" sz="1600"/>
              <a:t>) – servers or storage available over Internet (i.e., storage available for backup use)</a:t>
            </a:r>
            <a:endParaRPr/>
          </a:p>
          <a:p>
            <a:pPr marL="342900" lvl="0" indent="-228600" algn="l" rtl="0">
              <a:lnSpc>
                <a:spcPct val="100000"/>
              </a:lnSpc>
              <a:spcBef>
                <a:spcPts val="1600"/>
              </a:spcBef>
              <a:spcAft>
                <a:spcPts val="0"/>
              </a:spcAft>
              <a:buSzPts val="1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64"/>
          <p:cNvSpPr txBox="1">
            <a:spLocks noGrp="1"/>
          </p:cNvSpPr>
          <p:nvPr>
            <p:ph type="title"/>
          </p:nvPr>
        </p:nvSpPr>
        <p:spPr>
          <a:xfrm>
            <a:off x="1381761" y="268941"/>
            <a:ext cx="7430936" cy="56688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400"/>
              <a:t>Computing Environments – Cloud Computing</a:t>
            </a:r>
            <a:endParaRPr/>
          </a:p>
        </p:txBody>
      </p:sp>
      <p:pic>
        <p:nvPicPr>
          <p:cNvPr id="503" name="Google Shape;503;p64" descr="1_21.pdf"/>
          <p:cNvPicPr preferRelativeResize="0">
            <a:picLocks noGrp="1"/>
          </p:cNvPicPr>
          <p:nvPr>
            <p:ph type="pic" idx="2"/>
          </p:nvPr>
        </p:nvPicPr>
        <p:blipFill rotWithShape="1">
          <a:blip r:embed="rId3">
            <a:alphaModFix/>
          </a:blip>
          <a:srcRect t="-9690" b="-9688"/>
          <a:stretch/>
        </p:blipFill>
        <p:spPr>
          <a:xfrm>
            <a:off x="3496234" y="1376979"/>
            <a:ext cx="5329713" cy="5037072"/>
          </a:xfrm>
          <a:prstGeom prst="rect">
            <a:avLst/>
          </a:prstGeom>
          <a:noFill/>
          <a:ln>
            <a:noFill/>
          </a:ln>
        </p:spPr>
      </p:pic>
      <p:sp>
        <p:nvSpPr>
          <p:cNvPr id="504" name="Google Shape;504;p64"/>
          <p:cNvSpPr txBox="1">
            <a:spLocks noGrp="1"/>
          </p:cNvSpPr>
          <p:nvPr>
            <p:ph type="body" idx="1"/>
          </p:nvPr>
        </p:nvSpPr>
        <p:spPr>
          <a:xfrm>
            <a:off x="490331" y="1376980"/>
            <a:ext cx="2866056" cy="5037071"/>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Cloud computing environments composed of </a:t>
            </a:r>
            <a:r>
              <a:rPr lang="en-US" b="1">
                <a:solidFill>
                  <a:srgbClr val="0070C0"/>
                </a:solidFill>
              </a:rPr>
              <a:t>traditional OSes</a:t>
            </a:r>
            <a:r>
              <a:rPr lang="en-US"/>
              <a:t>, plus </a:t>
            </a:r>
            <a:r>
              <a:rPr lang="en-US" b="1">
                <a:solidFill>
                  <a:srgbClr val="0070C0"/>
                </a:solidFill>
              </a:rPr>
              <a:t>VMMs</a:t>
            </a:r>
            <a:r>
              <a:rPr lang="en-US"/>
              <a:t>, plus </a:t>
            </a:r>
            <a:r>
              <a:rPr lang="en-US" b="1">
                <a:solidFill>
                  <a:srgbClr val="0070C0"/>
                </a:solidFill>
              </a:rPr>
              <a:t>cloud management tools</a:t>
            </a:r>
            <a:endParaRPr/>
          </a:p>
          <a:p>
            <a:pPr marL="742950" lvl="1" indent="-285750" algn="l" rtl="0">
              <a:lnSpc>
                <a:spcPct val="100000"/>
              </a:lnSpc>
              <a:spcBef>
                <a:spcPts val="1600"/>
              </a:spcBef>
              <a:spcAft>
                <a:spcPts val="0"/>
              </a:spcAft>
              <a:buSzPts val="1440"/>
              <a:buChar char="●"/>
            </a:pPr>
            <a:r>
              <a:rPr lang="en-US"/>
              <a:t>Internet connectivity requires security like </a:t>
            </a:r>
            <a:r>
              <a:rPr lang="en-US" i="1">
                <a:solidFill>
                  <a:srgbClr val="0070C0"/>
                </a:solidFill>
              </a:rPr>
              <a:t>firewalls</a:t>
            </a:r>
            <a:endParaRPr sz="800" i="1">
              <a:solidFill>
                <a:srgbClr val="0070C0"/>
              </a:solidFill>
            </a:endParaRPr>
          </a:p>
          <a:p>
            <a:pPr marL="742950" lvl="1" indent="-285750" algn="l" rtl="0">
              <a:lnSpc>
                <a:spcPct val="100000"/>
              </a:lnSpc>
              <a:spcBef>
                <a:spcPts val="1600"/>
              </a:spcBef>
              <a:spcAft>
                <a:spcPts val="0"/>
              </a:spcAft>
              <a:buSzPts val="1440"/>
              <a:buChar char="●"/>
            </a:pPr>
            <a:r>
              <a:rPr lang="en-US" i="1">
                <a:solidFill>
                  <a:srgbClr val="0070C0"/>
                </a:solidFill>
              </a:rPr>
              <a:t>Load balancers</a:t>
            </a:r>
            <a:r>
              <a:rPr lang="en-US"/>
              <a:t> spread traffic across multiple applications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5"/>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000"/>
              <a:t>Computing Environments – Real-Time Embedded Systems</a:t>
            </a:r>
            <a:endParaRPr/>
          </a:p>
        </p:txBody>
      </p:sp>
      <p:sp>
        <p:nvSpPr>
          <p:cNvPr id="510" name="Google Shape;510;p65"/>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Real-time embedded systems</a:t>
            </a:r>
            <a:r>
              <a:rPr lang="en-US"/>
              <a:t> most prevalent form of computers</a:t>
            </a:r>
            <a:endParaRPr/>
          </a:p>
          <a:p>
            <a:pPr marL="742950" lvl="1" indent="-285750" algn="l" rtl="0">
              <a:lnSpc>
                <a:spcPct val="100000"/>
              </a:lnSpc>
              <a:spcBef>
                <a:spcPts val="1600"/>
              </a:spcBef>
              <a:spcAft>
                <a:spcPts val="0"/>
              </a:spcAft>
              <a:buSzPts val="1440"/>
              <a:buChar char="●"/>
            </a:pPr>
            <a:r>
              <a:rPr lang="en-US"/>
              <a:t>Vary considerable, special purpose, limited purpose OS, </a:t>
            </a:r>
            <a:r>
              <a:rPr lang="en-US" b="1">
                <a:solidFill>
                  <a:srgbClr val="0070C0"/>
                </a:solidFill>
              </a:rPr>
              <a:t>real-time OS</a:t>
            </a:r>
            <a:endParaRPr/>
          </a:p>
          <a:p>
            <a:pPr marL="742950" lvl="1" indent="-285750" algn="l" rtl="0">
              <a:lnSpc>
                <a:spcPct val="100000"/>
              </a:lnSpc>
              <a:spcBef>
                <a:spcPts val="1600"/>
              </a:spcBef>
              <a:spcAft>
                <a:spcPts val="0"/>
              </a:spcAft>
              <a:buSzPts val="1440"/>
              <a:buChar char="●"/>
            </a:pPr>
            <a:r>
              <a:rPr lang="en-US"/>
              <a:t>Use expanding</a:t>
            </a:r>
            <a:endParaRPr/>
          </a:p>
          <a:p>
            <a:pPr marL="342900" lvl="0" indent="-342900" algn="l" rtl="0">
              <a:lnSpc>
                <a:spcPct val="100000"/>
              </a:lnSpc>
              <a:spcBef>
                <a:spcPts val="1600"/>
              </a:spcBef>
              <a:spcAft>
                <a:spcPts val="0"/>
              </a:spcAft>
              <a:buSzPts val="1800"/>
              <a:buChar char="●"/>
            </a:pPr>
            <a:r>
              <a:rPr lang="en-US"/>
              <a:t>Many other </a:t>
            </a:r>
            <a:r>
              <a:rPr lang="en-US" i="1">
                <a:solidFill>
                  <a:srgbClr val="0070C0"/>
                </a:solidFill>
              </a:rPr>
              <a:t>special computing environments</a:t>
            </a:r>
            <a:r>
              <a:rPr lang="en-US"/>
              <a:t> as well</a:t>
            </a:r>
            <a:endParaRPr/>
          </a:p>
          <a:p>
            <a:pPr marL="742950" lvl="1" indent="-285750" algn="l" rtl="0">
              <a:lnSpc>
                <a:spcPct val="100000"/>
              </a:lnSpc>
              <a:spcBef>
                <a:spcPts val="1600"/>
              </a:spcBef>
              <a:spcAft>
                <a:spcPts val="0"/>
              </a:spcAft>
              <a:buSzPts val="1440"/>
              <a:buChar char="●"/>
            </a:pPr>
            <a:r>
              <a:rPr lang="en-US"/>
              <a:t>Some have OSes, some perform tasks without an OS</a:t>
            </a:r>
            <a:endParaRPr/>
          </a:p>
          <a:p>
            <a:pPr marL="342900" lvl="0" indent="-342900" algn="l" rtl="0">
              <a:lnSpc>
                <a:spcPct val="100000"/>
              </a:lnSpc>
              <a:spcBef>
                <a:spcPts val="1600"/>
              </a:spcBef>
              <a:spcAft>
                <a:spcPts val="0"/>
              </a:spcAft>
              <a:buSzPts val="1800"/>
              <a:buChar char="●"/>
            </a:pPr>
            <a:r>
              <a:rPr lang="en-US" i="1">
                <a:solidFill>
                  <a:srgbClr val="0070C0"/>
                </a:solidFill>
              </a:rPr>
              <a:t>Real-time OS has well-defined fixed time constraints</a:t>
            </a:r>
            <a:endParaRPr/>
          </a:p>
          <a:p>
            <a:pPr marL="742950" lvl="1" indent="-285750" algn="l" rtl="0">
              <a:lnSpc>
                <a:spcPct val="100000"/>
              </a:lnSpc>
              <a:spcBef>
                <a:spcPts val="1600"/>
              </a:spcBef>
              <a:spcAft>
                <a:spcPts val="0"/>
              </a:spcAft>
              <a:buSzPts val="1440"/>
              <a:buChar char="●"/>
            </a:pPr>
            <a:r>
              <a:rPr lang="en-US"/>
              <a:t>Processing must be done within constraints</a:t>
            </a:r>
            <a:endParaRPr/>
          </a:p>
          <a:p>
            <a:pPr marL="742950" lvl="1" indent="-285750" algn="l" rtl="0">
              <a:lnSpc>
                <a:spcPct val="100000"/>
              </a:lnSpc>
              <a:spcBef>
                <a:spcPts val="1600"/>
              </a:spcBef>
              <a:spcAft>
                <a:spcPts val="0"/>
              </a:spcAft>
              <a:buSzPts val="1440"/>
              <a:buChar char="●"/>
            </a:pPr>
            <a:r>
              <a:rPr lang="en-US"/>
              <a:t>Correct operation only if constraints met</a:t>
            </a:r>
            <a:endParaRPr/>
          </a:p>
          <a:p>
            <a:pPr marL="742950" lvl="1" indent="-194309" algn="l" rtl="0">
              <a:lnSpc>
                <a:spcPct val="100000"/>
              </a:lnSpc>
              <a:spcBef>
                <a:spcPts val="1600"/>
              </a:spcBef>
              <a:spcAft>
                <a:spcPts val="0"/>
              </a:spcAft>
              <a:buSzPts val="144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2400"/>
              <a:t>Free and Open-Source Operating Systems</a:t>
            </a:r>
            <a:endParaRPr/>
          </a:p>
        </p:txBody>
      </p:sp>
      <p:sp>
        <p:nvSpPr>
          <p:cNvPr id="516" name="Google Shape;516;p66"/>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Operating systems made available in source-code format rather than just binary </a:t>
            </a:r>
            <a:r>
              <a:rPr lang="en-US" i="1">
                <a:solidFill>
                  <a:srgbClr val="0070C0"/>
                </a:solidFill>
              </a:rPr>
              <a:t>closed-source</a:t>
            </a:r>
            <a:r>
              <a:rPr lang="en-US" b="1">
                <a:solidFill>
                  <a:srgbClr val="0070C0"/>
                </a:solidFill>
              </a:rPr>
              <a:t> </a:t>
            </a:r>
            <a:r>
              <a:rPr lang="en-US"/>
              <a:t>and</a:t>
            </a:r>
            <a:r>
              <a:rPr lang="en-US" b="1">
                <a:solidFill>
                  <a:srgbClr val="3366FF"/>
                </a:solidFill>
              </a:rPr>
              <a:t> </a:t>
            </a:r>
            <a:r>
              <a:rPr lang="en-US" i="1">
                <a:solidFill>
                  <a:srgbClr val="0070C0"/>
                </a:solidFill>
              </a:rPr>
              <a:t>proprietary</a:t>
            </a:r>
            <a:endParaRPr sz="800" i="1">
              <a:solidFill>
                <a:srgbClr val="0070C0"/>
              </a:solidFill>
            </a:endParaRPr>
          </a:p>
          <a:p>
            <a:pPr marL="342900" lvl="0" indent="-342900" algn="l" rtl="0">
              <a:lnSpc>
                <a:spcPct val="100000"/>
              </a:lnSpc>
              <a:spcBef>
                <a:spcPts val="1600"/>
              </a:spcBef>
              <a:spcAft>
                <a:spcPts val="0"/>
              </a:spcAft>
              <a:buSzPts val="1800"/>
              <a:buChar char="●"/>
            </a:pPr>
            <a:r>
              <a:rPr lang="en-US"/>
              <a:t>Counter to the </a:t>
            </a:r>
            <a:r>
              <a:rPr lang="en-US" i="1">
                <a:solidFill>
                  <a:srgbClr val="0070C0"/>
                </a:solidFill>
              </a:rPr>
              <a:t>copy protection</a:t>
            </a:r>
            <a:r>
              <a:rPr lang="en-US">
                <a:solidFill>
                  <a:srgbClr val="3366FF"/>
                </a:solidFill>
              </a:rPr>
              <a:t> </a:t>
            </a:r>
            <a:r>
              <a:rPr lang="en-US">
                <a:solidFill>
                  <a:srgbClr val="000000"/>
                </a:solidFill>
              </a:rPr>
              <a:t>and </a:t>
            </a:r>
            <a:r>
              <a:rPr lang="en-US" b="1">
                <a:solidFill>
                  <a:srgbClr val="0070C0"/>
                </a:solidFill>
              </a:rPr>
              <a:t>Digital Rights Management</a:t>
            </a:r>
            <a:r>
              <a:rPr lang="en-US" b="1">
                <a:solidFill>
                  <a:srgbClr val="3366FF"/>
                </a:solidFill>
              </a:rPr>
              <a:t> </a:t>
            </a:r>
            <a:r>
              <a:rPr lang="en-US">
                <a:solidFill>
                  <a:srgbClr val="000000"/>
                </a:solidFill>
              </a:rPr>
              <a:t>(</a:t>
            </a:r>
            <a:r>
              <a:rPr lang="en-US" b="1">
                <a:solidFill>
                  <a:srgbClr val="000000"/>
                </a:solidFill>
              </a:rPr>
              <a:t>DRM</a:t>
            </a:r>
            <a:r>
              <a:rPr lang="en-US">
                <a:solidFill>
                  <a:srgbClr val="000000"/>
                </a:solidFill>
              </a:rPr>
              <a:t>) movement</a:t>
            </a:r>
            <a:endParaRPr sz="800">
              <a:solidFill>
                <a:srgbClr val="000000"/>
              </a:solidFill>
            </a:endParaRPr>
          </a:p>
          <a:p>
            <a:pPr marL="342900" lvl="0" indent="-342900" algn="l" rtl="0">
              <a:lnSpc>
                <a:spcPct val="100000"/>
              </a:lnSpc>
              <a:spcBef>
                <a:spcPts val="1600"/>
              </a:spcBef>
              <a:spcAft>
                <a:spcPts val="0"/>
              </a:spcAft>
              <a:buSzPts val="1800"/>
              <a:buChar char="●"/>
            </a:pPr>
            <a:r>
              <a:rPr lang="en-US">
                <a:solidFill>
                  <a:srgbClr val="000000"/>
                </a:solidFill>
              </a:rPr>
              <a:t>Started by </a:t>
            </a:r>
            <a:r>
              <a:rPr lang="en-US" b="1">
                <a:solidFill>
                  <a:srgbClr val="0070C0"/>
                </a:solidFill>
              </a:rPr>
              <a:t>Free Software Foundation</a:t>
            </a:r>
            <a:r>
              <a:rPr lang="en-US" b="1">
                <a:solidFill>
                  <a:srgbClr val="3366FF"/>
                </a:solidFill>
              </a:rPr>
              <a:t> </a:t>
            </a:r>
            <a:r>
              <a:rPr lang="en-US">
                <a:solidFill>
                  <a:srgbClr val="000000"/>
                </a:solidFill>
              </a:rPr>
              <a:t>(</a:t>
            </a:r>
            <a:r>
              <a:rPr lang="en-US" b="1">
                <a:solidFill>
                  <a:srgbClr val="000000"/>
                </a:solidFill>
              </a:rPr>
              <a:t>FSF</a:t>
            </a:r>
            <a:r>
              <a:rPr lang="en-US">
                <a:solidFill>
                  <a:srgbClr val="000000"/>
                </a:solidFill>
              </a:rPr>
              <a:t>), which has “copyleft” </a:t>
            </a:r>
            <a:r>
              <a:rPr lang="en-US" b="1">
                <a:solidFill>
                  <a:srgbClr val="0070C0"/>
                </a:solidFill>
              </a:rPr>
              <a:t>GNU Public License</a:t>
            </a:r>
            <a:r>
              <a:rPr lang="en-US" b="1">
                <a:solidFill>
                  <a:srgbClr val="3366FF"/>
                </a:solidFill>
              </a:rPr>
              <a:t> </a:t>
            </a:r>
            <a:r>
              <a:rPr lang="en-US">
                <a:solidFill>
                  <a:srgbClr val="000000"/>
                </a:solidFill>
              </a:rPr>
              <a:t>(</a:t>
            </a:r>
            <a:r>
              <a:rPr lang="en-US" b="1">
                <a:solidFill>
                  <a:srgbClr val="000000"/>
                </a:solidFill>
              </a:rPr>
              <a:t>GPL</a:t>
            </a:r>
            <a:r>
              <a:rPr lang="en-US">
                <a:solidFill>
                  <a:srgbClr val="000000"/>
                </a:solidFill>
              </a:rPr>
              <a:t>) or </a:t>
            </a:r>
            <a:r>
              <a:rPr lang="en-US" b="1">
                <a:solidFill>
                  <a:srgbClr val="0070C0"/>
                </a:solidFill>
              </a:rPr>
              <a:t>Lesser GPL </a:t>
            </a:r>
            <a:r>
              <a:rPr lang="en-US"/>
              <a:t>(</a:t>
            </a:r>
            <a:r>
              <a:rPr lang="en-US" b="1"/>
              <a:t>L</a:t>
            </a:r>
            <a:r>
              <a:rPr lang="en-US" b="1">
                <a:solidFill>
                  <a:srgbClr val="000000"/>
                </a:solidFill>
              </a:rPr>
              <a:t>GPL</a:t>
            </a:r>
            <a:r>
              <a:rPr lang="en-US"/>
              <a:t>)</a:t>
            </a:r>
            <a:endParaRPr>
              <a:solidFill>
                <a:srgbClr val="000000"/>
              </a:solidFill>
            </a:endParaRPr>
          </a:p>
          <a:p>
            <a:pPr marL="742950" lvl="1" indent="-285750" algn="l" rtl="0">
              <a:lnSpc>
                <a:spcPct val="100000"/>
              </a:lnSpc>
              <a:spcBef>
                <a:spcPts val="1600"/>
              </a:spcBef>
              <a:spcAft>
                <a:spcPts val="0"/>
              </a:spcAft>
              <a:buSzPts val="1280"/>
              <a:buChar char="●"/>
            </a:pPr>
            <a:r>
              <a:rPr lang="en-US" sz="1600"/>
              <a:t>Free software and open-source software are two different ideas championed by different groups of people</a:t>
            </a:r>
            <a:endParaRPr/>
          </a:p>
          <a:p>
            <a:pPr marL="1085850" lvl="2" indent="-228600" algn="l" rtl="0">
              <a:lnSpc>
                <a:spcPct val="100000"/>
              </a:lnSpc>
              <a:spcBef>
                <a:spcPts val="1600"/>
              </a:spcBef>
              <a:spcAft>
                <a:spcPts val="0"/>
              </a:spcAft>
              <a:buSzPts val="1200"/>
              <a:buChar char="4"/>
            </a:pPr>
            <a:r>
              <a:rPr lang="en-US" sz="1600" u="sng">
                <a:solidFill>
                  <a:schemeClr val="hlink"/>
                </a:solidFill>
                <a:hlinkClick r:id="rId3"/>
              </a:rPr>
              <a:t>http://gnu.org/philosophy/open-source-misses-the-point.html/</a:t>
            </a:r>
            <a:r>
              <a:rPr lang="en-US" sz="1600"/>
              <a:t> </a:t>
            </a:r>
            <a:endParaRPr sz="1600" b="1">
              <a:solidFill>
                <a:srgbClr val="3366FF"/>
              </a:solidFill>
            </a:endParaRPr>
          </a:p>
          <a:p>
            <a:pPr marL="742950" lvl="1" indent="-285750" algn="l" rtl="0">
              <a:lnSpc>
                <a:spcPct val="100000"/>
              </a:lnSpc>
              <a:spcBef>
                <a:spcPts val="1600"/>
              </a:spcBef>
              <a:spcAft>
                <a:spcPts val="0"/>
              </a:spcAft>
              <a:buSzPts val="1440"/>
              <a:buChar char="●"/>
            </a:pPr>
            <a:r>
              <a:rPr lang="en-US">
                <a:solidFill>
                  <a:srgbClr val="000000"/>
                </a:solidFill>
              </a:rPr>
              <a:t>E.g., </a:t>
            </a:r>
            <a:r>
              <a:rPr lang="en-US" b="1">
                <a:solidFill>
                  <a:srgbClr val="0070C0"/>
                </a:solidFill>
              </a:rPr>
              <a:t>GNU/Linux</a:t>
            </a:r>
            <a:r>
              <a:rPr lang="en-US"/>
              <a:t> and </a:t>
            </a:r>
            <a:r>
              <a:rPr lang="en-US" b="1">
                <a:solidFill>
                  <a:srgbClr val="0070C0"/>
                </a:solidFill>
              </a:rPr>
              <a:t>BSD UNIX</a:t>
            </a:r>
            <a:r>
              <a:rPr lang="en-US">
                <a:solidFill>
                  <a:srgbClr val="3366FF"/>
                </a:solidFill>
              </a:rPr>
              <a:t> </a:t>
            </a:r>
            <a:r>
              <a:rPr lang="en-US">
                <a:solidFill>
                  <a:srgbClr val="000000"/>
                </a:solidFill>
              </a:rPr>
              <a:t>(including </a:t>
            </a:r>
            <a:r>
              <a:rPr lang="en-US" b="1">
                <a:solidFill>
                  <a:srgbClr val="0070C0"/>
                </a:solidFill>
              </a:rPr>
              <a:t>Darwin</a:t>
            </a:r>
            <a:r>
              <a:rPr lang="en-US">
                <a:solidFill>
                  <a:srgbClr val="000000"/>
                </a:solidFill>
              </a:rPr>
              <a:t>, core of </a:t>
            </a:r>
            <a:r>
              <a:rPr lang="en-US" b="1">
                <a:solidFill>
                  <a:srgbClr val="0070C0"/>
                </a:solidFill>
              </a:rPr>
              <a:t>Mac OS X</a:t>
            </a:r>
            <a:r>
              <a:rPr lang="en-US">
                <a:solidFill>
                  <a:srgbClr val="000000"/>
                </a:solidFill>
              </a:rPr>
              <a:t>)</a:t>
            </a:r>
            <a:endParaRPr/>
          </a:p>
          <a:p>
            <a:pPr marL="342900" lvl="0" indent="-342900" algn="l" rtl="0">
              <a:lnSpc>
                <a:spcPct val="100000"/>
              </a:lnSpc>
              <a:spcBef>
                <a:spcPts val="1600"/>
              </a:spcBef>
              <a:spcAft>
                <a:spcPts val="0"/>
              </a:spcAft>
              <a:buSzPts val="1800"/>
              <a:buChar char="●"/>
            </a:pPr>
            <a:r>
              <a:rPr lang="en-US">
                <a:solidFill>
                  <a:srgbClr val="000000"/>
                </a:solidFill>
              </a:rPr>
              <a:t>Use VMM like </a:t>
            </a:r>
            <a:r>
              <a:rPr lang="en-US" b="1">
                <a:solidFill>
                  <a:srgbClr val="0070C0"/>
                </a:solidFill>
              </a:rPr>
              <a:t>VMware Player</a:t>
            </a:r>
            <a:r>
              <a:rPr lang="en-US">
                <a:solidFill>
                  <a:srgbClr val="000000"/>
                </a:solidFill>
              </a:rPr>
              <a:t> (Free on Windows), </a:t>
            </a:r>
            <a:r>
              <a:rPr lang="en-US" b="1">
                <a:solidFill>
                  <a:srgbClr val="0070C0"/>
                </a:solidFill>
              </a:rPr>
              <a:t>VirtualBox</a:t>
            </a:r>
            <a:endParaRPr/>
          </a:p>
          <a:p>
            <a:pPr marL="742950" lvl="1" indent="-285750" algn="l" rtl="0">
              <a:lnSpc>
                <a:spcPct val="100000"/>
              </a:lnSpc>
              <a:spcBef>
                <a:spcPts val="1600"/>
              </a:spcBef>
              <a:spcAft>
                <a:spcPts val="0"/>
              </a:spcAft>
              <a:buSzPts val="1440"/>
              <a:buChar char="●"/>
            </a:pPr>
            <a:r>
              <a:rPr lang="en-US">
                <a:solidFill>
                  <a:srgbClr val="000000"/>
                </a:solidFill>
              </a:rPr>
              <a:t>Use to run guest operating systems for exploration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520"/>
        <p:cNvGrpSpPr/>
        <p:nvPr/>
      </p:nvGrpSpPr>
      <p:grpSpPr>
        <a:xfrm>
          <a:off x="0" y="0"/>
          <a:ext cx="0" cy="0"/>
          <a:chOff x="0" y="0"/>
          <a:chExt cx="0" cy="0"/>
        </a:xfrm>
      </p:grpSpPr>
      <p:sp>
        <p:nvSpPr>
          <p:cNvPr id="521" name="Google Shape;521;p67"/>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The Study of Operating Systems</a:t>
            </a:r>
            <a:endParaRPr/>
          </a:p>
        </p:txBody>
      </p:sp>
      <p:sp>
        <p:nvSpPr>
          <p:cNvPr id="522" name="Google Shape;522;p67"/>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200"/>
              <a:buChar char="●"/>
            </a:pPr>
            <a:r>
              <a:rPr lang="en-US" sz="1200">
                <a:latin typeface="Verdana"/>
                <a:ea typeface="Verdana"/>
                <a:cs typeface="Verdana"/>
                <a:sym typeface="Verdana"/>
              </a:rPr>
              <a:t>There has never been a more interesting time to study operating systems, and it has never been easier. The open-source movement has overtaken operating systems, causing many of them to be made available in both </a:t>
            </a:r>
            <a:r>
              <a:rPr lang="en-US" sz="1200" b="1">
                <a:solidFill>
                  <a:srgbClr val="0070C0"/>
                </a:solidFill>
                <a:latin typeface="Verdana"/>
                <a:ea typeface="Verdana"/>
                <a:cs typeface="Verdana"/>
                <a:sym typeface="Verdana"/>
              </a:rPr>
              <a:t>source</a:t>
            </a:r>
            <a:r>
              <a:rPr lang="en-US" sz="1200">
                <a:latin typeface="Verdana"/>
                <a:ea typeface="Verdana"/>
                <a:cs typeface="Verdana"/>
                <a:sym typeface="Verdana"/>
              </a:rPr>
              <a:t> and </a:t>
            </a:r>
            <a:r>
              <a:rPr lang="en-US" sz="1200" b="1">
                <a:solidFill>
                  <a:srgbClr val="0070C0"/>
                </a:solidFill>
                <a:latin typeface="Verdana"/>
                <a:ea typeface="Verdana"/>
                <a:cs typeface="Verdana"/>
                <a:sym typeface="Verdana"/>
              </a:rPr>
              <a:t>binary</a:t>
            </a:r>
            <a:r>
              <a:rPr lang="en-US" sz="1200">
                <a:latin typeface="Verdana"/>
                <a:ea typeface="Verdana"/>
                <a:cs typeface="Verdana"/>
                <a:sym typeface="Verdana"/>
              </a:rPr>
              <a:t> (executable) format. The list of operating systems available in both formats includes </a:t>
            </a:r>
            <a:r>
              <a:rPr lang="en-US" sz="1200" b="1">
                <a:solidFill>
                  <a:srgbClr val="0070C0"/>
                </a:solidFill>
                <a:latin typeface="Verdana"/>
                <a:ea typeface="Verdana"/>
                <a:cs typeface="Verdana"/>
                <a:sym typeface="Verdana"/>
              </a:rPr>
              <a:t>Linux</a:t>
            </a:r>
            <a:r>
              <a:rPr lang="en-US" sz="1200">
                <a:latin typeface="Verdana"/>
                <a:ea typeface="Verdana"/>
                <a:cs typeface="Verdana"/>
                <a:sym typeface="Verdana"/>
              </a:rPr>
              <a:t>, </a:t>
            </a:r>
            <a:r>
              <a:rPr lang="en-US" sz="1200" b="1">
                <a:solidFill>
                  <a:srgbClr val="0070C0"/>
                </a:solidFill>
                <a:latin typeface="Verdana"/>
                <a:ea typeface="Verdana"/>
                <a:cs typeface="Verdana"/>
                <a:sym typeface="Verdana"/>
              </a:rPr>
              <a:t>BSD UNIX</a:t>
            </a:r>
            <a:r>
              <a:rPr lang="en-US" sz="1200">
                <a:latin typeface="Verdana"/>
                <a:ea typeface="Verdana"/>
                <a:cs typeface="Verdana"/>
                <a:sym typeface="Verdana"/>
              </a:rPr>
              <a:t>, </a:t>
            </a:r>
            <a:r>
              <a:rPr lang="en-US" sz="1200" b="1">
                <a:solidFill>
                  <a:srgbClr val="0070C0"/>
                </a:solidFill>
                <a:latin typeface="Verdana"/>
                <a:ea typeface="Verdana"/>
                <a:cs typeface="Verdana"/>
                <a:sym typeface="Verdana"/>
              </a:rPr>
              <a:t>Solaris</a:t>
            </a:r>
            <a:r>
              <a:rPr lang="en-US" sz="1200">
                <a:latin typeface="Verdana"/>
                <a:ea typeface="Verdana"/>
                <a:cs typeface="Verdana"/>
                <a:sym typeface="Verdana"/>
              </a:rPr>
              <a:t>, and part of </a:t>
            </a:r>
            <a:r>
              <a:rPr lang="en-US" sz="1200" b="1">
                <a:solidFill>
                  <a:srgbClr val="0070C0"/>
                </a:solidFill>
                <a:latin typeface="Verdana"/>
                <a:ea typeface="Verdana"/>
                <a:cs typeface="Verdana"/>
                <a:sym typeface="Verdana"/>
              </a:rPr>
              <a:t>macOS</a:t>
            </a:r>
            <a:r>
              <a:rPr lang="en-US" sz="1200">
                <a:latin typeface="Verdana"/>
                <a:ea typeface="Verdana"/>
                <a:cs typeface="Verdana"/>
                <a:sym typeface="Verdana"/>
              </a:rPr>
              <a:t>. The availability of source code allows us to study operating systems from the inside out. Questions that we could once answer only by looking at documentation or the behavior of an operating system we can now answer by examining the code itself.</a:t>
            </a:r>
            <a:endParaRPr/>
          </a:p>
          <a:p>
            <a:pPr marL="342900" lvl="0" indent="-342900" algn="l" rtl="0">
              <a:lnSpc>
                <a:spcPct val="100000"/>
              </a:lnSpc>
              <a:spcBef>
                <a:spcPts val="800"/>
              </a:spcBef>
              <a:spcAft>
                <a:spcPts val="0"/>
              </a:spcAft>
              <a:buClr>
                <a:schemeClr val="dk1"/>
              </a:buClr>
              <a:buSzPts val="1200"/>
              <a:buChar char="●"/>
            </a:pPr>
            <a:r>
              <a:rPr lang="en-US" sz="1200">
                <a:latin typeface="Verdana"/>
                <a:ea typeface="Verdana"/>
                <a:cs typeface="Verdana"/>
                <a:sym typeface="Verdana"/>
              </a:rPr>
              <a:t>Operating systems that are no longer commercially viable have been open-sourced as well, enabling us to study how systems operated in a time of fewer CPU, memory, and storage resources. An extensive but incomplete list of </a:t>
            </a:r>
            <a:r>
              <a:rPr lang="en-US" sz="1200" b="1">
                <a:solidFill>
                  <a:srgbClr val="0070C0"/>
                </a:solidFill>
                <a:latin typeface="Verdana"/>
                <a:ea typeface="Verdana"/>
                <a:cs typeface="Verdana"/>
                <a:sym typeface="Verdana"/>
              </a:rPr>
              <a:t>open-source operating-system</a:t>
            </a:r>
            <a:r>
              <a:rPr lang="en-US" sz="1200">
                <a:latin typeface="Verdana"/>
                <a:ea typeface="Verdana"/>
                <a:cs typeface="Verdana"/>
                <a:sym typeface="Verdana"/>
              </a:rPr>
              <a:t> projects is available from https://curlie.org/Computers/Software/Operating_Systems/Open_Source/</a:t>
            </a:r>
            <a:endParaRPr/>
          </a:p>
          <a:p>
            <a:pPr marL="342900" lvl="0" indent="-342900" algn="l" rtl="0">
              <a:lnSpc>
                <a:spcPct val="100000"/>
              </a:lnSpc>
              <a:spcBef>
                <a:spcPts val="800"/>
              </a:spcBef>
              <a:spcAft>
                <a:spcPts val="0"/>
              </a:spcAft>
              <a:buClr>
                <a:schemeClr val="dk1"/>
              </a:buClr>
              <a:buSzPts val="1200"/>
              <a:buChar char="●"/>
            </a:pPr>
            <a:r>
              <a:rPr lang="en-US" sz="1200">
                <a:latin typeface="Verdana"/>
                <a:ea typeface="Verdana"/>
                <a:cs typeface="Verdana"/>
                <a:sym typeface="Verdana"/>
              </a:rPr>
              <a:t>In addition, the rise of </a:t>
            </a:r>
            <a:r>
              <a:rPr lang="en-US" sz="1200" b="1">
                <a:solidFill>
                  <a:srgbClr val="0070C0"/>
                </a:solidFill>
                <a:latin typeface="Verdana"/>
                <a:ea typeface="Verdana"/>
                <a:cs typeface="Verdana"/>
                <a:sym typeface="Verdana"/>
              </a:rPr>
              <a:t>virtualization</a:t>
            </a:r>
            <a:r>
              <a:rPr lang="en-US" sz="1200">
                <a:latin typeface="Verdana"/>
                <a:ea typeface="Verdana"/>
                <a:cs typeface="Verdana"/>
                <a:sym typeface="Verdana"/>
              </a:rPr>
              <a:t> as a mainstream (and frequently free) computer function makes it possible to run many operating systems on top of one core system. For example, </a:t>
            </a:r>
            <a:r>
              <a:rPr lang="en-US" sz="1200" b="1">
                <a:solidFill>
                  <a:srgbClr val="0070C0"/>
                </a:solidFill>
                <a:latin typeface="Verdana"/>
                <a:ea typeface="Verdana"/>
                <a:cs typeface="Verdana"/>
                <a:sym typeface="Verdana"/>
              </a:rPr>
              <a:t>VMware</a:t>
            </a:r>
            <a:r>
              <a:rPr lang="en-US" sz="1200">
                <a:latin typeface="Verdana"/>
                <a:ea typeface="Verdana"/>
                <a:cs typeface="Verdana"/>
                <a:sym typeface="Verdana"/>
              </a:rPr>
              <a:t> (http://www.vmware.com) provides a free “player” for Windows on which hundreds of free “virtual appliances” can run. </a:t>
            </a:r>
            <a:r>
              <a:rPr lang="en-US" sz="1200" b="1">
                <a:solidFill>
                  <a:srgbClr val="0070C0"/>
                </a:solidFill>
                <a:latin typeface="Verdana"/>
                <a:ea typeface="Verdana"/>
                <a:cs typeface="Verdana"/>
                <a:sym typeface="Verdana"/>
              </a:rPr>
              <a:t>VirtualBox</a:t>
            </a:r>
            <a:r>
              <a:rPr lang="en-US" sz="1200">
                <a:latin typeface="Verdana"/>
                <a:ea typeface="Verdana"/>
                <a:cs typeface="Verdana"/>
                <a:sym typeface="Verdana"/>
              </a:rPr>
              <a:t> (http://www.virtualbox.com) provides a free, open-source virtual machine manager on many operating systems. Using such tools, students can try out hundreds of operating systems without dedicated hardware.</a:t>
            </a:r>
            <a:endParaRPr/>
          </a:p>
          <a:p>
            <a:pPr marL="342900" lvl="0" indent="-342900" algn="l" rtl="0">
              <a:lnSpc>
                <a:spcPct val="100000"/>
              </a:lnSpc>
              <a:spcBef>
                <a:spcPts val="800"/>
              </a:spcBef>
              <a:spcAft>
                <a:spcPts val="0"/>
              </a:spcAft>
              <a:buClr>
                <a:srgbClr val="0070C0"/>
              </a:buClr>
              <a:buSzPts val="1200"/>
              <a:buChar char="●"/>
            </a:pPr>
            <a:r>
              <a:rPr lang="en-US" sz="1200" i="1">
                <a:solidFill>
                  <a:srgbClr val="0070C0"/>
                </a:solidFill>
                <a:latin typeface="Verdana"/>
                <a:ea typeface="Verdana"/>
                <a:cs typeface="Verdana"/>
                <a:sym typeface="Verdana"/>
              </a:rPr>
              <a:t>The advent of open-source operating systems has also made it easier to make the move from student to operating-system developer</a:t>
            </a:r>
            <a:r>
              <a:rPr lang="en-US" sz="1200">
                <a:latin typeface="Verdana"/>
                <a:ea typeface="Verdana"/>
                <a:cs typeface="Verdana"/>
                <a:sym typeface="Verdana"/>
              </a:rPr>
              <a:t>. With some knowledge, some effort, and an Internet connection, a student can even create a new operating-system distribution. Just a few years ago, it was difficult or impossible to get access to source code. Now, such access is limited only by how much interest, time, and disk space a student has.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527"/>
        <p:cNvGrpSpPr/>
        <p:nvPr/>
      </p:nvGrpSpPr>
      <p:grpSpPr>
        <a:xfrm>
          <a:off x="0" y="0"/>
          <a:ext cx="0" cy="0"/>
          <a:chOff x="0" y="0"/>
          <a:chExt cx="0" cy="0"/>
        </a:xfrm>
      </p:grpSpPr>
      <p:sp>
        <p:nvSpPr>
          <p:cNvPr id="528" name="Google Shape;528;p6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Summary</a:t>
            </a:r>
            <a:endParaRPr/>
          </a:p>
        </p:txBody>
      </p:sp>
      <p:sp>
        <p:nvSpPr>
          <p:cNvPr id="529" name="Google Shape;529;p68"/>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An </a:t>
            </a:r>
            <a:r>
              <a:rPr lang="en-US" b="1">
                <a:solidFill>
                  <a:srgbClr val="0070C0"/>
                </a:solidFill>
              </a:rPr>
              <a:t>operating system</a:t>
            </a:r>
            <a:r>
              <a:rPr lang="en-US" b="1" i="1">
                <a:solidFill>
                  <a:srgbClr val="0070C0"/>
                </a:solidFill>
              </a:rPr>
              <a:t> </a:t>
            </a:r>
            <a:r>
              <a:rPr lang="en-US"/>
              <a:t>is software that manages the computer hardware, as well as providing an environment for application programs to run. </a:t>
            </a:r>
            <a:endParaRPr/>
          </a:p>
          <a:p>
            <a:pPr marL="342900" lvl="0" indent="-342900" algn="l" rtl="0">
              <a:lnSpc>
                <a:spcPct val="100000"/>
              </a:lnSpc>
              <a:spcBef>
                <a:spcPts val="1600"/>
              </a:spcBef>
              <a:spcAft>
                <a:spcPts val="0"/>
              </a:spcAft>
              <a:buSzPts val="1800"/>
              <a:buChar char="●"/>
            </a:pPr>
            <a:r>
              <a:rPr lang="en-US" b="1">
                <a:solidFill>
                  <a:srgbClr val="0070C0"/>
                </a:solidFill>
              </a:rPr>
              <a:t>Interrupts</a:t>
            </a:r>
            <a:r>
              <a:rPr lang="en-US"/>
              <a:t> are a key way in which hardware interacts with the operating system. A hardware device triggers an interrupt by sending a signal to the CPU to alert the CPU that some event requires attention. The interrupt is managed by the interrupt handler. </a:t>
            </a:r>
            <a:endParaRPr/>
          </a:p>
          <a:p>
            <a:pPr marL="342900" lvl="0" indent="-342900" algn="l" rtl="0">
              <a:lnSpc>
                <a:spcPct val="100000"/>
              </a:lnSpc>
              <a:spcBef>
                <a:spcPts val="1600"/>
              </a:spcBef>
              <a:spcAft>
                <a:spcPts val="0"/>
              </a:spcAft>
              <a:buSzPts val="1800"/>
              <a:buChar char="●"/>
            </a:pPr>
            <a:r>
              <a:rPr lang="en-US"/>
              <a:t>For a computer to do its job of </a:t>
            </a:r>
            <a:r>
              <a:rPr lang="en-US" b="1">
                <a:solidFill>
                  <a:srgbClr val="0070C0"/>
                </a:solidFill>
              </a:rPr>
              <a:t>executing programs</a:t>
            </a:r>
            <a:r>
              <a:rPr lang="en-US"/>
              <a:t>, the programs must be in main memory, which is the only large storage area that the processor can access directly. </a:t>
            </a:r>
            <a:endParaRPr/>
          </a:p>
          <a:p>
            <a:pPr marL="342900" lvl="0" indent="-342900" algn="l" rtl="0">
              <a:lnSpc>
                <a:spcPct val="100000"/>
              </a:lnSpc>
              <a:spcBef>
                <a:spcPts val="1600"/>
              </a:spcBef>
              <a:spcAft>
                <a:spcPts val="0"/>
              </a:spcAft>
              <a:buSzPts val="1800"/>
              <a:buChar char="●"/>
            </a:pPr>
            <a:r>
              <a:rPr lang="en-US"/>
              <a:t>The </a:t>
            </a:r>
            <a:r>
              <a:rPr lang="en-US" b="1">
                <a:solidFill>
                  <a:srgbClr val="0070C0"/>
                </a:solidFill>
              </a:rPr>
              <a:t>main memory</a:t>
            </a:r>
            <a:r>
              <a:rPr lang="en-US" b="1" i="1">
                <a:solidFill>
                  <a:srgbClr val="0070C0"/>
                </a:solidFill>
              </a:rPr>
              <a:t> </a:t>
            </a:r>
            <a:r>
              <a:rPr lang="en-US"/>
              <a:t>is usually a volatile storage device that loses its contents when power is turned off or lost. </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Summary (Cont.)</a:t>
            </a:r>
            <a:endParaRPr/>
          </a:p>
        </p:txBody>
      </p:sp>
      <p:sp>
        <p:nvSpPr>
          <p:cNvPr id="535" name="Google Shape;535;p6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a:solidFill>
                  <a:srgbClr val="0070C0"/>
                </a:solidFill>
              </a:rPr>
              <a:t>Nonvolatile storage</a:t>
            </a:r>
            <a:r>
              <a:rPr lang="en-US" b="1" i="1">
                <a:solidFill>
                  <a:srgbClr val="0070C0"/>
                </a:solidFill>
              </a:rPr>
              <a:t> </a:t>
            </a:r>
            <a:r>
              <a:rPr lang="en-US"/>
              <a:t>is an extension of main memory and is capable of holding large quantities of data permanently. </a:t>
            </a:r>
            <a:endParaRPr/>
          </a:p>
          <a:p>
            <a:pPr marL="342900" lvl="0" indent="-342900" algn="l" rtl="0">
              <a:lnSpc>
                <a:spcPct val="100000"/>
              </a:lnSpc>
              <a:spcBef>
                <a:spcPts val="1600"/>
              </a:spcBef>
              <a:spcAft>
                <a:spcPts val="0"/>
              </a:spcAft>
              <a:buSzPts val="1800"/>
              <a:buChar char="●"/>
            </a:pPr>
            <a:r>
              <a:rPr lang="en-US"/>
              <a:t>The most common nonvolatile storage device is a </a:t>
            </a:r>
            <a:r>
              <a:rPr lang="en-US" b="1">
                <a:solidFill>
                  <a:srgbClr val="0070C0"/>
                </a:solidFill>
              </a:rPr>
              <a:t>hard disk</a:t>
            </a:r>
            <a:r>
              <a:rPr lang="en-US"/>
              <a:t>, which can provide storage of both programs and data. </a:t>
            </a:r>
            <a:endParaRPr/>
          </a:p>
          <a:p>
            <a:pPr marL="342900" lvl="0" indent="-342900" algn="l" rtl="0">
              <a:lnSpc>
                <a:spcPct val="100000"/>
              </a:lnSpc>
              <a:spcBef>
                <a:spcPts val="1600"/>
              </a:spcBef>
              <a:spcAft>
                <a:spcPts val="0"/>
              </a:spcAft>
              <a:buSzPts val="1800"/>
              <a:buChar char="●"/>
            </a:pPr>
            <a:r>
              <a:rPr lang="en-US"/>
              <a:t>The wide variety of </a:t>
            </a:r>
            <a:r>
              <a:rPr lang="en-US" b="1">
                <a:solidFill>
                  <a:srgbClr val="0070C0"/>
                </a:solidFill>
              </a:rPr>
              <a:t>storage systems</a:t>
            </a:r>
            <a:r>
              <a:rPr lang="en-US" b="1" i="1">
                <a:solidFill>
                  <a:srgbClr val="0070C0"/>
                </a:solidFill>
              </a:rPr>
              <a:t> </a:t>
            </a:r>
            <a:r>
              <a:rPr lang="en-US"/>
              <a:t>in a computer system can be organized in a hierarchy according to speed and cost. The higher levels are expensive, but they are fast. As we move down the hierarchy, the cost per bit generally decreases, whereas the access time generally increases. </a:t>
            </a:r>
            <a:endParaRPr/>
          </a:p>
          <a:p>
            <a:pPr marL="342900" lvl="0" indent="-342900" algn="l" rtl="0">
              <a:lnSpc>
                <a:spcPct val="100000"/>
              </a:lnSpc>
              <a:spcBef>
                <a:spcPts val="1600"/>
              </a:spcBef>
              <a:spcAft>
                <a:spcPts val="0"/>
              </a:spcAft>
              <a:buSzPts val="1800"/>
              <a:buChar char="●"/>
            </a:pPr>
            <a:r>
              <a:rPr lang="en-US"/>
              <a:t>Modern computer architectures are </a:t>
            </a:r>
            <a:r>
              <a:rPr lang="en-US" b="1">
                <a:solidFill>
                  <a:srgbClr val="0070C0"/>
                </a:solidFill>
              </a:rPr>
              <a:t>multiprocessor systems</a:t>
            </a:r>
            <a:r>
              <a:rPr lang="en-US" b="1" i="1">
                <a:solidFill>
                  <a:srgbClr val="0070C0"/>
                </a:solidFill>
              </a:rPr>
              <a:t> </a:t>
            </a:r>
            <a:r>
              <a:rPr lang="en-US"/>
              <a:t>in which each CPU contains several computing cores. </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6"/>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Chapter 1: Introduction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539"/>
        <p:cNvGrpSpPr/>
        <p:nvPr/>
      </p:nvGrpSpPr>
      <p:grpSpPr>
        <a:xfrm>
          <a:off x="0" y="0"/>
          <a:ext cx="0" cy="0"/>
          <a:chOff x="0" y="0"/>
          <a:chExt cx="0" cy="0"/>
        </a:xfrm>
      </p:grpSpPr>
      <p:sp>
        <p:nvSpPr>
          <p:cNvPr id="540" name="Google Shape;540;p70"/>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Summary (Cont.)</a:t>
            </a:r>
            <a:endParaRPr/>
          </a:p>
        </p:txBody>
      </p:sp>
      <p:sp>
        <p:nvSpPr>
          <p:cNvPr id="541" name="Google Shape;541;p70"/>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To best utilize the CPU, modern operating systems employ </a:t>
            </a:r>
            <a:r>
              <a:rPr lang="en-US" b="1">
                <a:solidFill>
                  <a:srgbClr val="0070C0"/>
                </a:solidFill>
              </a:rPr>
              <a:t>multiprogramming</a:t>
            </a:r>
            <a:r>
              <a:rPr lang="en-US"/>
              <a:t>, which allows several jobs to be in memory at the same time, thus ensuring that the CPU always has a job to execute. </a:t>
            </a:r>
            <a:endParaRPr/>
          </a:p>
          <a:p>
            <a:pPr marL="342900" lvl="0" indent="-342900" algn="l" rtl="0">
              <a:lnSpc>
                <a:spcPct val="100000"/>
              </a:lnSpc>
              <a:spcBef>
                <a:spcPts val="1600"/>
              </a:spcBef>
              <a:spcAft>
                <a:spcPts val="0"/>
              </a:spcAft>
              <a:buSzPts val="1800"/>
              <a:buChar char="●"/>
            </a:pPr>
            <a:r>
              <a:rPr lang="en-US" b="1">
                <a:solidFill>
                  <a:srgbClr val="0070C0"/>
                </a:solidFill>
              </a:rPr>
              <a:t>Multitasking</a:t>
            </a:r>
            <a:r>
              <a:rPr lang="en-US"/>
              <a:t> is an extension of multiprogramming wherein CPU scheduling algorithms rapidly switch between processes, providing users with a fast response time. </a:t>
            </a:r>
            <a:endParaRPr/>
          </a:p>
          <a:p>
            <a:pPr marL="342900" lvl="0" indent="-342900" algn="l" rtl="0">
              <a:lnSpc>
                <a:spcPct val="100000"/>
              </a:lnSpc>
              <a:spcBef>
                <a:spcPts val="1600"/>
              </a:spcBef>
              <a:spcAft>
                <a:spcPts val="0"/>
              </a:spcAft>
              <a:buSzPts val="1800"/>
              <a:buChar char="●"/>
            </a:pPr>
            <a:r>
              <a:rPr lang="en-US"/>
              <a:t>To prevent user programs from interfering with the proper operation of the system, the system hardware has two modes: </a:t>
            </a:r>
            <a:r>
              <a:rPr lang="en-US" b="1">
                <a:solidFill>
                  <a:srgbClr val="0070C0"/>
                </a:solidFill>
              </a:rPr>
              <a:t>user mode</a:t>
            </a:r>
            <a:r>
              <a:rPr lang="en-US" b="1" i="1">
                <a:solidFill>
                  <a:srgbClr val="0070C0"/>
                </a:solidFill>
              </a:rPr>
              <a:t> </a:t>
            </a:r>
            <a:r>
              <a:rPr lang="en-US"/>
              <a:t>and </a:t>
            </a:r>
            <a:r>
              <a:rPr lang="en-US" b="1">
                <a:solidFill>
                  <a:srgbClr val="0070C0"/>
                </a:solidFill>
              </a:rPr>
              <a:t>kernel mode</a:t>
            </a:r>
            <a:r>
              <a:rPr lang="en-US"/>
              <a:t>. </a:t>
            </a:r>
            <a:endParaRPr/>
          </a:p>
          <a:p>
            <a:pPr marL="342900" lvl="0" indent="-342900" algn="l" rtl="0">
              <a:lnSpc>
                <a:spcPct val="100000"/>
              </a:lnSpc>
              <a:spcBef>
                <a:spcPts val="1600"/>
              </a:spcBef>
              <a:spcAft>
                <a:spcPts val="0"/>
              </a:spcAft>
              <a:buSzPts val="1800"/>
              <a:buChar char="●"/>
            </a:pPr>
            <a:r>
              <a:rPr lang="en-US" b="1">
                <a:solidFill>
                  <a:srgbClr val="0070C0"/>
                </a:solidFill>
              </a:rPr>
              <a:t>Various instructions are privileged</a:t>
            </a:r>
            <a:r>
              <a:rPr lang="en-US" b="1" i="1">
                <a:solidFill>
                  <a:srgbClr val="0070C0"/>
                </a:solidFill>
              </a:rPr>
              <a:t> </a:t>
            </a:r>
            <a:r>
              <a:rPr lang="en-US"/>
              <a:t>and can be executed only in kernel mode. Examples include the instruction to switch to kernel mode, I/O control, timer management, and interrupt management. </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Summary (Cont.)</a:t>
            </a:r>
            <a:endParaRPr/>
          </a:p>
        </p:txBody>
      </p:sp>
      <p:sp>
        <p:nvSpPr>
          <p:cNvPr id="547" name="Google Shape;547;p71"/>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A </a:t>
            </a:r>
            <a:r>
              <a:rPr lang="en-US" b="1">
                <a:solidFill>
                  <a:srgbClr val="0070C0"/>
                </a:solidFill>
              </a:rPr>
              <a:t>process</a:t>
            </a:r>
            <a:r>
              <a:rPr lang="en-US"/>
              <a:t> is the fundamental unit of work in an operating system. Process management includes creating and deleting processes and providing mechanisms for processes to communicate and synchronize with each other. </a:t>
            </a:r>
            <a:endParaRPr/>
          </a:p>
          <a:p>
            <a:pPr marL="342900" lvl="0" indent="-342900" algn="l" rtl="0">
              <a:lnSpc>
                <a:spcPct val="100000"/>
              </a:lnSpc>
              <a:spcBef>
                <a:spcPts val="1600"/>
              </a:spcBef>
              <a:spcAft>
                <a:spcPts val="0"/>
              </a:spcAft>
              <a:buSzPts val="1800"/>
              <a:buChar char="●"/>
            </a:pPr>
            <a:r>
              <a:rPr lang="en-US"/>
              <a:t>An operating system manages </a:t>
            </a:r>
            <a:r>
              <a:rPr lang="en-US" b="1">
                <a:solidFill>
                  <a:srgbClr val="0070C0"/>
                </a:solidFill>
              </a:rPr>
              <a:t>memory</a:t>
            </a:r>
            <a:r>
              <a:rPr lang="en-US"/>
              <a:t> by keeping track of what parts of memory are being used and by whom. It is also responsible for dynamically allocating and freeing memory space. </a:t>
            </a:r>
            <a:endParaRPr/>
          </a:p>
          <a:p>
            <a:pPr marL="342900" lvl="0" indent="-342900" algn="l" rtl="0">
              <a:lnSpc>
                <a:spcPct val="100000"/>
              </a:lnSpc>
              <a:spcBef>
                <a:spcPts val="1600"/>
              </a:spcBef>
              <a:spcAft>
                <a:spcPts val="0"/>
              </a:spcAft>
              <a:buSzPts val="1800"/>
              <a:buChar char="●"/>
            </a:pPr>
            <a:r>
              <a:rPr lang="en-US" b="1">
                <a:solidFill>
                  <a:srgbClr val="0070C0"/>
                </a:solidFill>
              </a:rPr>
              <a:t>Storage space</a:t>
            </a:r>
            <a:r>
              <a:rPr lang="en-US" b="1" i="1">
                <a:solidFill>
                  <a:srgbClr val="0070C0"/>
                </a:solidFill>
              </a:rPr>
              <a:t> </a:t>
            </a:r>
            <a:r>
              <a:rPr lang="en-US"/>
              <a:t>is managed by the operating system; this includes providing file systems for representing files and directories and managing space on mass-storage devices. </a:t>
            </a:r>
            <a:endParaRPr/>
          </a:p>
          <a:p>
            <a:pPr marL="342900" lvl="0" indent="-342900" algn="l" rtl="0">
              <a:lnSpc>
                <a:spcPct val="100000"/>
              </a:lnSpc>
              <a:spcBef>
                <a:spcPts val="1600"/>
              </a:spcBef>
              <a:spcAft>
                <a:spcPts val="0"/>
              </a:spcAft>
              <a:buSzPts val="1800"/>
              <a:buChar char="●"/>
            </a:pPr>
            <a:r>
              <a:rPr lang="en-US"/>
              <a:t>Operating systems provide </a:t>
            </a:r>
            <a:r>
              <a:rPr lang="en-US" b="1">
                <a:solidFill>
                  <a:srgbClr val="0070C0"/>
                </a:solidFill>
              </a:rPr>
              <a:t>mechanisms for protecting and securing</a:t>
            </a:r>
            <a:r>
              <a:rPr lang="en-US" b="1" i="1">
                <a:solidFill>
                  <a:srgbClr val="0070C0"/>
                </a:solidFill>
              </a:rPr>
              <a:t> </a:t>
            </a:r>
            <a:r>
              <a:rPr lang="en-US"/>
              <a:t>the operating system and users. Protection measures control the access of processes or users to the resources made available by the computer system. </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551"/>
        <p:cNvGrpSpPr/>
        <p:nvPr/>
      </p:nvGrpSpPr>
      <p:grpSpPr>
        <a:xfrm>
          <a:off x="0" y="0"/>
          <a:ext cx="0" cy="0"/>
          <a:chOff x="0" y="0"/>
          <a:chExt cx="0" cy="0"/>
        </a:xfrm>
      </p:grpSpPr>
      <p:sp>
        <p:nvSpPr>
          <p:cNvPr id="552" name="Google Shape;552;p72"/>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Summary (Cont.)</a:t>
            </a:r>
            <a:endParaRPr/>
          </a:p>
        </p:txBody>
      </p:sp>
      <p:sp>
        <p:nvSpPr>
          <p:cNvPr id="553" name="Google Shape;553;p72"/>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b="1" dirty="0">
                <a:solidFill>
                  <a:srgbClr val="0070C0"/>
                </a:solidFill>
              </a:rPr>
              <a:t>Virtualization</a:t>
            </a:r>
            <a:r>
              <a:rPr lang="en-US" dirty="0"/>
              <a:t> involves abstracting a computer’s hardware into several different execution environments. </a:t>
            </a:r>
            <a:endParaRPr dirty="0"/>
          </a:p>
          <a:p>
            <a:pPr marL="342900" lvl="0" indent="-342900" algn="l" rtl="0">
              <a:lnSpc>
                <a:spcPct val="100000"/>
              </a:lnSpc>
              <a:spcBef>
                <a:spcPts val="1600"/>
              </a:spcBef>
              <a:spcAft>
                <a:spcPts val="0"/>
              </a:spcAft>
              <a:buSzPts val="1800"/>
              <a:buChar char="●"/>
            </a:pPr>
            <a:r>
              <a:rPr lang="en-US" b="1" dirty="0">
                <a:solidFill>
                  <a:srgbClr val="0070C0"/>
                </a:solidFill>
              </a:rPr>
              <a:t>Data structures</a:t>
            </a:r>
            <a:r>
              <a:rPr lang="en-US" b="1" i="1" dirty="0">
                <a:solidFill>
                  <a:srgbClr val="0070C0"/>
                </a:solidFill>
              </a:rPr>
              <a:t> </a:t>
            </a:r>
            <a:r>
              <a:rPr lang="en-US" dirty="0"/>
              <a:t>that are used in an operating system include lists, stacks, queues, trees, and maps. </a:t>
            </a:r>
            <a:endParaRPr dirty="0"/>
          </a:p>
          <a:p>
            <a:pPr marL="342900" lvl="0" indent="-342900" algn="l" rtl="0">
              <a:lnSpc>
                <a:spcPct val="100000"/>
              </a:lnSpc>
              <a:spcBef>
                <a:spcPts val="1600"/>
              </a:spcBef>
              <a:spcAft>
                <a:spcPts val="0"/>
              </a:spcAft>
              <a:buSzPts val="1800"/>
              <a:buChar char="●"/>
            </a:pPr>
            <a:r>
              <a:rPr lang="en-US" b="1" dirty="0">
                <a:solidFill>
                  <a:srgbClr val="0070C0"/>
                </a:solidFill>
              </a:rPr>
              <a:t>Computing</a:t>
            </a:r>
            <a:r>
              <a:rPr lang="en-US" dirty="0"/>
              <a:t> takes place in a variety of </a:t>
            </a:r>
            <a:r>
              <a:rPr lang="en-US" b="1" dirty="0">
                <a:solidFill>
                  <a:srgbClr val="0070C0"/>
                </a:solidFill>
              </a:rPr>
              <a:t>environments</a:t>
            </a:r>
            <a:r>
              <a:rPr lang="en-US" dirty="0"/>
              <a:t>, including traditional computing, mobile computing, client-server systems, peer-to-peer systems, cloud computing, and real-time embedded systems. </a:t>
            </a:r>
            <a:endParaRPr dirty="0"/>
          </a:p>
          <a:p>
            <a:pPr marL="342900" lvl="0" indent="-342900" algn="l" rtl="0">
              <a:lnSpc>
                <a:spcPct val="100000"/>
              </a:lnSpc>
              <a:spcBef>
                <a:spcPts val="1600"/>
              </a:spcBef>
              <a:spcAft>
                <a:spcPts val="0"/>
              </a:spcAft>
              <a:buSzPts val="1800"/>
              <a:buChar char="●"/>
            </a:pPr>
            <a:r>
              <a:rPr lang="en-US" b="1" dirty="0">
                <a:solidFill>
                  <a:srgbClr val="0070C0"/>
                </a:solidFill>
              </a:rPr>
              <a:t>Free and open-source operating systems </a:t>
            </a:r>
            <a:r>
              <a:rPr lang="en-US" dirty="0"/>
              <a:t>are available in source-code format. Free software is licensed to allow no-cost use, redistribution, and modification. GNU/Linux, FreeBSD, and Solaris are examples of popular open-source systems. </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3"/>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End of Chapter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Chapter 1: Outline</a:t>
            </a:r>
            <a:endParaRPr/>
          </a:p>
        </p:txBody>
      </p:sp>
      <p:sp>
        <p:nvSpPr>
          <p:cNvPr id="139" name="Google Shape;139;p8"/>
          <p:cNvSpPr txBox="1">
            <a:spLocks noGrp="1"/>
          </p:cNvSpPr>
          <p:nvPr>
            <p:ph type="body" idx="1"/>
          </p:nvPr>
        </p:nvSpPr>
        <p:spPr>
          <a:xfrm>
            <a:off x="490330" y="1420008"/>
            <a:ext cx="4134679" cy="500729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What Operating Systems Do</a:t>
            </a:r>
            <a:endParaRPr/>
          </a:p>
          <a:p>
            <a:pPr marL="342900" lvl="0" indent="-342900" algn="l" rtl="0">
              <a:lnSpc>
                <a:spcPct val="100000"/>
              </a:lnSpc>
              <a:spcBef>
                <a:spcPts val="1600"/>
              </a:spcBef>
              <a:spcAft>
                <a:spcPts val="0"/>
              </a:spcAft>
              <a:buSzPts val="1800"/>
              <a:buChar char="●"/>
            </a:pPr>
            <a:r>
              <a:rPr lang="en-US"/>
              <a:t>Computer-System Organization</a:t>
            </a:r>
            <a:endParaRPr/>
          </a:p>
          <a:p>
            <a:pPr marL="342900" lvl="0" indent="-342900" algn="l" rtl="0">
              <a:lnSpc>
                <a:spcPct val="100000"/>
              </a:lnSpc>
              <a:spcBef>
                <a:spcPts val="1600"/>
              </a:spcBef>
              <a:spcAft>
                <a:spcPts val="0"/>
              </a:spcAft>
              <a:buSzPts val="1800"/>
              <a:buChar char="●"/>
            </a:pPr>
            <a:r>
              <a:rPr lang="en-US"/>
              <a:t>Computer-System Architecture</a:t>
            </a:r>
            <a:endParaRPr/>
          </a:p>
          <a:p>
            <a:pPr marL="342900" lvl="0" indent="-342900" algn="l" rtl="0">
              <a:lnSpc>
                <a:spcPct val="100000"/>
              </a:lnSpc>
              <a:spcBef>
                <a:spcPts val="1600"/>
              </a:spcBef>
              <a:spcAft>
                <a:spcPts val="0"/>
              </a:spcAft>
              <a:buSzPts val="1800"/>
              <a:buChar char="●"/>
            </a:pPr>
            <a:r>
              <a:rPr lang="en-US"/>
              <a:t>Operating-System Operations</a:t>
            </a:r>
            <a:endParaRPr/>
          </a:p>
          <a:p>
            <a:pPr marL="342900" lvl="0" indent="-342900" algn="l" rtl="0">
              <a:lnSpc>
                <a:spcPct val="100000"/>
              </a:lnSpc>
              <a:spcBef>
                <a:spcPts val="1600"/>
              </a:spcBef>
              <a:spcAft>
                <a:spcPts val="0"/>
              </a:spcAft>
              <a:buSzPts val="1800"/>
              <a:buChar char="●"/>
            </a:pPr>
            <a:r>
              <a:rPr lang="en-US"/>
              <a:t>Resource Management</a:t>
            </a:r>
            <a:endParaRPr/>
          </a:p>
          <a:p>
            <a:pPr marL="342900" lvl="0" indent="-342900" algn="l" rtl="0">
              <a:lnSpc>
                <a:spcPct val="100000"/>
              </a:lnSpc>
              <a:spcBef>
                <a:spcPts val="1600"/>
              </a:spcBef>
              <a:spcAft>
                <a:spcPts val="0"/>
              </a:spcAft>
              <a:buSzPts val="1800"/>
              <a:buChar char="●"/>
            </a:pPr>
            <a:r>
              <a:rPr lang="en-US"/>
              <a:t>Security and Protection</a:t>
            </a:r>
            <a:endParaRPr/>
          </a:p>
        </p:txBody>
      </p:sp>
      <p:sp>
        <p:nvSpPr>
          <p:cNvPr id="140" name="Google Shape;140;p8"/>
          <p:cNvSpPr txBox="1">
            <a:spLocks noGrp="1"/>
          </p:cNvSpPr>
          <p:nvPr>
            <p:ph type="body" idx="2"/>
          </p:nvPr>
        </p:nvSpPr>
        <p:spPr>
          <a:xfrm>
            <a:off x="4797287" y="1420008"/>
            <a:ext cx="4055165" cy="500729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Virtualization</a:t>
            </a:r>
            <a:endParaRPr/>
          </a:p>
          <a:p>
            <a:pPr marL="342900" lvl="0" indent="-342900" algn="l" rtl="0">
              <a:lnSpc>
                <a:spcPct val="100000"/>
              </a:lnSpc>
              <a:spcBef>
                <a:spcPts val="1600"/>
              </a:spcBef>
              <a:spcAft>
                <a:spcPts val="0"/>
              </a:spcAft>
              <a:buSzPts val="1800"/>
              <a:buChar char="●"/>
            </a:pPr>
            <a:r>
              <a:rPr lang="en-US"/>
              <a:t>Distributed Systems</a:t>
            </a:r>
            <a:endParaRPr/>
          </a:p>
          <a:p>
            <a:pPr marL="342900" lvl="0" indent="-342900" algn="l" rtl="0">
              <a:lnSpc>
                <a:spcPct val="100000"/>
              </a:lnSpc>
              <a:spcBef>
                <a:spcPts val="1600"/>
              </a:spcBef>
              <a:spcAft>
                <a:spcPts val="0"/>
              </a:spcAft>
              <a:buSzPts val="1800"/>
              <a:buChar char="●"/>
            </a:pPr>
            <a:r>
              <a:rPr lang="en-US"/>
              <a:t>Kernel Data Structures</a:t>
            </a:r>
            <a:endParaRPr/>
          </a:p>
          <a:p>
            <a:pPr marL="342900" lvl="0" indent="-342900" algn="l" rtl="0">
              <a:lnSpc>
                <a:spcPct val="100000"/>
              </a:lnSpc>
              <a:spcBef>
                <a:spcPts val="1600"/>
              </a:spcBef>
              <a:spcAft>
                <a:spcPts val="0"/>
              </a:spcAft>
              <a:buSzPts val="1800"/>
              <a:buChar char="●"/>
            </a:pPr>
            <a:r>
              <a:rPr lang="en-US"/>
              <a:t>Computing Environments</a:t>
            </a:r>
            <a:endParaRPr/>
          </a:p>
          <a:p>
            <a:pPr marL="342900" lvl="0" indent="-342900" algn="l" rtl="0">
              <a:lnSpc>
                <a:spcPct val="100000"/>
              </a:lnSpc>
              <a:spcBef>
                <a:spcPts val="1600"/>
              </a:spcBef>
              <a:spcAft>
                <a:spcPts val="0"/>
              </a:spcAft>
              <a:buSzPts val="1800"/>
              <a:buChar char="●"/>
            </a:pPr>
            <a:r>
              <a:rPr lang="en-US"/>
              <a:t>Free/Libre and Open-Source Operating Systems</a:t>
            </a:r>
            <a:endParaRPr/>
          </a:p>
          <a:p>
            <a:pPr marL="342900" lvl="0" indent="-228600" algn="l" rtl="0">
              <a:lnSpc>
                <a:spcPct val="100000"/>
              </a:lnSpc>
              <a:spcBef>
                <a:spcPts val="160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1379221" y="277813"/>
            <a:ext cx="747268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Objectives</a:t>
            </a:r>
            <a:endParaRPr/>
          </a:p>
        </p:txBody>
      </p:sp>
      <p:sp>
        <p:nvSpPr>
          <p:cNvPr id="146" name="Google Shape;146;p9"/>
          <p:cNvSpPr txBox="1">
            <a:spLocks noGrp="1"/>
          </p:cNvSpPr>
          <p:nvPr>
            <p:ph type="body" idx="1"/>
          </p:nvPr>
        </p:nvSpPr>
        <p:spPr>
          <a:xfrm>
            <a:off x="490538" y="1398494"/>
            <a:ext cx="8361362" cy="501976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a:t>Describe the general organization of </a:t>
            </a:r>
            <a:r>
              <a:rPr lang="en-US" i="1">
                <a:solidFill>
                  <a:srgbClr val="0070C0"/>
                </a:solidFill>
              </a:rPr>
              <a:t>a</a:t>
            </a:r>
            <a:r>
              <a:rPr lang="en-US" b="1" i="1">
                <a:solidFill>
                  <a:srgbClr val="0070C0"/>
                </a:solidFill>
              </a:rPr>
              <a:t> </a:t>
            </a:r>
            <a:r>
              <a:rPr lang="en-US" i="1">
                <a:solidFill>
                  <a:srgbClr val="0070C0"/>
                </a:solidFill>
              </a:rPr>
              <a:t>computer system</a:t>
            </a:r>
            <a:r>
              <a:rPr lang="en-US">
                <a:solidFill>
                  <a:srgbClr val="3366FF"/>
                </a:solidFill>
              </a:rPr>
              <a:t> </a:t>
            </a:r>
            <a:r>
              <a:rPr lang="en-US"/>
              <a:t>and the role of </a:t>
            </a:r>
            <a:r>
              <a:rPr lang="en-US">
                <a:solidFill>
                  <a:srgbClr val="0070C0"/>
                </a:solidFill>
              </a:rPr>
              <a:t>interrupts</a:t>
            </a:r>
            <a:endParaRPr/>
          </a:p>
          <a:p>
            <a:pPr marL="342900" lvl="0" indent="-342900" algn="l" rtl="0">
              <a:lnSpc>
                <a:spcPct val="100000"/>
              </a:lnSpc>
              <a:spcBef>
                <a:spcPts val="1600"/>
              </a:spcBef>
              <a:spcAft>
                <a:spcPts val="0"/>
              </a:spcAft>
              <a:buSzPts val="1800"/>
              <a:buChar char="●"/>
            </a:pPr>
            <a:r>
              <a:rPr lang="en-US"/>
              <a:t>Describe the components in a modern, </a:t>
            </a:r>
            <a:r>
              <a:rPr lang="en-US" i="1">
                <a:solidFill>
                  <a:srgbClr val="0070C0"/>
                </a:solidFill>
              </a:rPr>
              <a:t>multiprocessor computer</a:t>
            </a:r>
            <a:r>
              <a:rPr lang="en-US">
                <a:solidFill>
                  <a:srgbClr val="0070C0"/>
                </a:solidFill>
              </a:rPr>
              <a:t> </a:t>
            </a:r>
            <a:r>
              <a:rPr lang="en-US" i="1">
                <a:solidFill>
                  <a:srgbClr val="0070C0"/>
                </a:solidFill>
              </a:rPr>
              <a:t>system</a:t>
            </a:r>
            <a:endParaRPr/>
          </a:p>
          <a:p>
            <a:pPr marL="342900" lvl="0" indent="-342900" algn="l" rtl="0">
              <a:lnSpc>
                <a:spcPct val="100000"/>
              </a:lnSpc>
              <a:spcBef>
                <a:spcPts val="1600"/>
              </a:spcBef>
              <a:spcAft>
                <a:spcPts val="0"/>
              </a:spcAft>
              <a:buSzPts val="1800"/>
              <a:buChar char="●"/>
            </a:pPr>
            <a:r>
              <a:rPr lang="en-US"/>
              <a:t>Illustrate the transition from </a:t>
            </a:r>
            <a:r>
              <a:rPr lang="en-US" i="1">
                <a:solidFill>
                  <a:srgbClr val="0070C0"/>
                </a:solidFill>
              </a:rPr>
              <a:t>user mode</a:t>
            </a:r>
            <a:r>
              <a:rPr lang="en-US">
                <a:solidFill>
                  <a:srgbClr val="3366FF"/>
                </a:solidFill>
              </a:rPr>
              <a:t> </a:t>
            </a:r>
            <a:r>
              <a:rPr lang="en-US"/>
              <a:t>to </a:t>
            </a:r>
            <a:r>
              <a:rPr lang="en-US" i="1">
                <a:solidFill>
                  <a:srgbClr val="0070C0"/>
                </a:solidFill>
              </a:rPr>
              <a:t>kernel mode</a:t>
            </a:r>
            <a:endParaRPr/>
          </a:p>
          <a:p>
            <a:pPr marL="342900" lvl="0" indent="-342900" algn="l" rtl="0">
              <a:lnSpc>
                <a:spcPct val="100000"/>
              </a:lnSpc>
              <a:spcBef>
                <a:spcPts val="1600"/>
              </a:spcBef>
              <a:spcAft>
                <a:spcPts val="0"/>
              </a:spcAft>
              <a:buSzPts val="1800"/>
              <a:buChar char="●"/>
            </a:pPr>
            <a:r>
              <a:rPr lang="en-US"/>
              <a:t>Discuss how operating systems are used in various </a:t>
            </a:r>
            <a:r>
              <a:rPr lang="en-US" i="1">
                <a:solidFill>
                  <a:srgbClr val="0070C0"/>
                </a:solidFill>
              </a:rPr>
              <a:t>computing environments</a:t>
            </a:r>
            <a:endParaRPr/>
          </a:p>
          <a:p>
            <a:pPr marL="342900" lvl="0" indent="-342900" algn="l" rtl="0">
              <a:lnSpc>
                <a:spcPct val="100000"/>
              </a:lnSpc>
              <a:spcBef>
                <a:spcPts val="1600"/>
              </a:spcBef>
              <a:spcAft>
                <a:spcPts val="0"/>
              </a:spcAft>
              <a:buSzPts val="1800"/>
              <a:buChar char="●"/>
            </a:pPr>
            <a:r>
              <a:rPr lang="en-US"/>
              <a:t>Provide examples of </a:t>
            </a:r>
            <a:r>
              <a:rPr lang="en-US" i="1">
                <a:solidFill>
                  <a:srgbClr val="0070C0"/>
                </a:solidFill>
              </a:rPr>
              <a:t>free and open-source operating systems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peratingSystemConcepts">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5299</Words>
  <Application>Microsoft Macintosh PowerPoint</Application>
  <PresentationFormat>On-screen Show (4:3)</PresentationFormat>
  <Paragraphs>542</Paragraphs>
  <Slides>73</Slides>
  <Notes>73</Notes>
  <HiddenSlides>40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Times New Roman</vt:lpstr>
      <vt:lpstr>Verdana</vt:lpstr>
      <vt:lpstr>Helvetica Neue</vt:lpstr>
      <vt:lpstr>Arial</vt:lpstr>
      <vt:lpstr>Arimo</vt:lpstr>
      <vt:lpstr>Helvetica</vt:lpstr>
      <vt:lpstr>Courier New</vt:lpstr>
      <vt:lpstr>OperatingSystemConcepts</vt:lpstr>
      <vt:lpstr>CO2017  Operating Systems</vt:lpstr>
      <vt:lpstr>Course Syllabus</vt:lpstr>
      <vt:lpstr>Course Outcomes</vt:lpstr>
      <vt:lpstr>Course Outline</vt:lpstr>
      <vt:lpstr>Textbook and References</vt:lpstr>
      <vt:lpstr>Acknowledgement</vt:lpstr>
      <vt:lpstr>Chapter 1: Introduction</vt:lpstr>
      <vt:lpstr>Chapter 1: Outline</vt:lpstr>
      <vt:lpstr>Objectives</vt:lpstr>
      <vt:lpstr>Computer-System Structure</vt:lpstr>
      <vt:lpstr>Abstract View of Computer Components</vt:lpstr>
      <vt:lpstr>What Operating Systems Do</vt:lpstr>
      <vt:lpstr>Defining Operating Systems</vt:lpstr>
      <vt:lpstr>Operating System Definition (Cont.)</vt:lpstr>
      <vt:lpstr>Computer-System Organization</vt:lpstr>
      <vt:lpstr>Computer-System Operation</vt:lpstr>
      <vt:lpstr>Common Functions of Interrupts</vt:lpstr>
      <vt:lpstr>Interrupt Timeline</vt:lpstr>
      <vt:lpstr>Interrupt Handling</vt:lpstr>
      <vt:lpstr>Interrupt-driven I/O Cycle</vt:lpstr>
      <vt:lpstr>I/O Structure</vt:lpstr>
      <vt:lpstr>Storage Structure</vt:lpstr>
      <vt:lpstr>Storage Definitions and Notation Review</vt:lpstr>
      <vt:lpstr>Storage Hierarchy</vt:lpstr>
      <vt:lpstr>Storage-Device Hierarchy</vt:lpstr>
      <vt:lpstr>An example of storage hierarchy</vt:lpstr>
      <vt:lpstr>How a Modern Computer Works</vt:lpstr>
      <vt:lpstr>Direct Memory Access Structure</vt:lpstr>
      <vt:lpstr>Computer-System Architecture</vt:lpstr>
      <vt:lpstr>Symmetric Multiprocessing Architecture</vt:lpstr>
      <vt:lpstr>A Dual-Core Design</vt:lpstr>
      <vt:lpstr>Non-Uniform Memory Access System</vt:lpstr>
      <vt:lpstr>Clustered Systems</vt:lpstr>
      <vt:lpstr>PC Motherboard</vt:lpstr>
      <vt:lpstr>Operating-System Operation</vt:lpstr>
      <vt:lpstr>Multiprogramming</vt:lpstr>
      <vt:lpstr>Multitasking</vt:lpstr>
      <vt:lpstr>Memory Layout for Multiprogrammed System</vt:lpstr>
      <vt:lpstr>Dual-mode and Multimode Operation</vt:lpstr>
      <vt:lpstr>Transition from User to Kernel Mode</vt:lpstr>
      <vt:lpstr>Process Management</vt:lpstr>
      <vt:lpstr>Process Management Activities</vt:lpstr>
      <vt:lpstr>Memory Management</vt:lpstr>
      <vt:lpstr>Filesystem Management</vt:lpstr>
      <vt:lpstr>Mass-Storage Management</vt:lpstr>
      <vt:lpstr>Caching</vt:lpstr>
      <vt:lpstr>Various Types of Storage</vt:lpstr>
      <vt:lpstr>Migration of Data from Disk to Register</vt:lpstr>
      <vt:lpstr>I/O Subsystem</vt:lpstr>
      <vt:lpstr>Protection and Security</vt:lpstr>
      <vt:lpstr>Virtualization</vt:lpstr>
      <vt:lpstr>Virtualization (cont.)</vt:lpstr>
      <vt:lpstr>Computing Environments - Virtualization</vt:lpstr>
      <vt:lpstr>Distributed Systems</vt:lpstr>
      <vt:lpstr>Kernel Data Structures</vt:lpstr>
      <vt:lpstr>Kernel Data Structures</vt:lpstr>
      <vt:lpstr>Kernel Data Structures</vt:lpstr>
      <vt:lpstr>Evolution</vt:lpstr>
      <vt:lpstr>Computing Environments - Traditional</vt:lpstr>
      <vt:lpstr>Computing Environments - Mobile</vt:lpstr>
      <vt:lpstr>Computing Environments – Client-Server</vt:lpstr>
      <vt:lpstr>Computing Environments - Peer-to-Peer</vt:lpstr>
      <vt:lpstr>Computing Environments – Cloud Computing</vt:lpstr>
      <vt:lpstr>Computing Environments – Cloud Computing</vt:lpstr>
      <vt:lpstr>Computing Environments – Real-Time Embedded Systems</vt:lpstr>
      <vt:lpstr>Free and Open-Source Operating Systems</vt:lpstr>
      <vt:lpstr>The Study of Operating Systems</vt:lpstr>
      <vt:lpstr>Summary</vt:lpstr>
      <vt:lpstr>Summary (Cont.)</vt:lpstr>
      <vt:lpstr>Summary (Cont.)</vt:lpstr>
      <vt:lpstr>Summary (Cont.)</vt:lpstr>
      <vt:lpstr>Summary (Cont.)</vt:lpstr>
      <vt:lpstr>End of Chapter 1</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CO2017  Operating Systems</dc:title>
  <dc:creator>Nguyen Quang Hung</dc:creator>
  <cp:lastModifiedBy>Microsoft Office User</cp:lastModifiedBy>
  <cp:revision>7</cp:revision>
  <dcterms:created xsi:type="dcterms:W3CDTF">2011-01-13T23:43:38Z</dcterms:created>
  <dcterms:modified xsi:type="dcterms:W3CDTF">2020-04-09T08:49:04Z</dcterms:modified>
</cp:coreProperties>
</file>