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9144000"/>
  <p:notesSz cx="6648450" cy="97821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81">
          <p15:clr>
            <a:srgbClr val="000000"/>
          </p15:clr>
        </p15:guide>
        <p15:guide id="2" pos="2094">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81" orient="horz"/>
        <p:guide pos="209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881312" cy="487362"/>
          </a:xfrm>
          <a:prstGeom prst="rect">
            <a:avLst/>
          </a:prstGeom>
          <a:noFill/>
          <a:ln>
            <a:noFill/>
          </a:ln>
        </p:spPr>
        <p:txBody>
          <a:bodyPr anchorCtr="0" anchor="t" bIns="45250" lIns="90525" spcFirstLastPara="1" rIns="90525" wrap="square" tIns="4525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765550" y="0"/>
            <a:ext cx="2881312" cy="487362"/>
          </a:xfrm>
          <a:prstGeom prst="rect">
            <a:avLst/>
          </a:prstGeom>
          <a:noFill/>
          <a:ln>
            <a:noFill/>
          </a:ln>
        </p:spPr>
        <p:txBody>
          <a:bodyPr anchorCtr="0" anchor="t" bIns="45250" lIns="90525" spcFirstLastPara="1" rIns="90525" wrap="square" tIns="4525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291637"/>
            <a:ext cx="2881312" cy="488950"/>
          </a:xfrm>
          <a:prstGeom prst="rect">
            <a:avLst/>
          </a:prstGeom>
          <a:noFill/>
          <a:ln>
            <a:noFill/>
          </a:ln>
        </p:spPr>
        <p:txBody>
          <a:bodyPr anchorCtr="0" anchor="b" bIns="45250" lIns="90525" spcFirstLastPara="1" rIns="90525" wrap="square" tIns="4525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98" name="Google Shape;98;p1: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1: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228600" rtl="0" algn="l">
              <a:spcBef>
                <a:spcPts val="0"/>
              </a:spcBef>
              <a:spcAft>
                <a:spcPts val="0"/>
              </a:spcAft>
              <a:buSzPts val="1800"/>
              <a:buNone/>
            </a:pPr>
            <a:r>
              <a:rPr lang="en-US"/>
              <a:t>This course examines the ethical issues that arise from the building and use of computerised information systems. It has four parts to it:</a:t>
            </a:r>
            <a:endParaRPr/>
          </a:p>
          <a:p>
            <a:pPr indent="0" lvl="0" marL="228600" rtl="0" algn="l">
              <a:spcBef>
                <a:spcPts val="0"/>
              </a:spcBef>
              <a:spcAft>
                <a:spcPts val="0"/>
              </a:spcAft>
              <a:buSzPts val="1800"/>
              <a:buNone/>
            </a:pPr>
            <a:r>
              <a:t/>
            </a:r>
            <a:endParaRPr/>
          </a:p>
          <a:p>
            <a:pPr indent="-114300" lvl="0" marL="228600" rtl="0" algn="l">
              <a:spcBef>
                <a:spcPts val="0"/>
              </a:spcBef>
              <a:spcAft>
                <a:spcPts val="0"/>
              </a:spcAft>
              <a:buSzPts val="1800"/>
              <a:buAutoNum type="arabicPeriod"/>
            </a:pPr>
            <a:r>
              <a:rPr b="1" lang="en-US"/>
              <a:t>Introduction</a:t>
            </a:r>
            <a:r>
              <a:rPr lang="en-US"/>
              <a:t> - A definition of Computer Ethics, a guide to ethical views and a framework for carrying out ethical analysis</a:t>
            </a:r>
            <a:endParaRPr/>
          </a:p>
          <a:p>
            <a:pPr indent="-114300" lvl="0" marL="228600" rtl="0" algn="l">
              <a:spcBef>
                <a:spcPts val="0"/>
              </a:spcBef>
              <a:spcAft>
                <a:spcPts val="0"/>
              </a:spcAft>
              <a:buSzPts val="1800"/>
              <a:buAutoNum type="arabicPeriod"/>
            </a:pPr>
            <a:r>
              <a:rPr b="1" lang="en-US"/>
              <a:t>Application of ethics in computing</a:t>
            </a:r>
            <a:r>
              <a:rPr lang="en-US"/>
              <a:t> – a look at a range of technical and social problems involving IT that throw up ethical issues</a:t>
            </a:r>
            <a:endParaRPr/>
          </a:p>
          <a:p>
            <a:pPr indent="-114300" lvl="0" marL="228600" rtl="0" algn="l">
              <a:spcBef>
                <a:spcPts val="0"/>
              </a:spcBef>
              <a:spcAft>
                <a:spcPts val="0"/>
              </a:spcAft>
              <a:buSzPts val="1800"/>
              <a:buAutoNum type="arabicPeriod"/>
            </a:pPr>
            <a:r>
              <a:rPr b="1" lang="en-US"/>
              <a:t>Computing and the law</a:t>
            </a:r>
            <a:r>
              <a:rPr lang="en-US"/>
              <a:t> – a summary of the laws that affect the computer professional</a:t>
            </a:r>
            <a:endParaRPr/>
          </a:p>
          <a:p>
            <a:pPr indent="-114300" lvl="0" marL="228600" rtl="0" algn="l">
              <a:spcBef>
                <a:spcPts val="0"/>
              </a:spcBef>
              <a:spcAft>
                <a:spcPts val="0"/>
              </a:spcAft>
              <a:buSzPts val="1800"/>
              <a:buAutoNum type="arabicPeriod"/>
            </a:pPr>
            <a:r>
              <a:rPr b="1" lang="en-US"/>
              <a:t>Computing and professionalism</a:t>
            </a:r>
            <a:r>
              <a:rPr lang="en-US"/>
              <a:t> – an examination of the role of the professional and the computer practitioner.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0: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172" name="Google Shape;172;p10: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10: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0" rtl="0" algn="l">
              <a:spcBef>
                <a:spcPts val="0"/>
              </a:spcBef>
              <a:spcAft>
                <a:spcPts val="0"/>
              </a:spcAft>
              <a:buSzPts val="1800"/>
              <a:buNone/>
            </a:pPr>
            <a:r>
              <a:rPr lang="en-US"/>
              <a:t>By identifying the people affected by the system being built we can limit the negative impact and increase the positive impact on the people affected.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65162" y="4646612"/>
            <a:ext cx="5318125" cy="4402137"/>
          </a:xfrm>
          <a:prstGeom prst="rect">
            <a:avLst/>
          </a:prstGeom>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65162" y="4646612"/>
            <a:ext cx="5318125" cy="4402137"/>
          </a:xfrm>
          <a:prstGeom prst="rect">
            <a:avLst/>
          </a:prstGeom>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3:notes"/>
          <p:cNvSpPr txBox="1"/>
          <p:nvPr>
            <p:ph idx="1" type="body"/>
          </p:nvPr>
        </p:nvSpPr>
        <p:spPr>
          <a:xfrm>
            <a:off x="665162" y="4646612"/>
            <a:ext cx="5318125" cy="4402137"/>
          </a:xfrm>
          <a:prstGeom prst="rect">
            <a:avLst/>
          </a:prstGeom>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
        <p:nvSpPr>
          <p:cNvPr id="205" name="Google Shape;205;p13: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4: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211" name="Google Shape;211;p14: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14: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228600" rtl="0" algn="l">
              <a:spcBef>
                <a:spcPts val="0"/>
              </a:spcBef>
              <a:spcAft>
                <a:spcPts val="0"/>
              </a:spcAft>
              <a:buSzPts val="1800"/>
              <a:buNone/>
            </a:pPr>
            <a:r>
              <a:rPr lang="en-US"/>
              <a:t>When examining ethical and moral analysis we must realise two things:</a:t>
            </a:r>
            <a:endParaRPr/>
          </a:p>
          <a:p>
            <a:pPr indent="0" lvl="0" marL="228600" rtl="0" algn="l">
              <a:spcBef>
                <a:spcPts val="0"/>
              </a:spcBef>
              <a:spcAft>
                <a:spcPts val="0"/>
              </a:spcAft>
              <a:buSzPts val="1800"/>
              <a:buNone/>
            </a:pPr>
            <a:r>
              <a:t/>
            </a:r>
            <a:endParaRPr/>
          </a:p>
          <a:p>
            <a:pPr indent="-114300" lvl="0" marL="228600" rtl="0" algn="l">
              <a:spcBef>
                <a:spcPts val="0"/>
              </a:spcBef>
              <a:spcAft>
                <a:spcPts val="0"/>
              </a:spcAft>
              <a:buSzPts val="1800"/>
              <a:buAutoNum type="arabicPeriod"/>
            </a:pPr>
            <a:r>
              <a:rPr lang="en-US"/>
              <a:t>That our actions, as computer practitioners, have an impact on a whole range of people for good and for worse</a:t>
            </a:r>
            <a:endParaRPr/>
          </a:p>
          <a:p>
            <a:pPr indent="-114300" lvl="0" marL="228600" rtl="0" algn="l">
              <a:spcBef>
                <a:spcPts val="0"/>
              </a:spcBef>
              <a:spcAft>
                <a:spcPts val="0"/>
              </a:spcAft>
              <a:buSzPts val="1800"/>
              <a:buAutoNum type="arabicPeriod"/>
            </a:pPr>
            <a:r>
              <a:rPr lang="en-US"/>
              <a:t>There is no right or wrong answers. There will be a range of issues that come into play which will affect our final ethical judgement.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5:notes"/>
          <p:cNvSpPr txBox="1"/>
          <p:nvPr>
            <p:ph idx="1" type="body"/>
          </p:nvPr>
        </p:nvSpPr>
        <p:spPr>
          <a:xfrm>
            <a:off x="665162" y="4646612"/>
            <a:ext cx="5318125" cy="4402137"/>
          </a:xfrm>
          <a:prstGeom prst="rect">
            <a:avLst/>
          </a:prstGeom>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
        <p:nvSpPr>
          <p:cNvPr id="218" name="Google Shape;218;p15: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6: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224" name="Google Shape;224;p16: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16: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0" rtl="0" algn="l">
              <a:spcBef>
                <a:spcPts val="0"/>
              </a:spcBef>
              <a:spcAft>
                <a:spcPts val="0"/>
              </a:spcAft>
              <a:buSzPts val="1800"/>
              <a:buNone/>
            </a:pPr>
            <a:r>
              <a:rPr lang="en-US"/>
              <a:t>A brief note about the law.</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We often rely on the law as proof that we are being ethical. However, there is no such guarantee. We can be: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US"/>
              <a:t>Ethical and legal</a:t>
            </a:r>
            <a:r>
              <a:rPr lang="en-US"/>
              <a:t>: where the law meets our own (and others?) ethical framework</a:t>
            </a:r>
            <a:endParaRPr/>
          </a:p>
          <a:p>
            <a:pPr indent="0" lvl="0" marL="0" rtl="0" algn="l">
              <a:spcBef>
                <a:spcPts val="0"/>
              </a:spcBef>
              <a:spcAft>
                <a:spcPts val="0"/>
              </a:spcAft>
              <a:buSzPts val="1800"/>
              <a:buNone/>
            </a:pPr>
            <a:r>
              <a:rPr b="1" lang="en-US"/>
              <a:t>Unethical and legal</a:t>
            </a:r>
            <a:r>
              <a:rPr lang="en-US"/>
              <a:t>: using the law to prove our ‘rightness’ but acting in an unethical way</a:t>
            </a:r>
            <a:endParaRPr/>
          </a:p>
          <a:p>
            <a:pPr indent="0" lvl="0" marL="0" rtl="0" algn="l">
              <a:spcBef>
                <a:spcPts val="0"/>
              </a:spcBef>
              <a:spcAft>
                <a:spcPts val="0"/>
              </a:spcAft>
              <a:buSzPts val="1800"/>
              <a:buNone/>
            </a:pPr>
            <a:r>
              <a:rPr b="1" lang="en-US"/>
              <a:t>Ethical and illegal</a:t>
            </a:r>
            <a:r>
              <a:rPr lang="en-US"/>
              <a:t>: where the law is badly formed and you have to step outside of the law to do the ‘right’ thing</a:t>
            </a:r>
            <a:endParaRPr/>
          </a:p>
          <a:p>
            <a:pPr indent="0" lvl="0" marL="0" rtl="0" algn="l">
              <a:spcBef>
                <a:spcPts val="0"/>
              </a:spcBef>
              <a:spcAft>
                <a:spcPts val="0"/>
              </a:spcAft>
              <a:buSzPts val="1800"/>
              <a:buNone/>
            </a:pPr>
            <a:r>
              <a:rPr b="1" lang="en-US"/>
              <a:t>Unethical and illegal</a:t>
            </a:r>
            <a:r>
              <a:rPr lang="en-US"/>
              <a:t>: downright naughty!</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Important point: the law will lag behind cultural and social thinking and can only deal with some aspects of any problem identified.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665162" y="4646612"/>
            <a:ext cx="5318125" cy="4402137"/>
          </a:xfrm>
          <a:prstGeom prst="rect">
            <a:avLst/>
          </a:prstGeom>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
        <p:nvSpPr>
          <p:cNvPr id="231" name="Google Shape;231;p17: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8: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237" name="Google Shape;237;p18: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18: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0" rtl="0" algn="l">
              <a:spcBef>
                <a:spcPts val="0"/>
              </a:spcBef>
              <a:spcAft>
                <a:spcPts val="0"/>
              </a:spcAft>
              <a:buSzPts val="1800"/>
              <a:buNone/>
            </a:pPr>
            <a:r>
              <a:rPr lang="en-US"/>
              <a:t>We can then add to this that individuals will suffer from an ‘ethical shift’ where their perceived ethical view will change depending upon the situation presented in front of them.</a:t>
            </a:r>
            <a:endParaRPr/>
          </a:p>
          <a:p>
            <a:pPr indent="0" lvl="0" marL="0" rtl="0" algn="l">
              <a:spcBef>
                <a:spcPts val="0"/>
              </a:spcBef>
              <a:spcAft>
                <a:spcPts val="0"/>
              </a:spcAft>
              <a:buSzPts val="1800"/>
              <a:buNone/>
            </a:pPr>
            <a:r>
              <a:rPr lang="en-US"/>
              <a:t>So for example, when asking students : “is it right to steal software” the majority say it is wrong.</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When asked “would you borrow a copy of MS Office to complete a coursework” the majority would say that they would do it and justify the actions.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19:notes"/>
          <p:cNvSpPr txBox="1"/>
          <p:nvPr>
            <p:ph idx="1" type="body"/>
          </p:nvPr>
        </p:nvSpPr>
        <p:spPr>
          <a:xfrm>
            <a:off x="665162" y="4646612"/>
            <a:ext cx="5318125" cy="4402137"/>
          </a:xfrm>
          <a:prstGeom prst="rect">
            <a:avLst/>
          </a:prstGeom>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
        <p:nvSpPr>
          <p:cNvPr id="244" name="Google Shape;244;p19: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2: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104" name="Google Shape;104;p2: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2: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0" rtl="0" algn="l">
              <a:spcBef>
                <a:spcPts val="0"/>
              </a:spcBef>
              <a:spcAft>
                <a:spcPts val="0"/>
              </a:spcAft>
              <a:buSzPts val="1800"/>
              <a:buNone/>
            </a:pPr>
            <a:r>
              <a:rPr lang="en-US"/>
              <a:t>We, as computer practitioners, have a number of different roles within the IT industry. In each of these roles we might (and probably will) encounter moral dilemmas. It is important for us to distinguish that we are not the using community but we do have a significant impact upon them.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0:notes"/>
          <p:cNvSpPr txBox="1"/>
          <p:nvPr>
            <p:ph idx="1" type="body"/>
          </p:nvPr>
        </p:nvSpPr>
        <p:spPr>
          <a:xfrm>
            <a:off x="665162" y="4646612"/>
            <a:ext cx="5318125" cy="4402137"/>
          </a:xfrm>
          <a:prstGeom prst="rect">
            <a:avLst/>
          </a:prstGeom>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
        <p:nvSpPr>
          <p:cNvPr id="250" name="Google Shape;250;p20: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21: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256" name="Google Shape;256;p21: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21: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0" rtl="0" algn="l">
              <a:spcBef>
                <a:spcPts val="0"/>
              </a:spcBef>
              <a:spcAft>
                <a:spcPts val="0"/>
              </a:spcAft>
              <a:buSzPts val="1800"/>
              <a:buNone/>
            </a:pPr>
            <a:r>
              <a:rPr lang="en-US"/>
              <a:t>We can split our understanding of computing ethics issues into two different bands. There are those things that relate to the data and information held in computing systems and there are those things that relate to the supporting technologies.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2:notes"/>
          <p:cNvSpPr txBox="1"/>
          <p:nvPr>
            <p:ph idx="1" type="body"/>
          </p:nvPr>
        </p:nvSpPr>
        <p:spPr>
          <a:xfrm>
            <a:off x="665162" y="4646612"/>
            <a:ext cx="5318125" cy="4402137"/>
          </a:xfrm>
          <a:prstGeom prst="rect">
            <a:avLst/>
          </a:prstGeom>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
        <p:nvSpPr>
          <p:cNvPr id="263" name="Google Shape;263;p22: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3: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269" name="Google Shape;269;p23: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23: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0" rtl="0" algn="l">
              <a:spcBef>
                <a:spcPts val="0"/>
              </a:spcBef>
              <a:spcAft>
                <a:spcPts val="0"/>
              </a:spcAft>
              <a:buSzPts val="1800"/>
              <a:buNone/>
            </a:pPr>
            <a:r>
              <a:rPr lang="en-US"/>
              <a:t>The simplest way of defining different ethical approaches is to split them into these two categories. An ethical view is either:</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Teleological: which can be summed up by the phrase “the ends justify the means”</a:t>
            </a:r>
            <a:endParaRPr/>
          </a:p>
          <a:p>
            <a:pPr indent="0" lvl="0" marL="0" rtl="0" algn="l">
              <a:spcBef>
                <a:spcPts val="0"/>
              </a:spcBef>
              <a:spcAft>
                <a:spcPts val="0"/>
              </a:spcAft>
              <a:buSzPts val="1800"/>
              <a:buNone/>
            </a:pPr>
            <a:r>
              <a:rPr i="1" lang="en-US"/>
              <a:t>Teleology - The doctrine or study of ends or final causes, esp. as related to the evidences of design or purpose in nature; also transf. such design as exhibited in natural objects or phenomena</a:t>
            </a:r>
            <a:r>
              <a:rPr lang="en-US"/>
              <a:t>  OED</a:t>
            </a:r>
            <a:endParaRPr/>
          </a:p>
          <a:p>
            <a:pPr indent="0" lvl="0" marL="0" rtl="0" algn="l">
              <a:spcBef>
                <a:spcPts val="0"/>
              </a:spcBef>
              <a:spcAft>
                <a:spcPts val="0"/>
              </a:spcAft>
              <a:buSzPts val="1800"/>
              <a:buNone/>
            </a:pPr>
            <a:r>
              <a:rPr lang="en-US"/>
              <a:t>And Deontological: every action taken has an intrinsic ethical value.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i="1" lang="en-US"/>
              <a:t>Deontology - The science of duty; that branch of knowledge which deals with moral obligations; ethics. </a:t>
            </a:r>
            <a:r>
              <a:rPr lang="en-US"/>
              <a:t>OED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24: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276" name="Google Shape;276;p24: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7" name="Google Shape;277;p24: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0" rtl="0" algn="l">
              <a:spcBef>
                <a:spcPts val="0"/>
              </a:spcBef>
              <a:spcAft>
                <a:spcPts val="0"/>
              </a:spcAft>
              <a:buSzPts val="1800"/>
              <a:buNone/>
            </a:pPr>
            <a:r>
              <a:rPr lang="en-US"/>
              <a:t>Utilitarianism (and Consequentialism) are forms of a teleological view. Bentham and Stuart Mill proposed Utilitarianism as a way of dealing with moral and ethical problems. They proposed that an action is good if it benefits someone and is bad if it harms someone. </a:t>
            </a:r>
            <a:endParaRPr/>
          </a:p>
          <a:p>
            <a:pPr indent="0" lvl="0" marL="0" rtl="0" algn="l">
              <a:spcBef>
                <a:spcPts val="0"/>
              </a:spcBef>
              <a:spcAft>
                <a:spcPts val="0"/>
              </a:spcAft>
              <a:buSzPts val="1800"/>
              <a:buNone/>
            </a:pPr>
            <a:r>
              <a:rPr lang="en-US"/>
              <a:t>The obvious problem with this approach is when you find an action that is good for one person and bad for another. This is dealt with by the concept of “…the greatest happiness for the greatness number.”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5: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283" name="Google Shape;283;p25: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25: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0" rtl="0" algn="l">
              <a:spcBef>
                <a:spcPts val="0"/>
              </a:spcBef>
              <a:spcAft>
                <a:spcPts val="0"/>
              </a:spcAft>
              <a:buSzPts val="1800"/>
              <a:buNone/>
            </a:pPr>
            <a:r>
              <a:rPr lang="en-US"/>
              <a:t>Kant believed that all actions should be guided by universal moral laws. He also proposed that all actions can be measured as intrinsically right or wrong.</a:t>
            </a:r>
            <a:endParaRPr/>
          </a:p>
          <a:p>
            <a:pPr indent="0" lvl="0" marL="0" rtl="0" algn="l">
              <a:spcBef>
                <a:spcPts val="0"/>
              </a:spcBef>
              <a:spcAft>
                <a:spcPts val="0"/>
              </a:spcAft>
              <a:buSzPts val="1800"/>
              <a:buNone/>
            </a:pPr>
            <a:r>
              <a:rPr lang="en-US"/>
              <a:t>He focused on what our </a:t>
            </a:r>
            <a:r>
              <a:rPr i="1" lang="en-US"/>
              <a:t>duty </a:t>
            </a:r>
            <a:r>
              <a:rPr lang="en-US"/>
              <a:t>is rather than what we want to do.</a:t>
            </a:r>
            <a:endParaRPr/>
          </a:p>
          <a:p>
            <a:pPr indent="0" lvl="0" marL="0" rtl="0" algn="l">
              <a:spcBef>
                <a:spcPts val="0"/>
              </a:spcBef>
              <a:spcAft>
                <a:spcPts val="0"/>
              </a:spcAft>
              <a:buSzPts val="1800"/>
              <a:buNone/>
            </a:pPr>
            <a:r>
              <a:rPr lang="en-US"/>
              <a:t>From this he came up with what he called the categorical imperative as a way of determining the rightness or wrongness of an action. So for each action we should ask whether what we are about to do could become universal and still be ‘right’. The second part says that you should never ‘use’ someone else to get to the end result.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26:notes"/>
          <p:cNvSpPr txBox="1"/>
          <p:nvPr>
            <p:ph idx="1" type="body"/>
          </p:nvPr>
        </p:nvSpPr>
        <p:spPr>
          <a:xfrm>
            <a:off x="665162" y="4646612"/>
            <a:ext cx="5318125" cy="4402137"/>
          </a:xfrm>
          <a:prstGeom prst="rect">
            <a:avLst/>
          </a:prstGeom>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
        <p:nvSpPr>
          <p:cNvPr id="290" name="Google Shape;290;p26: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27:notes"/>
          <p:cNvSpPr txBox="1"/>
          <p:nvPr>
            <p:ph idx="1" type="body"/>
          </p:nvPr>
        </p:nvSpPr>
        <p:spPr>
          <a:xfrm>
            <a:off x="665162" y="4646612"/>
            <a:ext cx="5318125" cy="4402137"/>
          </a:xfrm>
          <a:prstGeom prst="rect">
            <a:avLst/>
          </a:prstGeom>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
        <p:nvSpPr>
          <p:cNvPr id="296" name="Google Shape;296;p27: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28: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302" name="Google Shape;302;p28: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28: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0" rtl="0" algn="l">
              <a:spcBef>
                <a:spcPts val="0"/>
              </a:spcBef>
              <a:spcAft>
                <a:spcPts val="0"/>
              </a:spcAft>
              <a:buSzPts val="1800"/>
              <a:buNone/>
            </a:pPr>
            <a:r>
              <a:rPr lang="en-US"/>
              <a:t>Over and above the two basic ethical views we can apply a rights-based view. That is that we all have rights (are there any ‘basic’ human rights that we all should receive?)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Rights can be measured as </a:t>
            </a:r>
            <a:endParaRPr/>
          </a:p>
          <a:p>
            <a:pPr indent="0" lvl="0" marL="0" rtl="0" algn="l">
              <a:spcBef>
                <a:spcPts val="0"/>
              </a:spcBef>
              <a:spcAft>
                <a:spcPts val="0"/>
              </a:spcAft>
              <a:buSzPts val="1800"/>
              <a:buNone/>
            </a:pPr>
            <a:r>
              <a:rPr lang="en-US"/>
              <a:t>negative – rights that stop things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And positive – rights that grant us things.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29: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309" name="Google Shape;309;p29: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p29: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0" rtl="0" algn="l">
              <a:spcBef>
                <a:spcPts val="0"/>
              </a:spcBef>
              <a:spcAft>
                <a:spcPts val="0"/>
              </a:spcAft>
              <a:buSzPts val="1800"/>
              <a:buNone/>
            </a:pPr>
            <a:r>
              <a:rPr lang="en-US"/>
              <a:t>John Rawl took this work further and used it to propose a theory of justice so that rights will be applied in a fair and just manner. </a:t>
            </a:r>
            <a:endParaRPr/>
          </a:p>
          <a:p>
            <a:pPr indent="0" lvl="0" marL="0" rtl="0" algn="l">
              <a:spcBef>
                <a:spcPts val="0"/>
              </a:spcBef>
              <a:spcAft>
                <a:spcPts val="0"/>
              </a:spcAft>
              <a:buSzPts val="1800"/>
              <a:buNone/>
            </a:pPr>
            <a:r>
              <a:rPr lang="en-US"/>
              <a:t>The first part defines that we all have equal rights.</a:t>
            </a:r>
            <a:endParaRPr/>
          </a:p>
          <a:p>
            <a:pPr indent="0" lvl="0" marL="0" rtl="0" algn="l">
              <a:spcBef>
                <a:spcPts val="0"/>
              </a:spcBef>
              <a:spcAft>
                <a:spcPts val="0"/>
              </a:spcAft>
              <a:buSzPts val="1800"/>
              <a:buNone/>
            </a:pPr>
            <a:r>
              <a:rPr lang="en-US"/>
              <a:t>The second part says that we should consider the weakest first whenever there are competing views about how to apply rights.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3: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111" name="Google Shape;111;p3: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3: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0" rtl="0" algn="l">
              <a:spcBef>
                <a:spcPts val="0"/>
              </a:spcBef>
              <a:spcAft>
                <a:spcPts val="0"/>
              </a:spcAft>
              <a:buSzPts val="1800"/>
              <a:buNone/>
            </a:pPr>
            <a:r>
              <a:rPr lang="en-US"/>
              <a:t>As such, we have enormous opportunity to act in an ethical or unethical manner.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We can, for instance, build poorly tested systems, build unsuitable systems, disregard clients and users need and misuse clients resources. There are many, many more areas where we can act in an unethical way.</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30: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316" name="Google Shape;316;p30: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30: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0" rtl="0" algn="l">
              <a:spcBef>
                <a:spcPts val="0"/>
              </a:spcBef>
              <a:spcAft>
                <a:spcPts val="0"/>
              </a:spcAft>
              <a:buSzPts val="1800"/>
              <a:buNone/>
            </a:pPr>
            <a:r>
              <a:rPr lang="en-US"/>
              <a:t>This framework is taken from Ethical Decision Making &amp; IT by Kallman &amp; Grillo.</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It defines 7 steps that we can use to carry out ethical analysis of complex problems found in IT.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31: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323" name="Google Shape;323;p31: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31: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0" rtl="0" algn="l">
              <a:spcBef>
                <a:spcPts val="0"/>
              </a:spcBef>
              <a:spcAft>
                <a:spcPts val="0"/>
              </a:spcAft>
              <a:buSzPts val="1800"/>
              <a:buNone/>
            </a:pPr>
            <a:r>
              <a:rPr lang="en-US"/>
              <a:t>However, when it comes to making any form of ethical decision, we need to have a framework to work from. But who’s view do we take. As the computer practitioner, we are often in the middle of competing views and demands which makes the choosing of the ‘right’ decision difficult.</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32: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330" name="Google Shape;330;p32: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32: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33:notes"/>
          <p:cNvSpPr txBox="1"/>
          <p:nvPr>
            <p:ph idx="1" type="body"/>
          </p:nvPr>
        </p:nvSpPr>
        <p:spPr>
          <a:xfrm>
            <a:off x="665162" y="4646612"/>
            <a:ext cx="5318125" cy="4402137"/>
          </a:xfrm>
          <a:prstGeom prst="rect">
            <a:avLst/>
          </a:prstGeom>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
        <p:nvSpPr>
          <p:cNvPr id="337" name="Google Shape;337;p33: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34: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343" name="Google Shape;343;p34: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4" name="Google Shape;344;p34: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35: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350" name="Google Shape;350;p35: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1" name="Google Shape;351;p35: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36:notes"/>
          <p:cNvSpPr txBox="1"/>
          <p:nvPr>
            <p:ph idx="1" type="body"/>
          </p:nvPr>
        </p:nvSpPr>
        <p:spPr>
          <a:xfrm>
            <a:off x="665162" y="4646612"/>
            <a:ext cx="5318125" cy="4402137"/>
          </a:xfrm>
          <a:prstGeom prst="rect">
            <a:avLst/>
          </a:prstGeom>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
        <p:nvSpPr>
          <p:cNvPr id="357" name="Google Shape;357;p36: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37:notes"/>
          <p:cNvSpPr txBox="1"/>
          <p:nvPr>
            <p:ph idx="1" type="body"/>
          </p:nvPr>
        </p:nvSpPr>
        <p:spPr>
          <a:xfrm>
            <a:off x="665162" y="4646612"/>
            <a:ext cx="5318125" cy="4402137"/>
          </a:xfrm>
          <a:prstGeom prst="rect">
            <a:avLst/>
          </a:prstGeom>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
        <p:nvSpPr>
          <p:cNvPr id="363" name="Google Shape;363;p37: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38: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369" name="Google Shape;369;p38: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0" name="Google Shape;370;p38: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39: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376" name="Google Shape;376;p39: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7" name="Google Shape;377;p39: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4: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118" name="Google Shape;118;p4: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4: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0" rtl="0" algn="l">
              <a:spcBef>
                <a:spcPts val="0"/>
              </a:spcBef>
              <a:spcAft>
                <a:spcPts val="0"/>
              </a:spcAft>
              <a:buSzPts val="1800"/>
              <a:buNone/>
            </a:pPr>
            <a:r>
              <a:rPr lang="en-US"/>
              <a:t>So we need to consider a whole range of people when build/using/maintaining systems.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This includes: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US"/>
              <a:t>User company</a:t>
            </a:r>
            <a:r>
              <a:rPr lang="en-US"/>
              <a:t> – (often the client) that we use their resource correctly</a:t>
            </a:r>
            <a:endParaRPr/>
          </a:p>
          <a:p>
            <a:pPr indent="0" lvl="0" marL="0" rtl="0" algn="l">
              <a:spcBef>
                <a:spcPts val="0"/>
              </a:spcBef>
              <a:spcAft>
                <a:spcPts val="0"/>
              </a:spcAft>
              <a:buSzPts val="1800"/>
              <a:buNone/>
            </a:pPr>
            <a:r>
              <a:rPr b="1" lang="en-US"/>
              <a:t>Individual users</a:t>
            </a:r>
            <a:r>
              <a:rPr lang="en-US"/>
              <a:t> – that we consider their needs and requirements</a:t>
            </a:r>
            <a:endParaRPr/>
          </a:p>
          <a:p>
            <a:pPr indent="0" lvl="0" marL="0" rtl="0" algn="l">
              <a:spcBef>
                <a:spcPts val="0"/>
              </a:spcBef>
              <a:spcAft>
                <a:spcPts val="0"/>
              </a:spcAft>
              <a:buSzPts val="1800"/>
              <a:buNone/>
            </a:pPr>
            <a:r>
              <a:rPr b="1" lang="en-US"/>
              <a:t>Suppliers</a:t>
            </a:r>
            <a:r>
              <a:rPr lang="en-US"/>
              <a:t> – that we are aware of their needs</a:t>
            </a:r>
            <a:endParaRPr/>
          </a:p>
          <a:p>
            <a:pPr indent="0" lvl="0" marL="0" rtl="0" algn="l">
              <a:spcBef>
                <a:spcPts val="0"/>
              </a:spcBef>
              <a:spcAft>
                <a:spcPts val="0"/>
              </a:spcAft>
              <a:buSzPts val="1800"/>
              <a:buNone/>
            </a:pPr>
            <a:r>
              <a:rPr b="1" lang="en-US"/>
              <a:t>Community members</a:t>
            </a:r>
            <a:r>
              <a:rPr lang="en-US"/>
              <a:t> – that anyone who is affected by our system might be considered</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40: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3" name="Google Shape;383;p40: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
        <p:nvSpPr>
          <p:cNvPr id="384" name="Google Shape;384;p40: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p41:notes"/>
          <p:cNvSpPr txBox="1"/>
          <p:nvPr>
            <p:ph idx="1" type="body"/>
          </p:nvPr>
        </p:nvSpPr>
        <p:spPr>
          <a:xfrm>
            <a:off x="665162" y="4646612"/>
            <a:ext cx="5318125" cy="4402137"/>
          </a:xfrm>
          <a:prstGeom prst="rect">
            <a:avLst/>
          </a:prstGeom>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
        <p:nvSpPr>
          <p:cNvPr id="390" name="Google Shape;390;p41: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42:notes"/>
          <p:cNvSpPr txBox="1"/>
          <p:nvPr>
            <p:ph idx="1" type="body"/>
          </p:nvPr>
        </p:nvSpPr>
        <p:spPr>
          <a:xfrm>
            <a:off x="665162" y="4646612"/>
            <a:ext cx="5318125" cy="4402137"/>
          </a:xfrm>
          <a:prstGeom prst="rect">
            <a:avLst/>
          </a:prstGeom>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
        <p:nvSpPr>
          <p:cNvPr id="396" name="Google Shape;396;p42: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43:notes"/>
          <p:cNvSpPr txBox="1"/>
          <p:nvPr>
            <p:ph idx="1" type="body"/>
          </p:nvPr>
        </p:nvSpPr>
        <p:spPr>
          <a:xfrm>
            <a:off x="665162" y="4646612"/>
            <a:ext cx="5318125" cy="4402137"/>
          </a:xfrm>
          <a:prstGeom prst="rect">
            <a:avLst/>
          </a:prstGeom>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
        <p:nvSpPr>
          <p:cNvPr id="402" name="Google Shape;402;p43: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65162" y="4646612"/>
            <a:ext cx="5318125" cy="4402137"/>
          </a:xfrm>
          <a:prstGeom prst="rect">
            <a:avLst/>
          </a:prstGeom>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6: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131" name="Google Shape;131;p6: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6: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0" rtl="0" algn="l">
              <a:spcBef>
                <a:spcPts val="0"/>
              </a:spcBef>
              <a:spcAft>
                <a:spcPts val="0"/>
              </a:spcAft>
              <a:buSzPts val="1800"/>
              <a:buNone/>
            </a:pPr>
            <a:r>
              <a:rPr lang="en-US"/>
              <a:t>One of the major issues in the role of the computer practitioners is that of trust. </a:t>
            </a:r>
            <a:endParaRPr/>
          </a:p>
          <a:p>
            <a:pPr indent="0" lvl="0" marL="0" rtl="0" algn="l">
              <a:spcBef>
                <a:spcPts val="0"/>
              </a:spcBef>
              <a:spcAft>
                <a:spcPts val="0"/>
              </a:spcAft>
              <a:buSzPts val="1800"/>
              <a:buNone/>
            </a:pPr>
            <a:r>
              <a:rPr lang="en-US"/>
              <a:t>The client/employer is putting trust in the practitioner’s knowledge and skills.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users are putting trust in the practitioner’s ability to produce a quality/tested system.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public at large put trust in the practitioner to, not only not deliberately cause harm, but also, to try to improve their lives with the use of technology. There is a general acceptance of new technologies that they will make things better. This is not always the case!!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7: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138" name="Google Shape;138;p7: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7: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8: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158" name="Google Shape;158;p8: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p8: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9:notes"/>
          <p:cNvSpPr txBox="1"/>
          <p:nvPr/>
        </p:nvSpPr>
        <p:spPr>
          <a:xfrm>
            <a:off x="3765550" y="9291637"/>
            <a:ext cx="2881312" cy="488950"/>
          </a:xfrm>
          <a:prstGeom prst="rect">
            <a:avLst/>
          </a:prstGeom>
          <a:noFill/>
          <a:ln>
            <a:noFill/>
          </a:ln>
        </p:spPr>
        <p:txBody>
          <a:bodyPr anchorCtr="0" anchor="b" bIns="45250" lIns="90525" spcFirstLastPara="1" rIns="90525" wrap="square" tIns="4525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165" name="Google Shape;165;p9:notes"/>
          <p:cNvSpPr/>
          <p:nvPr>
            <p:ph idx="2" type="sldImg"/>
          </p:nvPr>
        </p:nvSpPr>
        <p:spPr>
          <a:xfrm>
            <a:off x="879475" y="733425"/>
            <a:ext cx="4889500" cy="36671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9:notes"/>
          <p:cNvSpPr txBox="1"/>
          <p:nvPr>
            <p:ph idx="1" type="body"/>
          </p:nvPr>
        </p:nvSpPr>
        <p:spPr>
          <a:xfrm>
            <a:off x="665162" y="4646612"/>
            <a:ext cx="5318125" cy="4402137"/>
          </a:xfrm>
          <a:prstGeom prst="rect">
            <a:avLst/>
          </a:prstGeom>
          <a:noFill/>
          <a:ln>
            <a:noFill/>
          </a:ln>
        </p:spPr>
        <p:txBody>
          <a:bodyPr anchorCtr="0" anchor="t" bIns="45250" lIns="90525" spcFirstLastPara="1" rIns="90525" wrap="square" tIns="45250">
            <a:noAutofit/>
          </a:bodyPr>
          <a:lstStyle/>
          <a:p>
            <a:pPr indent="0" lvl="0" marL="0" rtl="0" algn="l">
              <a:spcBef>
                <a:spcPts val="0"/>
              </a:spcBef>
              <a:spcAft>
                <a:spcPts val="0"/>
              </a:spcAft>
              <a:buSzPts val="1800"/>
              <a:buNone/>
            </a:pPr>
            <a:r>
              <a:rPr lang="en-US"/>
              <a:t>Whenever a systems developer/maintainer works on a system they should be asking a number of questions about the ethical implications of the system. These questions help guide the developer to consider ways to add improvement (rather than just stopping negative issues) to the systems development process.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315913" y="466725"/>
            <a:ext cx="6781800" cy="21336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subTitle"/>
          </p:nvPr>
        </p:nvSpPr>
        <p:spPr>
          <a:xfrm>
            <a:off x="849313" y="3049588"/>
            <a:ext cx="6248400" cy="2362200"/>
          </a:xfrm>
          <a:prstGeom prst="rect">
            <a:avLst/>
          </a:prstGeom>
          <a:noFill/>
          <a:ln>
            <a:noFill/>
          </a:ln>
        </p:spPr>
        <p:txBody>
          <a:bodyPr anchorCtr="0" anchor="t" bIns="45700" lIns="91425" spcFirstLastPara="1" rIns="91425" wrap="square" tIns="45700">
            <a:noAutofit/>
          </a:bodyPr>
          <a:lstStyle>
            <a:lvl1pPr lvl="0" algn="r">
              <a:spcBef>
                <a:spcPts val="640"/>
              </a:spcBef>
              <a:spcAft>
                <a:spcPts val="0"/>
              </a:spcAft>
              <a:buSzPts val="2240"/>
              <a:buFont typeface="Noto Sans Symbols"/>
              <a:buNone/>
              <a:defRPr sz="3200"/>
            </a:lvl1pPr>
            <a:lvl2pPr lvl="1" algn="l">
              <a:spcBef>
                <a:spcPts val="360"/>
              </a:spcBef>
              <a:spcAft>
                <a:spcPts val="0"/>
              </a:spcAft>
              <a:buSzPts val="1260"/>
              <a:buChar char="●"/>
              <a:defRPr/>
            </a:lvl2pPr>
            <a:lvl3pPr lvl="2" algn="l">
              <a:spcBef>
                <a:spcPts val="360"/>
              </a:spcBef>
              <a:spcAft>
                <a:spcPts val="0"/>
              </a:spcAft>
              <a:buSzPts val="1260"/>
              <a:buChar char="●"/>
              <a:defRPr/>
            </a:lvl3pPr>
            <a:lvl4pPr lvl="3" algn="l">
              <a:spcBef>
                <a:spcPts val="360"/>
              </a:spcBef>
              <a:spcAft>
                <a:spcPts val="0"/>
              </a:spcAft>
              <a:buSzPts val="1350"/>
              <a:buChar char="▪"/>
              <a:defRPr/>
            </a:lvl4pPr>
            <a:lvl5pPr lvl="4" algn="l">
              <a:spcBef>
                <a:spcPts val="360"/>
              </a:spcBef>
              <a:spcAft>
                <a:spcPts val="0"/>
              </a:spcAft>
              <a:buSzPts val="1440"/>
              <a:buChar char="▪"/>
              <a:defRPr/>
            </a:lvl5pPr>
            <a:lvl6pPr lvl="5" algn="l">
              <a:spcBef>
                <a:spcPts val="360"/>
              </a:spcBef>
              <a:spcAft>
                <a:spcPts val="0"/>
              </a:spcAft>
              <a:buSzPts val="1440"/>
              <a:buChar char="▪"/>
              <a:defRPr/>
            </a:lvl6pPr>
            <a:lvl7pPr lvl="6" algn="l">
              <a:spcBef>
                <a:spcPts val="360"/>
              </a:spcBef>
              <a:spcAft>
                <a:spcPts val="0"/>
              </a:spcAft>
              <a:buSzPts val="1440"/>
              <a:buChar char="▪"/>
              <a:defRPr/>
            </a:lvl7pPr>
            <a:lvl8pPr lvl="7" algn="l">
              <a:spcBef>
                <a:spcPts val="360"/>
              </a:spcBef>
              <a:spcAft>
                <a:spcPts val="0"/>
              </a:spcAft>
              <a:buSzPts val="1440"/>
              <a:buChar char="▪"/>
              <a:defRPr/>
            </a:lvl8pPr>
            <a:lvl9pPr lvl="8" algn="l">
              <a:spcBef>
                <a:spcPts val="360"/>
              </a:spcBef>
              <a:spcAft>
                <a:spcPts val="0"/>
              </a:spcAft>
              <a:buSzPts val="1440"/>
              <a:buChar char="▪"/>
              <a:defRPr/>
            </a:lvl9pPr>
          </a:lstStyle>
          <a:p/>
        </p:txBody>
      </p:sp>
      <p:sp>
        <p:nvSpPr>
          <p:cNvPr id="21" name="Google Shape;21;p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3" name="Shape 83"/>
        <p:cNvGrpSpPr/>
        <p:nvPr/>
      </p:nvGrpSpPr>
      <p:grpSpPr>
        <a:xfrm>
          <a:off x="0" y="0"/>
          <a:ext cx="0" cy="0"/>
          <a:chOff x="0" y="0"/>
          <a:chExt cx="0" cy="0"/>
        </a:xfrm>
      </p:grpSpPr>
      <p:sp>
        <p:nvSpPr>
          <p:cNvPr id="84" name="Google Shape;84;p12"/>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a:off x="468313" y="1700213"/>
            <a:ext cx="3708400" cy="4411662"/>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14325" lvl="3" marL="1828800" algn="l">
              <a:spcBef>
                <a:spcPts val="360"/>
              </a:spcBef>
              <a:spcAft>
                <a:spcPts val="0"/>
              </a:spcAft>
              <a:buSzPts val="135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86" name="Google Shape;86;p12"/>
          <p:cNvSpPr txBox="1"/>
          <p:nvPr>
            <p:ph idx="2" type="body"/>
          </p:nvPr>
        </p:nvSpPr>
        <p:spPr>
          <a:xfrm>
            <a:off x="4329113" y="1700213"/>
            <a:ext cx="3709987" cy="4411662"/>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14325" lvl="3" marL="1828800" algn="l">
              <a:spcBef>
                <a:spcPts val="360"/>
              </a:spcBef>
              <a:spcAft>
                <a:spcPts val="0"/>
              </a:spcAft>
              <a:buSzPts val="135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87" name="Google Shape;87;p1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90" name="Shape 90"/>
        <p:cNvGrpSpPr/>
        <p:nvPr/>
      </p:nvGrpSpPr>
      <p:grpSpPr>
        <a:xfrm>
          <a:off x="0" y="0"/>
          <a:ext cx="0" cy="0"/>
          <a:chOff x="0" y="0"/>
          <a:chExt cx="0" cy="0"/>
        </a:xfrm>
      </p:grpSpPr>
      <p:sp>
        <p:nvSpPr>
          <p:cNvPr id="91" name="Google Shape;91;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400"/>
              <a:buNone/>
              <a:defRPr sz="2000"/>
            </a:lvl1pPr>
            <a:lvl2pPr indent="-228600" lvl="1" marL="914400" algn="l">
              <a:spcBef>
                <a:spcPts val="360"/>
              </a:spcBef>
              <a:spcAft>
                <a:spcPts val="0"/>
              </a:spcAft>
              <a:buSzPts val="1260"/>
              <a:buNone/>
              <a:defRPr sz="1800"/>
            </a:lvl2pPr>
            <a:lvl3pPr indent="-228600" lvl="2" marL="1371600" algn="l">
              <a:spcBef>
                <a:spcPts val="320"/>
              </a:spcBef>
              <a:spcAft>
                <a:spcPts val="0"/>
              </a:spcAft>
              <a:buSzPts val="1120"/>
              <a:buNone/>
              <a:defRPr sz="1600"/>
            </a:lvl3pPr>
            <a:lvl4pPr indent="-228600" lvl="3" marL="1828800" algn="l">
              <a:spcBef>
                <a:spcPts val="280"/>
              </a:spcBef>
              <a:spcAft>
                <a:spcPts val="0"/>
              </a:spcAft>
              <a:buSzPts val="1050"/>
              <a:buNone/>
              <a:defRPr sz="1400"/>
            </a:lvl4pPr>
            <a:lvl5pPr indent="-228600" lvl="4" marL="2286000" algn="l">
              <a:spcBef>
                <a:spcPts val="280"/>
              </a:spcBef>
              <a:spcAft>
                <a:spcPts val="0"/>
              </a:spcAft>
              <a:buSzPts val="1120"/>
              <a:buNone/>
              <a:defRPr sz="1400"/>
            </a:lvl5pPr>
            <a:lvl6pPr indent="-228600" lvl="5" marL="2743200" algn="l">
              <a:spcBef>
                <a:spcPts val="280"/>
              </a:spcBef>
              <a:spcAft>
                <a:spcPts val="0"/>
              </a:spcAft>
              <a:buSzPts val="1120"/>
              <a:buNone/>
              <a:defRPr sz="1400"/>
            </a:lvl6pPr>
            <a:lvl7pPr indent="-228600" lvl="6" marL="3200400" algn="l">
              <a:spcBef>
                <a:spcPts val="280"/>
              </a:spcBef>
              <a:spcAft>
                <a:spcPts val="0"/>
              </a:spcAft>
              <a:buSzPts val="1120"/>
              <a:buNone/>
              <a:defRPr sz="1400"/>
            </a:lvl7pPr>
            <a:lvl8pPr indent="-228600" lvl="7" marL="3657600" algn="l">
              <a:spcBef>
                <a:spcPts val="280"/>
              </a:spcBef>
              <a:spcAft>
                <a:spcPts val="0"/>
              </a:spcAft>
              <a:buSzPts val="1120"/>
              <a:buNone/>
              <a:defRPr sz="1400"/>
            </a:lvl8pPr>
            <a:lvl9pPr indent="-228600" lvl="8" marL="4114800" algn="l">
              <a:spcBef>
                <a:spcPts val="280"/>
              </a:spcBef>
              <a:spcAft>
                <a:spcPts val="0"/>
              </a:spcAft>
              <a:buSzPts val="1120"/>
              <a:buNone/>
              <a:defRPr sz="1400"/>
            </a:lvl9pPr>
          </a:lstStyle>
          <a:p/>
        </p:txBody>
      </p:sp>
      <p:sp>
        <p:nvSpPr>
          <p:cNvPr id="93" name="Google Shape;93;p1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36" name="Google Shape;36;p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9" name="Shape 39"/>
        <p:cNvGrpSpPr/>
        <p:nvPr/>
      </p:nvGrpSpPr>
      <p:grpSpPr>
        <a:xfrm>
          <a:off x="0" y="0"/>
          <a:ext cx="0" cy="0"/>
          <a:chOff x="0" y="0"/>
          <a:chExt cx="0" cy="0"/>
        </a:xfrm>
      </p:grpSpPr>
      <p:sp>
        <p:nvSpPr>
          <p:cNvPr id="40" name="Google Shape;40;p5"/>
          <p:cNvSpPr txBox="1"/>
          <p:nvPr>
            <p:ph type="title"/>
          </p:nvPr>
        </p:nvSpPr>
        <p:spPr>
          <a:xfrm rot="5400000">
            <a:off x="4094956" y="2167731"/>
            <a:ext cx="5995987" cy="18923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 type="body"/>
          </p:nvPr>
        </p:nvSpPr>
        <p:spPr>
          <a:xfrm rot="5400000">
            <a:off x="233363" y="350838"/>
            <a:ext cx="5995987" cy="5526087"/>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42" name="Google Shape;42;p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5" name="Shape 45"/>
        <p:cNvGrpSpPr/>
        <p:nvPr/>
      </p:nvGrpSpPr>
      <p:grpSpPr>
        <a:xfrm>
          <a:off x="0" y="0"/>
          <a:ext cx="0" cy="0"/>
          <a:chOff x="0" y="0"/>
          <a:chExt cx="0" cy="0"/>
        </a:xfrm>
      </p:grpSpPr>
      <p:sp>
        <p:nvSpPr>
          <p:cNvPr id="46" name="Google Shape;46;p6"/>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 type="body"/>
          </p:nvPr>
        </p:nvSpPr>
        <p:spPr>
          <a:xfrm rot="5400000">
            <a:off x="2047875" y="120650"/>
            <a:ext cx="4411662" cy="7570787"/>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48" name="Google Shape;48;p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1" name="Shape 51"/>
        <p:cNvGrpSpPr/>
        <p:nvPr/>
      </p:nvGrpSpPr>
      <p:grpSpPr>
        <a:xfrm>
          <a:off x="0" y="0"/>
          <a:ext cx="0" cy="0"/>
          <a:chOff x="0" y="0"/>
          <a:chExt cx="0" cy="0"/>
        </a:xfrm>
      </p:grpSpPr>
      <p:sp>
        <p:nvSpPr>
          <p:cNvPr id="52" name="Google Shape;52;p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2"/>
              </a:buClr>
              <a:buSzPts val="2240"/>
              <a:buFont typeface="Noto Sans Symbols"/>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2"/>
              </a:buClr>
              <a:buSzPts val="1960"/>
              <a:buFont typeface="Noto Sans Symbols"/>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accent1"/>
              </a:buClr>
              <a:buSzPts val="168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2"/>
              </a:buClr>
              <a:buSzPts val="1500"/>
              <a:buFont typeface="Noto Sans Symbols"/>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folHlink"/>
              </a:buClr>
              <a:buSzPts val="1600"/>
              <a:buFont typeface="Noto Sans Symbols"/>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folHlink"/>
              </a:buClr>
              <a:buSzPts val="1600"/>
              <a:buFont typeface="Noto Sans Symbols"/>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folHlink"/>
              </a:buClr>
              <a:buSzPts val="1600"/>
              <a:buFont typeface="Noto Sans Symbols"/>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folHlink"/>
              </a:buClr>
              <a:buSzPts val="1600"/>
              <a:buFont typeface="Noto Sans Symbols"/>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folHlink"/>
              </a:buClr>
              <a:buSzPts val="1600"/>
              <a:buFont typeface="Noto Sans Symbols"/>
              <a:buNone/>
              <a:defRPr b="0" i="0" sz="2000" u="none" cap="none" strike="noStrike">
                <a:solidFill>
                  <a:schemeClr val="dk1"/>
                </a:solidFill>
                <a:latin typeface="Arial"/>
                <a:ea typeface="Arial"/>
                <a:cs typeface="Arial"/>
                <a:sym typeface="Arial"/>
              </a:defRPr>
            </a:lvl9pPr>
          </a:lstStyle>
          <a:p/>
        </p:txBody>
      </p:sp>
      <p:sp>
        <p:nvSpPr>
          <p:cNvPr id="54" name="Google Shape;54;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55" name="Google Shape;55;p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70840" lvl="0" marL="457200" algn="l">
              <a:spcBef>
                <a:spcPts val="640"/>
              </a:spcBef>
              <a:spcAft>
                <a:spcPts val="0"/>
              </a:spcAft>
              <a:buSzPts val="2240"/>
              <a:buChar char="●"/>
              <a:defRPr sz="3200"/>
            </a:lvl1pPr>
            <a:lvl2pPr indent="-353060" lvl="1" marL="914400" algn="l">
              <a:spcBef>
                <a:spcPts val="560"/>
              </a:spcBef>
              <a:spcAft>
                <a:spcPts val="0"/>
              </a:spcAft>
              <a:buSzPts val="1960"/>
              <a:buChar char="●"/>
              <a:defRPr sz="2800"/>
            </a:lvl2pPr>
            <a:lvl3pPr indent="-335280" lvl="2" marL="1371600" algn="l">
              <a:spcBef>
                <a:spcPts val="480"/>
              </a:spcBef>
              <a:spcAft>
                <a:spcPts val="0"/>
              </a:spcAft>
              <a:buSzPts val="1680"/>
              <a:buChar char="●"/>
              <a:defRPr sz="2400"/>
            </a:lvl3pPr>
            <a:lvl4pPr indent="-323850" lvl="3" marL="1828800" algn="l">
              <a:spcBef>
                <a:spcPts val="400"/>
              </a:spcBef>
              <a:spcAft>
                <a:spcPts val="0"/>
              </a:spcAft>
              <a:buSzPts val="1500"/>
              <a:buChar char="▪"/>
              <a:defRPr sz="2000"/>
            </a:lvl4pPr>
            <a:lvl5pPr indent="-330200" lvl="4" marL="2286000" algn="l">
              <a:spcBef>
                <a:spcPts val="400"/>
              </a:spcBef>
              <a:spcAft>
                <a:spcPts val="0"/>
              </a:spcAft>
              <a:buSzPts val="1600"/>
              <a:buChar char="▪"/>
              <a:defRPr sz="2000"/>
            </a:lvl5pPr>
            <a:lvl6pPr indent="-330200" lvl="5" marL="2743200" algn="l">
              <a:spcBef>
                <a:spcPts val="400"/>
              </a:spcBef>
              <a:spcAft>
                <a:spcPts val="0"/>
              </a:spcAft>
              <a:buSzPts val="1600"/>
              <a:buChar char="▪"/>
              <a:defRPr sz="2000"/>
            </a:lvl6pPr>
            <a:lvl7pPr indent="-330200" lvl="6" marL="3200400" algn="l">
              <a:spcBef>
                <a:spcPts val="400"/>
              </a:spcBef>
              <a:spcAft>
                <a:spcPts val="0"/>
              </a:spcAft>
              <a:buSzPts val="1600"/>
              <a:buChar char="▪"/>
              <a:defRPr sz="2000"/>
            </a:lvl7pPr>
            <a:lvl8pPr indent="-330200" lvl="7" marL="3657600" algn="l">
              <a:spcBef>
                <a:spcPts val="400"/>
              </a:spcBef>
              <a:spcAft>
                <a:spcPts val="0"/>
              </a:spcAft>
              <a:buSzPts val="1600"/>
              <a:buChar char="▪"/>
              <a:defRPr sz="2000"/>
            </a:lvl8pPr>
            <a:lvl9pPr indent="-330200" lvl="8" marL="4114800" algn="l">
              <a:spcBef>
                <a:spcPts val="400"/>
              </a:spcBef>
              <a:spcAft>
                <a:spcPts val="0"/>
              </a:spcAft>
              <a:buSzPts val="1600"/>
              <a:buChar char="▪"/>
              <a:defRPr sz="2000"/>
            </a:lvl9pPr>
          </a:lstStyle>
          <a:p/>
        </p:txBody>
      </p:sp>
      <p:sp>
        <p:nvSpPr>
          <p:cNvPr id="61" name="Google Shape;61;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62" name="Google Shape;62;p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5" name="Shape 65"/>
        <p:cNvGrpSpPr/>
        <p:nvPr/>
      </p:nvGrpSpPr>
      <p:grpSpPr>
        <a:xfrm>
          <a:off x="0" y="0"/>
          <a:ext cx="0" cy="0"/>
          <a:chOff x="0" y="0"/>
          <a:chExt cx="0" cy="0"/>
        </a:xfrm>
      </p:grpSpPr>
      <p:sp>
        <p:nvSpPr>
          <p:cNvPr id="66" name="Google Shape;66;p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9" name="Shape 69"/>
        <p:cNvGrpSpPr/>
        <p:nvPr/>
      </p:nvGrpSpPr>
      <p:grpSpPr>
        <a:xfrm>
          <a:off x="0" y="0"/>
          <a:ext cx="0" cy="0"/>
          <a:chOff x="0" y="0"/>
          <a:chExt cx="0" cy="0"/>
        </a:xfrm>
      </p:grpSpPr>
      <p:sp>
        <p:nvSpPr>
          <p:cNvPr id="70" name="Google Shape;70;p10"/>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77" name="Google Shape;77;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8610" lvl="2" marL="1371600" algn="l">
              <a:spcBef>
                <a:spcPts val="360"/>
              </a:spcBef>
              <a:spcAft>
                <a:spcPts val="0"/>
              </a:spcAft>
              <a:buSzPts val="1260"/>
              <a:buChar char="●"/>
              <a:defRPr sz="1800"/>
            </a:lvl3pPr>
            <a:lvl4pPr indent="-304800" lvl="3" marL="1828800" algn="l">
              <a:spcBef>
                <a:spcPts val="320"/>
              </a:spcBef>
              <a:spcAft>
                <a:spcPts val="0"/>
              </a:spcAft>
              <a:buSzPts val="12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78" name="Google Shape;78;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79" name="Google Shape;79;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8610" lvl="2" marL="1371600" algn="l">
              <a:spcBef>
                <a:spcPts val="360"/>
              </a:spcBef>
              <a:spcAft>
                <a:spcPts val="0"/>
              </a:spcAft>
              <a:buSzPts val="1260"/>
              <a:buChar char="●"/>
              <a:defRPr sz="1800"/>
            </a:lvl3pPr>
            <a:lvl4pPr indent="-304800" lvl="3" marL="1828800" algn="l">
              <a:spcBef>
                <a:spcPts val="320"/>
              </a:spcBef>
              <a:spcAft>
                <a:spcPts val="0"/>
              </a:spcAft>
              <a:buSzPts val="12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80" name="Google Shape;80;p1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cxnSp>
        <p:nvCxnSpPr>
          <p:cNvPr id="10" name="Google Shape;10;p1"/>
          <p:cNvCxnSpPr/>
          <p:nvPr/>
        </p:nvCxnSpPr>
        <p:spPr>
          <a:xfrm>
            <a:off x="7315200" y="1066800"/>
            <a:ext cx="0" cy="4495800"/>
          </a:xfrm>
          <a:prstGeom prst="straightConnector1">
            <a:avLst/>
          </a:prstGeom>
          <a:noFill/>
          <a:ln cap="flat" cmpd="sng" w="9525">
            <a:solidFill>
              <a:schemeClr val="dk1"/>
            </a:solidFill>
            <a:prstDash val="solid"/>
            <a:miter lim="800000"/>
            <a:headEnd len="med" w="med" type="none"/>
            <a:tailEnd len="med" w="med" type="none"/>
          </a:ln>
        </p:spPr>
      </p:cxnSp>
      <p:cxnSp>
        <p:nvCxnSpPr>
          <p:cNvPr id="11" name="Google Shape;11;p1"/>
          <p:cNvCxnSpPr/>
          <p:nvPr/>
        </p:nvCxnSpPr>
        <p:spPr>
          <a:xfrm>
            <a:off x="304800" y="2819400"/>
            <a:ext cx="8229600" cy="0"/>
          </a:xfrm>
          <a:prstGeom prst="straightConnector1">
            <a:avLst/>
          </a:prstGeom>
          <a:noFill/>
          <a:ln cap="flat" cmpd="sng" w="9525">
            <a:solidFill>
              <a:schemeClr val="dk1"/>
            </a:solidFill>
            <a:prstDash val="solid"/>
            <a:miter lim="800000"/>
            <a:headEnd len="med" w="med" type="none"/>
            <a:tailEnd len="med" w="med" type="none"/>
          </a:ln>
        </p:spPr>
      </p:cxnSp>
      <p:pic>
        <p:nvPicPr>
          <p:cNvPr descr="fig-1 2" id="12" name="Google Shape;12;p1"/>
          <p:cNvPicPr preferRelativeResize="0"/>
          <p:nvPr/>
        </p:nvPicPr>
        <p:blipFill rotWithShape="1">
          <a:blip r:embed="rId1">
            <a:alphaModFix/>
          </a:blip>
          <a:srcRect b="0" l="0" r="0" t="0"/>
          <a:stretch/>
        </p:blipFill>
        <p:spPr>
          <a:xfrm>
            <a:off x="7380287" y="3141662"/>
            <a:ext cx="1409700" cy="1871662"/>
          </a:xfrm>
          <a:prstGeom prst="rect">
            <a:avLst/>
          </a:prstGeom>
          <a:noFill/>
          <a:ln>
            <a:noFill/>
          </a:ln>
        </p:spPr>
      </p:pic>
      <p:sp>
        <p:nvSpPr>
          <p:cNvPr id="13" name="Google Shape;13;p1"/>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4" name="Google Shape;14;p1"/>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15" name="Google Shape;15;p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 name="Shape 24"/>
        <p:cNvGrpSpPr/>
        <p:nvPr/>
      </p:nvGrpSpPr>
      <p:grpSpPr>
        <a:xfrm>
          <a:off x="0" y="0"/>
          <a:ext cx="0" cy="0"/>
          <a:chOff x="0" y="0"/>
          <a:chExt cx="0" cy="0"/>
        </a:xfrm>
      </p:grpSpPr>
      <p:sp>
        <p:nvSpPr>
          <p:cNvPr id="25" name="Google Shape;25;p3"/>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pic>
        <p:nvPicPr>
          <p:cNvPr descr="fig-1 2" id="26" name="Google Shape;26;p3"/>
          <p:cNvPicPr preferRelativeResize="0"/>
          <p:nvPr/>
        </p:nvPicPr>
        <p:blipFill rotWithShape="1">
          <a:blip r:embed="rId1">
            <a:alphaModFix/>
          </a:blip>
          <a:srcRect b="0" l="0" r="0" t="0"/>
          <a:stretch/>
        </p:blipFill>
        <p:spPr>
          <a:xfrm>
            <a:off x="8101012" y="476250"/>
            <a:ext cx="814387" cy="1081087"/>
          </a:xfrm>
          <a:prstGeom prst="rect">
            <a:avLst/>
          </a:prstGeom>
          <a:noFill/>
          <a:ln>
            <a:noFill/>
          </a:ln>
        </p:spPr>
      </p:pic>
      <p:cxnSp>
        <p:nvCxnSpPr>
          <p:cNvPr id="27" name="Google Shape;27;p3"/>
          <p:cNvCxnSpPr/>
          <p:nvPr/>
        </p:nvCxnSpPr>
        <p:spPr>
          <a:xfrm>
            <a:off x="8027987" y="115887"/>
            <a:ext cx="0" cy="6049962"/>
          </a:xfrm>
          <a:prstGeom prst="straightConnector1">
            <a:avLst/>
          </a:prstGeom>
          <a:noFill/>
          <a:ln cap="flat" cmpd="sng" w="9525">
            <a:solidFill>
              <a:schemeClr val="dk1"/>
            </a:solidFill>
            <a:prstDash val="solid"/>
            <a:miter lim="800000"/>
            <a:headEnd len="med" w="med" type="none"/>
            <a:tailEnd len="med" w="med" type="none"/>
          </a:ln>
        </p:spPr>
      </p:cxnSp>
      <p:sp>
        <p:nvSpPr>
          <p:cNvPr id="28" name="Google Shape;28;p3"/>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29" name="Google Shape;29;p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cxnSp>
        <p:nvCxnSpPr>
          <p:cNvPr id="32" name="Google Shape;32;p3"/>
          <p:cNvCxnSpPr/>
          <p:nvPr/>
        </p:nvCxnSpPr>
        <p:spPr>
          <a:xfrm>
            <a:off x="468312" y="1557337"/>
            <a:ext cx="8496300" cy="0"/>
          </a:xfrm>
          <a:prstGeom prst="straightConnector1">
            <a:avLst/>
          </a:prstGeom>
          <a:noFill/>
          <a:ln cap="flat" cmpd="sng" w="9525">
            <a:solidFill>
              <a:schemeClr val="dk1"/>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4"/>
          <p:cNvSpPr txBox="1"/>
          <p:nvPr>
            <p:ph idx="1" type="subTitle"/>
          </p:nvPr>
        </p:nvSpPr>
        <p:spPr>
          <a:xfrm>
            <a:off x="849312" y="3049587"/>
            <a:ext cx="6248400" cy="2362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240"/>
              <a:buNone/>
            </a:pPr>
            <a:r>
              <a:rPr b="0" i="0" lang="en-US" sz="3200" u="none">
                <a:solidFill>
                  <a:schemeClr val="dk1"/>
                </a:solidFill>
                <a:latin typeface="Arial"/>
                <a:ea typeface="Arial"/>
                <a:cs typeface="Arial"/>
                <a:sym typeface="Arial"/>
              </a:rPr>
              <a:t>Computing, ethics and social awareness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Professional guidance </a:t>
            </a:r>
            <a:endParaRPr/>
          </a:p>
        </p:txBody>
      </p:sp>
      <p:sp>
        <p:nvSpPr>
          <p:cNvPr id="176" name="Google Shape;176;p23"/>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Codes of conduct, the law and so on…</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Formal training and education </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mentoring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What is an “ethical approach” in IT practice?</a:t>
            </a:r>
            <a:endParaRPr/>
          </a:p>
        </p:txBody>
      </p:sp>
      <p:sp>
        <p:nvSpPr>
          <p:cNvPr id="182" name="Google Shape;182;p24"/>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100"/>
              <a:buNone/>
            </a:pPr>
            <a:r>
              <a:t/>
            </a:r>
            <a:endParaRPr b="0" i="0" sz="3000" u="none">
              <a:solidFill>
                <a:schemeClr val="dk1"/>
              </a:solidFill>
              <a:latin typeface="Arial"/>
              <a:ea typeface="Arial"/>
              <a:cs typeface="Arial"/>
              <a:sym typeface="Arial"/>
            </a:endParaRPr>
          </a:p>
          <a:p>
            <a:pPr indent="0" lvl="0" marL="0" rtl="0" algn="l">
              <a:lnSpc>
                <a:spcPct val="90000"/>
              </a:lnSpc>
              <a:spcBef>
                <a:spcPts val="600"/>
              </a:spcBef>
              <a:spcAft>
                <a:spcPts val="0"/>
              </a:spcAft>
              <a:buSzPts val="2100"/>
              <a:buNone/>
            </a:pPr>
            <a:r>
              <a:rPr b="0" i="1" lang="en-US" sz="3000" u="none">
                <a:solidFill>
                  <a:schemeClr val="dk1"/>
                </a:solidFill>
                <a:latin typeface="Arial"/>
                <a:ea typeface="Arial"/>
                <a:cs typeface="Arial"/>
                <a:sym typeface="Arial"/>
              </a:rPr>
              <a:t>“When we build systems we should act just the same as if we were building a bomb”</a:t>
            </a:r>
            <a:endParaRPr/>
          </a:p>
          <a:p>
            <a:pPr indent="0" lvl="1" marL="179387" rtl="0" algn="r">
              <a:lnSpc>
                <a:spcPct val="90000"/>
              </a:lnSpc>
              <a:spcBef>
                <a:spcPts val="520"/>
              </a:spcBef>
              <a:spcAft>
                <a:spcPts val="0"/>
              </a:spcAft>
              <a:buSzPts val="1820"/>
              <a:buNone/>
            </a:pPr>
            <a:r>
              <a:rPr b="1" i="0" lang="en-US" sz="2600" u="none">
                <a:solidFill>
                  <a:schemeClr val="dk1"/>
                </a:solidFill>
                <a:latin typeface="Arial"/>
                <a:ea typeface="Arial"/>
                <a:cs typeface="Arial"/>
                <a:sym typeface="Arial"/>
              </a:rPr>
              <a:t>Don Gotterbarn</a:t>
            </a:r>
            <a:endParaRPr/>
          </a:p>
          <a:p>
            <a:pPr indent="0" lvl="1" marL="179387" rtl="0" algn="r">
              <a:lnSpc>
                <a:spcPct val="90000"/>
              </a:lnSpc>
              <a:spcBef>
                <a:spcPts val="520"/>
              </a:spcBef>
              <a:spcAft>
                <a:spcPts val="0"/>
              </a:spcAft>
              <a:buSzPts val="1820"/>
              <a:buNone/>
            </a:pPr>
            <a:r>
              <a:rPr b="0" i="0" lang="en-US" sz="2600" u="none">
                <a:solidFill>
                  <a:schemeClr val="dk1"/>
                </a:solidFill>
                <a:latin typeface="Arial"/>
                <a:ea typeface="Arial"/>
                <a:cs typeface="Arial"/>
                <a:sym typeface="Arial"/>
              </a:rPr>
              <a:t>Keynote address to Ethicomp 99, Rome</a:t>
            </a:r>
            <a:endParaRPr/>
          </a:p>
          <a:p>
            <a:pPr indent="0" lvl="0" marL="0" rtl="0" algn="l">
              <a:lnSpc>
                <a:spcPct val="90000"/>
              </a:lnSpc>
              <a:spcBef>
                <a:spcPts val="600"/>
              </a:spcBef>
              <a:spcAft>
                <a:spcPts val="0"/>
              </a:spcAft>
              <a:buSzPts val="2100"/>
              <a:buNone/>
            </a:pPr>
            <a:r>
              <a:t/>
            </a:r>
            <a:endParaRPr b="0" i="0" sz="3000" u="none">
              <a:solidFill>
                <a:schemeClr val="dk1"/>
              </a:solidFill>
              <a:latin typeface="Arial"/>
              <a:ea typeface="Arial"/>
              <a:cs typeface="Arial"/>
              <a:sym typeface="Arial"/>
            </a:endParaRPr>
          </a:p>
          <a:p>
            <a:pPr indent="0" lvl="0" marL="0" rtl="0" algn="l">
              <a:lnSpc>
                <a:spcPct val="90000"/>
              </a:lnSpc>
              <a:spcBef>
                <a:spcPts val="600"/>
              </a:spcBef>
              <a:spcAft>
                <a:spcPts val="0"/>
              </a:spcAft>
              <a:buSzPts val="2100"/>
              <a:buNone/>
            </a:pPr>
            <a:r>
              <a:rPr b="0" i="1" lang="en-US" sz="3000" u="none">
                <a:solidFill>
                  <a:schemeClr val="dk1"/>
                </a:solidFill>
                <a:latin typeface="Arial"/>
                <a:ea typeface="Arial"/>
                <a:cs typeface="Arial"/>
                <a:sym typeface="Arial"/>
              </a:rPr>
              <a:t>Ethics is about “…making a principle-based choice between competing alternatives.”</a:t>
            </a:r>
            <a:endParaRPr/>
          </a:p>
          <a:p>
            <a:pPr indent="0" lvl="1" marL="179387" rtl="0" algn="r">
              <a:lnSpc>
                <a:spcPct val="90000"/>
              </a:lnSpc>
              <a:spcBef>
                <a:spcPts val="520"/>
              </a:spcBef>
              <a:spcAft>
                <a:spcPts val="0"/>
              </a:spcAft>
              <a:buSzPts val="1820"/>
              <a:buNone/>
            </a:pPr>
            <a:r>
              <a:rPr b="1" i="0" lang="en-US" sz="2600" u="none">
                <a:solidFill>
                  <a:schemeClr val="dk1"/>
                </a:solidFill>
                <a:latin typeface="Arial"/>
                <a:ea typeface="Arial"/>
                <a:cs typeface="Arial"/>
                <a:sym typeface="Arial"/>
              </a:rPr>
              <a:t>Kallman and Grillo</a:t>
            </a:r>
            <a:endParaRPr/>
          </a:p>
          <a:p>
            <a:pPr indent="-227330" lvl="0" marL="342900" rtl="0" algn="l">
              <a:spcBef>
                <a:spcPts val="520"/>
              </a:spcBef>
              <a:spcAft>
                <a:spcPts val="0"/>
              </a:spcAft>
              <a:buSzPts val="1820"/>
              <a:buNone/>
            </a:pPr>
            <a:r>
              <a:t/>
            </a:r>
            <a:endParaRPr b="1" i="0" sz="2600" u="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Whose principles?</a:t>
            </a:r>
            <a:endParaRPr/>
          </a:p>
        </p:txBody>
      </p:sp>
      <p:sp>
        <p:nvSpPr>
          <p:cNvPr id="188" name="Google Shape;188;p25"/>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When you act ‘ethically’ whose principles are you following?</a:t>
            </a:r>
            <a:endParaRPr/>
          </a:p>
          <a:p>
            <a:pPr indent="-227330" lvl="0" marL="342900" rtl="0" algn="l">
              <a:lnSpc>
                <a:spcPct val="100000"/>
              </a:lnSpc>
              <a:spcBef>
                <a:spcPts val="520"/>
              </a:spcBef>
              <a:spcAft>
                <a:spcPts val="0"/>
              </a:spcAft>
              <a:buClr>
                <a:schemeClr val="dk2"/>
              </a:buClr>
              <a:buSzPts val="1820"/>
              <a:buFont typeface="Noto Sans Symbols"/>
              <a:buNone/>
            </a:pPr>
            <a:r>
              <a:t/>
            </a:r>
            <a:endParaRPr b="0" i="0" sz="2600" u="none">
              <a:solidFill>
                <a:schemeClr val="dk1"/>
              </a:solidFill>
              <a:latin typeface="Arial"/>
              <a:ea typeface="Arial"/>
              <a:cs typeface="Arial"/>
              <a:sym typeface="Arial"/>
            </a:endParaRPr>
          </a:p>
          <a:p>
            <a:pPr indent="-227330" lvl="0" marL="342900" rtl="0" algn="l">
              <a:lnSpc>
                <a:spcPct val="100000"/>
              </a:lnSpc>
              <a:spcBef>
                <a:spcPts val="520"/>
              </a:spcBef>
              <a:spcAft>
                <a:spcPts val="0"/>
              </a:spcAft>
              <a:buClr>
                <a:schemeClr val="dk2"/>
              </a:buClr>
              <a:buSzPts val="1820"/>
              <a:buFont typeface="Noto Sans Symbols"/>
              <a:buNone/>
            </a:pPr>
            <a:r>
              <a:t/>
            </a:r>
            <a:endParaRPr b="0" i="0" sz="2600" u="none">
              <a:solidFill>
                <a:schemeClr val="dk1"/>
              </a:solidFill>
              <a:latin typeface="Arial"/>
              <a:ea typeface="Arial"/>
              <a:cs typeface="Arial"/>
              <a:sym typeface="Arial"/>
            </a:endParaRPr>
          </a:p>
          <a:p>
            <a:pPr indent="-227330" lvl="0" marL="342900" rtl="0" algn="l">
              <a:lnSpc>
                <a:spcPct val="100000"/>
              </a:lnSpc>
              <a:spcBef>
                <a:spcPts val="520"/>
              </a:spcBef>
              <a:spcAft>
                <a:spcPts val="0"/>
              </a:spcAft>
              <a:buClr>
                <a:schemeClr val="dk2"/>
              </a:buClr>
              <a:buSzPts val="1820"/>
              <a:buFont typeface="Noto Sans Symbols"/>
              <a:buNone/>
            </a:pPr>
            <a:r>
              <a:t/>
            </a:r>
            <a:endParaRPr b="0" i="0" sz="2600" u="none">
              <a:solidFill>
                <a:schemeClr val="dk1"/>
              </a:solidFill>
              <a:latin typeface="Arial"/>
              <a:ea typeface="Arial"/>
              <a:cs typeface="Arial"/>
              <a:sym typeface="Arial"/>
            </a:endParaRPr>
          </a:p>
          <a:p>
            <a:pPr indent="-227330" lvl="0" marL="342900" rtl="0" algn="l">
              <a:lnSpc>
                <a:spcPct val="100000"/>
              </a:lnSpc>
              <a:spcBef>
                <a:spcPts val="520"/>
              </a:spcBef>
              <a:spcAft>
                <a:spcPts val="0"/>
              </a:spcAft>
              <a:buClr>
                <a:schemeClr val="dk2"/>
              </a:buClr>
              <a:buSzPts val="1820"/>
              <a:buFont typeface="Noto Sans Symbols"/>
              <a:buNone/>
            </a:pPr>
            <a:r>
              <a:t/>
            </a:r>
            <a:endParaRPr b="0" i="0" sz="2600" u="none">
              <a:solidFill>
                <a:schemeClr val="dk1"/>
              </a:solidFill>
              <a:latin typeface="Arial"/>
              <a:ea typeface="Arial"/>
              <a:cs typeface="Arial"/>
              <a:sym typeface="Arial"/>
            </a:endParaRPr>
          </a:p>
          <a:p>
            <a:pPr indent="-227330" lvl="0" marL="342900" rtl="0" algn="l">
              <a:lnSpc>
                <a:spcPct val="100000"/>
              </a:lnSpc>
              <a:spcBef>
                <a:spcPts val="520"/>
              </a:spcBef>
              <a:spcAft>
                <a:spcPts val="0"/>
              </a:spcAft>
              <a:buClr>
                <a:schemeClr val="dk2"/>
              </a:buClr>
              <a:buSzPts val="1820"/>
              <a:buFont typeface="Noto Sans Symbols"/>
              <a:buNone/>
            </a:pPr>
            <a:r>
              <a:t/>
            </a:r>
            <a:endParaRPr b="0" i="0" sz="2600" u="none">
              <a:solidFill>
                <a:schemeClr val="dk1"/>
              </a:solidFill>
              <a:latin typeface="Arial"/>
              <a:ea typeface="Arial"/>
              <a:cs typeface="Arial"/>
              <a:sym typeface="Arial"/>
            </a:endParaRPr>
          </a:p>
          <a:p>
            <a:pPr indent="-342900" lvl="0" marL="342900" rtl="0" algn="l">
              <a:lnSpc>
                <a:spcPct val="10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Choosing right from wrong</a:t>
            </a:r>
            <a:endParaRPr/>
          </a:p>
          <a:p>
            <a:pPr indent="-342900" lvl="0" marL="342900" rtl="0" algn="l">
              <a:lnSpc>
                <a:spcPct val="10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Choosing right from right</a:t>
            </a:r>
            <a:endParaRPr/>
          </a:p>
          <a:p>
            <a:pPr indent="-227330" lvl="0" marL="342900" rtl="0" algn="l">
              <a:spcBef>
                <a:spcPts val="520"/>
              </a:spcBef>
              <a:spcAft>
                <a:spcPts val="0"/>
              </a:spcAft>
              <a:buSzPts val="1820"/>
              <a:buNone/>
            </a:pPr>
            <a:r>
              <a:t/>
            </a:r>
            <a:endParaRPr b="0" i="0" sz="2600" u="none">
              <a:solidFill>
                <a:schemeClr val="dk1"/>
              </a:solidFill>
              <a:latin typeface="Arial"/>
              <a:ea typeface="Arial"/>
              <a:cs typeface="Arial"/>
              <a:sym typeface="Arial"/>
            </a:endParaRPr>
          </a:p>
        </p:txBody>
      </p:sp>
      <p:pic>
        <p:nvPicPr>
          <p:cNvPr descr="working-student" id="189" name="Google Shape;189;p25"/>
          <p:cNvPicPr preferRelativeResize="0"/>
          <p:nvPr/>
        </p:nvPicPr>
        <p:blipFill rotWithShape="1">
          <a:blip r:embed="rId3">
            <a:alphaModFix/>
          </a:blip>
          <a:srcRect b="0" l="0" r="0" t="0"/>
          <a:stretch/>
        </p:blipFill>
        <p:spPr>
          <a:xfrm>
            <a:off x="3348037" y="2924175"/>
            <a:ext cx="1439862" cy="1439862"/>
          </a:xfrm>
          <a:prstGeom prst="rect">
            <a:avLst/>
          </a:prstGeom>
          <a:noFill/>
          <a:ln>
            <a:noFill/>
          </a:ln>
        </p:spPr>
      </p:pic>
      <p:grpSp>
        <p:nvGrpSpPr>
          <p:cNvPr id="190" name="Google Shape;190;p25"/>
          <p:cNvGrpSpPr/>
          <p:nvPr/>
        </p:nvGrpSpPr>
        <p:grpSpPr>
          <a:xfrm>
            <a:off x="1619250" y="2492375"/>
            <a:ext cx="4581525" cy="2311400"/>
            <a:chOff x="1020" y="1570"/>
            <a:chExt cx="2886" cy="1456"/>
          </a:xfrm>
        </p:grpSpPr>
        <p:sp>
          <p:nvSpPr>
            <p:cNvPr id="191" name="Google Shape;191;p25"/>
            <p:cNvSpPr txBox="1"/>
            <p:nvPr/>
          </p:nvSpPr>
          <p:spPr>
            <a:xfrm>
              <a:off x="3334" y="1842"/>
              <a:ext cx="56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society</a:t>
              </a:r>
              <a:endParaRPr/>
            </a:p>
          </p:txBody>
        </p:sp>
        <p:sp>
          <p:nvSpPr>
            <p:cNvPr id="192" name="Google Shape;192;p25"/>
            <p:cNvSpPr txBox="1"/>
            <p:nvPr/>
          </p:nvSpPr>
          <p:spPr>
            <a:xfrm>
              <a:off x="3334" y="2387"/>
              <a:ext cx="57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the law</a:t>
              </a:r>
              <a:endParaRPr/>
            </a:p>
          </p:txBody>
        </p:sp>
        <p:sp>
          <p:nvSpPr>
            <p:cNvPr id="193" name="Google Shape;193;p25"/>
            <p:cNvSpPr txBox="1"/>
            <p:nvPr/>
          </p:nvSpPr>
          <p:spPr>
            <a:xfrm>
              <a:off x="1020" y="1979"/>
              <a:ext cx="8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local culture</a:t>
              </a:r>
              <a:endParaRPr/>
            </a:p>
          </p:txBody>
        </p:sp>
        <p:sp>
          <p:nvSpPr>
            <p:cNvPr id="194" name="Google Shape;194;p25"/>
            <p:cNvSpPr txBox="1"/>
            <p:nvPr/>
          </p:nvSpPr>
          <p:spPr>
            <a:xfrm>
              <a:off x="1020" y="2478"/>
              <a:ext cx="102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belief systems</a:t>
              </a:r>
              <a:endParaRPr/>
            </a:p>
          </p:txBody>
        </p:sp>
        <p:sp>
          <p:nvSpPr>
            <p:cNvPr id="195" name="Google Shape;195;p25"/>
            <p:cNvSpPr txBox="1"/>
            <p:nvPr/>
          </p:nvSpPr>
          <p:spPr>
            <a:xfrm>
              <a:off x="2290" y="2795"/>
              <a:ext cx="95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ethical codes</a:t>
              </a:r>
              <a:endParaRPr/>
            </a:p>
          </p:txBody>
        </p:sp>
        <p:sp>
          <p:nvSpPr>
            <p:cNvPr id="196" name="Google Shape;196;p25"/>
            <p:cNvSpPr txBox="1"/>
            <p:nvPr/>
          </p:nvSpPr>
          <p:spPr>
            <a:xfrm>
              <a:off x="2018" y="1570"/>
              <a:ext cx="135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professional bodies</a:t>
              </a:r>
              <a:endParaRPr/>
            </a:p>
          </p:txBody>
        </p:sp>
        <p:cxnSp>
          <p:nvCxnSpPr>
            <p:cNvPr id="197" name="Google Shape;197;p25"/>
            <p:cNvCxnSpPr/>
            <p:nvPr/>
          </p:nvCxnSpPr>
          <p:spPr>
            <a:xfrm>
              <a:off x="1973" y="2115"/>
              <a:ext cx="317" cy="45"/>
            </a:xfrm>
            <a:prstGeom prst="straightConnector1">
              <a:avLst/>
            </a:prstGeom>
            <a:noFill/>
            <a:ln cap="flat" cmpd="sng" w="50800">
              <a:solidFill>
                <a:schemeClr val="dk1"/>
              </a:solidFill>
              <a:prstDash val="solid"/>
              <a:miter lim="800000"/>
              <a:headEnd len="med" w="med" type="none"/>
              <a:tailEnd len="med" w="med" type="triangle"/>
            </a:ln>
          </p:spPr>
        </p:cxnSp>
        <p:cxnSp>
          <p:nvCxnSpPr>
            <p:cNvPr id="198" name="Google Shape;198;p25"/>
            <p:cNvCxnSpPr/>
            <p:nvPr/>
          </p:nvCxnSpPr>
          <p:spPr>
            <a:xfrm flipH="1" rot="10800000">
              <a:off x="2018" y="2523"/>
              <a:ext cx="317" cy="45"/>
            </a:xfrm>
            <a:prstGeom prst="straightConnector1">
              <a:avLst/>
            </a:prstGeom>
            <a:noFill/>
            <a:ln cap="flat" cmpd="sng" w="50800">
              <a:solidFill>
                <a:schemeClr val="dk1"/>
              </a:solidFill>
              <a:prstDash val="solid"/>
              <a:miter lim="800000"/>
              <a:headEnd len="med" w="med" type="none"/>
              <a:tailEnd len="med" w="med" type="triangle"/>
            </a:ln>
          </p:spPr>
        </p:cxnSp>
        <p:cxnSp>
          <p:nvCxnSpPr>
            <p:cNvPr id="199" name="Google Shape;199;p25"/>
            <p:cNvCxnSpPr/>
            <p:nvPr/>
          </p:nvCxnSpPr>
          <p:spPr>
            <a:xfrm rot="10800000">
              <a:off x="2653" y="2568"/>
              <a:ext cx="0" cy="272"/>
            </a:xfrm>
            <a:prstGeom prst="straightConnector1">
              <a:avLst/>
            </a:prstGeom>
            <a:noFill/>
            <a:ln cap="flat" cmpd="sng" w="50800">
              <a:solidFill>
                <a:schemeClr val="dk1"/>
              </a:solidFill>
              <a:prstDash val="solid"/>
              <a:miter lim="800000"/>
              <a:headEnd len="med" w="med" type="none"/>
              <a:tailEnd len="med" w="med" type="triangle"/>
            </a:ln>
          </p:spPr>
        </p:cxnSp>
        <p:cxnSp>
          <p:nvCxnSpPr>
            <p:cNvPr id="200" name="Google Shape;200;p25"/>
            <p:cNvCxnSpPr/>
            <p:nvPr/>
          </p:nvCxnSpPr>
          <p:spPr>
            <a:xfrm>
              <a:off x="2517" y="1797"/>
              <a:ext cx="0" cy="227"/>
            </a:xfrm>
            <a:prstGeom prst="straightConnector1">
              <a:avLst/>
            </a:prstGeom>
            <a:noFill/>
            <a:ln cap="flat" cmpd="sng" w="50800">
              <a:solidFill>
                <a:schemeClr val="dk1"/>
              </a:solidFill>
              <a:prstDash val="solid"/>
              <a:miter lim="800000"/>
              <a:headEnd len="med" w="med" type="none"/>
              <a:tailEnd len="med" w="med" type="triangle"/>
            </a:ln>
          </p:spPr>
        </p:cxnSp>
        <p:cxnSp>
          <p:nvCxnSpPr>
            <p:cNvPr id="201" name="Google Shape;201;p25"/>
            <p:cNvCxnSpPr/>
            <p:nvPr/>
          </p:nvCxnSpPr>
          <p:spPr>
            <a:xfrm flipH="1">
              <a:off x="2880" y="2024"/>
              <a:ext cx="408" cy="181"/>
            </a:xfrm>
            <a:prstGeom prst="straightConnector1">
              <a:avLst/>
            </a:prstGeom>
            <a:noFill/>
            <a:ln cap="flat" cmpd="sng" w="50800">
              <a:solidFill>
                <a:schemeClr val="dk1"/>
              </a:solidFill>
              <a:prstDash val="solid"/>
              <a:miter lim="800000"/>
              <a:headEnd len="med" w="med" type="none"/>
              <a:tailEnd len="med" w="med" type="triangle"/>
            </a:ln>
          </p:spPr>
        </p:cxnSp>
        <p:cxnSp>
          <p:nvCxnSpPr>
            <p:cNvPr id="202" name="Google Shape;202;p25"/>
            <p:cNvCxnSpPr/>
            <p:nvPr/>
          </p:nvCxnSpPr>
          <p:spPr>
            <a:xfrm rot="10800000">
              <a:off x="2971" y="2432"/>
              <a:ext cx="363" cy="91"/>
            </a:xfrm>
            <a:prstGeom prst="straightConnector1">
              <a:avLst/>
            </a:prstGeom>
            <a:noFill/>
            <a:ln cap="flat" cmpd="sng" w="50800">
              <a:solidFill>
                <a:schemeClr val="dk1"/>
              </a:solidFill>
              <a:prstDash val="solid"/>
              <a:miter lim="800000"/>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What about ethics and the law?</a:t>
            </a:r>
            <a:endParaRPr/>
          </a:p>
        </p:txBody>
      </p:sp>
      <p:sp>
        <p:nvSpPr>
          <p:cNvPr id="208" name="Google Shape;208;p26"/>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209550" lvl="0" marL="342900" rtl="0" algn="l">
              <a:lnSpc>
                <a:spcPct val="100000"/>
              </a:lnSpc>
              <a:spcBef>
                <a:spcPts val="0"/>
              </a:spcBef>
              <a:spcAft>
                <a:spcPts val="0"/>
              </a:spcAft>
              <a:buClr>
                <a:schemeClr val="dk2"/>
              </a:buClr>
              <a:buSzPts val="2100"/>
              <a:buFont typeface="Noto Sans Symbols"/>
              <a:buNone/>
            </a:pPr>
            <a:r>
              <a:t/>
            </a:r>
            <a:endParaRPr b="0" i="0" sz="3000" u="none">
              <a:solidFill>
                <a:schemeClr val="dk1"/>
              </a:solidFill>
              <a:latin typeface="Arial"/>
              <a:ea typeface="Arial"/>
              <a:cs typeface="Arial"/>
              <a:sym typeface="Arial"/>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Ethical and legal</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Unethical and legal</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Ethical and illegal</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Unethical and illegal</a:t>
            </a:r>
            <a:endParaRPr/>
          </a:p>
          <a:p>
            <a:pPr indent="-209550" lvl="0" marL="342900" rtl="0" algn="l">
              <a:lnSpc>
                <a:spcPct val="100000"/>
              </a:lnSpc>
              <a:spcBef>
                <a:spcPts val="600"/>
              </a:spcBef>
              <a:spcAft>
                <a:spcPts val="0"/>
              </a:spcAft>
              <a:buClr>
                <a:schemeClr val="dk2"/>
              </a:buClr>
              <a:buSzPts val="2100"/>
              <a:buFont typeface="Noto Sans Symbols"/>
              <a:buNone/>
            </a:pPr>
            <a:r>
              <a:t/>
            </a:r>
            <a:endParaRPr b="0" i="0" sz="3000" u="none">
              <a:solidFill>
                <a:schemeClr val="dk1"/>
              </a:solidFill>
              <a:latin typeface="Arial"/>
              <a:ea typeface="Arial"/>
              <a:cs typeface="Arial"/>
              <a:sym typeface="Arial"/>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(computer law is covered in a later lecture)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Ethical shift</a:t>
            </a:r>
            <a:endParaRPr/>
          </a:p>
        </p:txBody>
      </p:sp>
      <p:sp>
        <p:nvSpPr>
          <p:cNvPr id="215" name="Google Shape;215;p27"/>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Is it wrong to copy software?</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	Yes?	No?</a:t>
            </a:r>
            <a:endParaRPr/>
          </a:p>
          <a:p>
            <a:pPr indent="-342900" lvl="0" marL="342900" rtl="0" algn="l">
              <a:lnSpc>
                <a:spcPct val="100000"/>
              </a:lnSpc>
              <a:spcBef>
                <a:spcPts val="600"/>
              </a:spcBef>
              <a:spcAft>
                <a:spcPts val="0"/>
              </a:spcAft>
              <a:buSzPts val="2100"/>
              <a:buNone/>
            </a:pPr>
            <a:r>
              <a:t/>
            </a:r>
            <a:endParaRPr b="0" i="0" sz="3000" u="none">
              <a:solidFill>
                <a:schemeClr val="dk1"/>
              </a:solidFill>
              <a:latin typeface="Arial"/>
              <a:ea typeface="Arial"/>
              <a:cs typeface="Arial"/>
              <a:sym typeface="Arial"/>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If you needed to copy software to complete a coursework would you do it?</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	Yes?	No?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Information Ethics v’s Computer Ethics</a:t>
            </a:r>
            <a:endParaRPr/>
          </a:p>
        </p:txBody>
      </p:sp>
      <p:sp>
        <p:nvSpPr>
          <p:cNvPr id="221" name="Google Shape;221;p28"/>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820"/>
              <a:buNone/>
            </a:pPr>
            <a:r>
              <a:rPr b="0" i="0" lang="en-US" sz="2600" u="none">
                <a:solidFill>
                  <a:schemeClr val="dk1"/>
                </a:solidFill>
                <a:latin typeface="Arial"/>
                <a:ea typeface="Arial"/>
                <a:cs typeface="Arial"/>
                <a:sym typeface="Arial"/>
              </a:rPr>
              <a:t>Ethics and Information management</a:t>
            </a:r>
            <a:endParaRPr/>
          </a:p>
          <a:p>
            <a:pPr indent="-342900" lvl="0" marL="342900" rtl="0" algn="l">
              <a:lnSpc>
                <a:spcPct val="8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Acquisition of information</a:t>
            </a:r>
            <a:endParaRPr/>
          </a:p>
          <a:p>
            <a:pPr indent="-342900" lvl="0" marL="342900" rtl="0" algn="l">
              <a:lnSpc>
                <a:spcPct val="8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Access to information</a:t>
            </a:r>
            <a:endParaRPr/>
          </a:p>
          <a:p>
            <a:pPr indent="-342900" lvl="0" marL="342900" rtl="0" algn="l">
              <a:lnSpc>
                <a:spcPct val="8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Stewardship of information</a:t>
            </a:r>
            <a:endParaRPr/>
          </a:p>
          <a:p>
            <a:pPr indent="-342900" lvl="0" marL="342900" rtl="0" algn="l">
              <a:lnSpc>
                <a:spcPct val="80000"/>
              </a:lnSpc>
              <a:spcBef>
                <a:spcPts val="520"/>
              </a:spcBef>
              <a:spcAft>
                <a:spcPts val="0"/>
              </a:spcAft>
              <a:buSzPts val="1820"/>
              <a:buNone/>
            </a:pPr>
            <a:r>
              <a:t/>
            </a:r>
            <a:endParaRPr b="0" i="0" sz="2600" u="none">
              <a:solidFill>
                <a:schemeClr val="dk1"/>
              </a:solidFill>
              <a:latin typeface="Arial"/>
              <a:ea typeface="Arial"/>
              <a:cs typeface="Arial"/>
              <a:sym typeface="Arial"/>
            </a:endParaRPr>
          </a:p>
          <a:p>
            <a:pPr indent="-342900" lvl="0" marL="342900" rtl="0" algn="l">
              <a:lnSpc>
                <a:spcPct val="80000"/>
              </a:lnSpc>
              <a:spcBef>
                <a:spcPts val="520"/>
              </a:spcBef>
              <a:spcAft>
                <a:spcPts val="0"/>
              </a:spcAft>
              <a:buSzPts val="1820"/>
              <a:buNone/>
            </a:pPr>
            <a:r>
              <a:rPr b="0" i="0" lang="en-US" sz="2600" u="none">
                <a:solidFill>
                  <a:schemeClr val="dk1"/>
                </a:solidFill>
                <a:latin typeface="Arial"/>
                <a:ea typeface="Arial"/>
                <a:cs typeface="Arial"/>
                <a:sym typeface="Arial"/>
              </a:rPr>
              <a:t>Ethics and Computing</a:t>
            </a:r>
            <a:endParaRPr/>
          </a:p>
          <a:p>
            <a:pPr indent="-342900" lvl="0" marL="342900" rtl="0" algn="l">
              <a:lnSpc>
                <a:spcPct val="8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Ownership and intellectual property</a:t>
            </a:r>
            <a:endParaRPr/>
          </a:p>
          <a:p>
            <a:pPr indent="-342900" lvl="0" marL="342900" rtl="0" algn="l">
              <a:lnSpc>
                <a:spcPct val="8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Security and computer crime</a:t>
            </a:r>
            <a:endParaRPr/>
          </a:p>
          <a:p>
            <a:pPr indent="-342900" lvl="0" marL="342900" rtl="0" algn="l">
              <a:lnSpc>
                <a:spcPct val="8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Liability and reliability</a:t>
            </a:r>
            <a:endParaRPr/>
          </a:p>
          <a:p>
            <a:pPr indent="-342900" lvl="0" marL="342900" rtl="0" algn="l">
              <a:lnSpc>
                <a:spcPct val="8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Impact on society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Morals and Ethics</a:t>
            </a:r>
            <a:endParaRPr/>
          </a:p>
        </p:txBody>
      </p:sp>
      <p:sp>
        <p:nvSpPr>
          <p:cNvPr id="228" name="Google Shape;228;p29"/>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Broadly speaking, </a:t>
            </a:r>
            <a:r>
              <a:rPr b="1" i="0" lang="en-US" sz="3000" u="none">
                <a:solidFill>
                  <a:schemeClr val="dk1"/>
                </a:solidFill>
                <a:latin typeface="Arial"/>
                <a:ea typeface="Arial"/>
                <a:cs typeface="Arial"/>
                <a:sym typeface="Arial"/>
              </a:rPr>
              <a:t>Morals</a:t>
            </a:r>
            <a:r>
              <a:rPr b="0" i="0" lang="en-US" sz="3000" u="none">
                <a:solidFill>
                  <a:schemeClr val="dk1"/>
                </a:solidFill>
                <a:latin typeface="Arial"/>
                <a:ea typeface="Arial"/>
                <a:cs typeface="Arial"/>
                <a:sym typeface="Arial"/>
              </a:rPr>
              <a:t> are defined as </a:t>
            </a:r>
            <a:r>
              <a:rPr b="0" i="1" lang="en-US" sz="3000" u="none">
                <a:solidFill>
                  <a:schemeClr val="dk1"/>
                </a:solidFill>
                <a:latin typeface="Arial"/>
                <a:ea typeface="Arial"/>
                <a:cs typeface="Arial"/>
                <a:sym typeface="Arial"/>
              </a:rPr>
              <a:t>an individuals principles of right and wrong</a:t>
            </a:r>
            <a:endParaRPr b="0" i="1" sz="3000" u="none">
              <a:solidFill>
                <a:schemeClr val="dk1"/>
              </a:solidFill>
              <a:latin typeface="Arial"/>
              <a:ea typeface="Arial"/>
              <a:cs typeface="Arial"/>
              <a:sym typeface="Arial"/>
            </a:endParaRPr>
          </a:p>
          <a:p>
            <a:pPr indent="-342900" lvl="0" marL="342900" rtl="0" algn="l">
              <a:lnSpc>
                <a:spcPct val="100000"/>
              </a:lnSpc>
              <a:spcBef>
                <a:spcPts val="600"/>
              </a:spcBef>
              <a:spcAft>
                <a:spcPts val="0"/>
              </a:spcAft>
              <a:buClr>
                <a:schemeClr val="dk2"/>
              </a:buClr>
              <a:buSzPts val="2100"/>
              <a:buFont typeface="Noto Sans Symbols"/>
              <a:buChar char="●"/>
            </a:pPr>
            <a:r>
              <a:rPr b="0" i="1" lang="en-US" sz="3000" u="none">
                <a:solidFill>
                  <a:schemeClr val="dk1"/>
                </a:solidFill>
                <a:latin typeface="Arial"/>
                <a:ea typeface="Arial"/>
                <a:cs typeface="Arial"/>
                <a:sym typeface="Arial"/>
              </a:rPr>
              <a:t>A </a:t>
            </a:r>
            <a:r>
              <a:rPr b="1" i="0" lang="en-US" sz="3000" u="none">
                <a:solidFill>
                  <a:schemeClr val="dk1"/>
                </a:solidFill>
                <a:latin typeface="Arial"/>
                <a:ea typeface="Arial"/>
                <a:cs typeface="Arial"/>
                <a:sym typeface="Arial"/>
              </a:rPr>
              <a:t>system of ethics </a:t>
            </a:r>
            <a:r>
              <a:rPr b="0" i="0" lang="en-US" sz="3000" u="none">
                <a:solidFill>
                  <a:schemeClr val="dk1"/>
                </a:solidFill>
                <a:latin typeface="Arial"/>
                <a:ea typeface="Arial"/>
                <a:cs typeface="Arial"/>
                <a:sym typeface="Arial"/>
              </a:rPr>
              <a:t>deals with those sets of principles</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What if there is a conflict between your moral code and the ethics  of the organisation?</a:t>
            </a:r>
            <a:endParaRPr/>
          </a:p>
          <a:p>
            <a:pPr indent="-342900" lvl="0" marL="342900" rtl="0" algn="l">
              <a:lnSpc>
                <a:spcPct val="100000"/>
              </a:lnSpc>
              <a:spcBef>
                <a:spcPts val="600"/>
              </a:spcBef>
              <a:spcAft>
                <a:spcPts val="0"/>
              </a:spcAft>
              <a:buSzPts val="2100"/>
              <a:buNone/>
            </a:pPr>
            <a:r>
              <a:t/>
            </a:r>
            <a:endParaRPr b="0" i="1" sz="3000" u="none">
              <a:solidFill>
                <a:schemeClr val="dk1"/>
              </a:solidFill>
              <a:latin typeface="Arial"/>
              <a:ea typeface="Arial"/>
              <a:cs typeface="Arial"/>
              <a:sym typeface="Arial"/>
            </a:endParaRPr>
          </a:p>
          <a:p>
            <a:pPr indent="-342900" lvl="0" marL="342900" rtl="0" algn="l">
              <a:lnSpc>
                <a:spcPct val="100000"/>
              </a:lnSpc>
              <a:spcBef>
                <a:spcPts val="600"/>
              </a:spcBef>
              <a:spcAft>
                <a:spcPts val="0"/>
              </a:spcAft>
              <a:buSzPts val="2100"/>
              <a:buNone/>
            </a:pPr>
            <a:r>
              <a:t/>
            </a:r>
            <a:endParaRPr b="1" i="1" sz="3000" u="none">
              <a:solidFill>
                <a:schemeClr val="dk1"/>
              </a:solidFill>
              <a:latin typeface="Arial"/>
              <a:ea typeface="Arial"/>
              <a:cs typeface="Arial"/>
              <a:sym typeface="Arial"/>
            </a:endParaRPr>
          </a:p>
          <a:p>
            <a:pPr indent="-209550" lvl="0" marL="342900" rtl="0" algn="l">
              <a:spcBef>
                <a:spcPts val="600"/>
              </a:spcBef>
              <a:spcAft>
                <a:spcPts val="0"/>
              </a:spcAft>
              <a:buSzPts val="2100"/>
              <a:buNone/>
            </a:pPr>
            <a:r>
              <a:t/>
            </a:r>
            <a:endParaRPr b="1" i="1" sz="3000" u="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582612" y="549275"/>
            <a:ext cx="7848600"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500"/>
              <a:buFont typeface="Arial"/>
              <a:buNone/>
            </a:pPr>
            <a:r>
              <a:rPr b="1" i="0" lang="en-US" sz="3500" u="none">
                <a:solidFill>
                  <a:schemeClr val="dk2"/>
                </a:solidFill>
                <a:latin typeface="Arial"/>
                <a:ea typeface="Arial"/>
                <a:cs typeface="Arial"/>
                <a:sym typeface="Arial"/>
              </a:rPr>
              <a:t>Moral Judgements</a:t>
            </a:r>
            <a:endParaRPr/>
          </a:p>
        </p:txBody>
      </p:sp>
      <p:sp>
        <p:nvSpPr>
          <p:cNvPr id="234" name="Google Shape;234;p30"/>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SzPts val="1470"/>
              <a:buNone/>
            </a:pPr>
            <a:r>
              <a:rPr b="0" i="0" lang="en-US" sz="2100" u="none">
                <a:solidFill>
                  <a:schemeClr val="dk1"/>
                </a:solidFill>
                <a:latin typeface="Arial"/>
                <a:ea typeface="Arial"/>
                <a:cs typeface="Arial"/>
                <a:sym typeface="Arial"/>
              </a:rPr>
              <a:t>In a town, a lady was dying because she was very sick.  There was one drug that the doctors said might save her.  This medicine was discovered by a man living in the same town.  It cost him £200 to make it, but he charged £2,000 for just a little of it.  The sick lady’s husband, Heinz, tried to borrow enough money to buy the drug.  He went to everyone he knew to borrow the money.  But he could borrow only half of what he needed.  He told the man who made the drug that his wife was dying, and asked him to sell the medicine cheaper or let him pay later.  But the man said, “No. I made the drug and I’m going to make money from it.”  So Heinz broke into the store and stole the drug.</a:t>
            </a:r>
            <a:endParaRPr/>
          </a:p>
          <a:p>
            <a:pPr indent="0" lvl="0" marL="0" rtl="0" algn="ctr">
              <a:lnSpc>
                <a:spcPct val="80000"/>
              </a:lnSpc>
              <a:spcBef>
                <a:spcPts val="420"/>
              </a:spcBef>
              <a:spcAft>
                <a:spcPts val="0"/>
              </a:spcAft>
              <a:buSzPts val="1470"/>
              <a:buNone/>
            </a:pPr>
            <a:r>
              <a:t/>
            </a:r>
            <a:endParaRPr b="0" i="1" sz="2100" u="none">
              <a:solidFill>
                <a:schemeClr val="dk1"/>
              </a:solidFill>
              <a:latin typeface="Arial"/>
              <a:ea typeface="Arial"/>
              <a:cs typeface="Arial"/>
              <a:sym typeface="Arial"/>
            </a:endParaRPr>
          </a:p>
          <a:p>
            <a:pPr indent="0" lvl="0" marL="0" rtl="0" algn="ctr">
              <a:lnSpc>
                <a:spcPct val="80000"/>
              </a:lnSpc>
              <a:spcBef>
                <a:spcPts val="420"/>
              </a:spcBef>
              <a:spcAft>
                <a:spcPts val="0"/>
              </a:spcAft>
              <a:buSzPts val="1470"/>
              <a:buNone/>
            </a:pPr>
            <a:r>
              <a:rPr b="0" i="1" lang="en-US" sz="2100" u="none">
                <a:solidFill>
                  <a:schemeClr val="dk1"/>
                </a:solidFill>
                <a:latin typeface="Arial"/>
                <a:ea typeface="Arial"/>
                <a:cs typeface="Arial"/>
                <a:sym typeface="Arial"/>
              </a:rPr>
              <a:t>Should Heinz have done that?  </a:t>
            </a:r>
            <a:endParaRPr/>
          </a:p>
          <a:p>
            <a:pPr indent="0" lvl="0" marL="0" rtl="0" algn="ctr">
              <a:lnSpc>
                <a:spcPct val="80000"/>
              </a:lnSpc>
              <a:spcBef>
                <a:spcPts val="420"/>
              </a:spcBef>
              <a:spcAft>
                <a:spcPts val="0"/>
              </a:spcAft>
              <a:buSzPts val="1470"/>
              <a:buNone/>
            </a:pPr>
            <a:r>
              <a:rPr b="0" i="1" lang="en-US" sz="2100" u="none">
                <a:solidFill>
                  <a:schemeClr val="dk1"/>
                </a:solidFill>
                <a:latin typeface="Arial"/>
                <a:ea typeface="Arial"/>
                <a:cs typeface="Arial"/>
                <a:sym typeface="Arial"/>
              </a:rPr>
              <a:t>Was it actually wrong or right?  Why?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1"/>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Shown to be </a:t>
            </a:r>
            <a:r>
              <a:rPr b="0" i="1" lang="en-US" sz="2600" u="none">
                <a:solidFill>
                  <a:schemeClr val="dk1"/>
                </a:solidFill>
                <a:latin typeface="Arial"/>
                <a:ea typeface="Arial"/>
                <a:cs typeface="Arial"/>
                <a:sym typeface="Arial"/>
              </a:rPr>
              <a:t>objectively morally correct</a:t>
            </a:r>
            <a:r>
              <a:rPr b="0" i="0" lang="en-US" sz="2600" u="none">
                <a:solidFill>
                  <a:schemeClr val="dk1"/>
                </a:solidFill>
                <a:latin typeface="Arial"/>
                <a:ea typeface="Arial"/>
                <a:cs typeface="Arial"/>
                <a:sym typeface="Arial"/>
              </a:rPr>
              <a:t> via appeal to a </a:t>
            </a:r>
            <a:r>
              <a:rPr b="0" i="1" lang="en-US" sz="2600" u="none">
                <a:solidFill>
                  <a:schemeClr val="dk1"/>
                </a:solidFill>
                <a:latin typeface="Arial"/>
                <a:ea typeface="Arial"/>
                <a:cs typeface="Arial"/>
                <a:sym typeface="Arial"/>
              </a:rPr>
              <a:t>theory</a:t>
            </a:r>
            <a:r>
              <a:rPr b="0" i="0" lang="en-US" sz="2600" u="none">
                <a:solidFill>
                  <a:schemeClr val="dk1"/>
                </a:solidFill>
                <a:latin typeface="Arial"/>
                <a:ea typeface="Arial"/>
                <a:cs typeface="Arial"/>
                <a:sym typeface="Arial"/>
              </a:rPr>
              <a:t> or morally correct (or permissible, obligatory, desirable, etc.) </a:t>
            </a:r>
            <a:r>
              <a:rPr b="0" i="1" lang="en-US" sz="2600" u="none">
                <a:solidFill>
                  <a:schemeClr val="dk1"/>
                </a:solidFill>
                <a:latin typeface="Arial"/>
                <a:ea typeface="Arial"/>
                <a:cs typeface="Arial"/>
                <a:sym typeface="Arial"/>
              </a:rPr>
              <a:t>action</a:t>
            </a:r>
            <a:r>
              <a:rPr b="0" i="0" lang="en-US" sz="2600" u="none">
                <a:solidFill>
                  <a:schemeClr val="dk1"/>
                </a:solidFill>
                <a:latin typeface="Arial"/>
                <a:ea typeface="Arial"/>
                <a:cs typeface="Arial"/>
                <a:sym typeface="Arial"/>
              </a:rPr>
              <a:t>.</a:t>
            </a:r>
            <a:endParaRPr/>
          </a:p>
          <a:p>
            <a:pPr indent="-227330" lvl="0" marL="342900" rtl="0" algn="l">
              <a:lnSpc>
                <a:spcPct val="100000"/>
              </a:lnSpc>
              <a:spcBef>
                <a:spcPts val="520"/>
              </a:spcBef>
              <a:spcAft>
                <a:spcPts val="0"/>
              </a:spcAft>
              <a:buClr>
                <a:schemeClr val="dk2"/>
              </a:buClr>
              <a:buSzPts val="1820"/>
              <a:buFont typeface="Noto Sans Symbols"/>
              <a:buNone/>
            </a:pPr>
            <a:r>
              <a:t/>
            </a:r>
            <a:endParaRPr b="0" i="1" sz="2600" u="none">
              <a:solidFill>
                <a:schemeClr val="dk1"/>
              </a:solidFill>
              <a:latin typeface="Arial"/>
              <a:ea typeface="Arial"/>
              <a:cs typeface="Arial"/>
              <a:sym typeface="Arial"/>
            </a:endParaRPr>
          </a:p>
          <a:p>
            <a:pPr indent="-342900" lvl="0" marL="342900" rtl="0" algn="l">
              <a:lnSpc>
                <a:spcPct val="100000"/>
              </a:lnSpc>
              <a:spcBef>
                <a:spcPts val="520"/>
              </a:spcBef>
              <a:spcAft>
                <a:spcPts val="0"/>
              </a:spcAft>
              <a:buClr>
                <a:schemeClr val="dk2"/>
              </a:buClr>
              <a:buSzPts val="1820"/>
              <a:buFont typeface="Noto Sans Symbols"/>
              <a:buChar char="●"/>
            </a:pPr>
            <a:r>
              <a:rPr b="0" i="1" lang="en-US" sz="2600" u="none">
                <a:solidFill>
                  <a:schemeClr val="dk1"/>
                </a:solidFill>
                <a:latin typeface="Arial"/>
                <a:ea typeface="Arial"/>
                <a:cs typeface="Arial"/>
                <a:sym typeface="Arial"/>
              </a:rPr>
              <a:t>It appears to me that in Ethics, as in all other philosophical studies, the difficulties … are mainly due to  … the attempt to answer questions, without first discovering precisely what question it is which you desire to answer.”</a:t>
            </a:r>
            <a:endParaRPr/>
          </a:p>
          <a:p>
            <a:pPr indent="-342900" lvl="0" marL="342900" rtl="0" algn="r">
              <a:lnSpc>
                <a:spcPct val="100000"/>
              </a:lnSpc>
              <a:spcBef>
                <a:spcPts val="320"/>
              </a:spcBef>
              <a:spcAft>
                <a:spcPts val="0"/>
              </a:spcAft>
              <a:buClr>
                <a:schemeClr val="dk2"/>
              </a:buClr>
              <a:buSzPts val="1120"/>
              <a:buFont typeface="Noto Sans Symbols"/>
              <a:buChar char="●"/>
            </a:pPr>
            <a:r>
              <a:rPr b="0" i="0" lang="en-US" sz="1600" u="none">
                <a:solidFill>
                  <a:schemeClr val="dk1"/>
                </a:solidFill>
                <a:latin typeface="Arial"/>
                <a:ea typeface="Arial"/>
                <a:cs typeface="Arial"/>
                <a:sym typeface="Arial"/>
              </a:rPr>
              <a:t>George Edward Moore, </a:t>
            </a:r>
            <a:r>
              <a:rPr b="0" i="1" lang="en-US" sz="1600" u="none">
                <a:solidFill>
                  <a:schemeClr val="dk1"/>
                </a:solidFill>
                <a:latin typeface="Arial"/>
                <a:ea typeface="Arial"/>
                <a:cs typeface="Arial"/>
                <a:sym typeface="Arial"/>
              </a:rPr>
              <a:t>Principia Ethica</a:t>
            </a:r>
            <a:r>
              <a:rPr b="0" i="0" lang="en-US" sz="1600" u="none">
                <a:solidFill>
                  <a:schemeClr val="dk1"/>
                </a:solidFill>
                <a:latin typeface="Arial"/>
                <a:ea typeface="Arial"/>
                <a:cs typeface="Arial"/>
                <a:sym typeface="Arial"/>
              </a:rPr>
              <a:t>, 1903</a:t>
            </a:r>
            <a:endParaRPr/>
          </a:p>
        </p:txBody>
      </p:sp>
      <p:sp>
        <p:nvSpPr>
          <p:cNvPr id="241" name="Google Shape;241;p31"/>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What is Ethical Behaviour?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Ethical dilemmas</a:t>
            </a:r>
            <a:endParaRPr/>
          </a:p>
        </p:txBody>
      </p:sp>
      <p:sp>
        <p:nvSpPr>
          <p:cNvPr id="247" name="Google Shape;247;p32"/>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cap="none" strike="noStrike">
                <a:solidFill>
                  <a:schemeClr val="dk1"/>
                </a:solidFill>
                <a:latin typeface="Arial"/>
                <a:ea typeface="Arial"/>
                <a:cs typeface="Arial"/>
                <a:sym typeface="Arial"/>
              </a:rPr>
              <a:t>Governments will argue that surveillance is a necessary part of protecting a country from its enemies</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When is ok to undertake electronic surveillance?</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What controls should be in place?</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How can you guarantee that surveillance is being undertaken for the right reasons?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Why are we doing this</a:t>
            </a:r>
            <a:endParaRPr/>
          </a:p>
        </p:txBody>
      </p:sp>
      <p:sp>
        <p:nvSpPr>
          <p:cNvPr id="108" name="Google Shape;108;p15"/>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It is important!!</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Compliance with the accreditation of our programmes with the British Computer Society</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LSEPI is a ‘hot’ topic at the moment (and it is important!)</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It will make you more employable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500"/>
              <a:buFont typeface="Arial"/>
              <a:buNone/>
            </a:pPr>
            <a:r>
              <a:rPr b="1" i="0" lang="en-US" sz="3500" u="none">
                <a:solidFill>
                  <a:schemeClr val="dk2"/>
                </a:solidFill>
                <a:latin typeface="Arial"/>
                <a:ea typeface="Arial"/>
                <a:cs typeface="Arial"/>
                <a:sym typeface="Arial"/>
              </a:rPr>
              <a:t>A brief summary of different ethical theories….</a:t>
            </a:r>
            <a:endParaRPr/>
          </a:p>
        </p:txBody>
      </p:sp>
      <p:sp>
        <p:nvSpPr>
          <p:cNvPr id="253" name="Google Shape;253;p33"/>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100"/>
              <a:buNone/>
            </a:pPr>
            <a:r>
              <a:rPr b="0" i="0" lang="en-US" sz="3000" u="none">
                <a:solidFill>
                  <a:schemeClr val="dk1"/>
                </a:solidFill>
                <a:latin typeface="Arial"/>
                <a:ea typeface="Arial"/>
                <a:cs typeface="Arial"/>
                <a:sym typeface="Arial"/>
              </a:rPr>
              <a:t>Two broad categories:</a:t>
            </a:r>
            <a:endParaRPr b="0" i="1" sz="3000" u="none">
              <a:solidFill>
                <a:schemeClr val="dk1"/>
              </a:solidFill>
              <a:latin typeface="Arial"/>
              <a:ea typeface="Arial"/>
              <a:cs typeface="Arial"/>
              <a:sym typeface="Arial"/>
            </a:endParaRPr>
          </a:p>
          <a:p>
            <a:pPr indent="-209550" lvl="0" marL="342900" rtl="0" algn="l">
              <a:lnSpc>
                <a:spcPct val="100000"/>
              </a:lnSpc>
              <a:spcBef>
                <a:spcPts val="600"/>
              </a:spcBef>
              <a:spcAft>
                <a:spcPts val="0"/>
              </a:spcAft>
              <a:buClr>
                <a:schemeClr val="dk2"/>
              </a:buClr>
              <a:buSzPts val="2100"/>
              <a:buFont typeface="Noto Sans Symbols"/>
              <a:buNone/>
            </a:pPr>
            <a:r>
              <a:t/>
            </a:r>
            <a:endParaRPr b="0" i="1" sz="3000" u="none">
              <a:solidFill>
                <a:schemeClr val="dk1"/>
              </a:solidFill>
              <a:latin typeface="Arial"/>
              <a:ea typeface="Arial"/>
              <a:cs typeface="Arial"/>
              <a:sym typeface="Arial"/>
            </a:endParaRPr>
          </a:p>
          <a:p>
            <a:pPr indent="-342900" lvl="0" marL="342900" rtl="0" algn="l">
              <a:lnSpc>
                <a:spcPct val="100000"/>
              </a:lnSpc>
              <a:spcBef>
                <a:spcPts val="600"/>
              </a:spcBef>
              <a:spcAft>
                <a:spcPts val="0"/>
              </a:spcAft>
              <a:buClr>
                <a:schemeClr val="dk2"/>
              </a:buClr>
              <a:buSzPts val="2100"/>
              <a:buFont typeface="Noto Sans Symbols"/>
              <a:buChar char="●"/>
            </a:pPr>
            <a:r>
              <a:rPr b="0" i="1" lang="en-US" sz="3000" u="none">
                <a:solidFill>
                  <a:schemeClr val="dk1"/>
                </a:solidFill>
                <a:latin typeface="Arial"/>
                <a:ea typeface="Arial"/>
                <a:cs typeface="Arial"/>
                <a:sym typeface="Arial"/>
              </a:rPr>
              <a:t>Teleological - </a:t>
            </a:r>
            <a:r>
              <a:rPr b="0" i="0" lang="en-US" sz="3000" u="none">
                <a:solidFill>
                  <a:schemeClr val="dk1"/>
                </a:solidFill>
                <a:latin typeface="Arial"/>
                <a:ea typeface="Arial"/>
                <a:cs typeface="Arial"/>
                <a:sym typeface="Arial"/>
              </a:rPr>
              <a:t>right actions are those that produce the right results</a:t>
            </a:r>
            <a:endParaRPr/>
          </a:p>
          <a:p>
            <a:pPr indent="-209550" lvl="0" marL="342900" rtl="0" algn="l">
              <a:lnSpc>
                <a:spcPct val="100000"/>
              </a:lnSpc>
              <a:spcBef>
                <a:spcPts val="600"/>
              </a:spcBef>
              <a:spcAft>
                <a:spcPts val="0"/>
              </a:spcAft>
              <a:buClr>
                <a:schemeClr val="dk2"/>
              </a:buClr>
              <a:buSzPts val="2100"/>
              <a:buFont typeface="Noto Sans Symbols"/>
              <a:buNone/>
            </a:pPr>
            <a:r>
              <a:t/>
            </a:r>
            <a:endParaRPr b="0" i="1" sz="3000" u="none">
              <a:solidFill>
                <a:schemeClr val="dk1"/>
              </a:solidFill>
              <a:latin typeface="Arial"/>
              <a:ea typeface="Arial"/>
              <a:cs typeface="Arial"/>
              <a:sym typeface="Arial"/>
            </a:endParaRPr>
          </a:p>
          <a:p>
            <a:pPr indent="-342900" lvl="0" marL="342900" rtl="0" algn="l">
              <a:lnSpc>
                <a:spcPct val="100000"/>
              </a:lnSpc>
              <a:spcBef>
                <a:spcPts val="600"/>
              </a:spcBef>
              <a:spcAft>
                <a:spcPts val="0"/>
              </a:spcAft>
              <a:buClr>
                <a:schemeClr val="dk2"/>
              </a:buClr>
              <a:buSzPts val="2100"/>
              <a:buFont typeface="Noto Sans Symbols"/>
              <a:buChar char="●"/>
            </a:pPr>
            <a:r>
              <a:rPr b="0" i="1" lang="en-US" sz="3000" u="none">
                <a:solidFill>
                  <a:schemeClr val="dk1"/>
                </a:solidFill>
                <a:latin typeface="Arial"/>
                <a:ea typeface="Arial"/>
                <a:cs typeface="Arial"/>
                <a:sym typeface="Arial"/>
              </a:rPr>
              <a:t>Deontological - </a:t>
            </a:r>
            <a:r>
              <a:rPr b="0" i="0" lang="en-US" sz="3000" u="none">
                <a:solidFill>
                  <a:schemeClr val="dk1"/>
                </a:solidFill>
                <a:latin typeface="Arial"/>
                <a:ea typeface="Arial"/>
                <a:cs typeface="Arial"/>
                <a:sym typeface="Arial"/>
              </a:rPr>
              <a:t>any action is intrinsically right or wrong regardless of the action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Utilitarianism</a:t>
            </a:r>
            <a:endParaRPr/>
          </a:p>
        </p:txBody>
      </p:sp>
      <p:sp>
        <p:nvSpPr>
          <p:cNvPr id="260" name="Google Shape;260;p34"/>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820"/>
              <a:buNone/>
            </a:pPr>
            <a:r>
              <a:rPr b="0" i="0" lang="en-US" sz="2600" u="none">
                <a:solidFill>
                  <a:schemeClr val="dk1"/>
                </a:solidFill>
                <a:latin typeface="Arial"/>
                <a:ea typeface="Arial"/>
                <a:cs typeface="Arial"/>
                <a:sym typeface="Arial"/>
              </a:rPr>
              <a:t>…a form of consequentialism</a:t>
            </a:r>
            <a:endParaRPr/>
          </a:p>
          <a:p>
            <a:pPr indent="-342900" lvl="0" marL="342900" rtl="0" algn="l">
              <a:lnSpc>
                <a:spcPct val="8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Jeremy Bentham [1748-1832] and John Stuart Mill [1806-1873]</a:t>
            </a:r>
            <a:endParaRPr/>
          </a:p>
          <a:p>
            <a:pPr indent="-342900" lvl="0" marL="342900" rtl="0" algn="l">
              <a:lnSpc>
                <a:spcPct val="8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“the greatest happiness for the greatest number.”</a:t>
            </a:r>
            <a:endParaRPr/>
          </a:p>
          <a:p>
            <a:pPr indent="-342900" lvl="0" marL="342900" rtl="0" algn="l">
              <a:lnSpc>
                <a:spcPct val="8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Requires cost benefit analysis of different alternatives </a:t>
            </a:r>
            <a:endParaRPr/>
          </a:p>
          <a:p>
            <a:pPr indent="-342900" lvl="0" marL="342900" rtl="0" algn="l">
              <a:lnSpc>
                <a:spcPct val="8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How do we measure good or happiness?</a:t>
            </a:r>
            <a:endParaRPr/>
          </a:p>
          <a:p>
            <a:pPr indent="-342900" lvl="0" marL="342900" rtl="0" algn="l">
              <a:lnSpc>
                <a:spcPct val="8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How do we define good or happiness?</a:t>
            </a:r>
            <a:endParaRPr/>
          </a:p>
          <a:p>
            <a:pPr indent="-342900" lvl="0" marL="342900" rtl="0" algn="l">
              <a:lnSpc>
                <a:spcPct val="8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Assumption that alternatives are commensurable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Pluralism</a:t>
            </a:r>
            <a:endParaRPr/>
          </a:p>
        </p:txBody>
      </p:sp>
      <p:sp>
        <p:nvSpPr>
          <p:cNvPr id="266" name="Google Shape;266;p35"/>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20"/>
              <a:buNone/>
            </a:pPr>
            <a:r>
              <a:rPr b="0" i="0" lang="en-US" sz="2600" u="none">
                <a:solidFill>
                  <a:schemeClr val="dk1"/>
                </a:solidFill>
                <a:latin typeface="Arial"/>
                <a:ea typeface="Arial"/>
                <a:cs typeface="Arial"/>
                <a:sym typeface="Arial"/>
              </a:rPr>
              <a:t>Immanuel Kant (18th century philosopher)</a:t>
            </a:r>
            <a:endParaRPr/>
          </a:p>
          <a:p>
            <a:pPr indent="-342900" lvl="0" marL="342900" rtl="0" algn="l">
              <a:lnSpc>
                <a:spcPct val="9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The common idea of duty</a:t>
            </a:r>
            <a:endParaRPr/>
          </a:p>
          <a:p>
            <a:pPr indent="-342900" lvl="0" marL="342900" rtl="0" algn="l">
              <a:lnSpc>
                <a:spcPct val="9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The categorical imperative…</a:t>
            </a:r>
            <a:endParaRPr/>
          </a:p>
          <a:p>
            <a:pPr indent="-342900" lvl="0" marL="342900" rtl="0" algn="l">
              <a:lnSpc>
                <a:spcPct val="9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“I should never act except in such a way that I can also will that my maxim should become universal law.”</a:t>
            </a:r>
            <a:endParaRPr/>
          </a:p>
          <a:p>
            <a:pPr indent="-342900" lvl="0" marL="342900" rtl="0" algn="l">
              <a:lnSpc>
                <a:spcPct val="9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“Act in such a way that you treat humanity, whether in your own person or in the person of another, always at the same time as an end and never simply as a means.”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Rights-Based Ethics</a:t>
            </a:r>
            <a:endParaRPr/>
          </a:p>
        </p:txBody>
      </p:sp>
      <p:sp>
        <p:nvSpPr>
          <p:cNvPr id="273" name="Google Shape;273;p36"/>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820"/>
              <a:buNone/>
            </a:pPr>
            <a:r>
              <a:rPr b="0" i="0" lang="en-US" sz="2600" u="none">
                <a:solidFill>
                  <a:schemeClr val="dk1"/>
                </a:solidFill>
                <a:latin typeface="Arial"/>
                <a:ea typeface="Arial"/>
                <a:cs typeface="Arial"/>
                <a:sym typeface="Arial"/>
              </a:rPr>
              <a:t>We can have:</a:t>
            </a:r>
            <a:endParaRPr/>
          </a:p>
          <a:p>
            <a:pPr indent="-342900" lvl="0" marL="342900" rtl="0" algn="l">
              <a:lnSpc>
                <a:spcPct val="8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Legal rights</a:t>
            </a:r>
            <a:endParaRPr/>
          </a:p>
          <a:p>
            <a:pPr indent="-342900" lvl="0" marL="342900" rtl="0" algn="l">
              <a:lnSpc>
                <a:spcPct val="8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Moral or human rights</a:t>
            </a:r>
            <a:endParaRPr/>
          </a:p>
          <a:p>
            <a:pPr indent="-227330" lvl="0" marL="342900" rtl="0" algn="l">
              <a:lnSpc>
                <a:spcPct val="80000"/>
              </a:lnSpc>
              <a:spcBef>
                <a:spcPts val="520"/>
              </a:spcBef>
              <a:spcAft>
                <a:spcPts val="0"/>
              </a:spcAft>
              <a:buClr>
                <a:schemeClr val="dk2"/>
              </a:buClr>
              <a:buSzPts val="1820"/>
              <a:buFont typeface="Noto Sans Symbols"/>
              <a:buNone/>
            </a:pPr>
            <a:r>
              <a:t/>
            </a:r>
            <a:endParaRPr b="0" i="0" sz="2600" u="none">
              <a:solidFill>
                <a:schemeClr val="dk1"/>
              </a:solidFill>
              <a:latin typeface="Arial"/>
              <a:ea typeface="Arial"/>
              <a:cs typeface="Arial"/>
              <a:sym typeface="Arial"/>
            </a:endParaRPr>
          </a:p>
          <a:p>
            <a:pPr indent="-342900" lvl="0" marL="342900" rtl="0" algn="l">
              <a:lnSpc>
                <a:spcPct val="80000"/>
              </a:lnSpc>
              <a:spcBef>
                <a:spcPts val="520"/>
              </a:spcBef>
              <a:spcAft>
                <a:spcPts val="0"/>
              </a:spcAft>
              <a:buSzPts val="1820"/>
              <a:buNone/>
            </a:pPr>
            <a:r>
              <a:rPr b="0" i="0" lang="en-US" sz="2600" u="none">
                <a:solidFill>
                  <a:schemeClr val="dk1"/>
                </a:solidFill>
                <a:latin typeface="Arial"/>
                <a:ea typeface="Arial"/>
                <a:cs typeface="Arial"/>
                <a:sym typeface="Arial"/>
              </a:rPr>
              <a:t>Negative rights – freedom from interference</a:t>
            </a:r>
            <a:endParaRPr/>
          </a:p>
          <a:p>
            <a:pPr indent="-342900" lvl="0" marL="342900" rtl="0" algn="l">
              <a:lnSpc>
                <a:spcPct val="8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(comes with a duty)</a:t>
            </a:r>
            <a:endParaRPr/>
          </a:p>
          <a:p>
            <a:pPr indent="-227330" lvl="0" marL="342900" rtl="0" algn="l">
              <a:lnSpc>
                <a:spcPct val="80000"/>
              </a:lnSpc>
              <a:spcBef>
                <a:spcPts val="520"/>
              </a:spcBef>
              <a:spcAft>
                <a:spcPts val="0"/>
              </a:spcAft>
              <a:buClr>
                <a:schemeClr val="dk2"/>
              </a:buClr>
              <a:buSzPts val="1820"/>
              <a:buFont typeface="Noto Sans Symbols"/>
              <a:buNone/>
            </a:pPr>
            <a:r>
              <a:t/>
            </a:r>
            <a:endParaRPr b="0" i="0" sz="2600" u="none">
              <a:solidFill>
                <a:schemeClr val="dk1"/>
              </a:solidFill>
              <a:latin typeface="Arial"/>
              <a:ea typeface="Arial"/>
              <a:cs typeface="Arial"/>
              <a:sym typeface="Arial"/>
            </a:endParaRPr>
          </a:p>
          <a:p>
            <a:pPr indent="-342900" lvl="0" marL="342900" rtl="0" algn="l">
              <a:lnSpc>
                <a:spcPct val="80000"/>
              </a:lnSpc>
              <a:spcBef>
                <a:spcPts val="520"/>
              </a:spcBef>
              <a:spcAft>
                <a:spcPts val="0"/>
              </a:spcAft>
              <a:buSzPts val="1820"/>
              <a:buNone/>
            </a:pPr>
            <a:r>
              <a:rPr b="0" i="0" lang="en-US" sz="2600" u="none">
                <a:solidFill>
                  <a:schemeClr val="dk1"/>
                </a:solidFill>
                <a:latin typeface="Arial"/>
                <a:ea typeface="Arial"/>
                <a:cs typeface="Arial"/>
                <a:sym typeface="Arial"/>
              </a:rPr>
              <a:t>Positive rights</a:t>
            </a:r>
            <a:endParaRPr/>
          </a:p>
          <a:p>
            <a:pPr indent="-342900" lvl="0" marL="342900" rtl="0" algn="l">
              <a:lnSpc>
                <a:spcPct val="8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To be provided with… “…whatever he or she needs to freely pursue his or her interests.”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Rawls’s theory of justice</a:t>
            </a:r>
            <a:endParaRPr/>
          </a:p>
        </p:txBody>
      </p:sp>
      <p:sp>
        <p:nvSpPr>
          <p:cNvPr id="280" name="Google Shape;280;p37"/>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Each person is to have an equal right to the most extensive total system of equal basic liberties compatible with a similar system of equal liberty for all</a:t>
            </a:r>
            <a:endParaRPr/>
          </a:p>
          <a:p>
            <a:pPr indent="-609600" lvl="0" marL="609600" rtl="0" algn="l">
              <a:lnSpc>
                <a:spcPct val="10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Social and economic inequalities are to be arranged so that they are both: (1) to the greatest benefit of the least advantaged, consistent with the just savings principle, and (2) attached to offices and positions open to all under conditions of fair equality of opportunity.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8"/>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Steps for ethical analysis</a:t>
            </a:r>
            <a:endParaRPr/>
          </a:p>
        </p:txBody>
      </p:sp>
      <p:sp>
        <p:nvSpPr>
          <p:cNvPr id="287" name="Google Shape;287;p38"/>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Clr>
                <a:schemeClr val="dk2"/>
              </a:buClr>
              <a:buSzPts val="1190"/>
              <a:buAutoNum type="arabicPeriod"/>
            </a:pPr>
            <a:r>
              <a:rPr b="0" i="0" lang="en-US" sz="1700" u="none">
                <a:solidFill>
                  <a:schemeClr val="dk1"/>
                </a:solidFill>
                <a:latin typeface="Arial"/>
                <a:ea typeface="Arial"/>
                <a:cs typeface="Arial"/>
                <a:sym typeface="Arial"/>
              </a:rPr>
              <a:t>Identify and formulate the </a:t>
            </a:r>
            <a:r>
              <a:rPr b="0" i="1" lang="en-US" sz="1700" u="none">
                <a:solidFill>
                  <a:schemeClr val="dk1"/>
                </a:solidFill>
                <a:latin typeface="Arial"/>
                <a:ea typeface="Arial"/>
                <a:cs typeface="Arial"/>
                <a:sym typeface="Arial"/>
              </a:rPr>
              <a:t>basic ethical issues</a:t>
            </a:r>
            <a:r>
              <a:rPr b="0" i="0" lang="en-US" sz="1700" u="none">
                <a:solidFill>
                  <a:schemeClr val="dk1"/>
                </a:solidFill>
                <a:latin typeface="Arial"/>
                <a:ea typeface="Arial"/>
                <a:cs typeface="Arial"/>
                <a:sym typeface="Arial"/>
              </a:rPr>
              <a:t> in each case. Also consider </a:t>
            </a:r>
            <a:r>
              <a:rPr b="0" i="1" lang="en-US" sz="1700" u="none">
                <a:solidFill>
                  <a:schemeClr val="dk1"/>
                </a:solidFill>
                <a:latin typeface="Arial"/>
                <a:ea typeface="Arial"/>
                <a:cs typeface="Arial"/>
                <a:sym typeface="Arial"/>
              </a:rPr>
              <a:t>legal issues</a:t>
            </a:r>
            <a:r>
              <a:rPr b="0" i="0" lang="en-US" sz="1700" u="none">
                <a:solidFill>
                  <a:schemeClr val="dk1"/>
                </a:solidFill>
                <a:latin typeface="Arial"/>
                <a:ea typeface="Arial"/>
                <a:cs typeface="Arial"/>
                <a:sym typeface="Arial"/>
              </a:rPr>
              <a:t> (if any) and whether or not there is a conflict between law and morality.</a:t>
            </a:r>
            <a:endParaRPr/>
          </a:p>
          <a:p>
            <a:pPr indent="-609600" lvl="0" marL="609600" rtl="0" algn="l">
              <a:lnSpc>
                <a:spcPct val="80000"/>
              </a:lnSpc>
              <a:spcBef>
                <a:spcPts val="340"/>
              </a:spcBef>
              <a:spcAft>
                <a:spcPts val="0"/>
              </a:spcAft>
              <a:buClr>
                <a:schemeClr val="dk2"/>
              </a:buClr>
              <a:buSzPts val="1190"/>
              <a:buAutoNum type="arabicPeriod"/>
            </a:pPr>
            <a:r>
              <a:rPr b="0" i="0" lang="en-US" sz="1700" u="none">
                <a:solidFill>
                  <a:schemeClr val="dk1"/>
                </a:solidFill>
                <a:latin typeface="Arial"/>
                <a:ea typeface="Arial"/>
                <a:cs typeface="Arial"/>
                <a:sym typeface="Arial"/>
              </a:rPr>
              <a:t>What are your first impressions or reactions to these issues – in other words, what does your </a:t>
            </a:r>
            <a:r>
              <a:rPr b="0" i="1" lang="en-US" sz="1700" u="none">
                <a:solidFill>
                  <a:schemeClr val="dk1"/>
                </a:solidFill>
                <a:latin typeface="Arial"/>
                <a:ea typeface="Arial"/>
                <a:cs typeface="Arial"/>
                <a:sym typeface="Arial"/>
              </a:rPr>
              <a:t>moral intuition</a:t>
            </a:r>
            <a:r>
              <a:rPr b="0" i="0" lang="en-US" sz="1700" u="none">
                <a:solidFill>
                  <a:schemeClr val="dk1"/>
                </a:solidFill>
                <a:latin typeface="Arial"/>
                <a:ea typeface="Arial"/>
                <a:cs typeface="Arial"/>
                <a:sym typeface="Arial"/>
              </a:rPr>
              <a:t> say about the action or policy under consideration: is it right or wrong?</a:t>
            </a:r>
            <a:endParaRPr/>
          </a:p>
          <a:p>
            <a:pPr indent="-609600" lvl="0" marL="609600" rtl="0" algn="l">
              <a:lnSpc>
                <a:spcPct val="80000"/>
              </a:lnSpc>
              <a:spcBef>
                <a:spcPts val="340"/>
              </a:spcBef>
              <a:spcAft>
                <a:spcPts val="0"/>
              </a:spcAft>
              <a:buClr>
                <a:schemeClr val="dk2"/>
              </a:buClr>
              <a:buSzPts val="1190"/>
              <a:buAutoNum type="arabicPeriod"/>
            </a:pPr>
            <a:r>
              <a:rPr b="0" i="0" lang="en-US" sz="1700" u="none">
                <a:solidFill>
                  <a:schemeClr val="dk1"/>
                </a:solidFill>
                <a:latin typeface="Arial"/>
                <a:ea typeface="Arial"/>
                <a:cs typeface="Arial"/>
                <a:sym typeface="Arial"/>
              </a:rPr>
              <a:t>Consult the appropriate formal guidelines. (corporate ethics codes or professional ethics codes)</a:t>
            </a:r>
            <a:endParaRPr/>
          </a:p>
          <a:p>
            <a:pPr indent="-609600" lvl="0" marL="609600" rtl="0" algn="l">
              <a:lnSpc>
                <a:spcPct val="80000"/>
              </a:lnSpc>
              <a:spcBef>
                <a:spcPts val="340"/>
              </a:spcBef>
              <a:spcAft>
                <a:spcPts val="0"/>
              </a:spcAft>
              <a:buClr>
                <a:schemeClr val="dk2"/>
              </a:buClr>
              <a:buSzPts val="1190"/>
              <a:buAutoNum type="arabicPeriod"/>
            </a:pPr>
            <a:r>
              <a:rPr b="0" i="0" lang="en-US" sz="1700" u="none">
                <a:solidFill>
                  <a:schemeClr val="dk1"/>
                </a:solidFill>
                <a:latin typeface="Arial"/>
                <a:ea typeface="Arial"/>
                <a:cs typeface="Arial"/>
                <a:sym typeface="Arial"/>
              </a:rPr>
              <a:t>Analyse the issues form the viewpoint of one or more ethical theories (consequentialism, pluralism, contractarianism)</a:t>
            </a:r>
            <a:endParaRPr/>
          </a:p>
          <a:p>
            <a:pPr indent="-609600" lvl="0" marL="609600" rtl="0" algn="l">
              <a:lnSpc>
                <a:spcPct val="80000"/>
              </a:lnSpc>
              <a:spcBef>
                <a:spcPts val="340"/>
              </a:spcBef>
              <a:spcAft>
                <a:spcPts val="0"/>
              </a:spcAft>
              <a:buClr>
                <a:schemeClr val="dk2"/>
              </a:buClr>
              <a:buSzPts val="1190"/>
              <a:buAutoNum type="arabicPeriod"/>
            </a:pPr>
            <a:r>
              <a:rPr b="0" i="0" lang="en-US" sz="1700" u="none">
                <a:solidFill>
                  <a:schemeClr val="dk1"/>
                </a:solidFill>
                <a:latin typeface="Arial"/>
                <a:ea typeface="Arial"/>
                <a:cs typeface="Arial"/>
                <a:sym typeface="Arial"/>
              </a:rPr>
              <a:t>Do the ethical theories point to one decision or course of action or do they bring you to different conclusions? If so what avenue of reasoning should take precedence?</a:t>
            </a:r>
            <a:endParaRPr/>
          </a:p>
          <a:p>
            <a:pPr indent="-609600" lvl="0" marL="609600" rtl="0" algn="l">
              <a:lnSpc>
                <a:spcPct val="80000"/>
              </a:lnSpc>
              <a:spcBef>
                <a:spcPts val="340"/>
              </a:spcBef>
              <a:spcAft>
                <a:spcPts val="0"/>
              </a:spcAft>
              <a:buClr>
                <a:schemeClr val="dk2"/>
              </a:buClr>
              <a:buSzPts val="1190"/>
              <a:buAutoNum type="arabicPeriod"/>
            </a:pPr>
            <a:r>
              <a:rPr b="0" i="0" lang="en-US" sz="1700" u="none">
                <a:solidFill>
                  <a:schemeClr val="dk1"/>
                </a:solidFill>
                <a:latin typeface="Arial"/>
                <a:ea typeface="Arial"/>
                <a:cs typeface="Arial"/>
                <a:sym typeface="Arial"/>
              </a:rPr>
              <a:t>What is your normative conclusion about the case (what should the organisation or individual’s course of action?)</a:t>
            </a:r>
            <a:endParaRPr/>
          </a:p>
          <a:p>
            <a:pPr indent="-609600" lvl="0" marL="609600" rtl="0" algn="l">
              <a:lnSpc>
                <a:spcPct val="80000"/>
              </a:lnSpc>
              <a:spcBef>
                <a:spcPts val="340"/>
              </a:spcBef>
              <a:spcAft>
                <a:spcPts val="0"/>
              </a:spcAft>
              <a:buClr>
                <a:schemeClr val="dk2"/>
              </a:buClr>
              <a:buSzPts val="1190"/>
              <a:buAutoNum type="arabicPeriod"/>
            </a:pPr>
            <a:r>
              <a:rPr b="0" i="0" lang="en-US" sz="1700" u="none">
                <a:solidFill>
                  <a:schemeClr val="dk1"/>
                </a:solidFill>
                <a:latin typeface="Arial"/>
                <a:ea typeface="Arial"/>
                <a:cs typeface="Arial"/>
                <a:sym typeface="Arial"/>
              </a:rPr>
              <a:t>Finally, what are the public policy implications of this case and your normative conclusion? Should the recommended behaviour be prescribed through legislation or regulation?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Computer Ethics</a:t>
            </a:r>
            <a:endParaRPr/>
          </a:p>
        </p:txBody>
      </p:sp>
      <p:sp>
        <p:nvSpPr>
          <p:cNvPr id="293" name="Google Shape;293;p39"/>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960"/>
              <a:buFont typeface="Noto Sans Symbols"/>
              <a:buChar char="●"/>
            </a:pPr>
            <a:r>
              <a:rPr b="0" i="0" lang="en-US" sz="2800" u="none" cap="none" strike="noStrike">
                <a:solidFill>
                  <a:schemeClr val="dk1"/>
                </a:solidFill>
                <a:latin typeface="Arial"/>
                <a:ea typeface="Arial"/>
                <a:cs typeface="Arial"/>
                <a:sym typeface="Arial"/>
              </a:rPr>
              <a:t>A new profession:</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highlights new problems requiring debate</a:t>
            </a:r>
            <a:endParaRPr/>
          </a:p>
          <a:p>
            <a:pPr indent="-347662" lvl="1" marL="692150" marR="0" rtl="0" algn="l">
              <a:lnSpc>
                <a:spcPct val="100000"/>
              </a:lnSpc>
              <a:spcBef>
                <a:spcPts val="480"/>
              </a:spcBef>
              <a:spcAft>
                <a:spcPts val="0"/>
              </a:spcAft>
              <a:buClr>
                <a:schemeClr val="accent2"/>
              </a:buClr>
              <a:buSzPts val="1680"/>
              <a:buFont typeface="Noto Sans Symbols"/>
              <a:buChar char="●"/>
            </a:pPr>
            <a:r>
              <a:rPr b="0" i="0" lang="en-US" sz="2400" u="none" cap="none" strike="noStrike">
                <a:solidFill>
                  <a:schemeClr val="dk1"/>
                </a:solidFill>
                <a:latin typeface="Arial"/>
                <a:ea typeface="Arial"/>
                <a:cs typeface="Arial"/>
                <a:sym typeface="Arial"/>
              </a:rPr>
              <a:t> requires consensus on issues and rules to follow</a:t>
            </a:r>
            <a:endParaRPr/>
          </a:p>
          <a:p>
            <a:pPr indent="-342900" lvl="0" marL="342900" marR="0" rtl="0" algn="l">
              <a:lnSpc>
                <a:spcPct val="100000"/>
              </a:lnSpc>
              <a:spcBef>
                <a:spcPts val="560"/>
              </a:spcBef>
              <a:spcAft>
                <a:spcPts val="0"/>
              </a:spcAft>
              <a:buClr>
                <a:schemeClr val="dk2"/>
              </a:buClr>
              <a:buSzPts val="1960"/>
              <a:buFont typeface="Noto Sans Symbols"/>
              <a:buChar char="●"/>
            </a:pPr>
            <a:r>
              <a:rPr b="0" i="0" lang="en-US" sz="2800" u="none" cap="none" strike="noStrike">
                <a:solidFill>
                  <a:schemeClr val="dk1"/>
                </a:solidFill>
                <a:latin typeface="Arial"/>
                <a:ea typeface="Arial"/>
                <a:cs typeface="Arial"/>
                <a:sym typeface="Arial"/>
              </a:rPr>
              <a:t>Today, many of these rules have become laws (either national or international)</a:t>
            </a:r>
            <a:endParaRPr/>
          </a:p>
          <a:p>
            <a:pPr indent="-342900" lvl="0" marL="342900" marR="0" rtl="0" algn="l">
              <a:lnSpc>
                <a:spcPct val="100000"/>
              </a:lnSpc>
              <a:spcBef>
                <a:spcPts val="600"/>
              </a:spcBef>
              <a:spcAft>
                <a:spcPts val="0"/>
              </a:spcAft>
              <a:buClr>
                <a:schemeClr val="dk2"/>
              </a:buClr>
              <a:buSzPts val="1960"/>
              <a:buFont typeface="Noto Sans Symbols"/>
              <a:buChar char="●"/>
            </a:pPr>
            <a:r>
              <a:rPr b="0" i="0" lang="en-US" sz="2800" u="none" cap="none" strike="noStrike">
                <a:solidFill>
                  <a:schemeClr val="dk1"/>
                </a:solidFill>
                <a:latin typeface="Arial"/>
                <a:ea typeface="Arial"/>
                <a:cs typeface="Arial"/>
                <a:sym typeface="Arial"/>
              </a:rPr>
              <a:t>Computer fraud, computer crime are common term</a:t>
            </a:r>
            <a:r>
              <a:rPr b="0" i="0" lang="en-US" sz="3000" u="none" cap="none" strike="noStrike">
                <a:solidFill>
                  <a:schemeClr val="dk1"/>
                </a:solidFill>
                <a:latin typeface="Arial"/>
                <a:ea typeface="Arial"/>
                <a:cs typeface="Arial"/>
                <a:sym typeface="Arial"/>
              </a:rPr>
              <a:t>s</a:t>
            </a:r>
            <a:endParaRPr/>
          </a:p>
          <a:p>
            <a:pPr indent="-347662" lvl="1" marL="692150" marR="0" rtl="0" algn="l">
              <a:lnSpc>
                <a:spcPct val="100000"/>
              </a:lnSpc>
              <a:spcBef>
                <a:spcPts val="520"/>
              </a:spcBef>
              <a:spcAft>
                <a:spcPts val="0"/>
              </a:spcAft>
              <a:buClr>
                <a:schemeClr val="accent2"/>
              </a:buClr>
              <a:buSzPts val="1400"/>
              <a:buFont typeface="Noto Sans Symbols"/>
              <a:buChar char="●"/>
            </a:pPr>
            <a:r>
              <a:rPr b="0" i="0" lang="en-US" sz="2000" u="none" cap="none" strike="noStrike">
                <a:solidFill>
                  <a:schemeClr val="dk1"/>
                </a:solidFill>
                <a:latin typeface="Arial"/>
                <a:ea typeface="Arial"/>
                <a:cs typeface="Arial"/>
                <a:sym typeface="Arial"/>
              </a:rPr>
              <a:t>The </a:t>
            </a:r>
            <a:r>
              <a:rPr b="1" i="0" lang="en-US" sz="2000" u="none" cap="none" strike="noStrike">
                <a:solidFill>
                  <a:schemeClr val="dk1"/>
                </a:solidFill>
                <a:latin typeface="Arial"/>
                <a:ea typeface="Arial"/>
                <a:cs typeface="Arial"/>
                <a:sym typeface="Arial"/>
              </a:rPr>
              <a:t>Ten Commandments of computer ethics</a:t>
            </a:r>
            <a:r>
              <a:rPr b="0" i="0" lang="en-US" sz="2000" u="none" cap="none" strike="noStrike">
                <a:solidFill>
                  <a:schemeClr val="dk1"/>
                </a:solidFill>
                <a:latin typeface="Arial"/>
                <a:ea typeface="Arial"/>
                <a:cs typeface="Arial"/>
                <a:sym typeface="Arial"/>
              </a:rPr>
              <a:t> have been defined by the </a:t>
            </a:r>
            <a:r>
              <a:rPr b="1" i="0" lang="en-US" sz="2000" u="none" cap="none" strike="noStrike">
                <a:solidFill>
                  <a:schemeClr val="dk1"/>
                </a:solidFill>
                <a:latin typeface="Arial"/>
                <a:ea typeface="Arial"/>
                <a:cs typeface="Arial"/>
                <a:sym typeface="Arial"/>
              </a:rPr>
              <a:t>Computer Ethics Institute</a:t>
            </a:r>
            <a:r>
              <a:rPr b="0" i="0" lang="en-US" sz="2600" u="none" cap="none" strike="noStrike">
                <a:solidFill>
                  <a:schemeClr val="dk1"/>
                </a:solidFill>
                <a:latin typeface="Arial"/>
                <a:ea typeface="Arial"/>
                <a:cs typeface="Arial"/>
                <a:sym typeface="Arial"/>
              </a:rPr>
              <a:t> </a:t>
            </a:r>
            <a:r>
              <a:rPr b="0" i="0" lang="en-US" sz="1600" u="none" cap="none" strike="noStrike">
                <a:solidFill>
                  <a:schemeClr val="dk1"/>
                </a:solidFill>
                <a:latin typeface="Arial"/>
                <a:ea typeface="Arial"/>
                <a:cs typeface="Arial"/>
                <a:sym typeface="Arial"/>
              </a:rPr>
              <a:t>(see Moodle page)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0"/>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A simple computer applications checklist</a:t>
            </a:r>
            <a:endParaRPr/>
          </a:p>
        </p:txBody>
      </p:sp>
      <p:sp>
        <p:nvSpPr>
          <p:cNvPr id="299" name="Google Shape;299;p40"/>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100"/>
              <a:buNone/>
            </a:pPr>
            <a:r>
              <a:rPr b="0" i="0" lang="en-US" sz="3000" u="none">
                <a:solidFill>
                  <a:schemeClr val="dk1"/>
                </a:solidFill>
                <a:latin typeface="Arial"/>
                <a:ea typeface="Arial"/>
                <a:cs typeface="Arial"/>
                <a:sym typeface="Arial"/>
              </a:rPr>
              <a:t>does the project:</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promote social and economic justice?</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Benefit the many?</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Put people first?</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Limit economic gain because of potential social and environmental cost?</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Favour the reversible over the irreversible?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Ask yourself…</a:t>
            </a:r>
            <a:endParaRPr/>
          </a:p>
        </p:txBody>
      </p:sp>
      <p:sp>
        <p:nvSpPr>
          <p:cNvPr id="306" name="Google Shape;306;p41"/>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Who is affected by your work?</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Are others being treated with respect?</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How would the public view your decisions?</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How will the least empowered be affected?</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Are your acts worthy of the model computing professional?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2"/>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500"/>
              <a:buFont typeface="Arial"/>
              <a:buNone/>
            </a:pPr>
            <a:r>
              <a:rPr b="1" i="0" lang="en-US" sz="3500" u="none">
                <a:solidFill>
                  <a:schemeClr val="dk2"/>
                </a:solidFill>
                <a:latin typeface="Arial"/>
                <a:ea typeface="Arial"/>
                <a:cs typeface="Arial"/>
                <a:sym typeface="Arial"/>
              </a:rPr>
              <a:t>What’s interesting about using web technologies</a:t>
            </a:r>
            <a:endParaRPr/>
          </a:p>
        </p:txBody>
      </p:sp>
      <p:sp>
        <p:nvSpPr>
          <p:cNvPr id="313" name="Google Shape;313;p42"/>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Global, many to many scope</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Anonymity</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Interactivity</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Reproducibility</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Uncontrollability</a:t>
            </a:r>
            <a:endParaRPr/>
          </a:p>
          <a:p>
            <a:pPr indent="-209550" lvl="0" marL="342900" rtl="0" algn="l">
              <a:spcBef>
                <a:spcPts val="600"/>
              </a:spcBef>
              <a:spcAft>
                <a:spcPts val="0"/>
              </a:spcAft>
              <a:buSzPts val="2100"/>
              <a:buNone/>
            </a:pPr>
            <a:r>
              <a:t/>
            </a:r>
            <a:endParaRPr b="0" i="0" sz="3000" u="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Activities in the computing profession</a:t>
            </a:r>
            <a:endParaRPr/>
          </a:p>
        </p:txBody>
      </p:sp>
      <p:sp>
        <p:nvSpPr>
          <p:cNvPr id="115" name="Google Shape;115;p16"/>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Builders and maintainers of systems</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Science, engineering, design and documentation</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Managers of builders and maintainers</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Decision makers</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But not the using community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3"/>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Different kinds of problems</a:t>
            </a:r>
            <a:endParaRPr/>
          </a:p>
        </p:txBody>
      </p:sp>
      <p:sp>
        <p:nvSpPr>
          <p:cNvPr id="320" name="Google Shape;320;p43"/>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Hacking</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On-line Criminal behaviour</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Netiquette</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Example – </a:t>
            </a:r>
            <a:br>
              <a:rPr b="1" i="0" lang="en-US" sz="3900" u="none">
                <a:solidFill>
                  <a:schemeClr val="dk2"/>
                </a:solidFill>
                <a:latin typeface="Arial"/>
                <a:ea typeface="Arial"/>
                <a:cs typeface="Arial"/>
                <a:sym typeface="Arial"/>
              </a:rPr>
            </a:br>
            <a:r>
              <a:rPr b="1" i="0" lang="en-US" sz="3900" u="none">
                <a:solidFill>
                  <a:schemeClr val="dk2"/>
                </a:solidFill>
                <a:latin typeface="Arial"/>
                <a:ea typeface="Arial"/>
                <a:cs typeface="Arial"/>
                <a:sym typeface="Arial"/>
              </a:rPr>
              <a:t>Computer Misuse Act 1990</a:t>
            </a:r>
            <a:endParaRPr/>
          </a:p>
        </p:txBody>
      </p:sp>
      <p:sp>
        <p:nvSpPr>
          <p:cNvPr id="327" name="Google Shape;327;p44"/>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533400" lvl="0" marL="533400" rtl="0" algn="l">
              <a:lnSpc>
                <a:spcPct val="80000"/>
              </a:lnSpc>
              <a:spcBef>
                <a:spcPts val="0"/>
              </a:spcBef>
              <a:spcAft>
                <a:spcPts val="0"/>
              </a:spcAft>
              <a:buSzPts val="1820"/>
              <a:buNone/>
            </a:pPr>
            <a:r>
              <a:rPr b="0" i="0" lang="en-US" sz="2600" u="none">
                <a:solidFill>
                  <a:schemeClr val="dk1"/>
                </a:solidFill>
                <a:latin typeface="Arial"/>
                <a:ea typeface="Arial"/>
                <a:cs typeface="Arial"/>
                <a:sym typeface="Arial"/>
              </a:rPr>
              <a:t>The Computer Misuse Act 1990 states that it is illegal to obtain unauthorised access to any computer or to modify its contents. </a:t>
            </a:r>
            <a:endParaRPr/>
          </a:p>
          <a:p>
            <a:pPr indent="-533400" lvl="0" marL="533400" rtl="0" algn="l">
              <a:lnSpc>
                <a:spcPct val="80000"/>
              </a:lnSpc>
              <a:spcBef>
                <a:spcPts val="520"/>
              </a:spcBef>
              <a:spcAft>
                <a:spcPts val="0"/>
              </a:spcAft>
              <a:buSzPts val="1820"/>
              <a:buNone/>
            </a:pPr>
            <a:r>
              <a:rPr b="0" i="0" lang="en-US" sz="2600" u="none">
                <a:solidFill>
                  <a:schemeClr val="dk1"/>
                </a:solidFill>
                <a:latin typeface="Arial"/>
                <a:ea typeface="Arial"/>
                <a:cs typeface="Arial"/>
                <a:sym typeface="Arial"/>
              </a:rPr>
              <a:t>Three criminal offences are defined in the act:</a:t>
            </a:r>
            <a:endParaRPr/>
          </a:p>
          <a:p>
            <a:pPr indent="-533400" lvl="0" marL="533400" rtl="0" algn="l">
              <a:lnSpc>
                <a:spcPct val="80000"/>
              </a:lnSpc>
              <a:spcBef>
                <a:spcPts val="520"/>
              </a:spcBef>
              <a:spcAft>
                <a:spcPts val="0"/>
              </a:spcAft>
              <a:buClr>
                <a:schemeClr val="dk2"/>
              </a:buClr>
              <a:buSzPts val="1820"/>
              <a:buFont typeface="Noto Sans Symbols"/>
              <a:buAutoNum type="arabicPeriod"/>
            </a:pPr>
            <a:r>
              <a:rPr b="0" i="0" lang="en-US" sz="2600" u="none">
                <a:solidFill>
                  <a:schemeClr val="dk1"/>
                </a:solidFill>
                <a:latin typeface="Arial"/>
                <a:ea typeface="Arial"/>
                <a:cs typeface="Arial"/>
                <a:sym typeface="Arial"/>
              </a:rPr>
              <a:t>Unauthorised access to computer material, </a:t>
            </a:r>
            <a:endParaRPr/>
          </a:p>
          <a:p>
            <a:pPr indent="-533400" lvl="0" marL="533400" rtl="0" algn="l">
              <a:lnSpc>
                <a:spcPct val="80000"/>
              </a:lnSpc>
              <a:spcBef>
                <a:spcPts val="520"/>
              </a:spcBef>
              <a:spcAft>
                <a:spcPts val="0"/>
              </a:spcAft>
              <a:buClr>
                <a:schemeClr val="dk2"/>
              </a:buClr>
              <a:buSzPts val="1820"/>
              <a:buFont typeface="Noto Sans Symbols"/>
              <a:buAutoNum type="arabicPeriod"/>
            </a:pPr>
            <a:r>
              <a:rPr b="0" i="0" lang="en-US" sz="2600" u="none">
                <a:solidFill>
                  <a:schemeClr val="dk1"/>
                </a:solidFill>
                <a:latin typeface="Arial"/>
                <a:ea typeface="Arial"/>
                <a:cs typeface="Arial"/>
                <a:sym typeface="Arial"/>
              </a:rPr>
              <a:t>Unauthorised access with intent to commit or facilitate commission of further offences; and </a:t>
            </a:r>
            <a:endParaRPr/>
          </a:p>
          <a:p>
            <a:pPr indent="-533400" lvl="0" marL="533400" rtl="0" algn="l">
              <a:lnSpc>
                <a:spcPct val="80000"/>
              </a:lnSpc>
              <a:spcBef>
                <a:spcPts val="520"/>
              </a:spcBef>
              <a:spcAft>
                <a:spcPts val="0"/>
              </a:spcAft>
              <a:buClr>
                <a:schemeClr val="dk2"/>
              </a:buClr>
              <a:buSzPts val="1820"/>
              <a:buFont typeface="Noto Sans Symbols"/>
              <a:buAutoNum type="arabicPeriod"/>
            </a:pPr>
            <a:r>
              <a:rPr b="0" i="0" lang="en-US" sz="2600" u="none">
                <a:solidFill>
                  <a:schemeClr val="dk1"/>
                </a:solidFill>
                <a:latin typeface="Arial"/>
                <a:ea typeface="Arial"/>
                <a:cs typeface="Arial"/>
                <a:sym typeface="Arial"/>
              </a:rPr>
              <a:t>Unauthorised modification of computer material. </a:t>
            </a:r>
            <a:endParaRPr/>
          </a:p>
          <a:p>
            <a:pPr indent="-533400" lvl="0" marL="533400" rtl="0" algn="l">
              <a:lnSpc>
                <a:spcPct val="80000"/>
              </a:lnSpc>
              <a:spcBef>
                <a:spcPts val="520"/>
              </a:spcBef>
              <a:spcAft>
                <a:spcPts val="0"/>
              </a:spcAft>
              <a:buSzPts val="1820"/>
              <a:buNone/>
            </a:pPr>
            <a:r>
              <a:t/>
            </a:r>
            <a:endParaRPr b="0" i="0" sz="2600" u="none">
              <a:solidFill>
                <a:schemeClr val="dk1"/>
              </a:solidFill>
              <a:latin typeface="Arial"/>
              <a:ea typeface="Arial"/>
              <a:cs typeface="Arial"/>
              <a:sym typeface="Arial"/>
            </a:endParaRPr>
          </a:p>
          <a:p>
            <a:pPr indent="-533400" lvl="0" marL="533400" rtl="0" algn="l">
              <a:lnSpc>
                <a:spcPct val="80000"/>
              </a:lnSpc>
              <a:spcBef>
                <a:spcPts val="520"/>
              </a:spcBef>
              <a:spcAft>
                <a:spcPts val="0"/>
              </a:spcAft>
              <a:buSzPts val="1820"/>
              <a:buNone/>
            </a:pPr>
            <a:r>
              <a:rPr b="0" i="0" lang="en-US" sz="2600" u="none">
                <a:solidFill>
                  <a:schemeClr val="dk1"/>
                </a:solidFill>
                <a:latin typeface="Arial"/>
                <a:ea typeface="Arial"/>
                <a:cs typeface="Arial"/>
                <a:sym typeface="Arial"/>
              </a:rPr>
              <a:t>How might this be policed world wide?</a:t>
            </a:r>
            <a:endParaRPr/>
          </a:p>
          <a:p>
            <a:pPr indent="-227330" lvl="0" marL="342900" rtl="0" algn="l">
              <a:spcBef>
                <a:spcPts val="520"/>
              </a:spcBef>
              <a:spcAft>
                <a:spcPts val="0"/>
              </a:spcAft>
              <a:buSzPts val="1820"/>
              <a:buNone/>
            </a:pPr>
            <a:r>
              <a:t/>
            </a:r>
            <a:endParaRPr b="0" i="0" sz="2600" u="non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5"/>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Global scale</a:t>
            </a:r>
            <a:endParaRPr/>
          </a:p>
        </p:txBody>
      </p:sp>
      <p:sp>
        <p:nvSpPr>
          <p:cNvPr id="334" name="Google Shape;334;p45"/>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Different from other mass media</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Cheap many to many communication</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National boundaries are largely irrelevant</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What’s wrong with giving offence?</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Culture and global communication?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6"/>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Computers and Anonymity</a:t>
            </a:r>
            <a:endParaRPr/>
          </a:p>
        </p:txBody>
      </p:sp>
      <p:sp>
        <p:nvSpPr>
          <p:cNvPr id="340" name="Google Shape;340;p46"/>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What is anonymity?</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Are people on the internet anonymous?</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Why do people want anonymity?</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What are the moral issues of anonymity?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7"/>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Computers and Interactivity</a:t>
            </a:r>
            <a:endParaRPr/>
          </a:p>
        </p:txBody>
      </p:sp>
      <p:sp>
        <p:nvSpPr>
          <p:cNvPr id="347" name="Google Shape;347;p47"/>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Positive aspects of allowing communication across the world</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What is a community?</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What are the advantages/disadvantages of an online ‘community’?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8"/>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Computers and Reproducibility</a:t>
            </a:r>
            <a:endParaRPr/>
          </a:p>
        </p:txBody>
      </p:sp>
      <p:sp>
        <p:nvSpPr>
          <p:cNvPr id="354" name="Google Shape;354;p48"/>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Easy to copy and distribute without any evidence of it happening</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Accessibility to arts/libraries</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Makes data/resources vulnerable</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Alteration and manipulation</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Property rights (see later)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9"/>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Computers and Uncontrollability </a:t>
            </a:r>
            <a:endParaRPr/>
          </a:p>
        </p:txBody>
      </p:sp>
      <p:sp>
        <p:nvSpPr>
          <p:cNvPr id="360" name="Google Shape;360;p49"/>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The internet is anarchic</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Issues of freedom of speech vs regulation</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Who’s rules?</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Privacy</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Accountability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0"/>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Computers and Privacy</a:t>
            </a:r>
            <a:endParaRPr/>
          </a:p>
        </p:txBody>
      </p:sp>
      <p:sp>
        <p:nvSpPr>
          <p:cNvPr id="366" name="Google Shape;366;p50"/>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Use of information</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Personal privacy</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Legislation</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Role of the computer professional</a:t>
            </a:r>
            <a:endParaRPr/>
          </a:p>
          <a:p>
            <a:pPr indent="-209550" lvl="0" marL="342900" rtl="0" algn="l">
              <a:lnSpc>
                <a:spcPct val="100000"/>
              </a:lnSpc>
              <a:spcBef>
                <a:spcPts val="600"/>
              </a:spcBef>
              <a:spcAft>
                <a:spcPts val="0"/>
              </a:spcAft>
              <a:buClr>
                <a:schemeClr val="dk2"/>
              </a:buClr>
              <a:buSzPts val="2100"/>
              <a:buFont typeface="Noto Sans Symbols"/>
              <a:buNone/>
            </a:pPr>
            <a:r>
              <a:t/>
            </a:r>
            <a:endParaRPr b="0" i="0" sz="3000" u="none">
              <a:solidFill>
                <a:schemeClr val="dk1"/>
              </a:solidFill>
              <a:latin typeface="Arial"/>
              <a:ea typeface="Arial"/>
              <a:cs typeface="Arial"/>
              <a:sym typeface="Arial"/>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Data Protection Act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1"/>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500"/>
              <a:buFont typeface="Arial"/>
              <a:buNone/>
            </a:pPr>
            <a:r>
              <a:rPr b="1" i="0" lang="en-US" sz="3500" u="none">
                <a:solidFill>
                  <a:schemeClr val="dk2"/>
                </a:solidFill>
                <a:latin typeface="Arial"/>
                <a:ea typeface="Arial"/>
                <a:cs typeface="Arial"/>
                <a:sym typeface="Arial"/>
              </a:rPr>
              <a:t>Computers and Intellectual Property</a:t>
            </a:r>
            <a:endParaRPr/>
          </a:p>
        </p:txBody>
      </p:sp>
      <p:sp>
        <p:nvSpPr>
          <p:cNvPr id="373" name="Google Shape;373;p51"/>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Current legislation</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Copyright</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Trade secrecy</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Patents</a:t>
            </a:r>
            <a:endParaRPr/>
          </a:p>
          <a:p>
            <a:pPr indent="-209550" lvl="0" marL="342900" rtl="0" algn="l">
              <a:lnSpc>
                <a:spcPct val="100000"/>
              </a:lnSpc>
              <a:spcBef>
                <a:spcPts val="600"/>
              </a:spcBef>
              <a:spcAft>
                <a:spcPts val="0"/>
              </a:spcAft>
              <a:buClr>
                <a:schemeClr val="dk2"/>
              </a:buClr>
              <a:buSzPts val="2100"/>
              <a:buFont typeface="Noto Sans Symbols"/>
              <a:buNone/>
            </a:pPr>
            <a:r>
              <a:t/>
            </a:r>
            <a:endParaRPr b="0" i="0" sz="3000" u="none">
              <a:solidFill>
                <a:schemeClr val="dk1"/>
              </a:solidFill>
              <a:latin typeface="Arial"/>
              <a:ea typeface="Arial"/>
              <a:cs typeface="Arial"/>
              <a:sym typeface="Arial"/>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Natural rights of software ownership</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Against software ownership</a:t>
            </a:r>
            <a:endParaRPr/>
          </a:p>
          <a:p>
            <a:pPr indent="-209550" lvl="0" marL="342900" rtl="0" algn="l">
              <a:spcBef>
                <a:spcPts val="600"/>
              </a:spcBef>
              <a:spcAft>
                <a:spcPts val="0"/>
              </a:spcAft>
              <a:buSzPts val="2100"/>
              <a:buNone/>
            </a:pPr>
            <a:r>
              <a:t/>
            </a:r>
            <a:endParaRPr b="0" i="0" sz="3000" u="non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2"/>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Accountability</a:t>
            </a:r>
            <a:endParaRPr/>
          </a:p>
        </p:txBody>
      </p:sp>
      <p:sp>
        <p:nvSpPr>
          <p:cNvPr id="380" name="Google Shape;380;p52"/>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Responsibility</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Buying and selling hardware and software</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Legal aspects</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Negligence</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Liability</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Virtual action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Some examples</a:t>
            </a:r>
            <a:endParaRPr/>
          </a:p>
        </p:txBody>
      </p:sp>
      <p:sp>
        <p:nvSpPr>
          <p:cNvPr id="122" name="Google Shape;122;p17"/>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70000"/>
              </a:lnSpc>
              <a:spcBef>
                <a:spcPts val="0"/>
              </a:spcBef>
              <a:spcAft>
                <a:spcPts val="0"/>
              </a:spcAft>
              <a:buClr>
                <a:schemeClr val="dk2"/>
              </a:buClr>
              <a:buSzPts val="1470"/>
              <a:buFont typeface="Noto Sans Symbols"/>
              <a:buChar char="●"/>
            </a:pPr>
            <a:r>
              <a:rPr b="0" i="0" lang="en-US" sz="2100" u="none">
                <a:solidFill>
                  <a:schemeClr val="dk1"/>
                </a:solidFill>
                <a:latin typeface="Arial"/>
                <a:ea typeface="Arial"/>
                <a:cs typeface="Arial"/>
                <a:sym typeface="Arial"/>
              </a:rPr>
              <a:t>A number of years ago Google started to withdraw from China on moral and ethical grounds. Were they right to go into China? Are they right or wrong to remove themselves?</a:t>
            </a:r>
            <a:endParaRPr/>
          </a:p>
          <a:p>
            <a:pPr indent="-249555" lvl="0" marL="342900" rtl="0" algn="l">
              <a:lnSpc>
                <a:spcPct val="70000"/>
              </a:lnSpc>
              <a:spcBef>
                <a:spcPts val="420"/>
              </a:spcBef>
              <a:spcAft>
                <a:spcPts val="0"/>
              </a:spcAft>
              <a:buClr>
                <a:schemeClr val="dk2"/>
              </a:buClr>
              <a:buSzPts val="1470"/>
              <a:buFont typeface="Noto Sans Symbols"/>
              <a:buNone/>
            </a:pPr>
            <a:r>
              <a:t/>
            </a:r>
            <a:endParaRPr b="0" i="0" sz="2100" u="none">
              <a:solidFill>
                <a:schemeClr val="dk1"/>
              </a:solidFill>
              <a:latin typeface="Arial"/>
              <a:ea typeface="Arial"/>
              <a:cs typeface="Arial"/>
              <a:sym typeface="Arial"/>
            </a:endParaRPr>
          </a:p>
          <a:p>
            <a:pPr indent="-342900" lvl="0" marL="342900" rtl="0" algn="l">
              <a:lnSpc>
                <a:spcPct val="70000"/>
              </a:lnSpc>
              <a:spcBef>
                <a:spcPts val="420"/>
              </a:spcBef>
              <a:spcAft>
                <a:spcPts val="0"/>
              </a:spcAft>
              <a:buClr>
                <a:schemeClr val="dk2"/>
              </a:buClr>
              <a:buSzPts val="1470"/>
              <a:buFont typeface="Noto Sans Symbols"/>
              <a:buChar char="●"/>
            </a:pPr>
            <a:r>
              <a:rPr b="0" i="0" lang="en-US" sz="2100" u="none">
                <a:solidFill>
                  <a:schemeClr val="dk1"/>
                </a:solidFill>
                <a:latin typeface="Arial"/>
                <a:ea typeface="Arial"/>
                <a:cs typeface="Arial"/>
                <a:sym typeface="Arial"/>
              </a:rPr>
              <a:t>The current Government has scrapped many of the NHS IT projects, which cost billions of pounds. However a national patient database is still likely to exist. Is this a good thing or a bad thing?</a:t>
            </a:r>
            <a:endParaRPr/>
          </a:p>
          <a:p>
            <a:pPr indent="-249555" lvl="0" marL="342900" rtl="0" algn="l">
              <a:lnSpc>
                <a:spcPct val="70000"/>
              </a:lnSpc>
              <a:spcBef>
                <a:spcPts val="420"/>
              </a:spcBef>
              <a:spcAft>
                <a:spcPts val="0"/>
              </a:spcAft>
              <a:buClr>
                <a:schemeClr val="dk2"/>
              </a:buClr>
              <a:buSzPts val="1470"/>
              <a:buFont typeface="Noto Sans Symbols"/>
              <a:buNone/>
            </a:pPr>
            <a:r>
              <a:t/>
            </a:r>
            <a:endParaRPr b="0" i="0" sz="2100" u="none">
              <a:solidFill>
                <a:schemeClr val="dk1"/>
              </a:solidFill>
              <a:latin typeface="Arial"/>
              <a:ea typeface="Arial"/>
              <a:cs typeface="Arial"/>
              <a:sym typeface="Arial"/>
            </a:endParaRPr>
          </a:p>
          <a:p>
            <a:pPr indent="-342900" lvl="0" marL="342900" rtl="0" algn="l">
              <a:lnSpc>
                <a:spcPct val="70000"/>
              </a:lnSpc>
              <a:spcBef>
                <a:spcPts val="420"/>
              </a:spcBef>
              <a:spcAft>
                <a:spcPts val="0"/>
              </a:spcAft>
              <a:buClr>
                <a:schemeClr val="dk2"/>
              </a:buClr>
              <a:buSzPts val="1470"/>
              <a:buFont typeface="Noto Sans Symbols"/>
              <a:buChar char="●"/>
            </a:pPr>
            <a:r>
              <a:rPr b="0" i="0" lang="en-US" sz="2100" u="none">
                <a:solidFill>
                  <a:schemeClr val="dk1"/>
                </a:solidFill>
                <a:latin typeface="Arial"/>
                <a:ea typeface="Arial"/>
                <a:cs typeface="Arial"/>
                <a:sym typeface="Arial"/>
              </a:rPr>
              <a:t>Is it ok to use the internet for such things as Wikileaks? What of the current trend of using the internet as a way of instigating, managing civil unrest?</a:t>
            </a:r>
            <a:endParaRPr/>
          </a:p>
          <a:p>
            <a:pPr indent="-249555" lvl="0" marL="342900" rtl="0" algn="l">
              <a:lnSpc>
                <a:spcPct val="70000"/>
              </a:lnSpc>
              <a:spcBef>
                <a:spcPts val="420"/>
              </a:spcBef>
              <a:spcAft>
                <a:spcPts val="0"/>
              </a:spcAft>
              <a:buClr>
                <a:schemeClr val="dk2"/>
              </a:buClr>
              <a:buSzPts val="1470"/>
              <a:buFont typeface="Noto Sans Symbols"/>
              <a:buNone/>
            </a:pPr>
            <a:r>
              <a:t/>
            </a:r>
            <a:endParaRPr b="0" i="0" sz="2100" u="none">
              <a:solidFill>
                <a:schemeClr val="dk1"/>
              </a:solidFill>
              <a:latin typeface="Arial"/>
              <a:ea typeface="Arial"/>
              <a:cs typeface="Arial"/>
              <a:sym typeface="Arial"/>
            </a:endParaRPr>
          </a:p>
          <a:p>
            <a:pPr indent="-342900" lvl="0" marL="342900" rtl="0" algn="l">
              <a:lnSpc>
                <a:spcPct val="70000"/>
              </a:lnSpc>
              <a:spcBef>
                <a:spcPts val="420"/>
              </a:spcBef>
              <a:spcAft>
                <a:spcPts val="0"/>
              </a:spcAft>
              <a:buClr>
                <a:schemeClr val="dk2"/>
              </a:buClr>
              <a:buSzPts val="1470"/>
              <a:buFont typeface="Noto Sans Symbols"/>
              <a:buChar char="●"/>
            </a:pPr>
            <a:r>
              <a:rPr b="0" i="0" lang="en-US" sz="2100" u="none">
                <a:solidFill>
                  <a:schemeClr val="dk1"/>
                </a:solidFill>
                <a:latin typeface="Arial"/>
                <a:ea typeface="Arial"/>
                <a:cs typeface="Arial"/>
                <a:sym typeface="Arial"/>
              </a:rPr>
              <a:t>In the various demonstrations and riots around the world, the use of IT and the internet have become key tools. Is this good or bad?</a:t>
            </a:r>
            <a:endParaRPr/>
          </a:p>
          <a:p>
            <a:pPr indent="-249555" lvl="0" marL="342900" rtl="0" algn="l">
              <a:spcBef>
                <a:spcPts val="420"/>
              </a:spcBef>
              <a:spcAft>
                <a:spcPts val="0"/>
              </a:spcAft>
              <a:buSzPts val="1470"/>
              <a:buNone/>
            </a:pPr>
            <a:r>
              <a:t/>
            </a:r>
            <a:endParaRPr b="0" i="0" sz="2100" u="non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3"/>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Computers and Security</a:t>
            </a:r>
            <a:endParaRPr/>
          </a:p>
        </p:txBody>
      </p:sp>
      <p:sp>
        <p:nvSpPr>
          <p:cNvPr id="387" name="Google Shape;387;p53"/>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Privacy and confidentiality</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Integrity</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Unimpaired Service</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Consistency</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Controlling access to resources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4"/>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500"/>
              <a:buFont typeface="Arial"/>
              <a:buNone/>
            </a:pPr>
            <a:r>
              <a:rPr b="1" i="0" lang="en-US" sz="3500" u="none">
                <a:solidFill>
                  <a:schemeClr val="dk2"/>
                </a:solidFill>
                <a:latin typeface="Arial"/>
                <a:ea typeface="Arial"/>
                <a:cs typeface="Arial"/>
                <a:sym typeface="Arial"/>
              </a:rPr>
              <a:t>User view systems requirements</a:t>
            </a:r>
            <a:endParaRPr/>
          </a:p>
        </p:txBody>
      </p:sp>
      <p:sp>
        <p:nvSpPr>
          <p:cNvPr id="393" name="Google Shape;393;p54"/>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Preservation of human safety</a:t>
            </a:r>
            <a:endParaRPr/>
          </a:p>
          <a:p>
            <a:pPr indent="-342900" lvl="0" marL="342900" rtl="0" algn="l">
              <a:lnSpc>
                <a:spcPct val="10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Observation of privacy rights</a:t>
            </a:r>
            <a:endParaRPr/>
          </a:p>
          <a:p>
            <a:pPr indent="-342900" lvl="0" marL="342900" rtl="0" algn="l">
              <a:lnSpc>
                <a:spcPct val="10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Prevention against undesired human behaviour</a:t>
            </a:r>
            <a:endParaRPr/>
          </a:p>
          <a:p>
            <a:pPr indent="-342900" lvl="0" marL="342900" rtl="0" algn="l">
              <a:lnSpc>
                <a:spcPct val="10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Prevention against undesired system behaviour</a:t>
            </a:r>
            <a:endParaRPr/>
          </a:p>
          <a:p>
            <a:pPr indent="-342900" lvl="0" marL="342900" rtl="0" algn="l">
              <a:lnSpc>
                <a:spcPct val="10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Balancing the rights of system users against rights of systems administration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5"/>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500"/>
              <a:buFont typeface="Arial"/>
              <a:buNone/>
            </a:pPr>
            <a:r>
              <a:rPr b="1" i="0" lang="en-US" sz="3500" u="none">
                <a:solidFill>
                  <a:schemeClr val="dk2"/>
                </a:solidFill>
                <a:latin typeface="Arial"/>
                <a:ea typeface="Arial"/>
                <a:cs typeface="Arial"/>
                <a:sym typeface="Arial"/>
              </a:rPr>
              <a:t>How does information technology affect people?</a:t>
            </a:r>
            <a:endParaRPr/>
          </a:p>
        </p:txBody>
      </p:sp>
      <p:sp>
        <p:nvSpPr>
          <p:cNvPr id="399" name="Google Shape;399;p55"/>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Does it have a positive or a negative effect?</a:t>
            </a:r>
            <a:endParaRPr/>
          </a:p>
          <a:p>
            <a:pPr indent="-342900" lvl="0" marL="342900" rtl="0" algn="l">
              <a:lnSpc>
                <a:spcPct val="9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Does it make people’s lives better or worse?</a:t>
            </a:r>
            <a:endParaRPr/>
          </a:p>
          <a:p>
            <a:pPr indent="-342900" lvl="0" marL="342900" rtl="0" algn="l">
              <a:lnSpc>
                <a:spcPct val="9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Do people understand the impact of IT on their lives?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56"/>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In summary</a:t>
            </a:r>
            <a:endParaRPr/>
          </a:p>
        </p:txBody>
      </p:sp>
      <p:sp>
        <p:nvSpPr>
          <p:cNvPr id="405" name="Google Shape;405;p56"/>
          <p:cNvSpPr txBox="1"/>
          <p:nvPr>
            <p:ph idx="1" type="body"/>
          </p:nvPr>
        </p:nvSpPr>
        <p:spPr>
          <a:xfrm>
            <a:off x="468312" y="1700212"/>
            <a:ext cx="7570787" cy="48244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960"/>
              <a:buFont typeface="Noto Sans Symbols"/>
              <a:buChar char="●"/>
            </a:pPr>
            <a:r>
              <a:rPr b="0" i="0" lang="en-US" sz="2800" u="none" cap="none" strike="noStrike">
                <a:solidFill>
                  <a:schemeClr val="dk1"/>
                </a:solidFill>
                <a:latin typeface="Arial"/>
                <a:ea typeface="Arial"/>
                <a:cs typeface="Arial"/>
                <a:sym typeface="Arial"/>
              </a:rPr>
              <a:t>Know the difference between personal morals and Ethics</a:t>
            </a:r>
            <a:endParaRPr/>
          </a:p>
          <a:p>
            <a:pPr indent="-342900" lvl="0" marL="342900" marR="0" rtl="0" algn="l">
              <a:lnSpc>
                <a:spcPct val="100000"/>
              </a:lnSpc>
              <a:spcBef>
                <a:spcPts val="560"/>
              </a:spcBef>
              <a:spcAft>
                <a:spcPts val="0"/>
              </a:spcAft>
              <a:buClr>
                <a:schemeClr val="dk2"/>
              </a:buClr>
              <a:buSzPts val="1960"/>
              <a:buFont typeface="Noto Sans Symbols"/>
              <a:buChar char="●"/>
            </a:pPr>
            <a:r>
              <a:rPr b="0" i="0" lang="en-US" sz="2800" u="none" cap="none" strike="noStrike">
                <a:solidFill>
                  <a:schemeClr val="dk1"/>
                </a:solidFill>
                <a:latin typeface="Arial"/>
                <a:ea typeface="Arial"/>
                <a:cs typeface="Arial"/>
                <a:sym typeface="Arial"/>
              </a:rPr>
              <a:t>The concepts of Ethics has been debated for thousands of years (not new!)</a:t>
            </a:r>
            <a:endParaRPr/>
          </a:p>
          <a:p>
            <a:pPr indent="-342900" lvl="0" marL="342900" marR="0" rtl="0" algn="l">
              <a:lnSpc>
                <a:spcPct val="100000"/>
              </a:lnSpc>
              <a:spcBef>
                <a:spcPts val="560"/>
              </a:spcBef>
              <a:spcAft>
                <a:spcPts val="0"/>
              </a:spcAft>
              <a:buClr>
                <a:schemeClr val="dk2"/>
              </a:buClr>
              <a:buSzPts val="1960"/>
              <a:buFont typeface="Noto Sans Symbols"/>
              <a:buChar char="●"/>
            </a:pPr>
            <a:r>
              <a:rPr b="0" i="0" lang="en-US" sz="2800" u="none" cap="none" strike="noStrike">
                <a:solidFill>
                  <a:schemeClr val="dk1"/>
                </a:solidFill>
                <a:latin typeface="Arial"/>
                <a:ea typeface="Arial"/>
                <a:cs typeface="Arial"/>
                <a:sym typeface="Arial"/>
              </a:rPr>
              <a:t>Ethical issues in computing is still a young field but is growing all the time</a:t>
            </a:r>
            <a:endParaRPr/>
          </a:p>
          <a:p>
            <a:pPr indent="-342900" lvl="0" marL="342900" marR="0" rtl="0" algn="l">
              <a:lnSpc>
                <a:spcPct val="100000"/>
              </a:lnSpc>
              <a:spcBef>
                <a:spcPts val="560"/>
              </a:spcBef>
              <a:spcAft>
                <a:spcPts val="0"/>
              </a:spcAft>
              <a:buClr>
                <a:schemeClr val="dk2"/>
              </a:buClr>
              <a:buSzPts val="1960"/>
              <a:buFont typeface="Noto Sans Symbols"/>
              <a:buChar char="●"/>
            </a:pPr>
            <a:r>
              <a:rPr b="0" i="0" lang="en-US" sz="2800" u="none" cap="none" strike="noStrike">
                <a:solidFill>
                  <a:schemeClr val="dk1"/>
                </a:solidFill>
                <a:latin typeface="Arial"/>
                <a:ea typeface="Arial"/>
                <a:cs typeface="Arial"/>
                <a:sym typeface="Arial"/>
              </a:rPr>
              <a:t>The evaluation of ethical issues, using frameworks,  often results in the making of new laws</a:t>
            </a:r>
            <a:endParaRPr/>
          </a:p>
          <a:p>
            <a:pPr indent="-342900" lvl="0" marL="342900" marR="0" rtl="0" algn="l">
              <a:lnSpc>
                <a:spcPct val="100000"/>
              </a:lnSpc>
              <a:spcBef>
                <a:spcPts val="560"/>
              </a:spcBef>
              <a:spcAft>
                <a:spcPts val="0"/>
              </a:spcAft>
              <a:buClr>
                <a:schemeClr val="dk2"/>
              </a:buClr>
              <a:buSzPts val="1960"/>
              <a:buFont typeface="Noto Sans Symbols"/>
              <a:buChar char="●"/>
            </a:pPr>
            <a:r>
              <a:rPr b="0" i="0" lang="en-US" sz="2800" u="none" cap="none" strike="noStrike">
                <a:solidFill>
                  <a:schemeClr val="dk1"/>
                </a:solidFill>
                <a:latin typeface="Arial"/>
                <a:ea typeface="Arial"/>
                <a:cs typeface="Arial"/>
                <a:sym typeface="Arial"/>
              </a:rPr>
              <a:t>A vast range of issues relate to the technological world and it’s growing!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Another example</a:t>
            </a:r>
            <a:endParaRPr/>
          </a:p>
        </p:txBody>
      </p:sp>
      <p:sp>
        <p:nvSpPr>
          <p:cNvPr id="128" name="Google Shape;128;p18"/>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960"/>
              <a:buFont typeface="Noto Sans Symbols"/>
              <a:buChar char="●"/>
            </a:pPr>
            <a:r>
              <a:rPr b="0" i="0" lang="en-US" sz="2800" u="none" cap="none" strike="noStrike">
                <a:solidFill>
                  <a:schemeClr val="dk1"/>
                </a:solidFill>
                <a:latin typeface="Arial"/>
                <a:ea typeface="Arial"/>
                <a:cs typeface="Arial"/>
                <a:sym typeface="Arial"/>
              </a:rPr>
              <a:t>There has been a lot of publicity in last few years about lost data (mostly from government offices) – the Wikileaks case is a good example of this</a:t>
            </a:r>
            <a:endParaRPr/>
          </a:p>
          <a:p>
            <a:pPr indent="-218440" lvl="0" marL="342900" marR="0" rtl="0" algn="l">
              <a:lnSpc>
                <a:spcPct val="90000"/>
              </a:lnSpc>
              <a:spcBef>
                <a:spcPts val="560"/>
              </a:spcBef>
              <a:spcAft>
                <a:spcPts val="0"/>
              </a:spcAft>
              <a:buClr>
                <a:schemeClr val="dk2"/>
              </a:buClr>
              <a:buSzPts val="1960"/>
              <a:buFont typeface="Noto Sans Symbols"/>
              <a:buNone/>
            </a:pPr>
            <a:r>
              <a:t/>
            </a:r>
            <a:endParaRPr b="0" i="0" sz="2800" u="none" cap="none" strike="noStrike">
              <a:solidFill>
                <a:schemeClr val="dk1"/>
              </a:solidFill>
              <a:latin typeface="Arial"/>
              <a:ea typeface="Arial"/>
              <a:cs typeface="Arial"/>
              <a:sym typeface="Arial"/>
            </a:endParaRPr>
          </a:p>
          <a:p>
            <a:pPr indent="-342900" lvl="0" marL="342900" marR="0" rtl="0" algn="l">
              <a:lnSpc>
                <a:spcPct val="90000"/>
              </a:lnSpc>
              <a:spcBef>
                <a:spcPts val="560"/>
              </a:spcBef>
              <a:spcAft>
                <a:spcPts val="0"/>
              </a:spcAft>
              <a:buClr>
                <a:schemeClr val="dk2"/>
              </a:buClr>
              <a:buSzPts val="1960"/>
              <a:buFont typeface="Noto Sans Symbols"/>
              <a:buChar char="●"/>
            </a:pPr>
            <a:r>
              <a:rPr b="0" i="0" lang="en-US" sz="2800" u="none" cap="none" strike="noStrike">
                <a:solidFill>
                  <a:schemeClr val="dk1"/>
                </a:solidFill>
                <a:latin typeface="Arial"/>
                <a:ea typeface="Arial"/>
                <a:cs typeface="Arial"/>
                <a:sym typeface="Arial"/>
              </a:rPr>
              <a:t>What are the legal, ethical, social, and professional issues that spring from this “problem”?</a:t>
            </a:r>
            <a:endParaRPr/>
          </a:p>
          <a:p>
            <a:pPr indent="-218440" lvl="0" marL="342900" marR="0" rtl="0" algn="l">
              <a:lnSpc>
                <a:spcPct val="90000"/>
              </a:lnSpc>
              <a:spcBef>
                <a:spcPts val="560"/>
              </a:spcBef>
              <a:spcAft>
                <a:spcPts val="0"/>
              </a:spcAft>
              <a:buClr>
                <a:schemeClr val="dk2"/>
              </a:buClr>
              <a:buSzPts val="1960"/>
              <a:buFont typeface="Noto Sans Symbols"/>
              <a:buNone/>
            </a:pPr>
            <a:r>
              <a:t/>
            </a:r>
            <a:endParaRPr b="0" i="0" sz="2800" u="none" cap="none" strike="noStrike">
              <a:solidFill>
                <a:schemeClr val="dk1"/>
              </a:solidFill>
              <a:latin typeface="Arial"/>
              <a:ea typeface="Arial"/>
              <a:cs typeface="Arial"/>
              <a:sym typeface="Arial"/>
            </a:endParaRPr>
          </a:p>
          <a:p>
            <a:pPr indent="-342900" lvl="0" marL="342900" marR="0" rtl="0" algn="l">
              <a:lnSpc>
                <a:spcPct val="90000"/>
              </a:lnSpc>
              <a:spcBef>
                <a:spcPts val="560"/>
              </a:spcBef>
              <a:spcAft>
                <a:spcPts val="0"/>
              </a:spcAft>
              <a:buClr>
                <a:schemeClr val="dk2"/>
              </a:buClr>
              <a:buSzPts val="1960"/>
              <a:buFont typeface="Noto Sans Symbols"/>
              <a:buChar char="●"/>
            </a:pPr>
            <a:r>
              <a:rPr b="0" i="0" lang="en-US" sz="2800" u="none" cap="none" strike="noStrike">
                <a:solidFill>
                  <a:schemeClr val="dk1"/>
                </a:solidFill>
                <a:latin typeface="Arial"/>
                <a:ea typeface="Arial"/>
                <a:cs typeface="Arial"/>
                <a:sym typeface="Arial"/>
              </a:rPr>
              <a:t>Who do you trust with your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Opportunities to be unethical in computing</a:t>
            </a:r>
            <a:endParaRPr/>
          </a:p>
        </p:txBody>
      </p:sp>
      <p:sp>
        <p:nvSpPr>
          <p:cNvPr id="135" name="Google Shape;135;p19"/>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General practice</a:t>
            </a:r>
            <a:endParaRPr/>
          </a:p>
          <a:p>
            <a:pPr indent="-347662" lvl="1" marL="692150" rtl="0" algn="l">
              <a:lnSpc>
                <a:spcPct val="100000"/>
              </a:lnSpc>
              <a:spcBef>
                <a:spcPts val="440"/>
              </a:spcBef>
              <a:spcAft>
                <a:spcPts val="0"/>
              </a:spcAft>
              <a:buClr>
                <a:schemeClr val="accent2"/>
              </a:buClr>
              <a:buSzPts val="1540"/>
              <a:buFont typeface="Noto Sans Symbols"/>
              <a:buChar char="●"/>
            </a:pPr>
            <a:r>
              <a:rPr b="0" i="0" lang="en-US" sz="2200" u="none">
                <a:solidFill>
                  <a:schemeClr val="dk1"/>
                </a:solidFill>
                <a:latin typeface="Arial"/>
                <a:ea typeface="Arial"/>
                <a:cs typeface="Arial"/>
                <a:sym typeface="Arial"/>
              </a:rPr>
              <a:t>During development of systems / maintaining systems / consultancy</a:t>
            </a:r>
            <a:endParaRPr/>
          </a:p>
          <a:p>
            <a:pPr indent="-342900" lvl="0" marL="342900" rtl="0" algn="l">
              <a:lnSpc>
                <a:spcPct val="10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Controller power</a:t>
            </a:r>
            <a:endParaRPr/>
          </a:p>
          <a:p>
            <a:pPr indent="-347662" lvl="1" marL="692150" rtl="0" algn="l">
              <a:lnSpc>
                <a:spcPct val="100000"/>
              </a:lnSpc>
              <a:spcBef>
                <a:spcPts val="440"/>
              </a:spcBef>
              <a:spcAft>
                <a:spcPts val="0"/>
              </a:spcAft>
              <a:buClr>
                <a:schemeClr val="accent2"/>
              </a:buClr>
              <a:buSzPts val="1540"/>
              <a:buFont typeface="Noto Sans Symbols"/>
              <a:buChar char="●"/>
            </a:pPr>
            <a:r>
              <a:rPr b="0" i="0" lang="en-US" sz="2200" u="none">
                <a:solidFill>
                  <a:schemeClr val="dk1"/>
                </a:solidFill>
                <a:latin typeface="Arial"/>
                <a:ea typeface="Arial"/>
                <a:cs typeface="Arial"/>
                <a:sym typeface="Arial"/>
              </a:rPr>
              <a:t>As IT professionals we have opportunity to abuse power given to us in trust</a:t>
            </a:r>
            <a:endParaRPr/>
          </a:p>
          <a:p>
            <a:pPr indent="-342900" lvl="0" marL="342900" rtl="0" algn="l">
              <a:lnSpc>
                <a:spcPct val="10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User responsibility</a:t>
            </a:r>
            <a:endParaRPr/>
          </a:p>
          <a:p>
            <a:pPr indent="-347662" lvl="1" marL="692150" rtl="0" algn="l">
              <a:lnSpc>
                <a:spcPct val="100000"/>
              </a:lnSpc>
              <a:spcBef>
                <a:spcPts val="440"/>
              </a:spcBef>
              <a:spcAft>
                <a:spcPts val="0"/>
              </a:spcAft>
              <a:buClr>
                <a:schemeClr val="accent2"/>
              </a:buClr>
              <a:buSzPts val="1540"/>
              <a:buFont typeface="Noto Sans Symbols"/>
              <a:buChar char="●"/>
            </a:pPr>
            <a:r>
              <a:rPr b="0" i="0" lang="en-US" sz="2200" u="none">
                <a:solidFill>
                  <a:schemeClr val="dk1"/>
                </a:solidFill>
                <a:latin typeface="Arial"/>
                <a:ea typeface="Arial"/>
                <a:cs typeface="Arial"/>
                <a:sym typeface="Arial"/>
              </a:rPr>
              <a:t>Lack of awareness or ignoring user needs</a:t>
            </a:r>
            <a:endParaRPr/>
          </a:p>
          <a:p>
            <a:pPr indent="-342900" lvl="0" marL="342900" rtl="0" algn="l">
              <a:lnSpc>
                <a:spcPct val="10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Company responsibility</a:t>
            </a:r>
            <a:endParaRPr/>
          </a:p>
          <a:p>
            <a:pPr indent="-347662" lvl="1" marL="692150" rtl="0" algn="l">
              <a:lnSpc>
                <a:spcPct val="100000"/>
              </a:lnSpc>
              <a:spcBef>
                <a:spcPts val="440"/>
              </a:spcBef>
              <a:spcAft>
                <a:spcPts val="0"/>
              </a:spcAft>
              <a:buClr>
                <a:schemeClr val="accent2"/>
              </a:buClr>
              <a:buSzPts val="1540"/>
              <a:buFont typeface="Noto Sans Symbols"/>
              <a:buChar char="●"/>
            </a:pPr>
            <a:r>
              <a:rPr b="0" i="0" lang="en-US" sz="2200" u="none">
                <a:solidFill>
                  <a:schemeClr val="dk1"/>
                </a:solidFill>
                <a:latin typeface="Arial"/>
                <a:ea typeface="Arial"/>
                <a:cs typeface="Arial"/>
                <a:sym typeface="Arial"/>
              </a:rPr>
              <a:t>Abusing the trust given to us by the company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We have obligations to</a:t>
            </a:r>
            <a:endParaRPr/>
          </a:p>
        </p:txBody>
      </p:sp>
      <p:sp>
        <p:nvSpPr>
          <p:cNvPr id="142" name="Google Shape;142;p20"/>
          <p:cNvSpPr txBox="1"/>
          <p:nvPr>
            <p:ph idx="1" type="body"/>
          </p:nvPr>
        </p:nvSpPr>
        <p:spPr>
          <a:xfrm>
            <a:off x="395287" y="1628775"/>
            <a:ext cx="7570787" cy="4411662"/>
          </a:xfrm>
          <a:prstGeom prst="rect">
            <a:avLst/>
          </a:prstGeom>
          <a:noFill/>
          <a:ln>
            <a:noFill/>
          </a:ln>
        </p:spPr>
        <p:txBody>
          <a:bodyPr anchorCtr="0" anchor="t" bIns="45700" lIns="91425" spcFirstLastPara="1" rIns="91425" wrap="square" tIns="45700">
            <a:noAutofit/>
          </a:bodyPr>
          <a:lstStyle/>
          <a:p>
            <a:pPr indent="-209550" lvl="0" marL="342900" rtl="0" algn="l">
              <a:lnSpc>
                <a:spcPct val="100000"/>
              </a:lnSpc>
              <a:spcBef>
                <a:spcPts val="0"/>
              </a:spcBef>
              <a:spcAft>
                <a:spcPts val="0"/>
              </a:spcAft>
              <a:buClr>
                <a:schemeClr val="dk2"/>
              </a:buClr>
              <a:buSzPts val="2100"/>
              <a:buFont typeface="Noto Sans Symbols"/>
              <a:buNone/>
            </a:pPr>
            <a:r>
              <a:t/>
            </a:r>
            <a:endParaRPr b="0" i="0" sz="3000" u="none">
              <a:solidFill>
                <a:schemeClr val="dk1"/>
              </a:solidFill>
              <a:latin typeface="Arial"/>
              <a:ea typeface="Arial"/>
              <a:cs typeface="Arial"/>
              <a:sym typeface="Arial"/>
            </a:endParaRPr>
          </a:p>
          <a:p>
            <a:pPr indent="-209550" lvl="0" marL="342900" rtl="0" algn="l">
              <a:lnSpc>
                <a:spcPct val="100000"/>
              </a:lnSpc>
              <a:spcBef>
                <a:spcPts val="600"/>
              </a:spcBef>
              <a:spcAft>
                <a:spcPts val="0"/>
              </a:spcAft>
              <a:buClr>
                <a:schemeClr val="dk2"/>
              </a:buClr>
              <a:buSzPts val="2100"/>
              <a:buFont typeface="Noto Sans Symbols"/>
              <a:buNone/>
            </a:pPr>
            <a:r>
              <a:t/>
            </a:r>
            <a:endParaRPr b="0" i="0" sz="3000" u="none">
              <a:solidFill>
                <a:schemeClr val="dk1"/>
              </a:solidFill>
              <a:latin typeface="Arial"/>
              <a:ea typeface="Arial"/>
              <a:cs typeface="Arial"/>
              <a:sym typeface="Arial"/>
            </a:endParaRPr>
          </a:p>
          <a:p>
            <a:pPr indent="-209550" lvl="0" marL="342900" rtl="0" algn="l">
              <a:lnSpc>
                <a:spcPct val="100000"/>
              </a:lnSpc>
              <a:spcBef>
                <a:spcPts val="600"/>
              </a:spcBef>
              <a:spcAft>
                <a:spcPts val="0"/>
              </a:spcAft>
              <a:buClr>
                <a:schemeClr val="dk2"/>
              </a:buClr>
              <a:buSzPts val="2100"/>
              <a:buFont typeface="Noto Sans Symbols"/>
              <a:buNone/>
            </a:pPr>
            <a:r>
              <a:t/>
            </a:r>
            <a:endParaRPr b="0" i="0" sz="3000" u="none">
              <a:solidFill>
                <a:schemeClr val="dk1"/>
              </a:solidFill>
              <a:latin typeface="Arial"/>
              <a:ea typeface="Arial"/>
              <a:cs typeface="Arial"/>
              <a:sym typeface="Arial"/>
            </a:endParaRPr>
          </a:p>
          <a:p>
            <a:pPr indent="-209550" lvl="0" marL="342900" rtl="0" algn="l">
              <a:spcBef>
                <a:spcPts val="600"/>
              </a:spcBef>
              <a:spcAft>
                <a:spcPts val="0"/>
              </a:spcAft>
              <a:buSzPts val="2100"/>
              <a:buNone/>
            </a:pPr>
            <a:r>
              <a:t/>
            </a:r>
            <a:endParaRPr b="0" i="0" sz="3000" u="none">
              <a:solidFill>
                <a:schemeClr val="dk1"/>
              </a:solidFill>
              <a:latin typeface="Arial"/>
              <a:ea typeface="Arial"/>
              <a:cs typeface="Arial"/>
              <a:sym typeface="Arial"/>
            </a:endParaRPr>
          </a:p>
        </p:txBody>
      </p:sp>
      <p:pic>
        <p:nvPicPr>
          <p:cNvPr descr="working-student" id="143" name="Google Shape;143;p20"/>
          <p:cNvPicPr preferRelativeResize="0"/>
          <p:nvPr/>
        </p:nvPicPr>
        <p:blipFill rotWithShape="1">
          <a:blip r:embed="rId3">
            <a:alphaModFix/>
          </a:blip>
          <a:srcRect b="0" l="0" r="0" t="0"/>
          <a:stretch/>
        </p:blipFill>
        <p:spPr>
          <a:xfrm>
            <a:off x="2339975" y="2133600"/>
            <a:ext cx="3273425" cy="3273425"/>
          </a:xfrm>
          <a:prstGeom prst="rect">
            <a:avLst/>
          </a:prstGeom>
          <a:noFill/>
          <a:ln>
            <a:noFill/>
          </a:ln>
        </p:spPr>
      </p:pic>
      <p:grpSp>
        <p:nvGrpSpPr>
          <p:cNvPr id="144" name="Google Shape;144;p20"/>
          <p:cNvGrpSpPr/>
          <p:nvPr/>
        </p:nvGrpSpPr>
        <p:grpSpPr>
          <a:xfrm>
            <a:off x="3465512" y="1751012"/>
            <a:ext cx="1022350" cy="957262"/>
            <a:chOff x="2183" y="1103"/>
            <a:chExt cx="644" cy="603"/>
          </a:xfrm>
        </p:grpSpPr>
        <p:sp>
          <p:nvSpPr>
            <p:cNvPr id="145" name="Google Shape;145;p20"/>
            <p:cNvSpPr txBox="1"/>
            <p:nvPr/>
          </p:nvSpPr>
          <p:spPr>
            <a:xfrm>
              <a:off x="2183" y="1103"/>
              <a:ext cx="64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Supplier</a:t>
              </a:r>
              <a:endParaRPr/>
            </a:p>
          </p:txBody>
        </p:sp>
        <p:cxnSp>
          <p:nvCxnSpPr>
            <p:cNvPr id="146" name="Google Shape;146;p20"/>
            <p:cNvCxnSpPr/>
            <p:nvPr/>
          </p:nvCxnSpPr>
          <p:spPr>
            <a:xfrm rot="10800000">
              <a:off x="2517" y="1389"/>
              <a:ext cx="0" cy="317"/>
            </a:xfrm>
            <a:prstGeom prst="straightConnector1">
              <a:avLst/>
            </a:prstGeom>
            <a:noFill/>
            <a:ln cap="flat" cmpd="sng" w="63500">
              <a:solidFill>
                <a:schemeClr val="dk1"/>
              </a:solidFill>
              <a:prstDash val="solid"/>
              <a:miter lim="800000"/>
              <a:headEnd len="med" w="med" type="none"/>
              <a:tailEnd len="med" w="med" type="triangle"/>
            </a:ln>
          </p:spPr>
        </p:cxnSp>
      </p:grpSp>
      <p:grpSp>
        <p:nvGrpSpPr>
          <p:cNvPr id="147" name="Google Shape;147;p20"/>
          <p:cNvGrpSpPr/>
          <p:nvPr/>
        </p:nvGrpSpPr>
        <p:grpSpPr>
          <a:xfrm>
            <a:off x="2855912" y="4652962"/>
            <a:ext cx="2241550" cy="1136650"/>
            <a:chOff x="1799" y="2931"/>
            <a:chExt cx="1412" cy="716"/>
          </a:xfrm>
        </p:grpSpPr>
        <p:sp>
          <p:nvSpPr>
            <p:cNvPr id="148" name="Google Shape;148;p20"/>
            <p:cNvSpPr txBox="1"/>
            <p:nvPr/>
          </p:nvSpPr>
          <p:spPr>
            <a:xfrm>
              <a:off x="1799" y="3416"/>
              <a:ext cx="141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Community member</a:t>
              </a:r>
              <a:endParaRPr/>
            </a:p>
          </p:txBody>
        </p:sp>
        <p:cxnSp>
          <p:nvCxnSpPr>
            <p:cNvPr id="149" name="Google Shape;149;p20"/>
            <p:cNvCxnSpPr/>
            <p:nvPr/>
          </p:nvCxnSpPr>
          <p:spPr>
            <a:xfrm>
              <a:off x="2562" y="2931"/>
              <a:ext cx="0" cy="408"/>
            </a:xfrm>
            <a:prstGeom prst="straightConnector1">
              <a:avLst/>
            </a:prstGeom>
            <a:noFill/>
            <a:ln cap="flat" cmpd="sng" w="63500">
              <a:solidFill>
                <a:schemeClr val="dk1"/>
              </a:solidFill>
              <a:prstDash val="solid"/>
              <a:miter lim="800000"/>
              <a:headEnd len="med" w="med" type="none"/>
              <a:tailEnd len="med" w="med" type="triangle"/>
            </a:ln>
          </p:spPr>
        </p:cxnSp>
      </p:grpSp>
      <p:grpSp>
        <p:nvGrpSpPr>
          <p:cNvPr id="150" name="Google Shape;150;p20"/>
          <p:cNvGrpSpPr/>
          <p:nvPr/>
        </p:nvGrpSpPr>
        <p:grpSpPr>
          <a:xfrm>
            <a:off x="5219700" y="3586162"/>
            <a:ext cx="2498725" cy="366712"/>
            <a:chOff x="3288" y="2259"/>
            <a:chExt cx="1574" cy="231"/>
          </a:xfrm>
        </p:grpSpPr>
        <p:sp>
          <p:nvSpPr>
            <p:cNvPr id="151" name="Google Shape;151;p20"/>
            <p:cNvSpPr txBox="1"/>
            <p:nvPr/>
          </p:nvSpPr>
          <p:spPr>
            <a:xfrm>
              <a:off x="3818" y="2259"/>
              <a:ext cx="104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Individual user</a:t>
              </a:r>
              <a:endParaRPr/>
            </a:p>
          </p:txBody>
        </p:sp>
        <p:cxnSp>
          <p:nvCxnSpPr>
            <p:cNvPr id="152" name="Google Shape;152;p20"/>
            <p:cNvCxnSpPr/>
            <p:nvPr/>
          </p:nvCxnSpPr>
          <p:spPr>
            <a:xfrm>
              <a:off x="3288" y="2387"/>
              <a:ext cx="408" cy="1"/>
            </a:xfrm>
            <a:prstGeom prst="straightConnector1">
              <a:avLst/>
            </a:prstGeom>
            <a:noFill/>
            <a:ln cap="flat" cmpd="sng" w="63500">
              <a:solidFill>
                <a:schemeClr val="dk1"/>
              </a:solidFill>
              <a:prstDash val="solid"/>
              <a:miter lim="800000"/>
              <a:headEnd len="med" w="med" type="none"/>
              <a:tailEnd len="med" w="med" type="triangle"/>
            </a:ln>
          </p:spPr>
        </p:cxnSp>
      </p:grpSp>
      <p:grpSp>
        <p:nvGrpSpPr>
          <p:cNvPr id="153" name="Google Shape;153;p20"/>
          <p:cNvGrpSpPr/>
          <p:nvPr/>
        </p:nvGrpSpPr>
        <p:grpSpPr>
          <a:xfrm>
            <a:off x="876300" y="3586162"/>
            <a:ext cx="2182812" cy="366712"/>
            <a:chOff x="552" y="2259"/>
            <a:chExt cx="1375" cy="231"/>
          </a:xfrm>
        </p:grpSpPr>
        <p:sp>
          <p:nvSpPr>
            <p:cNvPr id="154" name="Google Shape;154;p20"/>
            <p:cNvSpPr txBox="1"/>
            <p:nvPr/>
          </p:nvSpPr>
          <p:spPr>
            <a:xfrm>
              <a:off x="552" y="2259"/>
              <a:ext cx="104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User company</a:t>
              </a:r>
              <a:endParaRPr/>
            </a:p>
          </p:txBody>
        </p:sp>
        <p:cxnSp>
          <p:nvCxnSpPr>
            <p:cNvPr id="155" name="Google Shape;155;p20"/>
            <p:cNvCxnSpPr/>
            <p:nvPr/>
          </p:nvCxnSpPr>
          <p:spPr>
            <a:xfrm rot="10800000">
              <a:off x="1610" y="2432"/>
              <a:ext cx="317" cy="0"/>
            </a:xfrm>
            <a:prstGeom prst="straightConnector1">
              <a:avLst/>
            </a:prstGeom>
            <a:noFill/>
            <a:ln cap="flat" cmpd="sng" w="63500">
              <a:solidFill>
                <a:schemeClr val="dk1"/>
              </a:solidFill>
              <a:prstDash val="solid"/>
              <a:miter lim="800000"/>
              <a:headEnd len="med" w="med" type="none"/>
              <a:tailEnd len="med" w="med" type="triangl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Trust</a:t>
            </a:r>
            <a:endParaRPr/>
          </a:p>
        </p:txBody>
      </p:sp>
      <p:sp>
        <p:nvSpPr>
          <p:cNvPr id="162" name="Google Shape;162;p21"/>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Trust in computing professional’s competence to deliver reliable systems</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Public expectation</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Professionals have a higher order of care</a:t>
            </a:r>
            <a:endParaRPr/>
          </a:p>
          <a:p>
            <a:pPr indent="-209550" lvl="0" marL="342900" rtl="0" algn="l">
              <a:lnSpc>
                <a:spcPct val="100000"/>
              </a:lnSpc>
              <a:spcBef>
                <a:spcPts val="600"/>
              </a:spcBef>
              <a:spcAft>
                <a:spcPts val="0"/>
              </a:spcAft>
              <a:buClr>
                <a:schemeClr val="dk2"/>
              </a:buClr>
              <a:buSzPts val="2100"/>
              <a:buFont typeface="Noto Sans Symbols"/>
              <a:buNone/>
            </a:pPr>
            <a:r>
              <a:t/>
            </a:r>
            <a:endParaRPr b="0" i="0" sz="3000" u="none">
              <a:solidFill>
                <a:schemeClr val="dk1"/>
              </a:solidFill>
              <a:latin typeface="Arial"/>
              <a:ea typeface="Arial"/>
              <a:cs typeface="Arial"/>
              <a:sym typeface="Arial"/>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Important point, a lack of trust leads to poor quality systems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Some things to be considered...</a:t>
            </a:r>
            <a:endParaRPr/>
          </a:p>
        </p:txBody>
      </p:sp>
      <p:sp>
        <p:nvSpPr>
          <p:cNvPr id="169" name="Google Shape;169;p22"/>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Moral philosophy – ethics</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Issues of right and wrong</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Norms of behaviour</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Clarifying assumptions</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Evaluating arguments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