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6" name="Google Shape;15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7" name="Google Shape;21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1" name="Google Shape;11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8" name="Google Shape;11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9" name="Google Shape;14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21" name="Google Shape;21;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 name="Shape 83"/>
        <p:cNvGrpSpPr/>
        <p:nvPr/>
      </p:nvGrpSpPr>
      <p:grpSpPr>
        <a:xfrm>
          <a:off x="0" y="0"/>
          <a:ext cx="0" cy="0"/>
          <a:chOff x="0" y="0"/>
          <a:chExt cx="0" cy="0"/>
        </a:xfrm>
      </p:grpSpPr>
      <p:sp>
        <p:nvSpPr>
          <p:cNvPr id="84" name="Google Shape;84;p1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a:off x="468313" y="1700213"/>
            <a:ext cx="37084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86" name="Google Shape;86;p12"/>
          <p:cNvSpPr txBox="1"/>
          <p:nvPr>
            <p:ph idx="2" type="body"/>
          </p:nvPr>
        </p:nvSpPr>
        <p:spPr>
          <a:xfrm>
            <a:off x="4329113" y="1700213"/>
            <a:ext cx="3709987"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87" name="Google Shape;87;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0" name="Shape 90"/>
        <p:cNvGrpSpPr/>
        <p:nvPr/>
      </p:nvGrpSpPr>
      <p:grpSpPr>
        <a:xfrm>
          <a:off x="0" y="0"/>
          <a:ext cx="0" cy="0"/>
          <a:chOff x="0" y="0"/>
          <a:chExt cx="0" cy="0"/>
        </a:xfrm>
      </p:grpSpPr>
      <p:sp>
        <p:nvSpPr>
          <p:cNvPr id="91" name="Google Shape;91;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93" name="Google Shape;93;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36" name="Google Shape;36;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5"/>
          <p:cNvSpPr txBox="1"/>
          <p:nvPr>
            <p:ph type="title"/>
          </p:nvPr>
        </p:nvSpPr>
        <p:spPr>
          <a:xfrm rot="5400000">
            <a:off x="4094956" y="2167731"/>
            <a:ext cx="5995987" cy="18923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rot="5400000">
            <a:off x="233363" y="350838"/>
            <a:ext cx="5995987" cy="5526087"/>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2" name="Google Shape;42;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5" name="Shape 45"/>
        <p:cNvGrpSpPr/>
        <p:nvPr/>
      </p:nvGrpSpPr>
      <p:grpSpPr>
        <a:xfrm>
          <a:off x="0" y="0"/>
          <a:ext cx="0" cy="0"/>
          <a:chOff x="0" y="0"/>
          <a:chExt cx="0" cy="0"/>
        </a:xfrm>
      </p:grpSpPr>
      <p:sp>
        <p:nvSpPr>
          <p:cNvPr id="46" name="Google Shape;46;p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 type="body"/>
          </p:nvPr>
        </p:nvSpPr>
        <p:spPr>
          <a:xfrm rot="5400000">
            <a:off x="2047875" y="120650"/>
            <a:ext cx="4411662" cy="7570787"/>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8" name="Google Shape;48;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1" name="Shape 51"/>
        <p:cNvGrpSpPr/>
        <p:nvPr/>
      </p:nvGrpSpPr>
      <p:grpSpPr>
        <a:xfrm>
          <a:off x="0" y="0"/>
          <a:ext cx="0" cy="0"/>
          <a:chOff x="0" y="0"/>
          <a:chExt cx="0" cy="0"/>
        </a:xfrm>
      </p:grpSpPr>
      <p:sp>
        <p:nvSpPr>
          <p:cNvPr id="52" name="Google Shape;52;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2240"/>
              <a:buFont typeface="Noto Sans Symbols"/>
              <a:buNone/>
              <a:defRPr sz="3200">
                <a:solidFill>
                  <a:schemeClr val="dk1"/>
                </a:solidFill>
                <a:latin typeface="Arial"/>
                <a:ea typeface="Arial"/>
                <a:cs typeface="Arial"/>
                <a:sym typeface="Arial"/>
              </a:defRPr>
            </a:lvl1pPr>
            <a:lvl2pPr lvl="1" marR="0" rtl="0" algn="l">
              <a:spcBef>
                <a:spcPts val="560"/>
              </a:spcBef>
              <a:spcAft>
                <a:spcPts val="0"/>
              </a:spcAft>
              <a:buClr>
                <a:schemeClr val="accent2"/>
              </a:buClr>
              <a:buSzPts val="196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168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2"/>
              </a:buClr>
              <a:buSzPts val="15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folHlink"/>
              </a:buClr>
              <a:buSzPts val="1600"/>
              <a:buFont typeface="Noto Sans Symbols"/>
              <a:buNone/>
              <a:defRPr b="0" i="0" sz="2000" u="none" cap="none" strike="noStrike">
                <a:solidFill>
                  <a:schemeClr val="dk1"/>
                </a:solidFill>
                <a:latin typeface="Arial"/>
                <a:ea typeface="Arial"/>
                <a:cs typeface="Arial"/>
                <a:sym typeface="Arial"/>
              </a:defRPr>
            </a:lvl9pPr>
          </a:lstStyle>
          <a:p/>
        </p:txBody>
      </p:sp>
      <p:sp>
        <p:nvSpPr>
          <p:cNvPr id="54" name="Google Shape;54;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55" name="Google Shape;55;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61" name="Google Shape;61;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62" name="Google Shape;62;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 name="Shape 65"/>
        <p:cNvGrpSpPr/>
        <p:nvPr/>
      </p:nvGrpSpPr>
      <p:grpSpPr>
        <a:xfrm>
          <a:off x="0" y="0"/>
          <a:ext cx="0" cy="0"/>
          <a:chOff x="0" y="0"/>
          <a:chExt cx="0" cy="0"/>
        </a:xfrm>
      </p:grpSpPr>
      <p:sp>
        <p:nvSpPr>
          <p:cNvPr id="66" name="Google Shape;66;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10"/>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77" name="Google Shape;77;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78" name="Google Shape;78;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79" name="Google Shape;79;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80" name="Google Shape;80;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cxnSp>
        <p:nvCxnSpPr>
          <p:cNvPr id="11" name="Google Shape;11;p1"/>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pic>
        <p:nvPicPr>
          <p:cNvPr descr="fig-1 2" id="12" name="Google Shape;12;p1"/>
          <p:cNvPicPr preferRelativeResize="0"/>
          <p:nvPr/>
        </p:nvPicPr>
        <p:blipFill rotWithShape="1">
          <a:blip r:embed="rId1">
            <a:alphaModFix/>
          </a:blip>
          <a:srcRect b="0" l="0" r="0" t="0"/>
          <a:stretch/>
        </p:blipFill>
        <p:spPr>
          <a:xfrm>
            <a:off x="7380287" y="3141662"/>
            <a:ext cx="1409700" cy="1871662"/>
          </a:xfrm>
          <a:prstGeom prst="rect">
            <a:avLst/>
          </a:prstGeom>
          <a:noFill/>
          <a:ln>
            <a:noFill/>
          </a:ln>
        </p:spPr>
      </p:pic>
      <p:sp>
        <p:nvSpPr>
          <p:cNvPr id="13" name="Google Shape;13;p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 name="Google Shape;14;p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5" name="Google Shape;15;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 name="Shape 24"/>
        <p:cNvGrpSpPr/>
        <p:nvPr/>
      </p:nvGrpSpPr>
      <p:grpSpPr>
        <a:xfrm>
          <a:off x="0" y="0"/>
          <a:ext cx="0" cy="0"/>
          <a:chOff x="0" y="0"/>
          <a:chExt cx="0" cy="0"/>
        </a:xfrm>
      </p:grpSpPr>
      <p:sp>
        <p:nvSpPr>
          <p:cNvPr id="25" name="Google Shape;25;p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pic>
        <p:nvPicPr>
          <p:cNvPr descr="fig-1 2" id="26" name="Google Shape;26;p3"/>
          <p:cNvPicPr preferRelativeResize="0"/>
          <p:nvPr/>
        </p:nvPicPr>
        <p:blipFill rotWithShape="1">
          <a:blip r:embed="rId1">
            <a:alphaModFix/>
          </a:blip>
          <a:srcRect b="0" l="0" r="0" t="0"/>
          <a:stretch/>
        </p:blipFill>
        <p:spPr>
          <a:xfrm>
            <a:off x="8101012" y="476250"/>
            <a:ext cx="814387" cy="1081087"/>
          </a:xfrm>
          <a:prstGeom prst="rect">
            <a:avLst/>
          </a:prstGeom>
          <a:noFill/>
          <a:ln>
            <a:noFill/>
          </a:ln>
        </p:spPr>
      </p:pic>
      <p:cxnSp>
        <p:nvCxnSpPr>
          <p:cNvPr id="27" name="Google Shape;27;p3"/>
          <p:cNvCxnSpPr/>
          <p:nvPr/>
        </p:nvCxnSpPr>
        <p:spPr>
          <a:xfrm>
            <a:off x="8027987" y="115887"/>
            <a:ext cx="0" cy="6049962"/>
          </a:xfrm>
          <a:prstGeom prst="straightConnector1">
            <a:avLst/>
          </a:prstGeom>
          <a:noFill/>
          <a:ln cap="flat" cmpd="sng" w="9525">
            <a:solidFill>
              <a:schemeClr val="dk1"/>
            </a:solidFill>
            <a:prstDash val="solid"/>
            <a:miter lim="800000"/>
            <a:headEnd len="med" w="med" type="none"/>
            <a:tailEnd len="med" w="med" type="none"/>
          </a:ln>
        </p:spPr>
      </p:cxnSp>
      <p:sp>
        <p:nvSpPr>
          <p:cNvPr id="28" name="Google Shape;28;p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29" name="Google Shape;29;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cxnSp>
        <p:nvCxnSpPr>
          <p:cNvPr id="32" name="Google Shape;32;p3"/>
          <p:cNvCxnSpPr/>
          <p:nvPr/>
        </p:nvCxnSpPr>
        <p:spPr>
          <a:xfrm>
            <a:off x="468312" y="1557337"/>
            <a:ext cx="8496300" cy="0"/>
          </a:xfrm>
          <a:prstGeom prst="straightConnector1">
            <a:avLst/>
          </a:prstGeom>
          <a:noFill/>
          <a:ln cap="flat" cmpd="sng" w="9525">
            <a:solidFill>
              <a:schemeClr val="dk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800"/>
              <a:buFont typeface="Arial"/>
              <a:buNone/>
            </a:pPr>
            <a:r>
              <a:rPr b="1" i="0" lang="en-US" sz="4800" u="none">
                <a:solidFill>
                  <a:schemeClr val="dk2"/>
                </a:solidFill>
                <a:latin typeface="Arial"/>
                <a:ea typeface="Arial"/>
                <a:cs typeface="Arial"/>
                <a:sym typeface="Arial"/>
              </a:rPr>
              <a:t>System Failures</a:t>
            </a:r>
            <a:endParaRPr/>
          </a:p>
        </p:txBody>
      </p:sp>
      <p:sp>
        <p:nvSpPr>
          <p:cNvPr id="101" name="Google Shape;101;p14"/>
          <p:cNvSpPr txBox="1"/>
          <p:nvPr>
            <p:ph idx="1" type="subTitle"/>
          </p:nvPr>
        </p:nvSpPr>
        <p:spPr>
          <a:xfrm>
            <a:off x="849312" y="3049587"/>
            <a:ext cx="6248400" cy="2362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b="0" i="0" lang="en-US" sz="3200" u="none">
                <a:solidFill>
                  <a:schemeClr val="dk1"/>
                </a:solidFill>
                <a:latin typeface="Arial"/>
                <a:ea typeface="Arial"/>
                <a:cs typeface="Arial"/>
                <a:sym typeface="Arial"/>
              </a:rPr>
              <a:t>Lecture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(4)</a:t>
            </a:r>
            <a:endParaRPr/>
          </a:p>
        </p:txBody>
      </p:sp>
      <p:sp>
        <p:nvSpPr>
          <p:cNvPr id="160" name="Google Shape;160;p2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DTI report (1983) showed that:</a:t>
            </a:r>
            <a:endParaRPr/>
          </a:p>
          <a:p>
            <a:pPr indent="-347662" lvl="1" marL="692150" marR="0" rtl="0" algn="l">
              <a:lnSpc>
                <a:spcPct val="100000"/>
              </a:lnSpc>
              <a:spcBef>
                <a:spcPts val="520"/>
              </a:spcBef>
              <a:spcAft>
                <a:spcPts val="0"/>
              </a:spcAft>
              <a:buClr>
                <a:schemeClr val="accent2"/>
              </a:buClr>
              <a:buSzPts val="1820"/>
              <a:buFont typeface="Noto Sans Symbols"/>
              <a:buNone/>
            </a:pPr>
            <a:r>
              <a:rPr b="0" i="1" lang="en-US" sz="2600" u="none" cap="none" strike="noStrike">
                <a:solidFill>
                  <a:schemeClr val="dk1"/>
                </a:solidFill>
                <a:latin typeface="Arial"/>
                <a:ea typeface="Arial"/>
                <a:cs typeface="Arial"/>
                <a:sym typeface="Arial"/>
              </a:rPr>
              <a:t>	in the UK of 15 organisations, only a half  found job reductions after computer systems were introduced. In some cases, many jobs were created.</a:t>
            </a:r>
            <a:endParaRPr/>
          </a:p>
          <a:p>
            <a:pPr indent="-347662" lvl="1" marL="692150" marR="0" rtl="0" algn="l">
              <a:lnSpc>
                <a:spcPct val="100000"/>
              </a:lnSpc>
              <a:spcBef>
                <a:spcPts val="520"/>
              </a:spcBef>
              <a:spcAft>
                <a:spcPts val="0"/>
              </a:spcAft>
              <a:buClr>
                <a:schemeClr val="accent2"/>
              </a:buClr>
              <a:buSzPts val="1820"/>
              <a:buFont typeface="Noto Sans Symbols"/>
              <a:buNone/>
            </a:pPr>
            <a:r>
              <a:t/>
            </a:r>
            <a:endParaRPr b="0" i="1" sz="2600" u="none" cap="none" strike="noStrik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DTI</a:t>
            </a:r>
            <a:r>
              <a:rPr b="0" i="1" lang="en-US" sz="3000" u="none">
                <a:solidFill>
                  <a:schemeClr val="dk1"/>
                </a:solidFill>
                <a:latin typeface="Arial"/>
                <a:ea typeface="Arial"/>
                <a:cs typeface="Arial"/>
                <a:sym typeface="Arial"/>
              </a:rPr>
              <a:t>  </a:t>
            </a:r>
            <a:r>
              <a:rPr b="0" i="0" lang="en-US" sz="3000" u="none">
                <a:solidFill>
                  <a:schemeClr val="dk1"/>
                </a:solidFill>
                <a:latin typeface="Arial"/>
                <a:ea typeface="Arial"/>
                <a:cs typeface="Arial"/>
                <a:sym typeface="Arial"/>
              </a:rPr>
              <a:t>report (1985) found that:</a:t>
            </a:r>
            <a:endParaRPr/>
          </a:p>
          <a:p>
            <a:pPr indent="-342900" lvl="0" marL="342900" marR="0" rtl="0" algn="l">
              <a:lnSpc>
                <a:spcPct val="100000"/>
              </a:lnSpc>
              <a:spcBef>
                <a:spcPts val="600"/>
              </a:spcBef>
              <a:spcAft>
                <a:spcPts val="0"/>
              </a:spcAft>
              <a:buClr>
                <a:schemeClr val="dk2"/>
              </a:buClr>
              <a:buSzPts val="2100"/>
              <a:buFont typeface="Noto Sans Symbols"/>
              <a:buNone/>
            </a:pPr>
            <a:r>
              <a:rPr b="0" i="1" lang="en-US" sz="3000" u="none">
                <a:solidFill>
                  <a:schemeClr val="dk1"/>
                </a:solidFill>
                <a:latin typeface="Arial"/>
                <a:ea typeface="Arial"/>
                <a:cs typeface="Arial"/>
                <a:sym typeface="Arial"/>
              </a:rPr>
              <a:t>	</a:t>
            </a:r>
            <a:r>
              <a:rPr b="0" i="1" lang="en-US" sz="2800" u="none">
                <a:solidFill>
                  <a:schemeClr val="dk1"/>
                </a:solidFill>
                <a:latin typeface="Arial"/>
                <a:ea typeface="Arial"/>
                <a:cs typeface="Arial"/>
                <a:sym typeface="Arial"/>
              </a:rPr>
              <a:t>time-scale overruns occurred in 66% of projects. 55% were over budget.</a:t>
            </a:r>
            <a:endParaRPr b="0" i="0" sz="2800" u="none">
              <a:solidFill>
                <a:schemeClr val="dk1"/>
              </a:solidFill>
              <a:latin typeface="Arial"/>
              <a:ea typeface="Arial"/>
              <a:cs typeface="Arial"/>
              <a:sym typeface="Arial"/>
            </a:endParaRPr>
          </a:p>
          <a:p>
            <a:pPr indent="-218440" lvl="0" marL="342900" marR="0" rtl="0" algn="l">
              <a:spcBef>
                <a:spcPts val="560"/>
              </a:spcBef>
              <a:spcAft>
                <a:spcPts val="0"/>
              </a:spcAft>
              <a:buClr>
                <a:schemeClr val="dk2"/>
              </a:buClr>
              <a:buSzPts val="196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(5)</a:t>
            </a:r>
            <a:endParaRPr/>
          </a:p>
        </p:txBody>
      </p:sp>
      <p:sp>
        <p:nvSpPr>
          <p:cNvPr id="166" name="Google Shape;166;p2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KPMG (1990) quoted:</a:t>
            </a:r>
            <a:endParaRPr/>
          </a:p>
          <a:p>
            <a:pPr indent="-342900" lvl="0" marL="342900" marR="0" rtl="0" algn="l">
              <a:lnSpc>
                <a:spcPct val="100000"/>
              </a:lnSpc>
              <a:spcBef>
                <a:spcPts val="600"/>
              </a:spcBef>
              <a:spcAft>
                <a:spcPts val="0"/>
              </a:spcAft>
              <a:buClr>
                <a:schemeClr val="dk2"/>
              </a:buClr>
              <a:buSzPts val="2100"/>
              <a:buFont typeface="Noto Sans Symbols"/>
              <a:buNone/>
            </a:pPr>
            <a:r>
              <a:rPr b="0" i="1" lang="en-US" sz="3000" u="none">
                <a:solidFill>
                  <a:schemeClr val="dk1"/>
                </a:solidFill>
                <a:latin typeface="Arial"/>
                <a:ea typeface="Arial"/>
                <a:cs typeface="Arial"/>
                <a:sym typeface="Arial"/>
              </a:rPr>
              <a:t>	Runaway systems concerned over 30% of all major projects.</a:t>
            </a:r>
            <a:endParaRPr/>
          </a:p>
          <a:p>
            <a:pPr indent="-342900" lvl="0" marL="342900" marR="0" rtl="0" algn="l">
              <a:lnSpc>
                <a:spcPct val="100000"/>
              </a:lnSpc>
              <a:spcBef>
                <a:spcPts val="600"/>
              </a:spcBef>
              <a:spcAft>
                <a:spcPts val="0"/>
              </a:spcAft>
              <a:buClr>
                <a:schemeClr val="dk2"/>
              </a:buClr>
              <a:buSzPts val="2100"/>
              <a:buFont typeface="Noto Sans Symbols"/>
              <a:buNone/>
            </a:pPr>
            <a:r>
              <a:rPr b="0" i="1" lang="en-US" sz="3000" u="none">
                <a:solidFill>
                  <a:schemeClr val="dk1"/>
                </a:solidFill>
                <a:latin typeface="Arial"/>
                <a:ea typeface="Arial"/>
                <a:cs typeface="Arial"/>
                <a:sym typeface="Arial"/>
              </a:rPr>
              <a:t>	Major effects of these systems were:</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Loss of time</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reduction in staff morale</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loss of money</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customer satisfaction</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1" lang="en-US" sz="2600" u="none" cap="none" strike="noStrike">
                <a:solidFill>
                  <a:schemeClr val="dk1"/>
                </a:solidFill>
                <a:latin typeface="Arial"/>
                <a:ea typeface="Arial"/>
                <a:cs typeface="Arial"/>
                <a:sym typeface="Arial"/>
              </a:rPr>
              <a:t>a negative market image </a:t>
            </a:r>
            <a:endParaRPr b="0" i="0" sz="2600" u="none" cap="none" strike="noStrike">
              <a:solidFill>
                <a:schemeClr val="dk1"/>
              </a:solidFill>
              <a:latin typeface="Arial"/>
              <a:ea typeface="Arial"/>
              <a:cs typeface="Arial"/>
              <a:sym typeface="Arial"/>
            </a:endParaRPr>
          </a:p>
          <a:p>
            <a:pPr indent="-227330" lvl="0" marL="342900" marR="0" rtl="0" algn="l">
              <a:spcBef>
                <a:spcPts val="52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(6)</a:t>
            </a:r>
            <a:endParaRPr/>
          </a:p>
        </p:txBody>
      </p:sp>
      <p:sp>
        <p:nvSpPr>
          <p:cNvPr id="172" name="Google Shape;172;p25"/>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100"/>
              <a:buFont typeface="Noto Sans Symbols"/>
              <a:buNone/>
            </a:pPr>
            <a:r>
              <a:rPr b="0" i="0" lang="en-US" sz="3000" u="none">
                <a:solidFill>
                  <a:schemeClr val="dk1"/>
                </a:solidFill>
                <a:latin typeface="Arial"/>
                <a:ea typeface="Arial"/>
                <a:cs typeface="Arial"/>
                <a:sym typeface="Arial"/>
              </a:rPr>
              <a:t>More recently:</a:t>
            </a:r>
            <a:endParaRPr/>
          </a:p>
          <a:p>
            <a:pPr indent="-133350" lvl="0" marL="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KPMG report for the 2005 survey:</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49% of participants experienced at least one project failure in the last year.</a:t>
            </a:r>
            <a:endParaRPr/>
          </a:p>
          <a:p>
            <a:pPr indent="-133350" lvl="0" marL="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KPMG report for the 2010 survey:</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70% of participants experienced at least one project failure in the last year.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(6)</a:t>
            </a:r>
            <a:endParaRPr/>
          </a:p>
        </p:txBody>
      </p:sp>
      <p:sp>
        <p:nvSpPr>
          <p:cNvPr id="178" name="Google Shape;178;p26"/>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Many high-profile failures published in the 1990s.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Many of these systems in the public sector</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Social security payments system (Pathway)</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1" lang="en-US" sz="2300" u="none" cap="none" strike="noStrike">
                <a:solidFill>
                  <a:schemeClr val="dk1"/>
                </a:solidFill>
                <a:latin typeface="Arial"/>
                <a:ea typeface="Arial"/>
                <a:cs typeface="Arial"/>
                <a:sym typeface="Arial"/>
              </a:rPr>
              <a:t>blighted from the outset</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1" lang="en-US" sz="2300" u="none" cap="none" strike="noStrike">
                <a:solidFill>
                  <a:schemeClr val="dk1"/>
                </a:solidFill>
                <a:latin typeface="Arial"/>
                <a:ea typeface="Arial"/>
                <a:cs typeface="Arial"/>
                <a:sym typeface="Arial"/>
              </a:rPr>
              <a:t>cost £180 million (written off in the end)</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1" lang="en-US" sz="2300" u="none" cap="none" strike="noStrike">
                <a:solidFill>
                  <a:schemeClr val="dk1"/>
                </a:solidFill>
                <a:latin typeface="Arial"/>
                <a:ea typeface="Arial"/>
                <a:cs typeface="Arial"/>
                <a:sym typeface="Arial"/>
              </a:rPr>
              <a:t>Should have been delivered in 1997</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1" lang="en-US" sz="2300" u="none" cap="none" strike="noStrike">
                <a:solidFill>
                  <a:schemeClr val="dk1"/>
                </a:solidFill>
                <a:latin typeface="Arial"/>
                <a:ea typeface="Arial"/>
                <a:cs typeface="Arial"/>
                <a:sym typeface="Arial"/>
              </a:rPr>
              <a:t>Finally scrapped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	 Systems failures (6)</a:t>
            </a:r>
            <a:endParaRPr/>
          </a:p>
        </p:txBody>
      </p:sp>
      <p:sp>
        <p:nvSpPr>
          <p:cNvPr id="184" name="Google Shape;184;p27"/>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7662" lvl="1" marL="692150" marR="0" rtl="0" algn="l">
              <a:lnSpc>
                <a:spcPct val="100000"/>
              </a:lnSpc>
              <a:spcBef>
                <a:spcPts val="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More system failures thru the 1990s</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London Ambulance system</a:t>
            </a:r>
            <a:endParaRPr/>
          </a:p>
          <a:p>
            <a:pPr indent="-292099"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Classic example of poor analysis and design</a:t>
            </a:r>
            <a:endParaRPr/>
          </a:p>
          <a:p>
            <a:pPr indent="-292099"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Complete misunderstanding of the environment and </a:t>
            </a:r>
            <a:r>
              <a:rPr b="0" i="1" lang="en-US" sz="2000" u="none" cap="none" strike="noStrike">
                <a:solidFill>
                  <a:schemeClr val="dk1"/>
                </a:solidFill>
                <a:latin typeface="Arial"/>
                <a:ea typeface="Arial"/>
                <a:cs typeface="Arial"/>
                <a:sym typeface="Arial"/>
              </a:rPr>
              <a:t>Human Activity Systems</a:t>
            </a:r>
            <a:endParaRPr b="0" i="0" sz="2000" u="none" cap="none" strike="noStrike">
              <a:solidFill>
                <a:schemeClr val="dk1"/>
              </a:solidFill>
              <a:latin typeface="Arial"/>
              <a:ea typeface="Arial"/>
              <a:cs typeface="Arial"/>
              <a:sym typeface="Arial"/>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Housing benefit systems</a:t>
            </a:r>
            <a:endParaRPr/>
          </a:p>
          <a:p>
            <a:pPr indent="-292099" lvl="3" marL="1281112" marR="0" rtl="0" algn="l">
              <a:lnSpc>
                <a:spcPct val="100000"/>
              </a:lnSpc>
              <a:spcBef>
                <a:spcPts val="400"/>
              </a:spcBef>
              <a:spcAft>
                <a:spcPts val="0"/>
              </a:spcAft>
              <a:buClr>
                <a:schemeClr val="dk2"/>
              </a:buClr>
              <a:buSzPts val="1500"/>
              <a:buFont typeface="Noto Sans Symbols"/>
              <a:buChar char="▪"/>
            </a:pPr>
            <a:r>
              <a:rPr b="0" i="0" lang="en-US" sz="2000" u="none" cap="none" strike="noStrike">
                <a:solidFill>
                  <a:schemeClr val="dk1"/>
                </a:solidFill>
                <a:latin typeface="Arial"/>
                <a:ea typeface="Arial"/>
                <a:cs typeface="Arial"/>
                <a:sym typeface="Arial"/>
              </a:rPr>
              <a:t>Millions wasted before realisation that integration of different procedures between different councils required understanding of the business processes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(7)</a:t>
            </a:r>
            <a:endParaRPr/>
          </a:p>
        </p:txBody>
      </p:sp>
      <p:sp>
        <p:nvSpPr>
          <p:cNvPr id="190" name="Google Shape;190;p28"/>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b="0" i="0" lang="en-US" sz="2800" u="none">
                <a:solidFill>
                  <a:schemeClr val="dk1"/>
                </a:solidFill>
                <a:latin typeface="Arial"/>
                <a:ea typeface="Arial"/>
                <a:cs typeface="Arial"/>
                <a:sym typeface="Arial"/>
              </a:rPr>
              <a:t>New Millenium has seen just as many system failures ……</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CSA system</a:t>
            </a:r>
            <a:endParaRPr/>
          </a:p>
          <a:p>
            <a:pPr indent="-293687" lvl="2" marL="987425" marR="0" rtl="0" algn="l">
              <a:lnSpc>
                <a:spcPct val="100000"/>
              </a:lnSpc>
              <a:spcBef>
                <a:spcPts val="400"/>
              </a:spcBef>
              <a:spcAft>
                <a:spcPts val="0"/>
              </a:spcAft>
              <a:buClr>
                <a:schemeClr val="accent1"/>
              </a:buClr>
              <a:buSzPts val="1400"/>
              <a:buFont typeface="Noto Sans Symbols"/>
              <a:buChar char="●"/>
            </a:pPr>
            <a:r>
              <a:rPr b="0" i="0" lang="en-US" sz="2000" u="none" cap="none" strike="noStrike">
                <a:solidFill>
                  <a:schemeClr val="dk1"/>
                </a:solidFill>
                <a:latin typeface="Arial"/>
                <a:ea typeface="Arial"/>
                <a:cs typeface="Arial"/>
                <a:sym typeface="Arial"/>
              </a:rPr>
              <a:t>Went live in March 2003</a:t>
            </a:r>
            <a:endParaRPr/>
          </a:p>
          <a:p>
            <a:pPr indent="-293687" lvl="2" marL="987425" marR="0" rtl="0" algn="l">
              <a:lnSpc>
                <a:spcPct val="100000"/>
              </a:lnSpc>
              <a:spcBef>
                <a:spcPts val="400"/>
              </a:spcBef>
              <a:spcAft>
                <a:spcPts val="0"/>
              </a:spcAft>
              <a:buClr>
                <a:schemeClr val="accent1"/>
              </a:buClr>
              <a:buSzPts val="1400"/>
              <a:buFont typeface="Noto Sans Symbols"/>
              <a:buChar char="●"/>
            </a:pPr>
            <a:r>
              <a:rPr b="0" i="0" lang="en-US" sz="2000" u="none" cap="none" strike="noStrike">
                <a:solidFill>
                  <a:schemeClr val="dk1"/>
                </a:solidFill>
                <a:latin typeface="Arial"/>
                <a:ea typeface="Arial"/>
                <a:cs typeface="Arial"/>
                <a:sym typeface="Arial"/>
              </a:rPr>
              <a:t>Was two years late and didn’t work properly</a:t>
            </a:r>
            <a:endParaRPr/>
          </a:p>
          <a:p>
            <a:pPr indent="-293687" lvl="2" marL="987425" marR="0" rtl="0" algn="l">
              <a:lnSpc>
                <a:spcPct val="100000"/>
              </a:lnSpc>
              <a:spcBef>
                <a:spcPts val="400"/>
              </a:spcBef>
              <a:spcAft>
                <a:spcPts val="0"/>
              </a:spcAft>
              <a:buClr>
                <a:schemeClr val="accent1"/>
              </a:buClr>
              <a:buSzPts val="1400"/>
              <a:buFont typeface="Noto Sans Symbols"/>
              <a:buChar char="●"/>
            </a:pPr>
            <a:r>
              <a:rPr b="0" i="0" lang="en-US" sz="2000" u="none" cap="none" strike="noStrike">
                <a:solidFill>
                  <a:schemeClr val="dk1"/>
                </a:solidFill>
                <a:latin typeface="Arial"/>
                <a:ea typeface="Arial"/>
                <a:cs typeface="Arial"/>
                <a:sym typeface="Arial"/>
              </a:rPr>
              <a:t>Thousands of parents still waiting for files to be moved to new system</a:t>
            </a:r>
            <a:endParaRPr/>
          </a:p>
          <a:p>
            <a:pPr indent="-293687" lvl="2" marL="987425" marR="0" rtl="0" algn="l">
              <a:lnSpc>
                <a:spcPct val="100000"/>
              </a:lnSpc>
              <a:spcBef>
                <a:spcPts val="400"/>
              </a:spcBef>
              <a:spcAft>
                <a:spcPts val="0"/>
              </a:spcAft>
              <a:buClr>
                <a:schemeClr val="accent1"/>
              </a:buClr>
              <a:buSzPts val="1400"/>
              <a:buFont typeface="Noto Sans Symbols"/>
              <a:buChar char="●"/>
            </a:pPr>
            <a:r>
              <a:rPr b="0" i="0" lang="en-US" sz="2000" u="none" cap="none" strike="noStrike">
                <a:solidFill>
                  <a:schemeClr val="dk1"/>
                </a:solidFill>
                <a:latin typeface="Arial"/>
                <a:ea typeface="Arial"/>
                <a:cs typeface="Arial"/>
                <a:sym typeface="Arial"/>
              </a:rPr>
              <a:t>After awarding the system to EDS the CSA dept gave them over 2,500 changes to the system design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(8)</a:t>
            </a:r>
            <a:endParaRPr/>
          </a:p>
        </p:txBody>
      </p:sp>
      <p:sp>
        <p:nvSpPr>
          <p:cNvPr id="196" name="Google Shape;196;p29"/>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Libra magistrates court system</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Cost £390million</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Supposed to deliver </a:t>
            </a:r>
            <a:r>
              <a:rPr b="0" i="1" lang="en-US" sz="2300" u="none" cap="none" strike="noStrike">
                <a:solidFill>
                  <a:schemeClr val="dk1"/>
                </a:solidFill>
                <a:latin typeface="Arial"/>
                <a:ea typeface="Arial"/>
                <a:cs typeface="Arial"/>
                <a:sym typeface="Arial"/>
              </a:rPr>
              <a:t> a unified case management system to Magistrates courts in England &amp; Wales</a:t>
            </a:r>
            <a:endParaRPr/>
          </a:p>
          <a:p>
            <a:pPr indent="-293687" lvl="2" marL="987425" marR="0" rtl="0" algn="l">
              <a:lnSpc>
                <a:spcPct val="100000"/>
              </a:lnSpc>
              <a:spcBef>
                <a:spcPts val="460"/>
              </a:spcBef>
              <a:spcAft>
                <a:spcPts val="0"/>
              </a:spcAft>
              <a:buClr>
                <a:schemeClr val="accent1"/>
              </a:buClr>
              <a:buSzPts val="1610"/>
              <a:buFont typeface="Noto Sans Symbols"/>
              <a:buChar char="●"/>
            </a:pPr>
            <a:r>
              <a:rPr b="0" i="0" lang="en-US" sz="2300" u="none" cap="none" strike="noStrike">
                <a:solidFill>
                  <a:schemeClr val="dk1"/>
                </a:solidFill>
                <a:latin typeface="Arial"/>
                <a:ea typeface="Arial"/>
                <a:cs typeface="Arial"/>
                <a:sym typeface="Arial"/>
              </a:rPr>
              <a:t>Started in 1992. In September 2004 decided that </a:t>
            </a:r>
            <a:r>
              <a:rPr b="0" i="1" lang="en-US" sz="2300" u="none" cap="none" strike="noStrike">
                <a:solidFill>
                  <a:schemeClr val="dk1"/>
                </a:solidFill>
                <a:latin typeface="Arial"/>
                <a:ea typeface="Arial"/>
                <a:cs typeface="Arial"/>
                <a:sym typeface="Arial"/>
              </a:rPr>
              <a:t>it is unfit for purpose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 failures (9)</a:t>
            </a:r>
            <a:endParaRPr/>
          </a:p>
        </p:txBody>
      </p:sp>
      <p:sp>
        <p:nvSpPr>
          <p:cNvPr id="202" name="Google Shape;202;p30"/>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b="0" i="0" lang="en-US" sz="2800" u="none">
                <a:solidFill>
                  <a:schemeClr val="dk1"/>
                </a:solidFill>
                <a:latin typeface="Arial"/>
                <a:ea typeface="Arial"/>
                <a:cs typeface="Arial"/>
                <a:sym typeface="Arial"/>
              </a:rPr>
              <a:t>NHS NPfIT</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12.4 billion programme</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Plagued with problems from outset</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Systems didn’t do what the users wanted it to do (little consultation)</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Emphasis was placed infrastructure and not on users needs</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Too many contractors (making money for themselves)</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22</a:t>
            </a:r>
            <a:r>
              <a:rPr b="0" baseline="30000" i="0" lang="en-US" sz="2400" u="none" cap="none" strike="noStrike">
                <a:solidFill>
                  <a:schemeClr val="dk1"/>
                </a:solidFill>
                <a:latin typeface="Arial"/>
                <a:ea typeface="Arial"/>
                <a:cs typeface="Arial"/>
                <a:sym typeface="Arial"/>
              </a:rPr>
              <a:t>nd</a:t>
            </a:r>
            <a:r>
              <a:rPr b="0" i="0" lang="en-US" sz="2400" u="none" cap="none" strike="noStrike">
                <a:solidFill>
                  <a:schemeClr val="dk1"/>
                </a:solidFill>
                <a:latin typeface="Arial"/>
                <a:ea typeface="Arial"/>
                <a:cs typeface="Arial"/>
                <a:sym typeface="Arial"/>
              </a:rPr>
              <a:t> September 2011</a:t>
            </a:r>
            <a:endParaRPr/>
          </a:p>
          <a:p>
            <a:pPr indent="-293687" lvl="2" marL="987425" marR="0" rtl="0" algn="l">
              <a:lnSpc>
                <a:spcPct val="100000"/>
              </a:lnSpc>
              <a:spcBef>
                <a:spcPts val="400"/>
              </a:spcBef>
              <a:spcAft>
                <a:spcPts val="0"/>
              </a:spcAft>
              <a:buClr>
                <a:schemeClr val="accent1"/>
              </a:buClr>
              <a:buSzPts val="1400"/>
              <a:buFont typeface="Noto Sans Symbols"/>
              <a:buChar char="●"/>
            </a:pPr>
            <a:r>
              <a:rPr b="0" i="0" lang="en-US" sz="2000" u="none" cap="none" strike="noStrike">
                <a:solidFill>
                  <a:schemeClr val="dk1"/>
                </a:solidFill>
                <a:latin typeface="Arial"/>
                <a:ea typeface="Arial"/>
                <a:cs typeface="Arial"/>
                <a:sym typeface="Arial"/>
              </a:rPr>
              <a:t>The Cabinet Office’s Major Projects Authority reported that “ it has not and cannot deliver to its original intent”.</a:t>
            </a:r>
            <a:endParaRPr/>
          </a:p>
          <a:p>
            <a:pPr indent="-200342" lvl="2" marL="987425" marR="0" rtl="0" algn="l">
              <a:lnSpc>
                <a:spcPct val="100000"/>
              </a:lnSpc>
              <a:spcBef>
                <a:spcPts val="420"/>
              </a:spcBef>
              <a:spcAft>
                <a:spcPts val="0"/>
              </a:spcAft>
              <a:buClr>
                <a:schemeClr val="accent1"/>
              </a:buClr>
              <a:buSzPts val="1470"/>
              <a:buFont typeface="Noto Sans Symbols"/>
              <a:buNone/>
            </a:pPr>
            <a:r>
              <a:t/>
            </a:r>
            <a:endParaRPr b="0" i="0" sz="2100" u="none" cap="none" strike="noStrike">
              <a:solidFill>
                <a:schemeClr val="dk1"/>
              </a:solidFill>
              <a:latin typeface="Arial"/>
              <a:ea typeface="Arial"/>
              <a:cs typeface="Arial"/>
              <a:sym typeface="Arial"/>
            </a:endParaRPr>
          </a:p>
          <a:p>
            <a:pPr indent="-249555" lvl="0" marL="342900" marR="0" rtl="0" algn="l">
              <a:spcBef>
                <a:spcPts val="420"/>
              </a:spcBef>
              <a:spcAft>
                <a:spcPts val="0"/>
              </a:spcAft>
              <a:buClr>
                <a:schemeClr val="dk2"/>
              </a:buClr>
              <a:buSzPts val="1470"/>
              <a:buFont typeface="Noto Sans Symbols"/>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(10)</a:t>
            </a:r>
            <a:endParaRPr/>
          </a:p>
        </p:txBody>
      </p:sp>
      <p:sp>
        <p:nvSpPr>
          <p:cNvPr id="208" name="Google Shape;208;p3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NOMIS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Joint project by Home Office, the Ministry of Justice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Developed by EDS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Purpose to provide a single database of offenders, to help with their management, from court appearances to release, and sometimes beyond that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Cont…</a:t>
            </a:r>
            <a:endParaRPr/>
          </a:p>
        </p:txBody>
      </p:sp>
      <p:sp>
        <p:nvSpPr>
          <p:cNvPr id="214" name="Google Shape;214;p32"/>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But the National Audit Office  (2009) found:</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there was so little control of C-Nomis that the government spent £161m on systems without anyone knowing how or exactly on what.</a:t>
            </a:r>
            <a:endParaRPr/>
          </a:p>
          <a:p>
            <a:pPr indent="-232091" lvl="1" marL="692150" marR="0" rtl="0" algn="l">
              <a:lnSpc>
                <a:spcPct val="100000"/>
              </a:lnSpc>
              <a:spcBef>
                <a:spcPts val="520"/>
              </a:spcBef>
              <a:spcAft>
                <a:spcPts val="0"/>
              </a:spcAft>
              <a:buClr>
                <a:schemeClr val="accent2"/>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The system development was guilty of ‘basic’ project management failures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Background to systems development</a:t>
            </a:r>
            <a:endParaRPr/>
          </a:p>
        </p:txBody>
      </p:sp>
      <p:sp>
        <p:nvSpPr>
          <p:cNvPr id="108" name="Google Shape;108;p15"/>
          <p:cNvSpPr txBox="1"/>
          <p:nvPr>
            <p:ph idx="1" type="body"/>
          </p:nvPr>
        </p:nvSpPr>
        <p:spPr>
          <a:xfrm>
            <a:off x="468312" y="1700212"/>
            <a:ext cx="7570787" cy="4752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cap="none" strike="noStrike">
                <a:solidFill>
                  <a:schemeClr val="dk1"/>
                </a:solidFill>
                <a:latin typeface="Arial"/>
                <a:ea typeface="Arial"/>
                <a:cs typeface="Arial"/>
                <a:sym typeface="Arial"/>
              </a:rPr>
              <a:t>Central criticism of information systems has been (and still is) that:</a:t>
            </a:r>
            <a:endParaRPr/>
          </a:p>
          <a:p>
            <a:pPr indent="-347662" lvl="1" marL="692150" marR="0" rtl="0" algn="l">
              <a:lnSpc>
                <a:spcPct val="100000"/>
              </a:lnSpc>
              <a:spcBef>
                <a:spcPts val="520"/>
              </a:spcBef>
              <a:spcAft>
                <a:spcPts val="0"/>
              </a:spcAft>
              <a:buClr>
                <a:schemeClr val="accent2"/>
              </a:buClr>
              <a:buSzPts val="1820"/>
              <a:buFont typeface="Noto Sans Symbols"/>
              <a:buNone/>
            </a:pPr>
            <a:r>
              <a:rPr b="0" i="1" lang="en-US" sz="2600" u="none" cap="none" strike="noStrike">
                <a:solidFill>
                  <a:srgbClr val="FF0000"/>
                </a:solidFill>
                <a:latin typeface="Arial"/>
                <a:ea typeface="Arial"/>
                <a:cs typeface="Arial"/>
                <a:sym typeface="Arial"/>
              </a:rPr>
              <a:t>many systems do not do what their users require and thus fall into disuse</a:t>
            </a:r>
            <a:r>
              <a:rPr b="0" i="1" lang="en-US" sz="26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cap="none" strike="noStrike">
                <a:solidFill>
                  <a:schemeClr val="dk1"/>
                </a:solidFill>
                <a:latin typeface="Arial"/>
                <a:ea typeface="Arial"/>
                <a:cs typeface="Arial"/>
                <a:sym typeface="Arial"/>
              </a:rPr>
              <a:t>In order for a system to be considered </a:t>
            </a:r>
            <a:r>
              <a:rPr b="0" i="1" lang="en-US" sz="3000" u="none" cap="none" strike="noStrike">
                <a:solidFill>
                  <a:schemeClr val="dk1"/>
                </a:solidFill>
                <a:latin typeface="Arial"/>
                <a:ea typeface="Arial"/>
                <a:cs typeface="Arial"/>
                <a:sym typeface="Arial"/>
              </a:rPr>
              <a:t>successful </a:t>
            </a:r>
            <a:r>
              <a:rPr b="0" i="0" lang="en-US" sz="3000" u="none" cap="none" strike="noStrike">
                <a:solidFill>
                  <a:schemeClr val="dk1"/>
                </a:solidFill>
                <a:latin typeface="Arial"/>
                <a:ea typeface="Arial"/>
                <a:cs typeface="Arial"/>
                <a:sym typeface="Arial"/>
              </a:rPr>
              <a:t> it needs to essentially do two things:</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Meet the users expectations </a:t>
            </a:r>
            <a:r>
              <a:rPr b="0" i="0" lang="en-US" sz="2800" u="none" cap="none" strike="noStrike">
                <a:solidFill>
                  <a:srgbClr val="FF0000"/>
                </a:solidFill>
                <a:latin typeface="Arial"/>
                <a:ea typeface="Arial"/>
                <a:cs typeface="Arial"/>
                <a:sym typeface="Arial"/>
              </a:rPr>
              <a:t>(Quality target)</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cap="none" strike="noStrike">
                <a:solidFill>
                  <a:schemeClr val="dk1"/>
                </a:solidFill>
                <a:latin typeface="Arial"/>
                <a:ea typeface="Arial"/>
                <a:cs typeface="Arial"/>
                <a:sym typeface="Arial"/>
              </a:rPr>
              <a:t>Be delivered on time and to budget </a:t>
            </a:r>
            <a:r>
              <a:rPr b="0" i="0" lang="en-US" sz="2800" u="none" cap="none" strike="noStrike">
                <a:solidFill>
                  <a:srgbClr val="FF0000"/>
                </a:solidFill>
                <a:latin typeface="Arial"/>
                <a:ea typeface="Arial"/>
                <a:cs typeface="Arial"/>
                <a:sym typeface="Arial"/>
              </a:rPr>
              <a:t>(Productivity target)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 failures (11)</a:t>
            </a:r>
            <a:endParaRPr/>
          </a:p>
        </p:txBody>
      </p:sp>
      <p:sp>
        <p:nvSpPr>
          <p:cNvPr id="221" name="Google Shape;221;p33"/>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FireControl</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20</a:t>
            </a:r>
            <a:r>
              <a:rPr b="0" baseline="30000" i="0" lang="en-US" sz="2600" u="none" cap="none" strike="noStrike">
                <a:solidFill>
                  <a:schemeClr val="dk1"/>
                </a:solidFill>
                <a:latin typeface="Arial"/>
                <a:ea typeface="Arial"/>
                <a:cs typeface="Arial"/>
                <a:sym typeface="Arial"/>
              </a:rPr>
              <a:t>th</a:t>
            </a:r>
            <a:r>
              <a:rPr b="0" i="0" lang="en-US" sz="2600" u="none" cap="none" strike="noStrike">
                <a:solidFill>
                  <a:schemeClr val="dk1"/>
                </a:solidFill>
                <a:latin typeface="Arial"/>
                <a:ea typeface="Arial"/>
                <a:cs typeface="Arial"/>
                <a:sym typeface="Arial"/>
              </a:rPr>
              <a:t> September 2011: “</a:t>
            </a:r>
            <a:r>
              <a:rPr b="0" i="0" lang="en-US" sz="2400" u="none" cap="none" strike="noStrike">
                <a:solidFill>
                  <a:schemeClr val="dk1"/>
                </a:solidFill>
                <a:latin typeface="Arial"/>
                <a:ea typeface="Arial"/>
                <a:cs typeface="Arial"/>
                <a:sym typeface="Arial"/>
              </a:rPr>
              <a:t>The doomed attempt to streamline fire control services in England is one of the worst cases of project failure’ the Public Accounts Committee has seen” its chair said today.</a:t>
            </a:r>
            <a:endParaRPr/>
          </a:p>
          <a:p>
            <a:pPr indent="-347662" lvl="1" marL="6921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Arial"/>
                <a:ea typeface="Arial"/>
                <a:cs typeface="Arial"/>
                <a:sym typeface="Arial"/>
              </a:rPr>
              <a:t>A minimum of £469 million spent on it since 2004 and has now been wasted.</a:t>
            </a:r>
            <a:endParaRPr/>
          </a:p>
          <a:p>
            <a:pPr indent="-293687" lvl="2" marL="987425" marR="0" rtl="0" algn="l">
              <a:lnSpc>
                <a:spcPct val="100000"/>
              </a:lnSpc>
              <a:spcBef>
                <a:spcPts val="420"/>
              </a:spcBef>
              <a:spcAft>
                <a:spcPts val="0"/>
              </a:spcAft>
              <a:buClr>
                <a:schemeClr val="accent1"/>
              </a:buClr>
              <a:buSzPts val="1470"/>
              <a:buFont typeface="Noto Sans Symbols"/>
              <a:buNone/>
            </a:pPr>
            <a:r>
              <a:t/>
            </a:r>
            <a:endParaRPr b="0" i="0" sz="2100" u="none" cap="none" strike="noStrike">
              <a:solidFill>
                <a:schemeClr val="dk1"/>
              </a:solidFill>
              <a:latin typeface="Arial"/>
              <a:ea typeface="Arial"/>
              <a:cs typeface="Arial"/>
              <a:sym typeface="Arial"/>
            </a:endParaRPr>
          </a:p>
          <a:p>
            <a:pPr indent="-249555" lvl="0" marL="342900" marR="0" rtl="0" algn="l">
              <a:spcBef>
                <a:spcPts val="420"/>
              </a:spcBef>
              <a:spcAft>
                <a:spcPts val="0"/>
              </a:spcAft>
              <a:buClr>
                <a:schemeClr val="dk2"/>
              </a:buClr>
              <a:buSzPts val="1470"/>
              <a:buFont typeface="Noto Sans Symbols"/>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Cont ....</a:t>
            </a:r>
            <a:endParaRPr/>
          </a:p>
        </p:txBody>
      </p:sp>
      <p:sp>
        <p:nvSpPr>
          <p:cNvPr id="227" name="Google Shape;227;p34"/>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Main reasons for failure:</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the project was launched too quickly</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decisions taken before a business case or procurement strategy had been developed and tested.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There was an over‑reliance on external consultants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A high turnover of senior managers, none of whom have been held accountable for FireControl’s failure. </a:t>
            </a:r>
            <a:endParaRPr/>
          </a:p>
          <a:p>
            <a:pPr indent="-204787" lvl="2" marL="987425" marR="0" rtl="0" algn="l">
              <a:lnSpc>
                <a:spcPct val="100000"/>
              </a:lnSpc>
              <a:spcBef>
                <a:spcPts val="400"/>
              </a:spcBef>
              <a:spcAft>
                <a:spcPts val="0"/>
              </a:spcAft>
              <a:buClr>
                <a:schemeClr val="accent1"/>
              </a:buClr>
              <a:buSzPts val="1400"/>
              <a:buFont typeface="Noto Sans Symbols"/>
              <a:buNone/>
            </a:pPr>
            <a:r>
              <a:t/>
            </a:r>
            <a:endParaRPr b="0" i="0" sz="2000" u="none" cap="none" strike="noStrike">
              <a:solidFill>
                <a:schemeClr val="dk1"/>
              </a:solidFill>
              <a:latin typeface="Arial"/>
              <a:ea typeface="Arial"/>
              <a:cs typeface="Arial"/>
              <a:sym typeface="Arial"/>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209550" lvl="0" marL="342900" marR="0" rtl="0" algn="l">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So, why do systems still fail?</a:t>
            </a:r>
            <a:endParaRPr/>
          </a:p>
        </p:txBody>
      </p:sp>
      <p:sp>
        <p:nvSpPr>
          <p:cNvPr id="233" name="Google Shape;233;p35"/>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We have highly educated development staff…..</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We have IT literate users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We have many different methodologies to support the life cycle across a wide range of different applications </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We have tried and tested technologies and development platforms</a:t>
            </a:r>
            <a:endParaRPr/>
          </a:p>
          <a:p>
            <a:pPr indent="-209550" lvl="0" marL="342900" marR="0" rtl="0" algn="l">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So, why do systems still fail?</a:t>
            </a:r>
            <a:endParaRPr/>
          </a:p>
        </p:txBody>
      </p:sp>
      <p:sp>
        <p:nvSpPr>
          <p:cNvPr id="239" name="Google Shape;239;p36"/>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Any development framework/method, can only be used as a guide.</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Each organisation is unique with its own needs and problems.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Each set of end-users is unique with its own aspirations and concerns.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Developers still often focus too much upon the software development and not upon the requirements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Human factors in systems development </a:t>
            </a:r>
            <a:endParaRPr/>
          </a:p>
        </p:txBody>
      </p:sp>
      <p:sp>
        <p:nvSpPr>
          <p:cNvPr id="245" name="Google Shape;245;p37"/>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b="0" i="0" lang="en-US" sz="2800" u="none">
                <a:solidFill>
                  <a:schemeClr val="dk1"/>
                </a:solidFill>
                <a:latin typeface="Arial"/>
                <a:ea typeface="Arial"/>
                <a:cs typeface="Arial"/>
                <a:sym typeface="Arial"/>
              </a:rPr>
              <a:t>Role of end-user is significant in successful development of an information system.</a:t>
            </a:r>
            <a:endParaRPr/>
          </a:p>
          <a:p>
            <a:pPr indent="-342900" lvl="0" marL="342900" marR="0" rtl="0" algn="l">
              <a:lnSpc>
                <a:spcPct val="100000"/>
              </a:lnSpc>
              <a:spcBef>
                <a:spcPts val="600"/>
              </a:spcBef>
              <a:spcAft>
                <a:spcPts val="0"/>
              </a:spcAft>
              <a:buClr>
                <a:schemeClr val="dk2"/>
              </a:buClr>
              <a:buSzPts val="1960"/>
              <a:buFont typeface="Noto Sans Symbols"/>
              <a:buChar char="●"/>
            </a:pPr>
            <a:r>
              <a:rPr b="0" i="0" lang="en-US" sz="2800" u="none">
                <a:solidFill>
                  <a:schemeClr val="dk1"/>
                </a:solidFill>
                <a:latin typeface="Arial"/>
                <a:ea typeface="Arial"/>
                <a:cs typeface="Arial"/>
                <a:sym typeface="Arial"/>
              </a:rPr>
              <a:t>Modern methodologies stress technological development, but ignore human factors</a:t>
            </a:r>
            <a:r>
              <a:rPr b="0" i="0" lang="en-US" sz="3000" u="none">
                <a:solidFill>
                  <a:schemeClr val="dk1"/>
                </a:solidFill>
                <a:latin typeface="Arial"/>
                <a:ea typeface="Arial"/>
                <a:cs typeface="Arial"/>
                <a:sym typeface="Arial"/>
              </a:rPr>
              <a:t>.</a:t>
            </a:r>
            <a:endParaRPr/>
          </a:p>
          <a:p>
            <a:pPr indent="-342900" lvl="0" marL="342900" marR="0" rtl="0" algn="l">
              <a:lnSpc>
                <a:spcPct val="100000"/>
              </a:lnSpc>
              <a:spcBef>
                <a:spcPts val="560"/>
              </a:spcBef>
              <a:spcAft>
                <a:spcPts val="0"/>
              </a:spcAft>
              <a:buClr>
                <a:schemeClr val="dk2"/>
              </a:buClr>
              <a:buSzPts val="1960"/>
              <a:buFont typeface="Noto Sans Symbols"/>
              <a:buChar char="●"/>
            </a:pPr>
            <a:r>
              <a:rPr b="0" i="0" lang="en-US" sz="2800" u="none">
                <a:solidFill>
                  <a:schemeClr val="dk1"/>
                </a:solidFill>
                <a:latin typeface="Arial"/>
                <a:ea typeface="Arial"/>
                <a:cs typeface="Arial"/>
                <a:sym typeface="Arial"/>
              </a:rPr>
              <a:t>Role of analyst is not only to elicit information system requirements but also to analyse the human environment to be supported by the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Organisational factors</a:t>
            </a:r>
            <a:endParaRPr/>
          </a:p>
        </p:txBody>
      </p:sp>
      <p:sp>
        <p:nvSpPr>
          <p:cNvPr id="251" name="Google Shape;251;p38"/>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Situational factors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Organisational objectives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Development methods currently used</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Organisational issues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Application type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In conclusion...</a:t>
            </a:r>
            <a:endParaRPr/>
          </a:p>
        </p:txBody>
      </p:sp>
      <p:sp>
        <p:nvSpPr>
          <p:cNvPr id="257" name="Google Shape;257;p39"/>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A successful system meets two targets: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Quality target</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Productivity target</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Many systems still fail</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Focus tends to be on technology and software development and not on end users and their requirements </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 this course we will look at one of the most effective ways of developing successful systems – RAD.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Quality  targets</a:t>
            </a:r>
            <a:endParaRPr/>
          </a:p>
        </p:txBody>
      </p:sp>
      <p:sp>
        <p:nvSpPr>
          <p:cNvPr id="115" name="Google Shape;115;p16"/>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cap="none" strike="noStrike">
                <a:solidFill>
                  <a:schemeClr val="dk1"/>
                </a:solidFill>
                <a:latin typeface="Arial"/>
                <a:ea typeface="Arial"/>
                <a:cs typeface="Arial"/>
                <a:sym typeface="Arial"/>
              </a:rPr>
              <a:t>The system meets the requirements specification (i.e. it serves the purpose for which it was originally intended)</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cap="none" strike="noStrike">
                <a:solidFill>
                  <a:schemeClr val="dk1"/>
                </a:solidFill>
                <a:latin typeface="Arial"/>
                <a:ea typeface="Arial"/>
                <a:cs typeface="Arial"/>
                <a:sym typeface="Arial"/>
              </a:rPr>
              <a:t>these targets relate to</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an understanding of the business area</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the user requirements </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the organisational constraints</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other environmental factors</a:t>
            </a:r>
            <a:endParaRPr/>
          </a:p>
          <a:p>
            <a:pPr indent="-227330" lvl="0" marL="342900" marR="0" rtl="0" algn="l">
              <a:spcBef>
                <a:spcPts val="520"/>
              </a:spcBef>
              <a:spcAft>
                <a:spcPts val="0"/>
              </a:spcAft>
              <a:buClr>
                <a:schemeClr val="dk2"/>
              </a:buClr>
              <a:buSzPts val="182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Quality issues resulting in unsuccessful systems</a:t>
            </a:r>
            <a:endParaRPr/>
          </a:p>
        </p:txBody>
      </p:sp>
      <p:sp>
        <p:nvSpPr>
          <p:cNvPr id="122" name="Google Shape;122;p17"/>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The wrong problem has been identified</a:t>
            </a:r>
            <a:endParaRPr/>
          </a:p>
          <a:p>
            <a:pPr indent="-347662" lvl="1" marL="692150" marR="0" rtl="0" algn="l">
              <a:lnSpc>
                <a:spcPct val="100000"/>
              </a:lnSpc>
              <a:spcBef>
                <a:spcPts val="520"/>
              </a:spcBef>
              <a:spcAft>
                <a:spcPts val="0"/>
              </a:spcAft>
              <a:buClr>
                <a:schemeClr val="accent2"/>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Neglect of wider organisational issues</a:t>
            </a:r>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Incorrect analysis</a:t>
            </a:r>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System developed for the wrong reasons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Productivity targets</a:t>
            </a:r>
            <a:endParaRPr/>
          </a:p>
        </p:txBody>
      </p:sp>
      <p:sp>
        <p:nvSpPr>
          <p:cNvPr id="128" name="Google Shape;128;p18"/>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The system is delivered </a:t>
            </a:r>
            <a:r>
              <a:rPr b="1" i="0" lang="en-US" sz="3000" u="none">
                <a:solidFill>
                  <a:schemeClr val="dk1"/>
                </a:solidFill>
                <a:latin typeface="Arial"/>
                <a:ea typeface="Arial"/>
                <a:cs typeface="Arial"/>
                <a:sym typeface="Arial"/>
              </a:rPr>
              <a:t>on time</a:t>
            </a:r>
            <a:r>
              <a:rPr b="0" i="0" lang="en-US" sz="3000" u="none">
                <a:solidFill>
                  <a:schemeClr val="dk1"/>
                </a:solidFill>
                <a:latin typeface="Arial"/>
                <a:ea typeface="Arial"/>
                <a:cs typeface="Arial"/>
                <a:sym typeface="Arial"/>
              </a:rPr>
              <a:t> and </a:t>
            </a:r>
            <a:r>
              <a:rPr b="1" i="0" lang="en-US" sz="3000" u="none">
                <a:solidFill>
                  <a:schemeClr val="dk1"/>
                </a:solidFill>
                <a:latin typeface="Arial"/>
                <a:ea typeface="Arial"/>
                <a:cs typeface="Arial"/>
                <a:sym typeface="Arial"/>
              </a:rPr>
              <a:t>within budget.</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These targets relate to:</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successful management of the project, from inception to 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Productivity issues resulting in unsuccessful systems</a:t>
            </a:r>
            <a:endParaRPr/>
          </a:p>
        </p:txBody>
      </p:sp>
      <p:sp>
        <p:nvSpPr>
          <p:cNvPr id="134" name="Google Shape;134;p19"/>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Users change their minds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External events may occur that change the requirements</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Implementation may not be feasible</a:t>
            </a:r>
            <a:endParaRPr/>
          </a:p>
          <a:p>
            <a:pPr indent="-20955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2100"/>
              <a:buFont typeface="Noto Sans Symbols"/>
              <a:buNone/>
            </a:pPr>
            <a:r>
              <a:rPr b="0" i="0" lang="en-US" sz="3000" u="none">
                <a:solidFill>
                  <a:schemeClr val="dk1"/>
                </a:solidFill>
                <a:latin typeface="Arial"/>
                <a:ea typeface="Arial"/>
                <a:cs typeface="Arial"/>
                <a:sym typeface="Arial"/>
              </a:rPr>
              <a:t>Another general cause for an unsuccessful</a:t>
            </a:r>
            <a:endParaRPr/>
          </a:p>
          <a:p>
            <a:pPr indent="-342900" lvl="0" marL="342900" marR="0" rtl="0" algn="l">
              <a:lnSpc>
                <a:spcPct val="100000"/>
              </a:lnSpc>
              <a:spcBef>
                <a:spcPts val="600"/>
              </a:spcBef>
              <a:spcAft>
                <a:spcPts val="0"/>
              </a:spcAft>
              <a:buClr>
                <a:schemeClr val="dk2"/>
              </a:buClr>
              <a:buSzPts val="2100"/>
              <a:buFont typeface="Noto Sans Symbols"/>
              <a:buNone/>
            </a:pPr>
            <a:r>
              <a:rPr b="0" i="0" lang="en-US" sz="3000" u="none">
                <a:solidFill>
                  <a:schemeClr val="dk1"/>
                </a:solidFill>
                <a:latin typeface="Arial"/>
                <a:ea typeface="Arial"/>
                <a:cs typeface="Arial"/>
                <a:sym typeface="Arial"/>
              </a:rPr>
              <a:t> system may be poor project control.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(1)</a:t>
            </a:r>
            <a:endParaRPr/>
          </a:p>
        </p:txBody>
      </p:sp>
      <p:sp>
        <p:nvSpPr>
          <p:cNvPr id="140" name="Google Shape;140;p20"/>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Unsuccessful systems are not new.</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The complexity of a system does not necessarily relate to its chances of success or failure.</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Throughout the history of I.S development spectacular failures have been apparent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(2)</a:t>
            </a:r>
            <a:endParaRPr/>
          </a:p>
        </p:txBody>
      </p:sp>
      <p:sp>
        <p:nvSpPr>
          <p:cNvPr id="146" name="Google Shape;146;p21"/>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Early problems of quality and productivity discussed in the Garmisch conference (1968)</a:t>
            </a:r>
            <a:endParaRPr/>
          </a:p>
          <a:p>
            <a:pPr indent="-342900" lvl="0" marL="342900" marR="0" rtl="0" algn="l">
              <a:lnSpc>
                <a:spcPct val="100000"/>
              </a:lnSpc>
              <a:spcBef>
                <a:spcPts val="60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In 1989, reported in the Washington Post:</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Federal agencies incurred costs of $9 billion in 1982 for IS dev.</a:t>
            </a:r>
            <a:endParaRPr/>
          </a:p>
          <a:p>
            <a:pPr indent="-347662" lvl="1" marL="692150" marR="0" rtl="0" algn="l">
              <a:lnSpc>
                <a:spcPct val="100000"/>
              </a:lnSpc>
              <a:spcBef>
                <a:spcPts val="520"/>
              </a:spcBef>
              <a:spcAft>
                <a:spcPts val="0"/>
              </a:spcAft>
              <a:buClr>
                <a:schemeClr val="accent2"/>
              </a:buClr>
              <a:buSzPts val="1820"/>
              <a:buFont typeface="Noto Sans Symbols"/>
              <a:buChar char="●"/>
            </a:pPr>
            <a:r>
              <a:rPr b="0" i="0" lang="en-US" sz="2600" u="none" cap="none" strike="noStrike">
                <a:solidFill>
                  <a:schemeClr val="dk1"/>
                </a:solidFill>
                <a:latin typeface="Arial"/>
                <a:ea typeface="Arial"/>
                <a:cs typeface="Arial"/>
                <a:sym typeface="Arial"/>
              </a:rPr>
              <a:t>They incurred costs of $17 billion in 1989 for IS dev.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68312" y="1158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Arial"/>
              <a:buNone/>
            </a:pPr>
            <a:r>
              <a:rPr b="1" i="0" lang="en-US" sz="3900" u="none">
                <a:solidFill>
                  <a:schemeClr val="dk2"/>
                </a:solidFill>
                <a:latin typeface="Arial"/>
                <a:ea typeface="Arial"/>
                <a:cs typeface="Arial"/>
                <a:sym typeface="Arial"/>
              </a:rPr>
              <a:t>Systems failures (3)</a:t>
            </a:r>
            <a:endParaRPr/>
          </a:p>
        </p:txBody>
      </p:sp>
      <p:sp>
        <p:nvSpPr>
          <p:cNvPr id="153" name="Google Shape;153;p22"/>
          <p:cNvSpPr txBox="1"/>
          <p:nvPr>
            <p:ph idx="1" type="body"/>
          </p:nvPr>
        </p:nvSpPr>
        <p:spPr>
          <a:xfrm>
            <a:off x="468312" y="1700212"/>
            <a:ext cx="7570787" cy="4411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0" i="0" lang="en-US" sz="3000" u="none">
                <a:solidFill>
                  <a:schemeClr val="dk1"/>
                </a:solidFill>
                <a:latin typeface="Arial"/>
                <a:ea typeface="Arial"/>
                <a:cs typeface="Arial"/>
                <a:sym typeface="Arial"/>
              </a:rPr>
              <a:t>Comment relating to these figures was:</a:t>
            </a:r>
            <a:endParaRPr/>
          </a:p>
          <a:p>
            <a:pPr indent="-342900" lvl="0" marL="342900" marR="0" rtl="0" algn="l">
              <a:lnSpc>
                <a:spcPct val="100000"/>
              </a:lnSpc>
              <a:spcBef>
                <a:spcPts val="600"/>
              </a:spcBef>
              <a:spcAft>
                <a:spcPts val="0"/>
              </a:spcAft>
              <a:buClr>
                <a:schemeClr val="dk2"/>
              </a:buClr>
              <a:buSzPts val="2100"/>
              <a:buFont typeface="Noto Sans Symbols"/>
              <a:buNone/>
            </a:pPr>
            <a:r>
              <a:t/>
            </a:r>
            <a:endParaRPr b="0" i="0" sz="3000" u="none">
              <a:solidFill>
                <a:schemeClr val="dk1"/>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2100"/>
              <a:buFont typeface="Noto Sans Symbols"/>
              <a:buNone/>
            </a:pPr>
            <a:r>
              <a:rPr b="0" i="0" lang="en-US" sz="3000" u="none">
                <a:solidFill>
                  <a:schemeClr val="dk1"/>
                </a:solidFill>
                <a:latin typeface="Arial"/>
                <a:ea typeface="Arial"/>
                <a:cs typeface="Arial"/>
                <a:sym typeface="Arial"/>
              </a:rPr>
              <a:t>	</a:t>
            </a:r>
            <a:r>
              <a:rPr b="0" i="1" lang="en-US" sz="3000" u="none">
                <a:solidFill>
                  <a:schemeClr val="dk1"/>
                </a:solidFill>
                <a:latin typeface="Arial"/>
                <a:ea typeface="Arial"/>
                <a:cs typeface="Arial"/>
                <a:sym typeface="Arial"/>
              </a:rPr>
              <a:t>Invariably these systems do not work as planned, have costs overrunning in the millions (and even hundreds of millions) of dollars, and are not developed on time. Congressional interest has increased!”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phils">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hils">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