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9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59" r:id="rId6"/>
    <p:sldId id="262" r:id="rId7"/>
    <p:sldId id="265" r:id="rId8"/>
    <p:sldId id="271" r:id="rId9"/>
    <p:sldId id="272" r:id="rId10"/>
    <p:sldId id="263" r:id="rId11"/>
    <p:sldId id="276" r:id="rId12"/>
    <p:sldId id="266" r:id="rId13"/>
    <p:sldId id="267" r:id="rId14"/>
  </p:sldIdLst>
  <p:sldSz cx="18288000" cy="10287000"/>
  <p:notesSz cx="6858000" cy="9144000"/>
  <p:embeddedFontLst>
    <p:embeddedFont>
      <p:font typeface="Playfair Display" panose="020B060402020202020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8287-C57B-4E24-87D0-27D6A617A32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61359-8306-4243-B83F-0098FBA07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61359-8306-4243-B83F-0098FBA07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61359-8306-4243-B83F-0098FBA07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5348"/>
          <a:stretch>
            <a:fillRect/>
          </a:stretch>
        </p:blipFill>
        <p:spPr>
          <a:xfrm>
            <a:off x="-2296660" y="-1472300"/>
            <a:ext cx="459332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02000" y="7349792"/>
            <a:ext cx="6425295" cy="642529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819400" y="800100"/>
            <a:ext cx="14401800" cy="8196707"/>
            <a:chOff x="-1356425" y="-495553"/>
            <a:chExt cx="19202401" cy="10928941"/>
          </a:xfrm>
        </p:grpSpPr>
        <p:sp>
          <p:nvSpPr>
            <p:cNvPr id="10" name="TextBox 10"/>
            <p:cNvSpPr txBox="1"/>
            <p:nvPr/>
          </p:nvSpPr>
          <p:spPr>
            <a:xfrm>
              <a:off x="-1356425" y="-495553"/>
              <a:ext cx="15448266" cy="63004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42"/>
                </a:lnSpc>
              </a:pP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Đề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tài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: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Dự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đoán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mức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tiêu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thụ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điện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của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thành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phố</a:t>
              </a:r>
              <a:r>
                <a:rPr lang="en-US" sz="9725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9725" dirty="0" err="1">
                  <a:solidFill>
                    <a:srgbClr val="333230"/>
                  </a:solidFill>
                  <a:latin typeface="Playfair Display"/>
                </a:rPr>
                <a:t>Tetouan</a:t>
              </a:r>
              <a:endParaRPr lang="en-US" sz="9725" dirty="0">
                <a:solidFill>
                  <a:srgbClr val="333230"/>
                </a:solidFill>
                <a:latin typeface="Playfair Display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841175" y="6616446"/>
              <a:ext cx="13004801" cy="38169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 err="1">
                  <a:solidFill>
                    <a:srgbClr val="333230"/>
                  </a:solidFill>
                  <a:latin typeface="Playfair Display"/>
                </a:rPr>
                <a:t>Nhóm</a:t>
              </a:r>
              <a:r>
                <a:rPr lang="en-US" sz="3200" b="1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b="1" dirty="0" err="1">
                  <a:solidFill>
                    <a:srgbClr val="333230"/>
                  </a:solidFill>
                  <a:latin typeface="Playfair Display"/>
                </a:rPr>
                <a:t>sinh</a:t>
              </a:r>
              <a:r>
                <a:rPr lang="en-US" sz="3200" b="1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b="1" dirty="0" err="1">
                  <a:solidFill>
                    <a:srgbClr val="333230"/>
                  </a:solidFill>
                  <a:latin typeface="Playfair Display"/>
                </a:rPr>
                <a:t>viên</a:t>
              </a:r>
              <a:r>
                <a:rPr lang="en-US" sz="3200" b="1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b="1" dirty="0" err="1">
                  <a:solidFill>
                    <a:srgbClr val="333230"/>
                  </a:solidFill>
                  <a:latin typeface="Playfair Display"/>
                </a:rPr>
                <a:t>thực</a:t>
              </a:r>
              <a:r>
                <a:rPr lang="en-US" sz="3200" b="1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b="1" dirty="0" err="1">
                  <a:solidFill>
                    <a:srgbClr val="333230"/>
                  </a:solidFill>
                  <a:latin typeface="Playfair Display"/>
                </a:rPr>
                <a:t>hiện</a:t>
              </a:r>
              <a:r>
                <a:rPr lang="en-US" sz="3200" b="1" dirty="0">
                  <a:solidFill>
                    <a:srgbClr val="333230"/>
                  </a:solidFill>
                  <a:latin typeface="Playfair Display"/>
                </a:rPr>
                <a:t>: </a:t>
              </a:r>
            </a:p>
            <a:p>
              <a:pPr marL="4171950" lvl="8" indent="-514350">
                <a:lnSpc>
                  <a:spcPct val="150000"/>
                </a:lnSpc>
                <a:buAutoNum type="arabicPeriod"/>
              </a:pP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Đỗ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Trung </a:t>
              </a: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Kiên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– 62TH-NB</a:t>
              </a:r>
            </a:p>
            <a:p>
              <a:pPr marL="4171950" lvl="8" indent="-514350">
                <a:lnSpc>
                  <a:spcPct val="150000"/>
                </a:lnSpc>
                <a:buAutoNum type="arabicPeriod"/>
              </a:pP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Trần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Thanh </a:t>
              </a: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Thảo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– 62TH-NB</a:t>
              </a:r>
            </a:p>
            <a:p>
              <a:pPr marL="4171950" lvl="8" indent="-514350">
                <a:lnSpc>
                  <a:spcPct val="150000"/>
                </a:lnSpc>
                <a:buAutoNum type="arabicPeriod"/>
              </a:pP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Đặng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Văn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</a:t>
              </a:r>
              <a:r>
                <a:rPr lang="en-US" sz="3200" dirty="0" err="1">
                  <a:solidFill>
                    <a:srgbClr val="333230"/>
                  </a:solidFill>
                  <a:latin typeface="Playfair Display"/>
                </a:rPr>
                <a:t>Dương</a:t>
              </a:r>
              <a:r>
                <a:rPr lang="en-US" sz="3200" dirty="0">
                  <a:solidFill>
                    <a:srgbClr val="333230"/>
                  </a:solidFill>
                  <a:latin typeface="Playfair Display"/>
                </a:rPr>
                <a:t> – 62TH-NB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-1732836">
            <a:off x="-1213731" y="1406895"/>
            <a:ext cx="6079387" cy="9525"/>
          </a:xfrm>
          <a:prstGeom prst="rect">
            <a:avLst/>
          </a:prstGeom>
          <a:solidFill>
            <a:srgbClr val="33323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4621"/>
          <a:stretch>
            <a:fillRect/>
          </a:stretch>
        </p:blipFill>
        <p:spPr>
          <a:xfrm rot="-1423195">
            <a:off x="3449865" y="9182345"/>
            <a:ext cx="16876142" cy="81940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17249" y="1990158"/>
            <a:ext cx="5099073" cy="509907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8200" y="7089231"/>
            <a:ext cx="2443385" cy="2443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6909D-5059-47C6-ACF5-0FFFD431BDC2}"/>
              </a:ext>
            </a:extLst>
          </p:cNvPr>
          <p:cNvSpPr txBox="1"/>
          <p:nvPr/>
        </p:nvSpPr>
        <p:spPr>
          <a:xfrm>
            <a:off x="1295400" y="1032308"/>
            <a:ext cx="14630400" cy="318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1.Mô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endParaRPr lang="en-US" sz="3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52417 vector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Đưa ra dữ liệu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Tetouan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90" y="4533900"/>
            <a:ext cx="16767110" cy="4998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38300"/>
            <a:ext cx="9144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vi-V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tả ma trận dữ liệu (X)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endParaRPr lang="vi-V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Temperature: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Humidity: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Wind Speed: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general diffuse flows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diffuse flows: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0400" y="1115080"/>
            <a:ext cx="67802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(Y)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  <a:endParaRPr lang="vi-V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of zone 1 of Tetouan 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of zone 2 of Tetouan 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of zone 3 of Tetouan 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362700"/>
            <a:ext cx="15316200" cy="32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514600" y="5829300"/>
            <a:ext cx="5848477" cy="5848477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-1732836">
            <a:off x="13731112" y="1023938"/>
            <a:ext cx="6079387" cy="9525"/>
          </a:xfrm>
          <a:prstGeom prst="rect">
            <a:avLst/>
          </a:prstGeom>
          <a:solidFill>
            <a:srgbClr val="333230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D621-C817-4E53-8B7F-8510DE83F315}"/>
              </a:ext>
            </a:extLst>
          </p:cNvPr>
          <p:cNvSpPr txBox="1"/>
          <p:nvPr/>
        </p:nvSpPr>
        <p:spPr>
          <a:xfrm>
            <a:off x="1759405" y="647700"/>
            <a:ext cx="15011400" cy="915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endParaRPr lang="en-US" sz="3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0.03560621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0.12473938 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0.05966984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0.733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0.0376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ra tỷ lệ dự đoán đúng, tỉ lệ dự đoán sai.</a:t>
            </a:r>
          </a:p>
          <a:p>
            <a:pPr lvl="0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ra kết quả dự đoán dữ liệu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Tetouan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giảng của giáo viên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UCI: https://archive.ics.uci.edu/ml/index.php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814" r="581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-2929252"/>
            <a:ext cx="16145504" cy="1614550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36268" y="4011930"/>
            <a:ext cx="11815464" cy="11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200" dirty="0">
                <a:solidFill>
                  <a:srgbClr val="333230"/>
                </a:solidFill>
                <a:latin typeface="Playfair Display"/>
              </a:rPr>
              <a:t>Thanks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32836">
            <a:off x="12979603" y="8809937"/>
            <a:ext cx="6079387" cy="9525"/>
          </a:xfrm>
          <a:prstGeom prst="rect">
            <a:avLst/>
          </a:prstGeom>
          <a:solidFill>
            <a:srgbClr val="D4B99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37937" y="7233799"/>
            <a:ext cx="6362718" cy="40490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87202" y="-1742453"/>
            <a:ext cx="5861096" cy="58610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456205" y="2376191"/>
            <a:ext cx="3484905" cy="348490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00400" y="4664939"/>
            <a:ext cx="11492437" cy="957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800" b="1" dirty="0" err="1">
                <a:solidFill>
                  <a:srgbClr val="FF0000"/>
                </a:solidFill>
                <a:latin typeface="Playfair Display"/>
              </a:rPr>
              <a:t>Phần</a:t>
            </a:r>
            <a:r>
              <a:rPr lang="en-US" sz="8800" b="1" dirty="0">
                <a:solidFill>
                  <a:srgbClr val="FF0000"/>
                </a:solidFill>
                <a:latin typeface="Playfair Display"/>
              </a:rPr>
              <a:t> 1. </a:t>
            </a:r>
            <a:r>
              <a:rPr lang="en-US" sz="8800" b="1" dirty="0" err="1">
                <a:solidFill>
                  <a:srgbClr val="FF0000"/>
                </a:solidFill>
                <a:latin typeface="Playfair Display"/>
              </a:rPr>
              <a:t>Tổng</a:t>
            </a:r>
            <a:r>
              <a:rPr lang="en-US" sz="8800" b="1" dirty="0">
                <a:solidFill>
                  <a:srgbClr val="FF0000"/>
                </a:solidFill>
                <a:latin typeface="Playfair Display"/>
              </a:rPr>
              <a:t> </a:t>
            </a:r>
            <a:r>
              <a:rPr lang="en-US" sz="8800" b="1" dirty="0" err="1">
                <a:solidFill>
                  <a:srgbClr val="FF0000"/>
                </a:solidFill>
                <a:latin typeface="Playfair Display"/>
              </a:rPr>
              <a:t>quan</a:t>
            </a:r>
            <a:r>
              <a:rPr lang="en-US" sz="8800" b="1" dirty="0">
                <a:solidFill>
                  <a:srgbClr val="FF0000"/>
                </a:solidFill>
                <a:latin typeface="Playfair Display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18853"/>
          <a:stretch>
            <a:fillRect/>
          </a:stretch>
        </p:blipFill>
        <p:spPr>
          <a:xfrm>
            <a:off x="-567863" y="1434299"/>
            <a:ext cx="5077923" cy="352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B90CF-D60E-41A4-8A3F-85705A357E95}"/>
              </a:ext>
            </a:extLst>
          </p:cNvPr>
          <p:cNvSpPr txBox="1"/>
          <p:nvPr/>
        </p:nvSpPr>
        <p:spPr>
          <a:xfrm>
            <a:off x="869576" y="647700"/>
            <a:ext cx="16230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5400" b="1" dirty="0" err="1">
                <a:latin typeface="Playfair Display" panose="020B0604020202020204" charset="0"/>
              </a:rPr>
              <a:t>Mô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tả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bài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toán</a:t>
            </a:r>
            <a:endParaRPr lang="en-US" sz="5400" b="1" dirty="0">
              <a:latin typeface="Playfair Display" panose="020B0604020202020204" charset="0"/>
            </a:endParaRPr>
          </a:p>
          <a:p>
            <a:endParaRPr lang="en-US" sz="4400" b="1" dirty="0">
              <a:latin typeface="Playfair Display" panose="020B0604020202020204" charset="0"/>
            </a:endParaRPr>
          </a:p>
          <a:p>
            <a:r>
              <a:rPr lang="en-US" sz="2800" b="1" dirty="0">
                <a:latin typeface="Playfair Display" panose="020B0604020202020204" charset="0"/>
              </a:rPr>
              <a:t>		</a:t>
            </a:r>
            <a:r>
              <a:rPr lang="en-US" sz="3600" b="1" dirty="0">
                <a:latin typeface="Playfair Display" panose="020B0604020202020204" charset="0"/>
              </a:rPr>
              <a:t>- </a:t>
            </a:r>
            <a:r>
              <a:rPr lang="en-US" sz="3600" b="1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3600" b="1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3600" b="1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vi-VN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thụ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phố</a:t>
            </a:r>
            <a:r>
              <a:rPr lang="en-US" sz="3600" dirty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Tetouan</a:t>
            </a:r>
            <a:endParaRPr lang="en-US" sz="3600" dirty="0" smtClean="0">
              <a:effectLst/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-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UCI</a:t>
            </a:r>
            <a:endParaRPr lang="en-US" sz="3600" dirty="0" smtClean="0">
              <a:effectLst/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effectLst/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endParaRPr lang="en-US" sz="3600" dirty="0">
              <a:effectLst/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58" y="3695700"/>
            <a:ext cx="1676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38200" y="7465455"/>
            <a:ext cx="18288000" cy="170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3600" b="1" dirty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Input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nhiệt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ẩm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tốc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gió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dòng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khuếch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tán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dòng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khuếch</a:t>
            </a:r>
            <a:r>
              <a:rPr lang="en-US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tán</a:t>
            </a:r>
            <a:endParaRPr lang="en-US" sz="3600" dirty="0"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3600" b="1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Ouput: </a:t>
            </a:r>
            <a:r>
              <a:rPr lang="vi-VN" sz="3600" dirty="0" smtClean="0">
                <a:latin typeface="Playfair Display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mức tiêu thụ điện của 3 mạng lưới khác nhau trong thành phố</a:t>
            </a:r>
            <a:endParaRPr lang="en-US" sz="3600" dirty="0"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18853"/>
          <a:stretch>
            <a:fillRect/>
          </a:stretch>
        </p:blipFill>
        <p:spPr>
          <a:xfrm>
            <a:off x="-567863" y="1434299"/>
            <a:ext cx="5077923" cy="352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B90CF-D60E-41A4-8A3F-85705A357E95}"/>
              </a:ext>
            </a:extLst>
          </p:cNvPr>
          <p:cNvSpPr txBox="1"/>
          <p:nvPr/>
        </p:nvSpPr>
        <p:spPr>
          <a:xfrm>
            <a:off x="838200" y="396518"/>
            <a:ext cx="1623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5400" b="1" dirty="0" err="1">
                <a:latin typeface="Playfair Display" panose="020B0604020202020204" charset="0"/>
              </a:rPr>
              <a:t>Mô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tả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bài</a:t>
            </a:r>
            <a:r>
              <a:rPr lang="en-US" sz="5400" b="1" dirty="0">
                <a:latin typeface="Playfair Display" panose="020B0604020202020204" charset="0"/>
              </a:rPr>
              <a:t> </a:t>
            </a:r>
            <a:r>
              <a:rPr lang="en-US" sz="5400" b="1" dirty="0" err="1">
                <a:latin typeface="Playfair Display" panose="020B0604020202020204" charset="0"/>
              </a:rPr>
              <a:t>toán</a:t>
            </a:r>
            <a:endParaRPr lang="en-US" sz="5400" b="1" dirty="0">
              <a:latin typeface="Playfair Display" panose="020B0604020202020204" charset="0"/>
            </a:endParaRPr>
          </a:p>
          <a:p>
            <a:endParaRPr lang="en-US" sz="4400" b="1" dirty="0">
              <a:latin typeface="Playfair Display" panose="020B0604020202020204" charset="0"/>
            </a:endParaRPr>
          </a:p>
          <a:p>
            <a:r>
              <a:rPr lang="en-US" sz="2800" b="1" dirty="0">
                <a:latin typeface="Playfair Display" panose="020B0604020202020204" charset="0"/>
              </a:rPr>
              <a:t>		</a:t>
            </a:r>
            <a:endParaRPr lang="en-US" sz="2800" dirty="0">
              <a:effectLst/>
              <a:latin typeface="Playfair Display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EE67-17F7-41BA-A7DC-DE4EFEB73820}"/>
              </a:ext>
            </a:extLst>
          </p:cNvPr>
          <p:cNvSpPr txBox="1"/>
          <p:nvPr/>
        </p:nvSpPr>
        <p:spPr>
          <a:xfrm>
            <a:off x="1206731" y="2427843"/>
            <a:ext cx="15557269" cy="5631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óm tắt công việc thực hiện của bài 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Tetouan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Maroc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Đọc dữ liệu từ file Tetuan City power consumption.csv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Kfold để chia tập dữ liệu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2 phần: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huấn luyện và 30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kiểm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hàm LinearRegression trong thư viện sklearn để huấn luyện mô hình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sánh kết quả train và dữ liệu test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kết quả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 lệ trung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 và độ lệch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US" sz="3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647700"/>
            <a:ext cx="16611600" cy="7766733"/>
            <a:chOff x="-6806451" y="-4886467"/>
            <a:chExt cx="22148800" cy="10355644"/>
          </a:xfrm>
        </p:grpSpPr>
        <p:sp>
          <p:nvSpPr>
            <p:cNvPr id="3" name="TextBox 3"/>
            <p:cNvSpPr txBox="1"/>
            <p:nvPr/>
          </p:nvSpPr>
          <p:spPr>
            <a:xfrm>
              <a:off x="-6806451" y="-4886467"/>
              <a:ext cx="14796120" cy="1474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6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66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66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Phương</a:t>
              </a:r>
              <a:r>
                <a:rPr lang="en-US" sz="66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6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66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7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học</a:t>
              </a:r>
              <a:r>
                <a:rPr lang="en-US" sz="66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6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máy</a:t>
              </a:r>
              <a:endParaRPr lang="en-US" sz="6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282451" y="-2346467"/>
              <a:ext cx="20624800" cy="78156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Times New Roman" panose="02020603050405020304" pitchFamily="18" charset="0"/>
                <a:buChar char="-"/>
              </a:pP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Phương</a:t>
              </a:r>
              <a:r>
                <a:rPr lang="en-US" sz="32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32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Hồi</a:t>
              </a:r>
              <a:r>
                <a:rPr lang="en-US" sz="32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quy</a:t>
              </a:r>
              <a:r>
                <a:rPr lang="en-US" sz="32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tuyến</a:t>
              </a:r>
              <a:r>
                <a:rPr lang="en-US" sz="3200" b="1" i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i="1" dirty="0" err="1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tính</a:t>
              </a:r>
              <a:endPara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R="0" lvl="0" fontAlgn="base">
                <a:spcBef>
                  <a:spcPts val="0"/>
                </a:spcBef>
                <a:spcAft>
                  <a:spcPts val="800"/>
                </a:spcAft>
                <a:buSzPts val="1000"/>
                <a:tabLst>
                  <a:tab pos="457200" algn="l"/>
                </a:tabLst>
              </a:pP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hồi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giữa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2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tục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x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phụ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thuộc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cục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y. Sau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vẽ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thẳng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hồi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phương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thẳng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ta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y.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720090" marR="0" indent="-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 = βx + α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0" lvl="0" fontAlgn="base">
                <a:spcBef>
                  <a:spcPts val="0"/>
                </a:spcBef>
                <a:spcAft>
                  <a:spcPts val="800"/>
                </a:spcAft>
                <a:buSzPts val="1000"/>
                <a:tabLst>
                  <a:tab pos="457200" algn="l"/>
                </a:tabLst>
              </a:pP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nằm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hơn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2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chiều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Khi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output y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input xi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tỷ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lệ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nào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Tỷ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lệ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gọi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trọng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xi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vector X,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trọng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vector W.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ưu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Linear Regression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ra vector W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sao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input X ta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ra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 y 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720090" marR="0" indent="-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  = XW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01400" y="-5524500"/>
            <a:ext cx="7558902" cy="755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438400" y="2628900"/>
            <a:ext cx="14020800" cy="3857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0090" marR="0" indent="-360045"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y - y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0090" marR="0" indent="-360045" algn="ctr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w = 12Ni=1N(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yi-xiTW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)2=12N||y-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||22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0090" marR="0" indent="-360045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</a:t>
            </a:r>
            <a:r>
              <a:rPr lang="en-US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∇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L(w)</a:t>
            </a:r>
            <a:r>
              <a:rPr lang="en-US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∇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w=0      </a:t>
            </a:r>
            <a:r>
              <a:rPr lang="en-US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⬄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XXTw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⬄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w=(XXT)-1Xy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43039" y="6676192"/>
            <a:ext cx="3434741" cy="343474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4523" r="18853"/>
          <a:stretch>
            <a:fillRect/>
          </a:stretch>
        </p:blipFill>
        <p:spPr>
          <a:xfrm>
            <a:off x="14971375" y="8217209"/>
            <a:ext cx="3543330" cy="352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21C7A-8A4E-4AFA-AE69-185D4773FA87}"/>
              </a:ext>
            </a:extLst>
          </p:cNvPr>
          <p:cNvSpPr txBox="1"/>
          <p:nvPr/>
        </p:nvSpPr>
        <p:spPr>
          <a:xfrm>
            <a:off x="1447800" y="690351"/>
            <a:ext cx="10224052" cy="110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endParaRPr lang="en-US" sz="6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701679" y="8267700"/>
            <a:ext cx="3403358" cy="3403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9F78FD-BCC4-489F-B9AD-54D62F0887FF}"/>
              </a:ext>
            </a:extLst>
          </p:cNvPr>
          <p:cNvSpPr txBox="1"/>
          <p:nvPr/>
        </p:nvSpPr>
        <p:spPr>
          <a:xfrm>
            <a:off x="457200" y="476337"/>
            <a:ext cx="9144000" cy="110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endParaRPr lang="en-US" sz="6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C1879-7F1A-4712-B38F-88E2DF7C575A}"/>
              </a:ext>
            </a:extLst>
          </p:cNvPr>
          <p:cNvSpPr txBox="1"/>
          <p:nvPr/>
        </p:nvSpPr>
        <p:spPr>
          <a:xfrm>
            <a:off x="1524000" y="1581063"/>
            <a:ext cx="156972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k-fold cross validation</a:t>
            </a:r>
            <a:endParaRPr lang="en-US" sz="32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 validation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lắm.Tham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ra. Khi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Chia dataset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fontAlgn="base">
              <a:buFont typeface="Courier New" panose="02070309020205020404" pitchFamily="49" charset="0"/>
              <a:buChar char="o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fontAlgn="base">
              <a:buFont typeface="Courier New" panose="02070309020205020404" pitchFamily="49" charset="0"/>
              <a:buChar char="o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fontAlgn="base">
              <a:buFont typeface="Courier New" panose="02070309020205020404" pitchFamily="49" charset="0"/>
              <a:buChar char="o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fontAlgn="base">
              <a:buFont typeface="Courier New" panose="02070309020205020404" pitchFamily="49" charset="0"/>
              <a:buChar char="o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701679" y="8267700"/>
            <a:ext cx="3403358" cy="3403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9F78FD-BCC4-489F-B9AD-54D62F0887FF}"/>
              </a:ext>
            </a:extLst>
          </p:cNvPr>
          <p:cNvSpPr txBox="1"/>
          <p:nvPr/>
        </p:nvSpPr>
        <p:spPr>
          <a:xfrm>
            <a:off x="457200" y="476337"/>
            <a:ext cx="9144000" cy="110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66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endParaRPr lang="en-US" sz="6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C1879-7F1A-4712-B38F-88E2DF7C575A}"/>
              </a:ext>
            </a:extLst>
          </p:cNvPr>
          <p:cNvSpPr txBox="1"/>
          <p:nvPr/>
        </p:nvSpPr>
        <p:spPr>
          <a:xfrm>
            <a:off x="1905000" y="2247900"/>
            <a:ext cx="1569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k: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32836">
            <a:off x="12979603" y="8809937"/>
            <a:ext cx="6079387" cy="9525"/>
          </a:xfrm>
          <a:prstGeom prst="rect">
            <a:avLst/>
          </a:prstGeom>
          <a:solidFill>
            <a:srgbClr val="D4B99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37937" y="7233799"/>
            <a:ext cx="6362718" cy="40490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87202" y="-1742453"/>
            <a:ext cx="5861096" cy="58610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456205" y="2376191"/>
            <a:ext cx="3484905" cy="348490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00400" y="4664939"/>
            <a:ext cx="11492437" cy="957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800" dirty="0" err="1">
                <a:solidFill>
                  <a:srgbClr val="FF0000"/>
                </a:solidFill>
                <a:latin typeface="Playfair Display"/>
              </a:rPr>
              <a:t>Phần</a:t>
            </a:r>
            <a:r>
              <a:rPr lang="en-US" sz="8800" dirty="0">
                <a:solidFill>
                  <a:srgbClr val="FF0000"/>
                </a:solidFill>
                <a:latin typeface="Playfair Display"/>
              </a:rPr>
              <a:t> 2. </a:t>
            </a:r>
            <a:r>
              <a:rPr lang="en-US" sz="8800" dirty="0" err="1">
                <a:solidFill>
                  <a:srgbClr val="FF0000"/>
                </a:solidFill>
                <a:latin typeface="Playfair Display"/>
              </a:rPr>
              <a:t>Thực</a:t>
            </a:r>
            <a:r>
              <a:rPr lang="en-US" sz="8800" dirty="0">
                <a:solidFill>
                  <a:srgbClr val="FF0000"/>
                </a:solidFill>
                <a:latin typeface="Playfair Display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Playfair Display"/>
              </a:rPr>
              <a:t>nghiệm</a:t>
            </a:r>
            <a:endParaRPr lang="en-US" sz="8800" dirty="0">
              <a:solidFill>
                <a:srgbClr val="FF0000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8482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407</Words>
  <Application>Microsoft Office PowerPoint</Application>
  <PresentationFormat>Custom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Playfair Display</vt:lpstr>
      <vt:lpstr>Cambria Math</vt:lpstr>
      <vt:lpstr>Arial</vt:lpstr>
      <vt:lpstr>Courier New</vt:lpstr>
      <vt:lpstr>Times New Roman</vt:lpstr>
      <vt:lpstr>Symbol</vt:lpstr>
      <vt:lpstr>Calibri Light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created xsi:type="dcterms:W3CDTF">2006-08-16T00:00:00Z</dcterms:created>
  <dcterms:modified xsi:type="dcterms:W3CDTF">2022-10-11T05:19:16Z</dcterms:modified>
  <dc:identifier>DAFOn-yiiyc</dc:identifier>
</cp:coreProperties>
</file>