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1" r:id="rId1"/>
  </p:sldMasterIdLst>
  <p:notesMasterIdLst>
    <p:notesMasterId r:id="rId39"/>
  </p:notesMasterIdLst>
  <p:sldIdLst>
    <p:sldId id="335" r:id="rId2"/>
    <p:sldId id="336" r:id="rId3"/>
    <p:sldId id="380" r:id="rId4"/>
    <p:sldId id="263" r:id="rId5"/>
    <p:sldId id="285" r:id="rId6"/>
    <p:sldId id="457" r:id="rId7"/>
    <p:sldId id="304" r:id="rId8"/>
    <p:sldId id="307" r:id="rId9"/>
    <p:sldId id="308" r:id="rId10"/>
    <p:sldId id="310" r:id="rId11"/>
    <p:sldId id="313" r:id="rId12"/>
    <p:sldId id="314" r:id="rId13"/>
    <p:sldId id="315" r:id="rId14"/>
    <p:sldId id="316" r:id="rId15"/>
    <p:sldId id="392" r:id="rId16"/>
    <p:sldId id="443" r:id="rId17"/>
    <p:sldId id="444" r:id="rId18"/>
    <p:sldId id="393" r:id="rId19"/>
    <p:sldId id="394" r:id="rId20"/>
    <p:sldId id="305" r:id="rId21"/>
    <p:sldId id="306" r:id="rId22"/>
    <p:sldId id="460" r:id="rId23"/>
    <p:sldId id="459" r:id="rId24"/>
    <p:sldId id="339" r:id="rId25"/>
    <p:sldId id="259" r:id="rId26"/>
    <p:sldId id="260" r:id="rId27"/>
    <p:sldId id="261" r:id="rId28"/>
    <p:sldId id="262" r:id="rId29"/>
    <p:sldId id="461" r:id="rId30"/>
    <p:sldId id="264" r:id="rId31"/>
    <p:sldId id="265" r:id="rId32"/>
    <p:sldId id="341" r:id="rId33"/>
    <p:sldId id="462" r:id="rId34"/>
    <p:sldId id="267" r:id="rId35"/>
    <p:sldId id="272" r:id="rId36"/>
    <p:sldId id="273" r:id="rId37"/>
    <p:sldId id="282" r:id="rId38"/>
  </p:sldIdLst>
  <p:sldSz cx="13433425" cy="7556500"/>
  <p:notesSz cx="10693400" cy="75565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71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21"/>
    <p:restoredTop sz="80282"/>
  </p:normalViewPr>
  <p:slideViewPr>
    <p:cSldViewPr>
      <p:cViewPr varScale="1">
        <p:scale>
          <a:sx n="46" d="100"/>
          <a:sy n="46" d="100"/>
        </p:scale>
        <p:origin x="1084" y="44"/>
      </p:cViewPr>
      <p:guideLst>
        <p:guide orient="horz" pos="2880"/>
        <p:guide pos="271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3913" cy="379413"/>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6057900" y="0"/>
            <a:ext cx="4632325" cy="379413"/>
          </a:xfrm>
          <a:prstGeom prst="rect">
            <a:avLst/>
          </a:prstGeom>
        </p:spPr>
        <p:txBody>
          <a:bodyPr vert="horz" lIns="91440" tIns="45720" rIns="91440" bIns="45720" rtlCol="0"/>
          <a:lstStyle>
            <a:lvl1pPr algn="r">
              <a:defRPr sz="1200"/>
            </a:lvl1pPr>
          </a:lstStyle>
          <a:p>
            <a:fld id="{7D01C533-9D7F-F34B-BD19-A6EE96172922}" type="datetimeFigureOut">
              <a:t>15-11-2021</a:t>
            </a:fld>
            <a:endParaRPr lang="en-VN"/>
          </a:p>
        </p:txBody>
      </p:sp>
      <p:sp>
        <p:nvSpPr>
          <p:cNvPr id="4" name="Slide Image Placeholder 3"/>
          <p:cNvSpPr>
            <a:spLocks noGrp="1" noRot="1" noChangeAspect="1"/>
          </p:cNvSpPr>
          <p:nvPr>
            <p:ph type="sldImg" idx="2"/>
          </p:nvPr>
        </p:nvSpPr>
        <p:spPr>
          <a:xfrm>
            <a:off x="3079750" y="944563"/>
            <a:ext cx="4533900" cy="2551112"/>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1069975" y="3636963"/>
            <a:ext cx="8553450" cy="29749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7177088"/>
            <a:ext cx="4633913" cy="379412"/>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6057900" y="7177088"/>
            <a:ext cx="4632325" cy="379412"/>
          </a:xfrm>
          <a:prstGeom prst="rect">
            <a:avLst/>
          </a:prstGeom>
        </p:spPr>
        <p:txBody>
          <a:bodyPr vert="horz" lIns="91440" tIns="45720" rIns="91440" bIns="45720" rtlCol="0" anchor="b"/>
          <a:lstStyle>
            <a:lvl1pPr algn="r">
              <a:defRPr sz="1200"/>
            </a:lvl1pPr>
          </a:lstStyle>
          <a:p>
            <a:fld id="{E2EDCE83-9089-3E4B-9C91-F5FA4F1D7CA7}" type="slidenum">
              <a:t>‹#›</a:t>
            </a:fld>
            <a:endParaRPr lang="en-VN"/>
          </a:p>
        </p:txBody>
      </p:sp>
    </p:spTree>
    <p:extLst>
      <p:ext uri="{BB962C8B-B14F-4D97-AF65-F5344CB8AC3E}">
        <p14:creationId xmlns:p14="http://schemas.microsoft.com/office/powerpoint/2010/main" val="3051535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p:spPr>
      </p:sp>
      <p:sp>
        <p:nvSpPr>
          <p:cNvPr id="1126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vi-VN" sz="1200" b="0" i="0" kern="1200" dirty="0">
                <a:solidFill>
                  <a:schemeClr val="tx1"/>
                </a:solidFill>
                <a:effectLst/>
                <a:latin typeface="+mn-lt"/>
                <a:ea typeface="+mn-ea"/>
                <a:cs typeface="+mn-cs"/>
              </a:rPr>
              <a:t>Giả sử biến </a:t>
            </a:r>
            <a:r>
              <a:rPr lang="en-US" sz="1200" b="1" i="0" kern="1200" dirty="0">
                <a:solidFill>
                  <a:schemeClr val="tx1"/>
                </a:solidFill>
                <a:effectLst/>
                <a:latin typeface="+mn-lt"/>
                <a:ea typeface="+mn-ea"/>
                <a:cs typeface="+mn-cs"/>
              </a:rPr>
              <a:t>a</a:t>
            </a:r>
            <a:r>
              <a:rPr lang="vi-VN" sz="1200" b="0" i="0" kern="1200" dirty="0">
                <a:solidFill>
                  <a:schemeClr val="tx1"/>
                </a:solidFill>
                <a:effectLst/>
                <a:latin typeface="+mn-lt"/>
                <a:ea typeface="+mn-ea"/>
                <a:cs typeface="+mn-cs"/>
              </a:rPr>
              <a:t> được khai báo bằng kiểu dữ liệu </a:t>
            </a:r>
            <a:r>
              <a:rPr lang="vi-VN" sz="1200" b="1" i="0" kern="1200" dirty="0">
                <a:solidFill>
                  <a:schemeClr val="tx1"/>
                </a:solidFill>
                <a:effectLst/>
                <a:latin typeface="+mn-lt"/>
                <a:ea typeface="+mn-ea"/>
                <a:cs typeface="+mn-cs"/>
              </a:rPr>
              <a:t>int</a:t>
            </a:r>
            <a:r>
              <a:rPr lang="vi-VN" sz="1200" b="0" i="0" kern="1200" dirty="0">
                <a:solidFill>
                  <a:schemeClr val="tx1"/>
                </a:solidFill>
                <a:effectLst/>
                <a:latin typeface="+mn-lt"/>
                <a:ea typeface="+mn-ea"/>
                <a:cs typeface="+mn-cs"/>
              </a:rPr>
              <a:t>, và hệ điều hành tìm được vùng nhớ trống đủ 4 bytes để cung cấp cho biến </a:t>
            </a:r>
            <a:r>
              <a:rPr lang="en-US" sz="1200" b="1" i="0" kern="1200" dirty="0">
                <a:solidFill>
                  <a:schemeClr val="tx1"/>
                </a:solidFill>
                <a:effectLst/>
                <a:latin typeface="+mn-lt"/>
                <a:ea typeface="+mn-ea"/>
                <a:cs typeface="+mn-cs"/>
              </a:rPr>
              <a:t>a </a:t>
            </a:r>
            <a:r>
              <a:rPr lang="vi-VN" sz="1200" b="0" i="0" kern="1200" dirty="0">
                <a:solidFill>
                  <a:schemeClr val="tx1"/>
                </a:solidFill>
                <a:effectLst/>
                <a:latin typeface="+mn-lt"/>
                <a:ea typeface="+mn-ea"/>
                <a:cs typeface="+mn-cs"/>
              </a:rPr>
              <a:t>tại vị trí </a:t>
            </a:r>
            <a:r>
              <a:rPr lang="en-US" sz="1200" b="0" i="0" kern="1200" dirty="0">
                <a:solidFill>
                  <a:schemeClr val="tx1"/>
                </a:solidFill>
                <a:effectLst/>
                <a:latin typeface="+mn-lt"/>
                <a:ea typeface="+mn-ea"/>
                <a:cs typeface="+mn-cs"/>
              </a:rPr>
              <a:t>0B</a:t>
            </a:r>
            <a:r>
              <a:rPr lang="vi-VN" sz="1200" b="0" i="0" kern="1200" dirty="0">
                <a:solidFill>
                  <a:schemeClr val="tx1"/>
                </a:solidFill>
                <a:effectLst/>
                <a:latin typeface="+mn-lt"/>
                <a:ea typeface="+mn-ea"/>
                <a:cs typeface="+mn-cs"/>
              </a:rPr>
              <a:t> đến </a:t>
            </a:r>
            <a:r>
              <a:rPr lang="en-US" sz="1200" b="0" i="0" kern="1200" dirty="0">
                <a:solidFill>
                  <a:schemeClr val="tx1"/>
                </a:solidFill>
                <a:effectLst/>
                <a:latin typeface="+mn-lt"/>
                <a:ea typeface="+mn-ea"/>
                <a:cs typeface="+mn-cs"/>
              </a:rPr>
              <a:t>0E</a:t>
            </a:r>
            <a:r>
              <a:rPr lang="vi-VN" sz="1200" b="0" i="0" kern="1200" dirty="0">
                <a:solidFill>
                  <a:schemeClr val="tx1"/>
                </a:solidFill>
                <a:effectLst/>
                <a:latin typeface="+mn-lt"/>
                <a:ea typeface="+mn-ea"/>
                <a:cs typeface="+mn-cs"/>
              </a:rPr>
              <a:t>, biến </a:t>
            </a:r>
            <a:r>
              <a:rPr lang="en-US" sz="1200" b="1" i="0" kern="1200" dirty="0">
                <a:solidFill>
                  <a:schemeClr val="tx1"/>
                </a:solidFill>
                <a:effectLst/>
                <a:latin typeface="+mn-lt"/>
                <a:ea typeface="+mn-ea"/>
                <a:cs typeface="+mn-cs"/>
              </a:rPr>
              <a:t>a</a:t>
            </a:r>
            <a:r>
              <a:rPr lang="vi-VN" sz="1200" b="0" i="0" kern="1200" dirty="0">
                <a:solidFill>
                  <a:schemeClr val="tx1"/>
                </a:solidFill>
                <a:effectLst/>
                <a:latin typeface="+mn-lt"/>
                <a:ea typeface="+mn-ea"/>
                <a:cs typeface="+mn-cs"/>
              </a:rPr>
              <a:t> sau khi được cấp phát vùng nhớ sẽ có địa </a:t>
            </a:r>
            <a:r>
              <a:rPr lang="vi-VN" sz="1200" b="0" i="0" kern="1200">
                <a:solidFill>
                  <a:schemeClr val="tx1"/>
                </a:solidFill>
                <a:effectLst/>
                <a:latin typeface="+mn-lt"/>
                <a:ea typeface="+mn-ea"/>
                <a:cs typeface="+mn-cs"/>
              </a:rPr>
              <a:t>chỉ </a:t>
            </a:r>
            <a:r>
              <a:rPr lang="en-US" sz="1200" b="0" i="0" kern="1200">
                <a:solidFill>
                  <a:schemeClr val="tx1"/>
                </a:solidFill>
                <a:effectLst/>
                <a:latin typeface="+mn-lt"/>
                <a:ea typeface="+mn-ea"/>
                <a:cs typeface="+mn-cs"/>
              </a:rPr>
              <a:t>0B</a:t>
            </a:r>
            <a:r>
              <a:rPr lang="vi-VN" sz="1200" b="0" i="0" kern="1200">
                <a:solidFill>
                  <a:schemeClr val="tx1"/>
                </a:solidFill>
                <a:effectLst/>
                <a:latin typeface="+mn-lt"/>
                <a:ea typeface="+mn-ea"/>
                <a:cs typeface="+mn-cs"/>
              </a:rPr>
              <a:t> </a:t>
            </a:r>
            <a:r>
              <a:rPr lang="vi-VN" sz="1200" b="0" i="0" kern="1200" dirty="0">
                <a:solidFill>
                  <a:schemeClr val="tx1"/>
                </a:solidFill>
                <a:effectLst/>
                <a:latin typeface="+mn-lt"/>
                <a:ea typeface="+mn-ea"/>
                <a:cs typeface="+mn-cs"/>
              </a:rPr>
              <a:t>(là địa chỉ của ô nhớ đầu tiên mà biến nắm giữ).</a:t>
            </a:r>
            <a:endParaRPr lang="vi-VN" altLang="en-US" dirty="0"/>
          </a:p>
        </p:txBody>
      </p:sp>
      <p:sp>
        <p:nvSpPr>
          <p:cNvPr id="1126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2B13E46E-AED0-422E-BC5E-2D471096D5DA}" type="slidenum">
              <a:rPr lang="en-US" altLang="en-US">
                <a:latin typeface="Times New Roman" panose="02020603050405020304" pitchFamily="18" charset="0"/>
              </a:rPr>
              <a:pPr/>
              <a:t>25</a:t>
            </a:fld>
            <a:endParaRPr lang="en-US" altLang="en-US">
              <a:latin typeface="Times New Roman" panose="02020603050405020304" pitchFamily="18" charset="0"/>
            </a:endParaRPr>
          </a:p>
        </p:txBody>
      </p:sp>
    </p:spTree>
    <p:extLst>
      <p:ext uri="{BB962C8B-B14F-4D97-AF65-F5344CB8AC3E}">
        <p14:creationId xmlns:p14="http://schemas.microsoft.com/office/powerpoint/2010/main" val="3402488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vi-VN" altLang="en-US"/>
          </a:p>
        </p:txBody>
      </p:sp>
      <p:sp>
        <p:nvSpPr>
          <p:cNvPr id="1136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4C61014A-64BA-437E-BA44-ECDBA6FC72BF}" type="slidenum">
              <a:rPr lang="en-US" altLang="en-US">
                <a:latin typeface="Times New Roman" panose="02020603050405020304" pitchFamily="18" charset="0"/>
              </a:rPr>
              <a:pPr/>
              <a:t>26</a:t>
            </a:fld>
            <a:endParaRPr lang="en-US" altLang="en-US">
              <a:latin typeface="Times New Roman" panose="02020603050405020304" pitchFamily="18" charset="0"/>
            </a:endParaRPr>
          </a:p>
        </p:txBody>
      </p:sp>
    </p:spTree>
    <p:extLst>
      <p:ext uri="{BB962C8B-B14F-4D97-AF65-F5344CB8AC3E}">
        <p14:creationId xmlns:p14="http://schemas.microsoft.com/office/powerpoint/2010/main" val="532209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ln/>
        </p:spPr>
      </p:sp>
      <p:sp>
        <p:nvSpPr>
          <p:cNvPr id="1146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vi-VN" altLang="en-US"/>
          </a:p>
        </p:txBody>
      </p:sp>
      <p:sp>
        <p:nvSpPr>
          <p:cNvPr id="1146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2BB4A778-028C-48B5-8F57-6872289CF20F}" type="slidenum">
              <a:rPr lang="en-US" altLang="en-US">
                <a:latin typeface="Times New Roman" panose="02020603050405020304" pitchFamily="18" charset="0"/>
              </a:rPr>
              <a:pPr/>
              <a:t>27</a:t>
            </a:fld>
            <a:endParaRPr lang="en-US" altLang="en-US">
              <a:latin typeface="Times New Roman" panose="02020603050405020304" pitchFamily="18" charset="0"/>
            </a:endParaRPr>
          </a:p>
        </p:txBody>
      </p:sp>
    </p:spTree>
    <p:extLst>
      <p:ext uri="{BB962C8B-B14F-4D97-AF65-F5344CB8AC3E}">
        <p14:creationId xmlns:p14="http://schemas.microsoft.com/office/powerpoint/2010/main" val="74440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ln/>
        </p:spPr>
      </p:sp>
      <p:sp>
        <p:nvSpPr>
          <p:cNvPr id="1157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vi-VN" altLang="en-US"/>
          </a:p>
        </p:txBody>
      </p:sp>
      <p:sp>
        <p:nvSpPr>
          <p:cNvPr id="1157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2354BF00-F722-45A6-BFAF-9BA7FB94A980}" type="slidenum">
              <a:rPr lang="en-US" altLang="en-US">
                <a:latin typeface="Times New Roman" panose="02020603050405020304" pitchFamily="18" charset="0"/>
              </a:rPr>
              <a:pPr/>
              <a:t>28</a:t>
            </a:fld>
            <a:endParaRPr lang="en-US" altLang="en-US">
              <a:latin typeface="Times New Roman" panose="02020603050405020304" pitchFamily="18" charset="0"/>
            </a:endParaRPr>
          </a:p>
        </p:txBody>
      </p:sp>
    </p:spTree>
    <p:extLst>
      <p:ext uri="{BB962C8B-B14F-4D97-AF65-F5344CB8AC3E}">
        <p14:creationId xmlns:p14="http://schemas.microsoft.com/office/powerpoint/2010/main" val="1404278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vi-VN" altLang="en-US" dirty="0"/>
          </a:p>
        </p:txBody>
      </p:sp>
      <p:sp>
        <p:nvSpPr>
          <p:cNvPr id="1167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94FCA0FC-875B-4D3F-968C-D661B463FB97}" type="slidenum">
              <a:rPr lang="en-US" altLang="en-US">
                <a:latin typeface="Times New Roman" panose="02020603050405020304" pitchFamily="18" charset="0"/>
              </a:rPr>
              <a:pPr/>
              <a:t>29</a:t>
            </a:fld>
            <a:endParaRPr lang="en-US" altLang="en-US">
              <a:latin typeface="Times New Roman" panose="02020603050405020304" pitchFamily="18" charset="0"/>
            </a:endParaRPr>
          </a:p>
        </p:txBody>
      </p:sp>
    </p:spTree>
    <p:extLst>
      <p:ext uri="{BB962C8B-B14F-4D97-AF65-F5344CB8AC3E}">
        <p14:creationId xmlns:p14="http://schemas.microsoft.com/office/powerpoint/2010/main" val="1962926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a:ln/>
        </p:spPr>
      </p:sp>
      <p:sp>
        <p:nvSpPr>
          <p:cNvPr id="1177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vi-VN" altLang="en-US"/>
          </a:p>
        </p:txBody>
      </p:sp>
      <p:sp>
        <p:nvSpPr>
          <p:cNvPr id="1177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E902CF2E-AD28-4BC5-8006-A2A7A849EF35}" type="slidenum">
              <a:rPr lang="en-US" altLang="en-US">
                <a:latin typeface="Times New Roman" panose="02020603050405020304" pitchFamily="18" charset="0"/>
              </a:rPr>
              <a:pPr/>
              <a:t>30</a:t>
            </a:fld>
            <a:endParaRPr lang="en-US" altLang="en-US">
              <a:latin typeface="Times New Roman" panose="02020603050405020304" pitchFamily="18" charset="0"/>
            </a:endParaRPr>
          </a:p>
        </p:txBody>
      </p:sp>
    </p:spTree>
    <p:extLst>
      <p:ext uri="{BB962C8B-B14F-4D97-AF65-F5344CB8AC3E}">
        <p14:creationId xmlns:p14="http://schemas.microsoft.com/office/powerpoint/2010/main" val="3360276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a:ln/>
        </p:spPr>
      </p:sp>
      <p:sp>
        <p:nvSpPr>
          <p:cNvPr id="1187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vi-VN" sz="1200" b="0" i="0" kern="1200" dirty="0">
                <a:solidFill>
                  <a:schemeClr val="tx1"/>
                </a:solidFill>
                <a:effectLst/>
                <a:latin typeface="+mn-lt"/>
                <a:ea typeface="+mn-ea"/>
                <a:cs typeface="+mn-cs"/>
              </a:rPr>
              <a:t>Dung lượng bộ nhớ ảo hiện tại của máy mình là </a:t>
            </a:r>
            <a:r>
              <a:rPr lang="vi-VN" sz="1200" b="1" i="0" kern="1200" dirty="0">
                <a:solidFill>
                  <a:schemeClr val="tx1"/>
                </a:solidFill>
                <a:effectLst/>
                <a:latin typeface="+mn-lt"/>
                <a:ea typeface="+mn-ea"/>
                <a:cs typeface="+mn-cs"/>
              </a:rPr>
              <a:t>1960MB</a:t>
            </a:r>
            <a:r>
              <a:rPr lang="vi-VN" sz="1200" b="0" i="0" kern="1200" dirty="0">
                <a:solidFill>
                  <a:schemeClr val="tx1"/>
                </a:solidFill>
                <a:effectLst/>
                <a:latin typeface="+mn-lt"/>
                <a:ea typeface="+mn-ea"/>
                <a:cs typeface="+mn-cs"/>
              </a:rPr>
              <a:t>, tương đương với </a:t>
            </a:r>
            <a:r>
              <a:rPr lang="vi-VN" sz="1200" b="1" i="0" kern="1200" dirty="0">
                <a:solidFill>
                  <a:schemeClr val="tx1"/>
                </a:solidFill>
                <a:effectLst/>
                <a:latin typeface="+mn-lt"/>
                <a:ea typeface="+mn-ea"/>
                <a:cs typeface="+mn-cs"/>
              </a:rPr>
              <a:t>2055208960 bytes</a:t>
            </a:r>
            <a:r>
              <a:rPr lang="vi-VN" sz="1200" b="0" i="0" kern="1200" dirty="0">
                <a:solidFill>
                  <a:schemeClr val="tx1"/>
                </a:solidFill>
                <a:effectLst/>
                <a:latin typeface="+mn-lt"/>
                <a:ea typeface="+mn-ea"/>
                <a:cs typeface="+mn-cs"/>
              </a:rPr>
              <a:t>. Trong khi đó, con trỏ trong nền tảng hệ điều hành </a:t>
            </a:r>
            <a:r>
              <a:rPr lang="vi-VN" sz="1200" b="1" i="0" kern="1200" dirty="0">
                <a:solidFill>
                  <a:schemeClr val="tx1"/>
                </a:solidFill>
                <a:effectLst/>
                <a:latin typeface="+mn-lt"/>
                <a:ea typeface="+mn-ea"/>
                <a:cs typeface="+mn-cs"/>
              </a:rPr>
              <a:t>32 bits</a:t>
            </a:r>
            <a:r>
              <a:rPr lang="vi-VN" sz="1200" b="0" i="0" kern="1200" dirty="0">
                <a:solidFill>
                  <a:schemeClr val="tx1"/>
                </a:solidFill>
                <a:effectLst/>
                <a:latin typeface="+mn-lt"/>
                <a:ea typeface="+mn-ea"/>
                <a:cs typeface="+mn-cs"/>
              </a:rPr>
              <a:t> có kích thước </a:t>
            </a:r>
            <a:r>
              <a:rPr lang="vi-VN" sz="1200" b="1" i="0" kern="1200" dirty="0">
                <a:solidFill>
                  <a:schemeClr val="tx1"/>
                </a:solidFill>
                <a:effectLst/>
                <a:latin typeface="+mn-lt"/>
                <a:ea typeface="+mn-ea"/>
                <a:cs typeface="+mn-cs"/>
              </a:rPr>
              <a:t>4 bytes</a:t>
            </a:r>
            <a:r>
              <a:rPr lang="vi-VN" sz="1200" b="0" i="0" kern="1200" dirty="0">
                <a:solidFill>
                  <a:schemeClr val="tx1"/>
                </a:solidFill>
                <a:effectLst/>
                <a:latin typeface="+mn-lt"/>
                <a:ea typeface="+mn-ea"/>
                <a:cs typeface="+mn-cs"/>
              </a:rPr>
              <a:t>, giá trị địa chỉ lớn nhất mà con trỏ </a:t>
            </a:r>
            <a:r>
              <a:rPr lang="vi-VN" sz="1200" b="1" i="0" kern="1200" dirty="0">
                <a:solidFill>
                  <a:schemeClr val="tx1"/>
                </a:solidFill>
                <a:effectLst/>
                <a:latin typeface="+mn-lt"/>
                <a:ea typeface="+mn-ea"/>
                <a:cs typeface="+mn-cs"/>
              </a:rPr>
              <a:t>4 bytes</a:t>
            </a:r>
            <a:r>
              <a:rPr lang="vi-VN" sz="1200" b="0" i="0" kern="1200" dirty="0">
                <a:solidFill>
                  <a:schemeClr val="tx1"/>
                </a:solidFill>
                <a:effectLst/>
                <a:latin typeface="+mn-lt"/>
                <a:ea typeface="+mn-ea"/>
                <a:cs typeface="+mn-cs"/>
              </a:rPr>
              <a:t> có thể lưu trữ được là </a:t>
            </a:r>
            <a:r>
              <a:rPr lang="vi-VN" sz="1200" b="1" i="0" kern="1200" dirty="0">
                <a:solidFill>
                  <a:schemeClr val="tx1"/>
                </a:solidFill>
                <a:effectLst/>
                <a:latin typeface="+mn-lt"/>
                <a:ea typeface="+mn-ea"/>
                <a:cs typeface="+mn-cs"/>
              </a:rPr>
              <a:t>4294967295</a:t>
            </a:r>
            <a:r>
              <a:rPr lang="vi-VN" sz="1200" b="0" i="0" kern="1200" dirty="0">
                <a:solidFill>
                  <a:schemeClr val="tx1"/>
                </a:solidFill>
                <a:effectLst/>
                <a:latin typeface="+mn-lt"/>
                <a:ea typeface="+mn-ea"/>
                <a:cs typeface="+mn-cs"/>
              </a:rPr>
              <a:t>, nên nó đủ để lưu trữ bất kì địa chỉ của biến nào được cấp phát trên bộ nhớ ảo.</a:t>
            </a:r>
            <a:endParaRPr lang="vi-VN" altLang="en-US" dirty="0"/>
          </a:p>
        </p:txBody>
      </p:sp>
      <p:sp>
        <p:nvSpPr>
          <p:cNvPr id="1187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66A53DB6-B84C-4F03-AED0-98C9AB57041F}" type="slidenum">
              <a:rPr lang="en-US" altLang="en-US">
                <a:latin typeface="Times New Roman" panose="02020603050405020304" pitchFamily="18" charset="0"/>
              </a:rPr>
              <a:pPr/>
              <a:t>31</a:t>
            </a:fld>
            <a:endParaRPr lang="en-US" altLang="en-US">
              <a:latin typeface="Times New Roman" panose="02020603050405020304" pitchFamily="18" charset="0"/>
            </a:endParaRPr>
          </a:p>
        </p:txBody>
      </p:sp>
    </p:spTree>
    <p:extLst>
      <p:ext uri="{BB962C8B-B14F-4D97-AF65-F5344CB8AC3E}">
        <p14:creationId xmlns:p14="http://schemas.microsoft.com/office/powerpoint/2010/main" val="2926378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4" name="Snip Single Corner Rectangle 3">
            <a:extLst>
              <a:ext uri="{FF2B5EF4-FFF2-40B4-BE49-F238E27FC236}">
                <a16:creationId xmlns:a16="http://schemas.microsoft.com/office/drawing/2014/main" id="{901D582A-3E88-2D40-8773-D8C7F3E05AD7}"/>
              </a:ext>
            </a:extLst>
          </p:cNvPr>
          <p:cNvSpPr/>
          <p:nvPr/>
        </p:nvSpPr>
        <p:spPr>
          <a:xfrm>
            <a:off x="2" y="1243675"/>
            <a:ext cx="13433424" cy="3683794"/>
          </a:xfrm>
          <a:prstGeom prst="snip1Rect">
            <a:avLst/>
          </a:prstGeom>
          <a:solidFill>
            <a:schemeClr val="accent1">
              <a:lumMod val="50000"/>
            </a:schemeClr>
          </a:solidFill>
          <a:ln>
            <a:solidFill>
              <a:schemeClr val="accent4">
                <a:lumMod val="50000"/>
              </a:schemeClr>
            </a:solidFill>
          </a:ln>
          <a:effectLst>
            <a:innerShdw blurRad="63500" dist="50800" dir="18900000">
              <a:prstClr val="black">
                <a:alpha val="50000"/>
              </a:prstClr>
            </a:innerShdw>
          </a:effectLst>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3075" name="Rectangle 3"/>
          <p:cNvSpPr>
            <a:spLocks noGrp="1" noChangeArrowheads="1"/>
          </p:cNvSpPr>
          <p:nvPr>
            <p:ph type="subTitle" idx="1"/>
          </p:nvPr>
        </p:nvSpPr>
        <p:spPr bwMode="black">
          <a:xfrm>
            <a:off x="1471030" y="5376134"/>
            <a:ext cx="10746740" cy="1873382"/>
          </a:xfrm>
        </p:spPr>
        <p:txBody>
          <a:bodyPr/>
          <a:lstStyle>
            <a:lvl1pPr marL="0" indent="0" algn="ctr">
              <a:buFont typeface="Wingdings" pitchFamily="2" charset="2"/>
              <a:buNone/>
              <a:defRPr sz="1984">
                <a:latin typeface="Verdana" panose="020B0604030504040204" pitchFamily="34" charset="0"/>
              </a:defRPr>
            </a:lvl1pPr>
          </a:lstStyle>
          <a:p>
            <a:pPr lvl="0"/>
            <a:r>
              <a:rPr lang="en-US" altLang="en-US" noProof="0" dirty="0"/>
              <a:t>Click to edit Master subtitle style</a:t>
            </a:r>
          </a:p>
        </p:txBody>
      </p:sp>
      <p:sp>
        <p:nvSpPr>
          <p:cNvPr id="9" name="Rectangle 2"/>
          <p:cNvSpPr>
            <a:spLocks noGrp="1" noChangeArrowheads="1"/>
          </p:cNvSpPr>
          <p:nvPr>
            <p:ph type="title"/>
          </p:nvPr>
        </p:nvSpPr>
        <p:spPr bwMode="white">
          <a:xfrm>
            <a:off x="951533" y="2172495"/>
            <a:ext cx="11530357" cy="1534039"/>
          </a:xfrm>
          <a:prstGeom prst="rect">
            <a:avLst/>
          </a:prstGeom>
          <a:noFill/>
          <a:ln>
            <a:noFill/>
          </a:ln>
          <a:effectLst/>
        </p:spPr>
        <p:txBody>
          <a:bodyPr/>
          <a:lstStyle>
            <a:lvl1pPr>
              <a:defRPr sz="4407"/>
            </a:lvl1pPr>
          </a:lstStyle>
          <a:p>
            <a:pPr lvl="0"/>
            <a:r>
              <a:rPr lang="en-US" altLang="en-US" dirty="0"/>
              <a:t>Click to edit Master title style</a:t>
            </a:r>
          </a:p>
        </p:txBody>
      </p:sp>
    </p:spTree>
    <p:extLst>
      <p:ext uri="{BB962C8B-B14F-4D97-AF65-F5344CB8AC3E}">
        <p14:creationId xmlns:p14="http://schemas.microsoft.com/office/powerpoint/2010/main" val="2882927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96416" y="3778250"/>
            <a:ext cx="11530357" cy="620962"/>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A743E3F9-0ACD-1741-92C8-0F9A976FF4EF}"/>
              </a:ext>
            </a:extLst>
          </p:cNvPr>
          <p:cNvSpPr>
            <a:spLocks noGrp="1"/>
          </p:cNvSpPr>
          <p:nvPr>
            <p:ph type="ftr" sz="quarter" idx="10"/>
          </p:nvPr>
        </p:nvSpPr>
        <p:spPr/>
        <p:txBody>
          <a:bodyPr/>
          <a:lstStyle>
            <a:lvl1pPr>
              <a:defRPr/>
            </a:lvl1pPr>
          </a:lstStyle>
          <a:p>
            <a:r>
              <a:rPr lang="en-US"/>
              <a:t>CSE224 - Nhắc lại về C++</a:t>
            </a:r>
            <a:endParaRPr lang="en-VN"/>
          </a:p>
        </p:txBody>
      </p:sp>
      <p:sp>
        <p:nvSpPr>
          <p:cNvPr id="5" name="Slide Number Placeholder 4">
            <a:extLst>
              <a:ext uri="{FF2B5EF4-FFF2-40B4-BE49-F238E27FC236}">
                <a16:creationId xmlns:a16="http://schemas.microsoft.com/office/drawing/2014/main" id="{DCC84CDE-BBAD-E44A-850E-326E8168F45E}"/>
              </a:ext>
            </a:extLst>
          </p:cNvPr>
          <p:cNvSpPr>
            <a:spLocks noGrp="1"/>
          </p:cNvSpPr>
          <p:nvPr>
            <p:ph type="sldNum" sz="quarter" idx="11"/>
          </p:nvPr>
        </p:nvSpPr>
        <p:spPr/>
        <p:txBody>
          <a:bodyPr/>
          <a:lstStyle>
            <a:lvl1pPr>
              <a:defRPr smtClean="0"/>
            </a:lvl1pPr>
          </a:lstStyle>
          <a:p>
            <a:fld id="{B6F15528-21DE-4FAA-801E-634DDDAF4B2B}" type="slidenum">
              <a:rPr lang="en-VN"/>
              <a:t>‹#›</a:t>
            </a:fld>
            <a:endParaRPr lang="en-VN"/>
          </a:p>
        </p:txBody>
      </p:sp>
    </p:spTree>
    <p:extLst>
      <p:ext uri="{BB962C8B-B14F-4D97-AF65-F5344CB8AC3E}">
        <p14:creationId xmlns:p14="http://schemas.microsoft.com/office/powerpoint/2010/main" val="2488793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9234" y="638456"/>
            <a:ext cx="3022521" cy="65017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71671" y="638456"/>
            <a:ext cx="8843672" cy="65017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25C5F164-BCA3-3B4F-B75E-C8E50E4B6BEE}"/>
              </a:ext>
            </a:extLst>
          </p:cNvPr>
          <p:cNvSpPr>
            <a:spLocks noGrp="1"/>
          </p:cNvSpPr>
          <p:nvPr>
            <p:ph type="ftr" sz="quarter" idx="10"/>
          </p:nvPr>
        </p:nvSpPr>
        <p:spPr/>
        <p:txBody>
          <a:bodyPr/>
          <a:lstStyle>
            <a:lvl1pPr>
              <a:defRPr/>
            </a:lvl1pPr>
          </a:lstStyle>
          <a:p>
            <a:r>
              <a:rPr lang="en-US"/>
              <a:t>CSE224 - Nhắc lại về C++</a:t>
            </a:r>
            <a:endParaRPr lang="en-VN"/>
          </a:p>
        </p:txBody>
      </p:sp>
      <p:sp>
        <p:nvSpPr>
          <p:cNvPr id="5" name="Slide Number Placeholder 4">
            <a:extLst>
              <a:ext uri="{FF2B5EF4-FFF2-40B4-BE49-F238E27FC236}">
                <a16:creationId xmlns:a16="http://schemas.microsoft.com/office/drawing/2014/main" id="{A152A521-D2CB-1E4D-BB12-9A450F99511F}"/>
              </a:ext>
            </a:extLst>
          </p:cNvPr>
          <p:cNvSpPr>
            <a:spLocks noGrp="1"/>
          </p:cNvSpPr>
          <p:nvPr>
            <p:ph type="sldNum" sz="quarter" idx="11"/>
          </p:nvPr>
        </p:nvSpPr>
        <p:spPr/>
        <p:txBody>
          <a:bodyPr/>
          <a:lstStyle>
            <a:lvl1pPr>
              <a:defRPr smtClean="0"/>
            </a:lvl1pPr>
          </a:lstStyle>
          <a:p>
            <a:fld id="{B6F15528-21DE-4FAA-801E-634DDDAF4B2B}" type="slidenum">
              <a:rPr lang="en-VN"/>
              <a:t>‹#›</a:t>
            </a:fld>
            <a:endParaRPr lang="en-VN"/>
          </a:p>
        </p:txBody>
      </p:sp>
    </p:spTree>
    <p:extLst>
      <p:ext uri="{BB962C8B-B14F-4D97-AF65-F5344CB8AC3E}">
        <p14:creationId xmlns:p14="http://schemas.microsoft.com/office/powerpoint/2010/main" val="3600941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895561" y="638455"/>
            <a:ext cx="11530357" cy="620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671671" y="1479815"/>
            <a:ext cx="5933096" cy="56603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828658" y="1479816"/>
            <a:ext cx="5933096" cy="2746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828658" y="4393966"/>
            <a:ext cx="5933096" cy="2746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27D525EF-D7D1-8542-AE23-2948C5FE0A14}"/>
              </a:ext>
            </a:extLst>
          </p:cNvPr>
          <p:cNvSpPr>
            <a:spLocks noGrp="1"/>
          </p:cNvSpPr>
          <p:nvPr>
            <p:ph type="ftr" sz="quarter" idx="10"/>
          </p:nvPr>
        </p:nvSpPr>
        <p:spPr>
          <a:xfrm>
            <a:off x="8507837" y="7203164"/>
            <a:ext cx="4253917" cy="353336"/>
          </a:xfrm>
        </p:spPr>
        <p:txBody>
          <a:bodyPr/>
          <a:lstStyle>
            <a:lvl1pPr>
              <a:defRPr/>
            </a:lvl1pPr>
          </a:lstStyle>
          <a:p>
            <a:r>
              <a:rPr lang="en-US"/>
              <a:t>CSE224 - Nhắc lại về C++</a:t>
            </a:r>
            <a:endParaRPr lang="en-VN"/>
          </a:p>
        </p:txBody>
      </p:sp>
      <p:sp>
        <p:nvSpPr>
          <p:cNvPr id="7" name="Slide Number Placeholder 6">
            <a:extLst>
              <a:ext uri="{FF2B5EF4-FFF2-40B4-BE49-F238E27FC236}">
                <a16:creationId xmlns:a16="http://schemas.microsoft.com/office/drawing/2014/main" id="{D8F024FE-5FC9-9B49-A7B6-C9292B1D8182}"/>
              </a:ext>
            </a:extLst>
          </p:cNvPr>
          <p:cNvSpPr>
            <a:spLocks noGrp="1"/>
          </p:cNvSpPr>
          <p:nvPr>
            <p:ph type="sldNum" sz="quarter" idx="11"/>
          </p:nvPr>
        </p:nvSpPr>
        <p:spPr>
          <a:xfrm>
            <a:off x="5394360" y="7203164"/>
            <a:ext cx="3134466" cy="353336"/>
          </a:xfrm>
        </p:spPr>
        <p:txBody>
          <a:bodyPr/>
          <a:lstStyle>
            <a:lvl1pPr>
              <a:defRPr smtClean="0"/>
            </a:lvl1pPr>
          </a:lstStyle>
          <a:p>
            <a:fld id="{B6F15528-21DE-4FAA-801E-634DDDAF4B2B}" type="slidenum">
              <a:rPr lang="en-VN"/>
              <a:t>‹#›</a:t>
            </a:fld>
            <a:endParaRPr lang="en-VN"/>
          </a:p>
        </p:txBody>
      </p:sp>
    </p:spTree>
    <p:extLst>
      <p:ext uri="{BB962C8B-B14F-4D97-AF65-F5344CB8AC3E}">
        <p14:creationId xmlns:p14="http://schemas.microsoft.com/office/powerpoint/2010/main" val="1112303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E961D107-DE6E-6144-8807-53974E4EB366}"/>
              </a:ext>
            </a:extLst>
          </p:cNvPr>
          <p:cNvSpPr txBox="1">
            <a:spLocks noChangeArrowheads="1"/>
          </p:cNvSpPr>
          <p:nvPr/>
        </p:nvSpPr>
        <p:spPr bwMode="white">
          <a:xfrm>
            <a:off x="671671" y="339344"/>
            <a:ext cx="11530357" cy="620963"/>
          </a:xfrm>
          <a:prstGeom prst="rect">
            <a:avLst/>
          </a:prstGeom>
          <a:noFill/>
          <a:ln>
            <a:noFill/>
          </a:ln>
          <a:effectLst/>
        </p:spPr>
        <p:txBody>
          <a:bodyPr anchor="ctr"/>
          <a:lstStyle>
            <a:lvl1pPr algn="l" rtl="0" eaLnBrk="1" fontAlgn="base" hangingPunct="1">
              <a:spcBef>
                <a:spcPct val="0"/>
              </a:spcBef>
              <a:spcAft>
                <a:spcPct val="0"/>
              </a:spcAft>
              <a:defRPr sz="3200" kern="1200">
                <a:solidFill>
                  <a:schemeClr val="bg1"/>
                </a:solidFill>
                <a:latin typeface="+mj-lt"/>
                <a:ea typeface="+mj-ea"/>
                <a:cs typeface="+mj-cs"/>
              </a:defRPr>
            </a:lvl1pPr>
            <a:lvl2pPr algn="ctr" rtl="0" eaLnBrk="1" fontAlgn="base" hangingPunct="1">
              <a:spcBef>
                <a:spcPct val="0"/>
              </a:spcBef>
              <a:spcAft>
                <a:spcPct val="0"/>
              </a:spcAft>
              <a:defRPr sz="3200">
                <a:solidFill>
                  <a:schemeClr val="bg1"/>
                </a:solidFill>
                <a:latin typeface="Verdana" panose="020B0604030504040204" pitchFamily="34" charset="0"/>
              </a:defRPr>
            </a:lvl2pPr>
            <a:lvl3pPr algn="ctr" rtl="0" eaLnBrk="1" fontAlgn="base" hangingPunct="1">
              <a:spcBef>
                <a:spcPct val="0"/>
              </a:spcBef>
              <a:spcAft>
                <a:spcPct val="0"/>
              </a:spcAft>
              <a:defRPr sz="3200">
                <a:solidFill>
                  <a:schemeClr val="bg1"/>
                </a:solidFill>
                <a:latin typeface="Verdana" panose="020B0604030504040204" pitchFamily="34" charset="0"/>
              </a:defRPr>
            </a:lvl3pPr>
            <a:lvl4pPr algn="ctr" rtl="0" eaLnBrk="1" fontAlgn="base" hangingPunct="1">
              <a:spcBef>
                <a:spcPct val="0"/>
              </a:spcBef>
              <a:spcAft>
                <a:spcPct val="0"/>
              </a:spcAft>
              <a:defRPr sz="3200">
                <a:solidFill>
                  <a:schemeClr val="bg1"/>
                </a:solidFill>
                <a:latin typeface="Verdana" panose="020B0604030504040204" pitchFamily="34" charset="0"/>
              </a:defRPr>
            </a:lvl4pPr>
            <a:lvl5pPr algn="ctr" rtl="0" eaLnBrk="1" fontAlgn="base" hangingPunct="1">
              <a:spcBef>
                <a:spcPct val="0"/>
              </a:spcBef>
              <a:spcAft>
                <a:spcPct val="0"/>
              </a:spcAft>
              <a:defRPr sz="3200">
                <a:solidFill>
                  <a:schemeClr val="bg1"/>
                </a:solidFill>
                <a:latin typeface="Verdana" panose="020B0604030504040204" pitchFamily="34" charset="0"/>
              </a:defRPr>
            </a:lvl5pPr>
            <a:lvl6pPr marL="457200" algn="ctr" rtl="0" eaLnBrk="1" fontAlgn="base" hangingPunct="1">
              <a:spcBef>
                <a:spcPct val="0"/>
              </a:spcBef>
              <a:spcAft>
                <a:spcPct val="0"/>
              </a:spcAft>
              <a:defRPr sz="3200">
                <a:solidFill>
                  <a:schemeClr val="bg1"/>
                </a:solidFill>
                <a:latin typeface="Verdana" panose="020B0604030504040204" pitchFamily="34" charset="0"/>
              </a:defRPr>
            </a:lvl6pPr>
            <a:lvl7pPr marL="914400" algn="ctr" rtl="0" eaLnBrk="1" fontAlgn="base" hangingPunct="1">
              <a:spcBef>
                <a:spcPct val="0"/>
              </a:spcBef>
              <a:spcAft>
                <a:spcPct val="0"/>
              </a:spcAft>
              <a:defRPr sz="3200">
                <a:solidFill>
                  <a:schemeClr val="bg1"/>
                </a:solidFill>
                <a:latin typeface="Verdana" panose="020B0604030504040204" pitchFamily="34" charset="0"/>
              </a:defRPr>
            </a:lvl7pPr>
            <a:lvl8pPr marL="1371600" algn="ctr" rtl="0" eaLnBrk="1" fontAlgn="base" hangingPunct="1">
              <a:spcBef>
                <a:spcPct val="0"/>
              </a:spcBef>
              <a:spcAft>
                <a:spcPct val="0"/>
              </a:spcAft>
              <a:defRPr sz="3200">
                <a:solidFill>
                  <a:schemeClr val="bg1"/>
                </a:solidFill>
                <a:latin typeface="Verdana" panose="020B0604030504040204" pitchFamily="34" charset="0"/>
              </a:defRPr>
            </a:lvl8pPr>
            <a:lvl9pPr marL="1828800" algn="ctr" rtl="0" eaLnBrk="1" fontAlgn="base" hangingPunct="1">
              <a:spcBef>
                <a:spcPct val="0"/>
              </a:spcBef>
              <a:spcAft>
                <a:spcPct val="0"/>
              </a:spcAft>
              <a:defRPr sz="3200">
                <a:solidFill>
                  <a:schemeClr val="bg1"/>
                </a:solidFill>
                <a:latin typeface="Verdana" panose="020B0604030504040204" pitchFamily="34" charset="0"/>
              </a:defRPr>
            </a:lvl9pPr>
          </a:lstStyle>
          <a:p>
            <a:pPr>
              <a:defRPr/>
            </a:pPr>
            <a:endParaRPr lang="en-US" altLang="en-US" sz="3526" dirty="0"/>
          </a:p>
        </p:txBody>
      </p:sp>
      <p:sp>
        <p:nvSpPr>
          <p:cNvPr id="3" name="Content Placeholder 2"/>
          <p:cNvSpPr>
            <a:spLocks noGrp="1"/>
          </p:cNvSpPr>
          <p:nvPr>
            <p:ph idx="1"/>
          </p:nvPr>
        </p:nvSpPr>
        <p:spPr>
          <a:xfrm>
            <a:off x="671672" y="1220461"/>
            <a:ext cx="12520372" cy="56603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white">
          <a:xfrm>
            <a:off x="669510" y="340145"/>
            <a:ext cx="11530357" cy="620962"/>
          </a:xfrm>
          <a:prstGeom prst="rect">
            <a:avLst/>
          </a:prstGeom>
          <a:noFill/>
          <a:ln>
            <a:noFill/>
          </a:ln>
          <a:effectLst/>
        </p:spPr>
        <p:txBody>
          <a:bodyPr/>
          <a:lstStyle/>
          <a:p>
            <a:pPr lvl="0"/>
            <a:r>
              <a:rPr lang="en-US" altLang="en-US" dirty="0"/>
              <a:t>Click to edit Master title style</a:t>
            </a:r>
          </a:p>
        </p:txBody>
      </p:sp>
      <p:sp>
        <p:nvSpPr>
          <p:cNvPr id="5" name="Footer Placeholder 3">
            <a:extLst>
              <a:ext uri="{FF2B5EF4-FFF2-40B4-BE49-F238E27FC236}">
                <a16:creationId xmlns:a16="http://schemas.microsoft.com/office/drawing/2014/main" id="{BDFBC408-FB43-9749-9AD5-2A4DB6683435}"/>
              </a:ext>
            </a:extLst>
          </p:cNvPr>
          <p:cNvSpPr>
            <a:spLocks noGrp="1"/>
          </p:cNvSpPr>
          <p:nvPr>
            <p:ph type="ftr" sz="quarter" idx="10"/>
          </p:nvPr>
        </p:nvSpPr>
        <p:spPr/>
        <p:txBody>
          <a:bodyPr/>
          <a:lstStyle>
            <a:lvl1pPr>
              <a:defRPr dirty="0"/>
            </a:lvl1pPr>
          </a:lstStyle>
          <a:p>
            <a:r>
              <a:rPr lang="en-US"/>
              <a:t>CSE224 - Nhắc lại về C++</a:t>
            </a:r>
            <a:endParaRPr lang="en-VN"/>
          </a:p>
        </p:txBody>
      </p:sp>
      <p:sp>
        <p:nvSpPr>
          <p:cNvPr id="6" name="Slide Number Placeholder 4">
            <a:extLst>
              <a:ext uri="{FF2B5EF4-FFF2-40B4-BE49-F238E27FC236}">
                <a16:creationId xmlns:a16="http://schemas.microsoft.com/office/drawing/2014/main" id="{F12CCAC7-FF8A-F84E-8ABB-A89E758B6106}"/>
              </a:ext>
            </a:extLst>
          </p:cNvPr>
          <p:cNvSpPr>
            <a:spLocks noGrp="1"/>
          </p:cNvSpPr>
          <p:nvPr>
            <p:ph type="sldNum" sz="quarter" idx="11"/>
          </p:nvPr>
        </p:nvSpPr>
        <p:spPr/>
        <p:txBody>
          <a:bodyPr/>
          <a:lstStyle>
            <a:lvl1pPr>
              <a:defRPr smtClean="0"/>
            </a:lvl1pPr>
          </a:lstStyle>
          <a:p>
            <a:fld id="{B6F15528-21DE-4FAA-801E-634DDDAF4B2B}" type="slidenum">
              <a:rPr lang="en-VN"/>
              <a:t>‹#›</a:t>
            </a:fld>
            <a:endParaRPr lang="en-VN"/>
          </a:p>
        </p:txBody>
      </p:sp>
    </p:spTree>
    <p:extLst>
      <p:ext uri="{BB962C8B-B14F-4D97-AF65-F5344CB8AC3E}">
        <p14:creationId xmlns:p14="http://schemas.microsoft.com/office/powerpoint/2010/main" val="2945092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6552" y="1883879"/>
            <a:ext cx="11586330" cy="3143294"/>
          </a:xfrm>
          <a:prstGeom prst="rect">
            <a:avLst/>
          </a:prstGeom>
        </p:spPr>
        <p:txBody>
          <a:bodyPr anchor="b"/>
          <a:lstStyle>
            <a:lvl1pPr>
              <a:defRPr sz="6611"/>
            </a:lvl1pPr>
          </a:lstStyle>
          <a:p>
            <a:r>
              <a:rPr lang="en-US"/>
              <a:t>Click to edit Master title style</a:t>
            </a:r>
          </a:p>
        </p:txBody>
      </p:sp>
      <p:sp>
        <p:nvSpPr>
          <p:cNvPr id="3" name="Text Placeholder 2"/>
          <p:cNvSpPr>
            <a:spLocks noGrp="1"/>
          </p:cNvSpPr>
          <p:nvPr>
            <p:ph type="body" idx="1"/>
          </p:nvPr>
        </p:nvSpPr>
        <p:spPr>
          <a:xfrm>
            <a:off x="916552" y="5056910"/>
            <a:ext cx="11586330" cy="1652984"/>
          </a:xfrm>
        </p:spPr>
        <p:txBody>
          <a:bodyPr/>
          <a:lstStyle>
            <a:lvl1pPr marL="0" indent="0">
              <a:buNone/>
              <a:defRPr sz="2644"/>
            </a:lvl1pPr>
            <a:lvl2pPr marL="503749" indent="0">
              <a:buNone/>
              <a:defRPr sz="2203"/>
            </a:lvl2pPr>
            <a:lvl3pPr marL="1007498" indent="0">
              <a:buNone/>
              <a:defRPr sz="1984"/>
            </a:lvl3pPr>
            <a:lvl4pPr marL="1511246" indent="0">
              <a:buNone/>
              <a:defRPr sz="1762"/>
            </a:lvl4pPr>
            <a:lvl5pPr marL="2014995" indent="0">
              <a:buNone/>
              <a:defRPr sz="1762"/>
            </a:lvl5pPr>
            <a:lvl6pPr marL="2518745" indent="0">
              <a:buNone/>
              <a:defRPr sz="1762"/>
            </a:lvl6pPr>
            <a:lvl7pPr marL="3022494" indent="0">
              <a:buNone/>
              <a:defRPr sz="1762"/>
            </a:lvl7pPr>
            <a:lvl8pPr marL="3526243" indent="0">
              <a:buNone/>
              <a:defRPr sz="1762"/>
            </a:lvl8pPr>
            <a:lvl9pPr marL="4029991" indent="0">
              <a:buNone/>
              <a:defRPr sz="1762"/>
            </a:lvl9pPr>
          </a:lstStyle>
          <a:p>
            <a:pPr lvl="0"/>
            <a:r>
              <a:rPr lang="en-US"/>
              <a:t>Click to edit Master text styles</a:t>
            </a:r>
          </a:p>
        </p:txBody>
      </p:sp>
      <p:sp>
        <p:nvSpPr>
          <p:cNvPr id="4" name="Rectangle 5">
            <a:extLst>
              <a:ext uri="{FF2B5EF4-FFF2-40B4-BE49-F238E27FC236}">
                <a16:creationId xmlns:a16="http://schemas.microsoft.com/office/drawing/2014/main" id="{B30C0546-AFA6-A74D-8329-D6AA4C13DDF6}"/>
              </a:ext>
            </a:extLst>
          </p:cNvPr>
          <p:cNvSpPr>
            <a:spLocks noGrp="1" noChangeArrowheads="1"/>
          </p:cNvSpPr>
          <p:nvPr>
            <p:ph type="ftr" sz="quarter" idx="10"/>
          </p:nvPr>
        </p:nvSpPr>
        <p:spPr>
          <a:ln/>
        </p:spPr>
        <p:txBody>
          <a:bodyPr/>
          <a:lstStyle>
            <a:lvl1pPr>
              <a:defRPr/>
            </a:lvl1pPr>
          </a:lstStyle>
          <a:p>
            <a:r>
              <a:rPr lang="en-US"/>
              <a:t>CSE224 - Nhắc lại về C++</a:t>
            </a:r>
            <a:endParaRPr lang="en-VN"/>
          </a:p>
        </p:txBody>
      </p:sp>
      <p:sp>
        <p:nvSpPr>
          <p:cNvPr id="5" name="Rectangle 6">
            <a:extLst>
              <a:ext uri="{FF2B5EF4-FFF2-40B4-BE49-F238E27FC236}">
                <a16:creationId xmlns:a16="http://schemas.microsoft.com/office/drawing/2014/main" id="{8024E543-8829-D944-81C4-4494671F7803}"/>
              </a:ext>
            </a:extLst>
          </p:cNvPr>
          <p:cNvSpPr>
            <a:spLocks noGrp="1" noChangeArrowheads="1"/>
          </p:cNvSpPr>
          <p:nvPr>
            <p:ph type="sldNum" sz="quarter" idx="11"/>
          </p:nvPr>
        </p:nvSpPr>
        <p:spPr>
          <a:ln/>
        </p:spPr>
        <p:txBody>
          <a:bodyPr/>
          <a:lstStyle>
            <a:lvl1pPr>
              <a:defRPr/>
            </a:lvl1pPr>
          </a:lstStyle>
          <a:p>
            <a:fld id="{B6F15528-21DE-4FAA-801E-634DDDAF4B2B}" type="slidenum">
              <a:rPr lang="en-VN"/>
              <a:t>‹#›</a:t>
            </a:fld>
            <a:endParaRPr lang="en-VN"/>
          </a:p>
        </p:txBody>
      </p:sp>
    </p:spTree>
    <p:extLst>
      <p:ext uri="{BB962C8B-B14F-4D97-AF65-F5344CB8AC3E}">
        <p14:creationId xmlns:p14="http://schemas.microsoft.com/office/powerpoint/2010/main" val="437808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71672" y="1479815"/>
            <a:ext cx="5933096" cy="56603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28658" y="1479815"/>
            <a:ext cx="5933096" cy="56603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2"/>
          <p:cNvSpPr>
            <a:spLocks noGrp="1" noChangeArrowheads="1"/>
          </p:cNvSpPr>
          <p:nvPr>
            <p:ph type="title"/>
          </p:nvPr>
        </p:nvSpPr>
        <p:spPr bwMode="white">
          <a:xfrm>
            <a:off x="669510" y="340145"/>
            <a:ext cx="11530357" cy="620962"/>
          </a:xfrm>
          <a:prstGeom prst="rect">
            <a:avLst/>
          </a:prstGeom>
          <a:noFill/>
          <a:ln>
            <a:noFill/>
          </a:ln>
          <a:effectLst/>
        </p:spPr>
        <p:txBody>
          <a:bodyPr/>
          <a:lstStyle/>
          <a:p>
            <a:pPr lvl="0"/>
            <a:r>
              <a:rPr lang="en-US" altLang="en-US" dirty="0"/>
              <a:t>Click to edit Master title style</a:t>
            </a:r>
          </a:p>
        </p:txBody>
      </p:sp>
      <p:sp>
        <p:nvSpPr>
          <p:cNvPr id="5" name="Footer Placeholder 4">
            <a:extLst>
              <a:ext uri="{FF2B5EF4-FFF2-40B4-BE49-F238E27FC236}">
                <a16:creationId xmlns:a16="http://schemas.microsoft.com/office/drawing/2014/main" id="{8C12F342-2467-C549-A101-69DB07220AA5}"/>
              </a:ext>
            </a:extLst>
          </p:cNvPr>
          <p:cNvSpPr>
            <a:spLocks noGrp="1"/>
          </p:cNvSpPr>
          <p:nvPr>
            <p:ph type="ftr" sz="quarter" idx="10"/>
          </p:nvPr>
        </p:nvSpPr>
        <p:spPr/>
        <p:txBody>
          <a:bodyPr/>
          <a:lstStyle>
            <a:lvl1pPr>
              <a:defRPr/>
            </a:lvl1pPr>
          </a:lstStyle>
          <a:p>
            <a:r>
              <a:rPr lang="en-US"/>
              <a:t>CSE224 - Nhắc lại về C++</a:t>
            </a:r>
            <a:endParaRPr lang="en-VN"/>
          </a:p>
        </p:txBody>
      </p:sp>
      <p:sp>
        <p:nvSpPr>
          <p:cNvPr id="6" name="Slide Number Placeholder 5">
            <a:extLst>
              <a:ext uri="{FF2B5EF4-FFF2-40B4-BE49-F238E27FC236}">
                <a16:creationId xmlns:a16="http://schemas.microsoft.com/office/drawing/2014/main" id="{B0E6542F-B175-9543-81D0-64B1AD0935ED}"/>
              </a:ext>
            </a:extLst>
          </p:cNvPr>
          <p:cNvSpPr>
            <a:spLocks noGrp="1"/>
          </p:cNvSpPr>
          <p:nvPr>
            <p:ph type="sldNum" sz="quarter" idx="11"/>
          </p:nvPr>
        </p:nvSpPr>
        <p:spPr/>
        <p:txBody>
          <a:bodyPr/>
          <a:lstStyle>
            <a:lvl1pPr>
              <a:defRPr smtClean="0"/>
            </a:lvl1pPr>
          </a:lstStyle>
          <a:p>
            <a:fld id="{B6F15528-21DE-4FAA-801E-634DDDAF4B2B}" type="slidenum">
              <a:rPr lang="en-VN"/>
              <a:t>‹#›</a:t>
            </a:fld>
            <a:endParaRPr lang="en-VN"/>
          </a:p>
        </p:txBody>
      </p:sp>
    </p:spTree>
    <p:extLst>
      <p:ext uri="{BB962C8B-B14F-4D97-AF65-F5344CB8AC3E}">
        <p14:creationId xmlns:p14="http://schemas.microsoft.com/office/powerpoint/2010/main" val="153370035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25882" y="1852394"/>
            <a:ext cx="5683551" cy="907829"/>
          </a:xfrm>
        </p:spPr>
        <p:txBody>
          <a:bodyPr anchor="b"/>
          <a:lstStyle>
            <a:lvl1pPr marL="0" indent="0">
              <a:buNone/>
              <a:defRPr sz="2644" b="1"/>
            </a:lvl1pPr>
            <a:lvl2pPr marL="503749" indent="0">
              <a:buNone/>
              <a:defRPr sz="2203" b="1"/>
            </a:lvl2pPr>
            <a:lvl3pPr marL="1007498" indent="0">
              <a:buNone/>
              <a:defRPr sz="1984" b="1"/>
            </a:lvl3pPr>
            <a:lvl4pPr marL="1511246" indent="0">
              <a:buNone/>
              <a:defRPr sz="1762" b="1"/>
            </a:lvl4pPr>
            <a:lvl5pPr marL="2014995" indent="0">
              <a:buNone/>
              <a:defRPr sz="1762" b="1"/>
            </a:lvl5pPr>
            <a:lvl6pPr marL="2518745" indent="0">
              <a:buNone/>
              <a:defRPr sz="1762" b="1"/>
            </a:lvl6pPr>
            <a:lvl7pPr marL="3022494" indent="0">
              <a:buNone/>
              <a:defRPr sz="1762" b="1"/>
            </a:lvl7pPr>
            <a:lvl8pPr marL="3526243" indent="0">
              <a:buNone/>
              <a:defRPr sz="1762" b="1"/>
            </a:lvl8pPr>
            <a:lvl9pPr marL="4029991" indent="0">
              <a:buNone/>
              <a:defRPr sz="1762" b="1"/>
            </a:lvl9pPr>
          </a:lstStyle>
          <a:p>
            <a:pPr lvl="0"/>
            <a:r>
              <a:rPr lang="en-US"/>
              <a:t>Click to edit Master text styles</a:t>
            </a:r>
          </a:p>
        </p:txBody>
      </p:sp>
      <p:sp>
        <p:nvSpPr>
          <p:cNvPr id="4" name="Content Placeholder 3"/>
          <p:cNvSpPr>
            <a:spLocks noGrp="1"/>
          </p:cNvSpPr>
          <p:nvPr>
            <p:ph sz="half" idx="2"/>
          </p:nvPr>
        </p:nvSpPr>
        <p:spPr>
          <a:xfrm>
            <a:off x="925882" y="2760222"/>
            <a:ext cx="5683551" cy="40598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800672" y="1852394"/>
            <a:ext cx="5711538" cy="907829"/>
          </a:xfrm>
        </p:spPr>
        <p:txBody>
          <a:bodyPr anchor="b"/>
          <a:lstStyle>
            <a:lvl1pPr marL="0" indent="0">
              <a:buNone/>
              <a:defRPr sz="2644" b="1"/>
            </a:lvl1pPr>
            <a:lvl2pPr marL="503749" indent="0">
              <a:buNone/>
              <a:defRPr sz="2203" b="1"/>
            </a:lvl2pPr>
            <a:lvl3pPr marL="1007498" indent="0">
              <a:buNone/>
              <a:defRPr sz="1984" b="1"/>
            </a:lvl3pPr>
            <a:lvl4pPr marL="1511246" indent="0">
              <a:buNone/>
              <a:defRPr sz="1762" b="1"/>
            </a:lvl4pPr>
            <a:lvl5pPr marL="2014995" indent="0">
              <a:buNone/>
              <a:defRPr sz="1762" b="1"/>
            </a:lvl5pPr>
            <a:lvl6pPr marL="2518745" indent="0">
              <a:buNone/>
              <a:defRPr sz="1762" b="1"/>
            </a:lvl6pPr>
            <a:lvl7pPr marL="3022494" indent="0">
              <a:buNone/>
              <a:defRPr sz="1762" b="1"/>
            </a:lvl7pPr>
            <a:lvl8pPr marL="3526243" indent="0">
              <a:buNone/>
              <a:defRPr sz="1762" b="1"/>
            </a:lvl8pPr>
            <a:lvl9pPr marL="4029991" indent="0">
              <a:buNone/>
              <a:defRPr sz="1762" b="1"/>
            </a:lvl9pPr>
          </a:lstStyle>
          <a:p>
            <a:pPr lvl="0"/>
            <a:r>
              <a:rPr lang="en-US"/>
              <a:t>Click to edit Master text styles</a:t>
            </a:r>
          </a:p>
        </p:txBody>
      </p:sp>
      <p:sp>
        <p:nvSpPr>
          <p:cNvPr id="6" name="Content Placeholder 5"/>
          <p:cNvSpPr>
            <a:spLocks noGrp="1"/>
          </p:cNvSpPr>
          <p:nvPr>
            <p:ph sz="quarter" idx="4"/>
          </p:nvPr>
        </p:nvSpPr>
        <p:spPr>
          <a:xfrm>
            <a:off x="6800672" y="2760222"/>
            <a:ext cx="5711538" cy="40598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Rectangle 2"/>
          <p:cNvSpPr>
            <a:spLocks noGrp="1" noChangeArrowheads="1"/>
          </p:cNvSpPr>
          <p:nvPr>
            <p:ph type="title"/>
          </p:nvPr>
        </p:nvSpPr>
        <p:spPr bwMode="white">
          <a:xfrm>
            <a:off x="669510" y="340145"/>
            <a:ext cx="11530357" cy="620962"/>
          </a:xfrm>
          <a:prstGeom prst="rect">
            <a:avLst/>
          </a:prstGeom>
          <a:noFill/>
          <a:ln>
            <a:noFill/>
          </a:ln>
          <a:effectLst/>
        </p:spPr>
        <p:txBody>
          <a:bodyPr/>
          <a:lstStyle/>
          <a:p>
            <a:pPr lvl="0"/>
            <a:r>
              <a:rPr lang="en-US" altLang="en-US" dirty="0"/>
              <a:t>Click to edit Master title style</a:t>
            </a:r>
          </a:p>
        </p:txBody>
      </p:sp>
      <p:sp>
        <p:nvSpPr>
          <p:cNvPr id="7" name="Footer Placeholder 6">
            <a:extLst>
              <a:ext uri="{FF2B5EF4-FFF2-40B4-BE49-F238E27FC236}">
                <a16:creationId xmlns:a16="http://schemas.microsoft.com/office/drawing/2014/main" id="{11A93A69-172A-DD42-ABCA-023DA269EE00}"/>
              </a:ext>
            </a:extLst>
          </p:cNvPr>
          <p:cNvSpPr>
            <a:spLocks noGrp="1"/>
          </p:cNvSpPr>
          <p:nvPr>
            <p:ph type="ftr" sz="quarter" idx="10"/>
          </p:nvPr>
        </p:nvSpPr>
        <p:spPr/>
        <p:txBody>
          <a:bodyPr/>
          <a:lstStyle>
            <a:lvl1pPr>
              <a:defRPr/>
            </a:lvl1pPr>
          </a:lstStyle>
          <a:p>
            <a:r>
              <a:rPr lang="en-US"/>
              <a:t>CSE224 - Nhắc lại về C++</a:t>
            </a:r>
            <a:endParaRPr lang="en-VN"/>
          </a:p>
        </p:txBody>
      </p:sp>
      <p:sp>
        <p:nvSpPr>
          <p:cNvPr id="8" name="Slide Number Placeholder 7">
            <a:extLst>
              <a:ext uri="{FF2B5EF4-FFF2-40B4-BE49-F238E27FC236}">
                <a16:creationId xmlns:a16="http://schemas.microsoft.com/office/drawing/2014/main" id="{B59C349E-4A48-7A4C-885C-762CF5BDBFCD}"/>
              </a:ext>
            </a:extLst>
          </p:cNvPr>
          <p:cNvSpPr>
            <a:spLocks noGrp="1"/>
          </p:cNvSpPr>
          <p:nvPr>
            <p:ph type="sldNum" sz="quarter" idx="11"/>
          </p:nvPr>
        </p:nvSpPr>
        <p:spPr/>
        <p:txBody>
          <a:bodyPr/>
          <a:lstStyle>
            <a:lvl1pPr>
              <a:defRPr smtClean="0"/>
            </a:lvl1pPr>
          </a:lstStyle>
          <a:p>
            <a:fld id="{B6F15528-21DE-4FAA-801E-634DDDAF4B2B}" type="slidenum">
              <a:rPr lang="en-VN"/>
              <a:t>‹#›</a:t>
            </a:fld>
            <a:endParaRPr lang="en-VN"/>
          </a:p>
        </p:txBody>
      </p:sp>
    </p:spTree>
    <p:extLst>
      <p:ext uri="{BB962C8B-B14F-4D97-AF65-F5344CB8AC3E}">
        <p14:creationId xmlns:p14="http://schemas.microsoft.com/office/powerpoint/2010/main" val="72623299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1BF3536-5291-C043-8AFA-A40CCDA1733D}"/>
              </a:ext>
            </a:extLst>
          </p:cNvPr>
          <p:cNvSpPr txBox="1">
            <a:spLocks noChangeArrowheads="1"/>
          </p:cNvSpPr>
          <p:nvPr/>
        </p:nvSpPr>
        <p:spPr bwMode="white">
          <a:xfrm>
            <a:off x="671671" y="339344"/>
            <a:ext cx="11530357" cy="620963"/>
          </a:xfrm>
          <a:prstGeom prst="rect">
            <a:avLst/>
          </a:prstGeom>
          <a:noFill/>
          <a:ln>
            <a:noFill/>
          </a:ln>
          <a:effectLst/>
        </p:spPr>
        <p:txBody>
          <a:bodyPr anchor="ctr"/>
          <a:lstStyle>
            <a:lvl1pPr algn="l" rtl="0" eaLnBrk="1" fontAlgn="base" hangingPunct="1">
              <a:spcBef>
                <a:spcPct val="0"/>
              </a:spcBef>
              <a:spcAft>
                <a:spcPct val="0"/>
              </a:spcAft>
              <a:defRPr sz="3200" kern="1200">
                <a:solidFill>
                  <a:schemeClr val="bg1"/>
                </a:solidFill>
                <a:latin typeface="+mj-lt"/>
                <a:ea typeface="+mj-ea"/>
                <a:cs typeface="+mj-cs"/>
              </a:defRPr>
            </a:lvl1pPr>
            <a:lvl2pPr algn="ctr" rtl="0" eaLnBrk="1" fontAlgn="base" hangingPunct="1">
              <a:spcBef>
                <a:spcPct val="0"/>
              </a:spcBef>
              <a:spcAft>
                <a:spcPct val="0"/>
              </a:spcAft>
              <a:defRPr sz="3200">
                <a:solidFill>
                  <a:schemeClr val="bg1"/>
                </a:solidFill>
                <a:latin typeface="Verdana" panose="020B0604030504040204" pitchFamily="34" charset="0"/>
              </a:defRPr>
            </a:lvl2pPr>
            <a:lvl3pPr algn="ctr" rtl="0" eaLnBrk="1" fontAlgn="base" hangingPunct="1">
              <a:spcBef>
                <a:spcPct val="0"/>
              </a:spcBef>
              <a:spcAft>
                <a:spcPct val="0"/>
              </a:spcAft>
              <a:defRPr sz="3200">
                <a:solidFill>
                  <a:schemeClr val="bg1"/>
                </a:solidFill>
                <a:latin typeface="Verdana" panose="020B0604030504040204" pitchFamily="34" charset="0"/>
              </a:defRPr>
            </a:lvl3pPr>
            <a:lvl4pPr algn="ctr" rtl="0" eaLnBrk="1" fontAlgn="base" hangingPunct="1">
              <a:spcBef>
                <a:spcPct val="0"/>
              </a:spcBef>
              <a:spcAft>
                <a:spcPct val="0"/>
              </a:spcAft>
              <a:defRPr sz="3200">
                <a:solidFill>
                  <a:schemeClr val="bg1"/>
                </a:solidFill>
                <a:latin typeface="Verdana" panose="020B0604030504040204" pitchFamily="34" charset="0"/>
              </a:defRPr>
            </a:lvl4pPr>
            <a:lvl5pPr algn="ctr" rtl="0" eaLnBrk="1" fontAlgn="base" hangingPunct="1">
              <a:spcBef>
                <a:spcPct val="0"/>
              </a:spcBef>
              <a:spcAft>
                <a:spcPct val="0"/>
              </a:spcAft>
              <a:defRPr sz="3200">
                <a:solidFill>
                  <a:schemeClr val="bg1"/>
                </a:solidFill>
                <a:latin typeface="Verdana" panose="020B0604030504040204" pitchFamily="34" charset="0"/>
              </a:defRPr>
            </a:lvl5pPr>
            <a:lvl6pPr marL="457200" algn="ctr" rtl="0" eaLnBrk="1" fontAlgn="base" hangingPunct="1">
              <a:spcBef>
                <a:spcPct val="0"/>
              </a:spcBef>
              <a:spcAft>
                <a:spcPct val="0"/>
              </a:spcAft>
              <a:defRPr sz="3200">
                <a:solidFill>
                  <a:schemeClr val="bg1"/>
                </a:solidFill>
                <a:latin typeface="Verdana" panose="020B0604030504040204" pitchFamily="34" charset="0"/>
              </a:defRPr>
            </a:lvl6pPr>
            <a:lvl7pPr marL="914400" algn="ctr" rtl="0" eaLnBrk="1" fontAlgn="base" hangingPunct="1">
              <a:spcBef>
                <a:spcPct val="0"/>
              </a:spcBef>
              <a:spcAft>
                <a:spcPct val="0"/>
              </a:spcAft>
              <a:defRPr sz="3200">
                <a:solidFill>
                  <a:schemeClr val="bg1"/>
                </a:solidFill>
                <a:latin typeface="Verdana" panose="020B0604030504040204" pitchFamily="34" charset="0"/>
              </a:defRPr>
            </a:lvl7pPr>
            <a:lvl8pPr marL="1371600" algn="ctr" rtl="0" eaLnBrk="1" fontAlgn="base" hangingPunct="1">
              <a:spcBef>
                <a:spcPct val="0"/>
              </a:spcBef>
              <a:spcAft>
                <a:spcPct val="0"/>
              </a:spcAft>
              <a:defRPr sz="3200">
                <a:solidFill>
                  <a:schemeClr val="bg1"/>
                </a:solidFill>
                <a:latin typeface="Verdana" panose="020B0604030504040204" pitchFamily="34" charset="0"/>
              </a:defRPr>
            </a:lvl8pPr>
            <a:lvl9pPr marL="1828800" algn="ctr" rtl="0" eaLnBrk="1" fontAlgn="base" hangingPunct="1">
              <a:spcBef>
                <a:spcPct val="0"/>
              </a:spcBef>
              <a:spcAft>
                <a:spcPct val="0"/>
              </a:spcAft>
              <a:defRPr sz="3200">
                <a:solidFill>
                  <a:schemeClr val="bg1"/>
                </a:solidFill>
                <a:latin typeface="Verdana" panose="020B0604030504040204" pitchFamily="34" charset="0"/>
              </a:defRPr>
            </a:lvl9pPr>
          </a:lstStyle>
          <a:p>
            <a:pPr>
              <a:defRPr/>
            </a:pPr>
            <a:r>
              <a:rPr lang="en-US" altLang="en-US" sz="3526"/>
              <a:t>Click to edit Master title style</a:t>
            </a:r>
            <a:endParaRPr lang="en-US" altLang="en-US" sz="3526" dirty="0"/>
          </a:p>
        </p:txBody>
      </p:sp>
      <p:sp>
        <p:nvSpPr>
          <p:cNvPr id="2" name="Title 1"/>
          <p:cNvSpPr>
            <a:spLocks noGrp="1"/>
          </p:cNvSpPr>
          <p:nvPr>
            <p:ph type="title"/>
          </p:nvPr>
        </p:nvSpPr>
        <p:spPr>
          <a:xfrm>
            <a:off x="1196416" y="3778250"/>
            <a:ext cx="11530357" cy="620962"/>
          </a:xfrm>
          <a:prstGeom prst="rect">
            <a:avLst/>
          </a:prstGeom>
        </p:spPr>
        <p:txBody>
          <a:bodyPr/>
          <a:lstStyle/>
          <a:p>
            <a:r>
              <a:rPr lang="en-US"/>
              <a:t>Click to edit Master title style</a:t>
            </a:r>
          </a:p>
        </p:txBody>
      </p:sp>
      <p:sp>
        <p:nvSpPr>
          <p:cNvPr id="4" name="Footer Placeholder 2">
            <a:extLst>
              <a:ext uri="{FF2B5EF4-FFF2-40B4-BE49-F238E27FC236}">
                <a16:creationId xmlns:a16="http://schemas.microsoft.com/office/drawing/2014/main" id="{EADCE8D5-B054-7749-AE74-7647491309BD}"/>
              </a:ext>
            </a:extLst>
          </p:cNvPr>
          <p:cNvSpPr>
            <a:spLocks noGrp="1"/>
          </p:cNvSpPr>
          <p:nvPr>
            <p:ph type="ftr" sz="quarter" idx="10"/>
          </p:nvPr>
        </p:nvSpPr>
        <p:spPr/>
        <p:txBody>
          <a:bodyPr/>
          <a:lstStyle>
            <a:lvl1pPr>
              <a:defRPr dirty="0"/>
            </a:lvl1pPr>
          </a:lstStyle>
          <a:p>
            <a:r>
              <a:rPr lang="en-US"/>
              <a:t>CSE224 - Nhắc lại về C++</a:t>
            </a:r>
            <a:endParaRPr lang="en-VN"/>
          </a:p>
        </p:txBody>
      </p:sp>
      <p:sp>
        <p:nvSpPr>
          <p:cNvPr id="5" name="Slide Number Placeholder 3">
            <a:extLst>
              <a:ext uri="{FF2B5EF4-FFF2-40B4-BE49-F238E27FC236}">
                <a16:creationId xmlns:a16="http://schemas.microsoft.com/office/drawing/2014/main" id="{ECF0B2CE-7F85-664B-AA63-0C8508F0B8E1}"/>
              </a:ext>
            </a:extLst>
          </p:cNvPr>
          <p:cNvSpPr>
            <a:spLocks noGrp="1"/>
          </p:cNvSpPr>
          <p:nvPr>
            <p:ph type="sldNum" sz="quarter" idx="11"/>
          </p:nvPr>
        </p:nvSpPr>
        <p:spPr/>
        <p:txBody>
          <a:bodyPr/>
          <a:lstStyle>
            <a:lvl1pPr>
              <a:defRPr smtClean="0"/>
            </a:lvl1pPr>
          </a:lstStyle>
          <a:p>
            <a:fld id="{B6F15528-21DE-4FAA-801E-634DDDAF4B2B}" type="slidenum">
              <a:rPr lang="en-VN"/>
              <a:t>‹#›</a:t>
            </a:fld>
            <a:endParaRPr lang="en-VN"/>
          </a:p>
        </p:txBody>
      </p:sp>
    </p:spTree>
    <p:extLst>
      <p:ext uri="{BB962C8B-B14F-4D97-AF65-F5344CB8AC3E}">
        <p14:creationId xmlns:p14="http://schemas.microsoft.com/office/powerpoint/2010/main" val="3391048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bwMode="white">
          <a:xfrm>
            <a:off x="671671" y="340145"/>
            <a:ext cx="11530357" cy="620962"/>
          </a:xfrm>
          <a:prstGeom prst="rect">
            <a:avLst/>
          </a:prstGeom>
          <a:noFill/>
          <a:ln>
            <a:noFill/>
          </a:ln>
          <a:effectLst/>
        </p:spPr>
        <p:txBody>
          <a:bodyPr/>
          <a:lstStyle/>
          <a:p>
            <a:pPr lvl="0"/>
            <a:r>
              <a:rPr lang="en-US" altLang="en-US" dirty="0"/>
              <a:t>Click to edit Master title style</a:t>
            </a:r>
          </a:p>
        </p:txBody>
      </p:sp>
      <p:sp>
        <p:nvSpPr>
          <p:cNvPr id="3" name="Footer Placeholder 1">
            <a:extLst>
              <a:ext uri="{FF2B5EF4-FFF2-40B4-BE49-F238E27FC236}">
                <a16:creationId xmlns:a16="http://schemas.microsoft.com/office/drawing/2014/main" id="{09E3CBA8-858C-AF48-818D-D233CE64FAA2}"/>
              </a:ext>
            </a:extLst>
          </p:cNvPr>
          <p:cNvSpPr>
            <a:spLocks noGrp="1"/>
          </p:cNvSpPr>
          <p:nvPr>
            <p:ph type="ftr" sz="quarter" idx="10"/>
          </p:nvPr>
        </p:nvSpPr>
        <p:spPr/>
        <p:txBody>
          <a:bodyPr/>
          <a:lstStyle>
            <a:lvl1pPr>
              <a:defRPr/>
            </a:lvl1pPr>
          </a:lstStyle>
          <a:p>
            <a:r>
              <a:rPr lang="en-US"/>
              <a:t>CSE224 - Nhắc lại về C++</a:t>
            </a:r>
            <a:endParaRPr lang="en-VN"/>
          </a:p>
        </p:txBody>
      </p:sp>
      <p:sp>
        <p:nvSpPr>
          <p:cNvPr id="5" name="Slide Number Placeholder 2">
            <a:extLst>
              <a:ext uri="{FF2B5EF4-FFF2-40B4-BE49-F238E27FC236}">
                <a16:creationId xmlns:a16="http://schemas.microsoft.com/office/drawing/2014/main" id="{11B780CD-AC71-5041-991A-DC0842910268}"/>
              </a:ext>
            </a:extLst>
          </p:cNvPr>
          <p:cNvSpPr>
            <a:spLocks noGrp="1"/>
          </p:cNvSpPr>
          <p:nvPr>
            <p:ph type="sldNum" sz="quarter" idx="11"/>
          </p:nvPr>
        </p:nvSpPr>
        <p:spPr/>
        <p:txBody>
          <a:bodyPr/>
          <a:lstStyle>
            <a:lvl1pPr>
              <a:defRPr smtClean="0"/>
            </a:lvl1pPr>
          </a:lstStyle>
          <a:p>
            <a:fld id="{B6F15528-21DE-4FAA-801E-634DDDAF4B2B}" type="slidenum">
              <a:rPr lang="en-VN"/>
              <a:t>‹#›</a:t>
            </a:fld>
            <a:endParaRPr lang="en-VN"/>
          </a:p>
        </p:txBody>
      </p:sp>
    </p:spTree>
    <p:extLst>
      <p:ext uri="{BB962C8B-B14F-4D97-AF65-F5344CB8AC3E}">
        <p14:creationId xmlns:p14="http://schemas.microsoft.com/office/powerpoint/2010/main" val="3628565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25883" y="503768"/>
            <a:ext cx="4333212" cy="1763183"/>
          </a:xfrm>
          <a:prstGeom prst="rect">
            <a:avLst/>
          </a:prstGeom>
        </p:spPr>
        <p:txBody>
          <a:bodyPr anchor="b"/>
          <a:lstStyle>
            <a:lvl1pPr>
              <a:defRPr sz="3526"/>
            </a:lvl1pPr>
          </a:lstStyle>
          <a:p>
            <a:r>
              <a:rPr lang="en-US"/>
              <a:t>Click to edit Master title style</a:t>
            </a:r>
          </a:p>
        </p:txBody>
      </p:sp>
      <p:sp>
        <p:nvSpPr>
          <p:cNvPr id="3" name="Content Placeholder 2"/>
          <p:cNvSpPr>
            <a:spLocks noGrp="1"/>
          </p:cNvSpPr>
          <p:nvPr>
            <p:ph idx="1"/>
          </p:nvPr>
        </p:nvSpPr>
        <p:spPr>
          <a:xfrm>
            <a:off x="5711538" y="1087999"/>
            <a:ext cx="6800672" cy="5370013"/>
          </a:xfrm>
        </p:spPr>
        <p:txBody>
          <a:bodyPr/>
          <a:lstStyle>
            <a:lvl1pPr>
              <a:defRPr sz="3526"/>
            </a:lvl1pPr>
            <a:lvl2pPr>
              <a:defRPr sz="3085"/>
            </a:lvl2pPr>
            <a:lvl3pPr>
              <a:defRPr sz="2644"/>
            </a:lvl3pPr>
            <a:lvl4pPr>
              <a:defRPr sz="2203"/>
            </a:lvl4pPr>
            <a:lvl5pPr>
              <a:defRPr sz="2203"/>
            </a:lvl5pPr>
            <a:lvl6pPr>
              <a:defRPr sz="2203"/>
            </a:lvl6pPr>
            <a:lvl7pPr>
              <a:defRPr sz="2203"/>
            </a:lvl7pPr>
            <a:lvl8pPr>
              <a:defRPr sz="2203"/>
            </a:lvl8pPr>
            <a:lvl9pPr>
              <a:defRPr sz="220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25883" y="2266951"/>
            <a:ext cx="4333212" cy="4199805"/>
          </a:xfrm>
        </p:spPr>
        <p:txBody>
          <a:bodyPr/>
          <a:lstStyle>
            <a:lvl1pPr marL="0" indent="0">
              <a:buNone/>
              <a:defRPr sz="1762"/>
            </a:lvl1pPr>
            <a:lvl2pPr marL="503749" indent="0">
              <a:buNone/>
              <a:defRPr sz="1543"/>
            </a:lvl2pPr>
            <a:lvl3pPr marL="1007498" indent="0">
              <a:buNone/>
              <a:defRPr sz="1323"/>
            </a:lvl3pPr>
            <a:lvl4pPr marL="1511246" indent="0">
              <a:buNone/>
              <a:defRPr sz="1102"/>
            </a:lvl4pPr>
            <a:lvl5pPr marL="2014995" indent="0">
              <a:buNone/>
              <a:defRPr sz="1102"/>
            </a:lvl5pPr>
            <a:lvl6pPr marL="2518745" indent="0">
              <a:buNone/>
              <a:defRPr sz="1102"/>
            </a:lvl6pPr>
            <a:lvl7pPr marL="3022494" indent="0">
              <a:buNone/>
              <a:defRPr sz="1102"/>
            </a:lvl7pPr>
            <a:lvl8pPr marL="3526243" indent="0">
              <a:buNone/>
              <a:defRPr sz="1102"/>
            </a:lvl8pPr>
            <a:lvl9pPr marL="4029991" indent="0">
              <a:buNone/>
              <a:defRPr sz="1102"/>
            </a:lvl9pPr>
          </a:lstStyle>
          <a:p>
            <a:pPr lvl="0"/>
            <a:r>
              <a:rPr lang="en-US"/>
              <a:t>Click to edit Master text styles</a:t>
            </a:r>
          </a:p>
        </p:txBody>
      </p:sp>
      <p:sp>
        <p:nvSpPr>
          <p:cNvPr id="5" name="Footer Placeholder 4">
            <a:extLst>
              <a:ext uri="{FF2B5EF4-FFF2-40B4-BE49-F238E27FC236}">
                <a16:creationId xmlns:a16="http://schemas.microsoft.com/office/drawing/2014/main" id="{4AB352E7-9C43-AC44-8FDE-C8ADBA640630}"/>
              </a:ext>
            </a:extLst>
          </p:cNvPr>
          <p:cNvSpPr>
            <a:spLocks noGrp="1"/>
          </p:cNvSpPr>
          <p:nvPr>
            <p:ph type="ftr" sz="quarter" idx="10"/>
          </p:nvPr>
        </p:nvSpPr>
        <p:spPr/>
        <p:txBody>
          <a:bodyPr/>
          <a:lstStyle>
            <a:lvl1pPr>
              <a:defRPr/>
            </a:lvl1pPr>
          </a:lstStyle>
          <a:p>
            <a:r>
              <a:rPr lang="en-US"/>
              <a:t>CSE224 - Nhắc lại về C++</a:t>
            </a:r>
            <a:endParaRPr lang="en-VN"/>
          </a:p>
        </p:txBody>
      </p:sp>
      <p:sp>
        <p:nvSpPr>
          <p:cNvPr id="6" name="Slide Number Placeholder 5">
            <a:extLst>
              <a:ext uri="{FF2B5EF4-FFF2-40B4-BE49-F238E27FC236}">
                <a16:creationId xmlns:a16="http://schemas.microsoft.com/office/drawing/2014/main" id="{DEA52ECF-2C95-A04B-AB36-EA22988F8E13}"/>
              </a:ext>
            </a:extLst>
          </p:cNvPr>
          <p:cNvSpPr>
            <a:spLocks noGrp="1"/>
          </p:cNvSpPr>
          <p:nvPr>
            <p:ph type="sldNum" sz="quarter" idx="11"/>
          </p:nvPr>
        </p:nvSpPr>
        <p:spPr/>
        <p:txBody>
          <a:bodyPr/>
          <a:lstStyle>
            <a:lvl1pPr>
              <a:defRPr smtClean="0"/>
            </a:lvl1pPr>
          </a:lstStyle>
          <a:p>
            <a:fld id="{B6F15528-21DE-4FAA-801E-634DDDAF4B2B}" type="slidenum">
              <a:rPr lang="en-VN"/>
              <a:t>‹#›</a:t>
            </a:fld>
            <a:endParaRPr lang="en-VN"/>
          </a:p>
        </p:txBody>
      </p:sp>
    </p:spTree>
    <p:extLst>
      <p:ext uri="{BB962C8B-B14F-4D97-AF65-F5344CB8AC3E}">
        <p14:creationId xmlns:p14="http://schemas.microsoft.com/office/powerpoint/2010/main" val="177753730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25883" y="503768"/>
            <a:ext cx="4333212" cy="1763183"/>
          </a:xfrm>
          <a:prstGeom prst="rect">
            <a:avLst/>
          </a:prstGeom>
        </p:spPr>
        <p:txBody>
          <a:bodyPr anchor="b"/>
          <a:lstStyle>
            <a:lvl1pPr>
              <a:defRPr sz="3526"/>
            </a:lvl1pPr>
          </a:lstStyle>
          <a:p>
            <a:r>
              <a:rPr lang="en-US"/>
              <a:t>Click to edit Master title style</a:t>
            </a:r>
          </a:p>
        </p:txBody>
      </p:sp>
      <p:sp>
        <p:nvSpPr>
          <p:cNvPr id="3" name="Picture Placeholder 2"/>
          <p:cNvSpPr>
            <a:spLocks noGrp="1"/>
          </p:cNvSpPr>
          <p:nvPr>
            <p:ph type="pic" idx="1"/>
          </p:nvPr>
        </p:nvSpPr>
        <p:spPr>
          <a:xfrm>
            <a:off x="5711538" y="1087999"/>
            <a:ext cx="6800672" cy="5370013"/>
          </a:xfrm>
        </p:spPr>
        <p:txBody>
          <a:bodyPr/>
          <a:lstStyle>
            <a:lvl1pPr marL="0" indent="0">
              <a:buNone/>
              <a:defRPr sz="3526"/>
            </a:lvl1pPr>
            <a:lvl2pPr marL="503749" indent="0">
              <a:buNone/>
              <a:defRPr sz="3085"/>
            </a:lvl2pPr>
            <a:lvl3pPr marL="1007498" indent="0">
              <a:buNone/>
              <a:defRPr sz="2644"/>
            </a:lvl3pPr>
            <a:lvl4pPr marL="1511246" indent="0">
              <a:buNone/>
              <a:defRPr sz="2203"/>
            </a:lvl4pPr>
            <a:lvl5pPr marL="2014995" indent="0">
              <a:buNone/>
              <a:defRPr sz="2203"/>
            </a:lvl5pPr>
            <a:lvl6pPr marL="2518745" indent="0">
              <a:buNone/>
              <a:defRPr sz="2203"/>
            </a:lvl6pPr>
            <a:lvl7pPr marL="3022494" indent="0">
              <a:buNone/>
              <a:defRPr sz="2203"/>
            </a:lvl7pPr>
            <a:lvl8pPr marL="3526243" indent="0">
              <a:buNone/>
              <a:defRPr sz="2203"/>
            </a:lvl8pPr>
            <a:lvl9pPr marL="4029991" indent="0">
              <a:buNone/>
              <a:defRPr sz="2203"/>
            </a:lvl9pPr>
          </a:lstStyle>
          <a:p>
            <a:pPr lvl="0"/>
            <a:r>
              <a:rPr lang="en-US" noProof="0"/>
              <a:t>Click icon to add picture</a:t>
            </a:r>
          </a:p>
        </p:txBody>
      </p:sp>
      <p:sp>
        <p:nvSpPr>
          <p:cNvPr id="4" name="Text Placeholder 3"/>
          <p:cNvSpPr>
            <a:spLocks noGrp="1"/>
          </p:cNvSpPr>
          <p:nvPr>
            <p:ph type="body" sz="half" idx="2"/>
          </p:nvPr>
        </p:nvSpPr>
        <p:spPr>
          <a:xfrm>
            <a:off x="925883" y="2266951"/>
            <a:ext cx="4333212" cy="4199805"/>
          </a:xfrm>
        </p:spPr>
        <p:txBody>
          <a:bodyPr/>
          <a:lstStyle>
            <a:lvl1pPr marL="0" indent="0">
              <a:buNone/>
              <a:defRPr sz="1762"/>
            </a:lvl1pPr>
            <a:lvl2pPr marL="503749" indent="0">
              <a:buNone/>
              <a:defRPr sz="1543"/>
            </a:lvl2pPr>
            <a:lvl3pPr marL="1007498" indent="0">
              <a:buNone/>
              <a:defRPr sz="1323"/>
            </a:lvl3pPr>
            <a:lvl4pPr marL="1511246" indent="0">
              <a:buNone/>
              <a:defRPr sz="1102"/>
            </a:lvl4pPr>
            <a:lvl5pPr marL="2014995" indent="0">
              <a:buNone/>
              <a:defRPr sz="1102"/>
            </a:lvl5pPr>
            <a:lvl6pPr marL="2518745" indent="0">
              <a:buNone/>
              <a:defRPr sz="1102"/>
            </a:lvl6pPr>
            <a:lvl7pPr marL="3022494" indent="0">
              <a:buNone/>
              <a:defRPr sz="1102"/>
            </a:lvl7pPr>
            <a:lvl8pPr marL="3526243" indent="0">
              <a:buNone/>
              <a:defRPr sz="1102"/>
            </a:lvl8pPr>
            <a:lvl9pPr marL="4029991" indent="0">
              <a:buNone/>
              <a:defRPr sz="1102"/>
            </a:lvl9pPr>
          </a:lstStyle>
          <a:p>
            <a:pPr lvl="0"/>
            <a:r>
              <a:rPr lang="en-US"/>
              <a:t>Click to edit Master text styles</a:t>
            </a:r>
          </a:p>
        </p:txBody>
      </p:sp>
      <p:sp>
        <p:nvSpPr>
          <p:cNvPr id="5" name="Footer Placeholder 4">
            <a:extLst>
              <a:ext uri="{FF2B5EF4-FFF2-40B4-BE49-F238E27FC236}">
                <a16:creationId xmlns:a16="http://schemas.microsoft.com/office/drawing/2014/main" id="{58FA434E-E17C-104A-A3B4-361E820AE36D}"/>
              </a:ext>
            </a:extLst>
          </p:cNvPr>
          <p:cNvSpPr>
            <a:spLocks noGrp="1"/>
          </p:cNvSpPr>
          <p:nvPr>
            <p:ph type="ftr" sz="quarter" idx="10"/>
          </p:nvPr>
        </p:nvSpPr>
        <p:spPr/>
        <p:txBody>
          <a:bodyPr/>
          <a:lstStyle>
            <a:lvl1pPr>
              <a:defRPr dirty="0"/>
            </a:lvl1pPr>
          </a:lstStyle>
          <a:p>
            <a:r>
              <a:rPr lang="en-US"/>
              <a:t>CSE224 - Nhắc lại về C++</a:t>
            </a:r>
            <a:endParaRPr lang="en-VN"/>
          </a:p>
        </p:txBody>
      </p:sp>
      <p:sp>
        <p:nvSpPr>
          <p:cNvPr id="6" name="Slide Number Placeholder 5">
            <a:extLst>
              <a:ext uri="{FF2B5EF4-FFF2-40B4-BE49-F238E27FC236}">
                <a16:creationId xmlns:a16="http://schemas.microsoft.com/office/drawing/2014/main" id="{254D400C-169E-4E41-ABCC-8760393C4D17}"/>
              </a:ext>
            </a:extLst>
          </p:cNvPr>
          <p:cNvSpPr>
            <a:spLocks noGrp="1"/>
          </p:cNvSpPr>
          <p:nvPr>
            <p:ph type="sldNum" sz="quarter" idx="11"/>
          </p:nvPr>
        </p:nvSpPr>
        <p:spPr/>
        <p:txBody>
          <a:bodyPr/>
          <a:lstStyle>
            <a:lvl1pPr>
              <a:defRPr smtClean="0"/>
            </a:lvl1pPr>
          </a:lstStyle>
          <a:p>
            <a:fld id="{B6F15528-21DE-4FAA-801E-634DDDAF4B2B}" type="slidenum">
              <a:rPr lang="en-VN"/>
              <a:t>‹#›</a:t>
            </a:fld>
            <a:endParaRPr lang="en-VN"/>
          </a:p>
        </p:txBody>
      </p:sp>
    </p:spTree>
    <p:extLst>
      <p:ext uri="{BB962C8B-B14F-4D97-AF65-F5344CB8AC3E}">
        <p14:creationId xmlns:p14="http://schemas.microsoft.com/office/powerpoint/2010/main" val="2987107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050" name="Rectangle 3">
            <a:extLst>
              <a:ext uri="{FF2B5EF4-FFF2-40B4-BE49-F238E27FC236}">
                <a16:creationId xmlns:a16="http://schemas.microsoft.com/office/drawing/2014/main" id="{62D524A8-3BA0-214C-83BF-28D54AFF5EF1}"/>
              </a:ext>
            </a:extLst>
          </p:cNvPr>
          <p:cNvSpPr>
            <a:spLocks noGrp="1" noChangeArrowheads="1"/>
          </p:cNvSpPr>
          <p:nvPr>
            <p:ph type="body" idx="1"/>
          </p:nvPr>
        </p:nvSpPr>
        <p:spPr bwMode="auto">
          <a:xfrm>
            <a:off x="671672" y="1479815"/>
            <a:ext cx="12520372" cy="5660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5">
            <a:extLst>
              <a:ext uri="{FF2B5EF4-FFF2-40B4-BE49-F238E27FC236}">
                <a16:creationId xmlns:a16="http://schemas.microsoft.com/office/drawing/2014/main" id="{5C7DFE97-81FB-4F4E-805D-C40B0BE166B9}"/>
              </a:ext>
            </a:extLst>
          </p:cNvPr>
          <p:cNvSpPr>
            <a:spLocks noGrp="1" noChangeArrowheads="1"/>
          </p:cNvSpPr>
          <p:nvPr>
            <p:ph type="ftr" sz="quarter" idx="3"/>
          </p:nvPr>
        </p:nvSpPr>
        <p:spPr bwMode="auto">
          <a:xfrm>
            <a:off x="671672" y="7140194"/>
            <a:ext cx="4253917" cy="353336"/>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eaLnBrk="1" hangingPunct="1">
              <a:defRPr sz="1800" b="0" i="1" dirty="0">
                <a:latin typeface="+mj-lt"/>
              </a:defRPr>
            </a:lvl1pPr>
          </a:lstStyle>
          <a:p>
            <a:r>
              <a:rPr lang="en-US"/>
              <a:t>CSE224 - Nhắc lại về C++</a:t>
            </a:r>
            <a:endParaRPr lang="en-VN"/>
          </a:p>
        </p:txBody>
      </p:sp>
      <p:sp>
        <p:nvSpPr>
          <p:cNvPr id="1030" name="Rectangle 6">
            <a:extLst>
              <a:ext uri="{FF2B5EF4-FFF2-40B4-BE49-F238E27FC236}">
                <a16:creationId xmlns:a16="http://schemas.microsoft.com/office/drawing/2014/main" id="{B5B6FDE4-AD5E-714A-8FF3-27FDBD6D3D3E}"/>
              </a:ext>
            </a:extLst>
          </p:cNvPr>
          <p:cNvSpPr>
            <a:spLocks noGrp="1" noChangeArrowheads="1"/>
          </p:cNvSpPr>
          <p:nvPr>
            <p:ph type="sldNum" sz="quarter" idx="4"/>
          </p:nvPr>
        </p:nvSpPr>
        <p:spPr bwMode="auto">
          <a:xfrm>
            <a:off x="10057578" y="7140194"/>
            <a:ext cx="3134466" cy="353336"/>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800" b="1" smtClean="0">
                <a:latin typeface="+mj-lt"/>
              </a:defRPr>
            </a:lvl1pPr>
          </a:lstStyle>
          <a:p>
            <a:fld id="{B6F15528-21DE-4FAA-801E-634DDDAF4B2B}" type="slidenum">
              <a:rPr lang="en-VN"/>
              <a:pPr/>
              <a:t>‹#›</a:t>
            </a:fld>
            <a:endParaRPr lang="en-VN"/>
          </a:p>
        </p:txBody>
      </p:sp>
      <p:sp>
        <p:nvSpPr>
          <p:cNvPr id="4" name="Snip Single Corner Rectangle 3">
            <a:extLst>
              <a:ext uri="{FF2B5EF4-FFF2-40B4-BE49-F238E27FC236}">
                <a16:creationId xmlns:a16="http://schemas.microsoft.com/office/drawing/2014/main" id="{8370EC8B-54B6-5641-9BF0-C0939D62C647}"/>
              </a:ext>
            </a:extLst>
          </p:cNvPr>
          <p:cNvSpPr/>
          <p:nvPr/>
        </p:nvSpPr>
        <p:spPr>
          <a:xfrm>
            <a:off x="671672" y="272803"/>
            <a:ext cx="11591577" cy="755649"/>
          </a:xfrm>
          <a:prstGeom prst="snip1Rect">
            <a:avLst/>
          </a:prstGeom>
          <a:solidFill>
            <a:schemeClr val="accent1">
              <a:lumMod val="50000"/>
            </a:schemeClr>
          </a:solidFill>
          <a:ln>
            <a:solidFill>
              <a:schemeClr val="accent4">
                <a:lumMod val="50000"/>
              </a:schemeClr>
            </a:solidFill>
          </a:ln>
          <a:effectLst>
            <a:innerShdw blurRad="63500" dist="50800" dir="18900000">
              <a:prstClr val="black">
                <a:alpha val="50000"/>
              </a:prstClr>
            </a:innerShdw>
          </a:effectLst>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b="1">
              <a:latin typeface="+mj-lt"/>
            </a:endParaRPr>
          </a:p>
        </p:txBody>
      </p:sp>
      <p:sp>
        <p:nvSpPr>
          <p:cNvPr id="2055" name="Rectangle 2">
            <a:extLst>
              <a:ext uri="{FF2B5EF4-FFF2-40B4-BE49-F238E27FC236}">
                <a16:creationId xmlns:a16="http://schemas.microsoft.com/office/drawing/2014/main" id="{7B03B52F-5471-B348-9AA8-E54EF0E6FD05}"/>
              </a:ext>
            </a:extLst>
          </p:cNvPr>
          <p:cNvSpPr>
            <a:spLocks noGrp="1" noChangeArrowheads="1"/>
          </p:cNvSpPr>
          <p:nvPr>
            <p:ph type="title"/>
          </p:nvPr>
        </p:nvSpPr>
        <p:spPr bwMode="white">
          <a:xfrm>
            <a:off x="671671" y="339344"/>
            <a:ext cx="11530357" cy="620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endParaRPr lang="en-US" altLang="en-US"/>
          </a:p>
        </p:txBody>
      </p:sp>
      <p:pic>
        <p:nvPicPr>
          <p:cNvPr id="9" name="Picture 4">
            <a:extLst>
              <a:ext uri="{FF2B5EF4-FFF2-40B4-BE49-F238E27FC236}">
                <a16:creationId xmlns:a16="http://schemas.microsoft.com/office/drawing/2014/main" id="{E1772D08-8BB6-4246-837B-3EB04271DFC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297066" y="1"/>
            <a:ext cx="1126448" cy="1126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6220611"/>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Lst>
  <p:hf hdr="0" dt="0"/>
  <p:txStyles>
    <p:titleStyle>
      <a:lvl1pPr algn="l" rtl="0" eaLnBrk="1" fontAlgn="base" hangingPunct="1">
        <a:spcBef>
          <a:spcPct val="0"/>
        </a:spcBef>
        <a:spcAft>
          <a:spcPct val="0"/>
        </a:spcAft>
        <a:defRPr sz="3526" b="1" kern="1200">
          <a:solidFill>
            <a:schemeClr val="bg1"/>
          </a:solidFill>
          <a:latin typeface="+mj-lt"/>
          <a:ea typeface="+mj-ea"/>
          <a:cs typeface="+mj-cs"/>
        </a:defRPr>
      </a:lvl1pPr>
      <a:lvl2pPr algn="l" rtl="0" eaLnBrk="1" fontAlgn="base" hangingPunct="1">
        <a:spcBef>
          <a:spcPct val="0"/>
        </a:spcBef>
        <a:spcAft>
          <a:spcPct val="0"/>
        </a:spcAft>
        <a:defRPr sz="3526">
          <a:solidFill>
            <a:schemeClr val="bg1"/>
          </a:solidFill>
          <a:latin typeface="Verdana" panose="020B0604030504040204" pitchFamily="34" charset="0"/>
        </a:defRPr>
      </a:lvl2pPr>
      <a:lvl3pPr algn="l" rtl="0" eaLnBrk="1" fontAlgn="base" hangingPunct="1">
        <a:spcBef>
          <a:spcPct val="0"/>
        </a:spcBef>
        <a:spcAft>
          <a:spcPct val="0"/>
        </a:spcAft>
        <a:defRPr sz="3526">
          <a:solidFill>
            <a:schemeClr val="bg1"/>
          </a:solidFill>
          <a:latin typeface="Verdana" panose="020B0604030504040204" pitchFamily="34" charset="0"/>
        </a:defRPr>
      </a:lvl3pPr>
      <a:lvl4pPr algn="l" rtl="0" eaLnBrk="1" fontAlgn="base" hangingPunct="1">
        <a:spcBef>
          <a:spcPct val="0"/>
        </a:spcBef>
        <a:spcAft>
          <a:spcPct val="0"/>
        </a:spcAft>
        <a:defRPr sz="3526">
          <a:solidFill>
            <a:schemeClr val="bg1"/>
          </a:solidFill>
          <a:latin typeface="Verdana" panose="020B0604030504040204" pitchFamily="34" charset="0"/>
        </a:defRPr>
      </a:lvl4pPr>
      <a:lvl5pPr algn="l" rtl="0" eaLnBrk="1" fontAlgn="base" hangingPunct="1">
        <a:spcBef>
          <a:spcPct val="0"/>
        </a:spcBef>
        <a:spcAft>
          <a:spcPct val="0"/>
        </a:spcAft>
        <a:defRPr sz="3526">
          <a:solidFill>
            <a:schemeClr val="bg1"/>
          </a:solidFill>
          <a:latin typeface="Verdana" panose="020B0604030504040204" pitchFamily="34" charset="0"/>
        </a:defRPr>
      </a:lvl5pPr>
      <a:lvl6pPr marL="503749" algn="ctr" rtl="0" eaLnBrk="1" fontAlgn="base" hangingPunct="1">
        <a:spcBef>
          <a:spcPct val="0"/>
        </a:spcBef>
        <a:spcAft>
          <a:spcPct val="0"/>
        </a:spcAft>
        <a:defRPr sz="3526">
          <a:solidFill>
            <a:schemeClr val="bg1"/>
          </a:solidFill>
          <a:latin typeface="Verdana" panose="020B0604030504040204" pitchFamily="34" charset="0"/>
        </a:defRPr>
      </a:lvl6pPr>
      <a:lvl7pPr marL="1007498" algn="ctr" rtl="0" eaLnBrk="1" fontAlgn="base" hangingPunct="1">
        <a:spcBef>
          <a:spcPct val="0"/>
        </a:spcBef>
        <a:spcAft>
          <a:spcPct val="0"/>
        </a:spcAft>
        <a:defRPr sz="3526">
          <a:solidFill>
            <a:schemeClr val="bg1"/>
          </a:solidFill>
          <a:latin typeface="Verdana" panose="020B0604030504040204" pitchFamily="34" charset="0"/>
        </a:defRPr>
      </a:lvl7pPr>
      <a:lvl8pPr marL="1511246" algn="ctr" rtl="0" eaLnBrk="1" fontAlgn="base" hangingPunct="1">
        <a:spcBef>
          <a:spcPct val="0"/>
        </a:spcBef>
        <a:spcAft>
          <a:spcPct val="0"/>
        </a:spcAft>
        <a:defRPr sz="3526">
          <a:solidFill>
            <a:schemeClr val="bg1"/>
          </a:solidFill>
          <a:latin typeface="Verdana" panose="020B0604030504040204" pitchFamily="34" charset="0"/>
        </a:defRPr>
      </a:lvl8pPr>
      <a:lvl9pPr marL="2014995" algn="ctr" rtl="0" eaLnBrk="1" fontAlgn="base" hangingPunct="1">
        <a:spcBef>
          <a:spcPct val="0"/>
        </a:spcBef>
        <a:spcAft>
          <a:spcPct val="0"/>
        </a:spcAft>
        <a:defRPr sz="3526">
          <a:solidFill>
            <a:schemeClr val="bg1"/>
          </a:solidFill>
          <a:latin typeface="Verdana" panose="020B0604030504040204" pitchFamily="34" charset="0"/>
        </a:defRPr>
      </a:lvl9pPr>
    </p:titleStyle>
    <p:bodyStyle>
      <a:lvl1pPr marL="377812" indent="-377812" algn="l" rtl="0" eaLnBrk="1" fontAlgn="base" hangingPunct="1">
        <a:spcBef>
          <a:spcPct val="20000"/>
        </a:spcBef>
        <a:spcAft>
          <a:spcPct val="0"/>
        </a:spcAft>
        <a:buClr>
          <a:srgbClr val="135959"/>
        </a:buClr>
        <a:buSzPct val="66000"/>
        <a:buFont typeface="Wingdings" pitchFamily="2" charset="2"/>
        <a:buChar char="q"/>
        <a:defRPr sz="3526" kern="1200">
          <a:solidFill>
            <a:schemeClr val="tx2"/>
          </a:solidFill>
          <a:latin typeface="Times New Roman" panose="02020603050405020304" pitchFamily="18" charset="0"/>
          <a:ea typeface="+mn-ea"/>
          <a:cs typeface="Times New Roman" panose="02020603050405020304" pitchFamily="18" charset="0"/>
        </a:defRPr>
      </a:lvl1pPr>
      <a:lvl2pPr marL="818591" indent="-314843" algn="l" rtl="0" eaLnBrk="1" fontAlgn="base" hangingPunct="1">
        <a:spcBef>
          <a:spcPct val="20000"/>
        </a:spcBef>
        <a:spcAft>
          <a:spcPct val="0"/>
        </a:spcAft>
        <a:buClr>
          <a:schemeClr val="accent1"/>
        </a:buClr>
        <a:buFont typeface="Wingdings" pitchFamily="2" charset="2"/>
        <a:buChar char="§"/>
        <a:defRPr sz="3085" kern="1200">
          <a:solidFill>
            <a:schemeClr val="tx2"/>
          </a:solidFill>
          <a:latin typeface="Times New Roman" panose="02020603050405020304" pitchFamily="18" charset="0"/>
          <a:ea typeface="+mn-ea"/>
          <a:cs typeface="Times New Roman" panose="02020603050405020304" pitchFamily="18" charset="0"/>
        </a:defRPr>
      </a:lvl2pPr>
      <a:lvl3pPr marL="1259372" indent="-251874" algn="l" rtl="0" eaLnBrk="1" fontAlgn="base" hangingPunct="1">
        <a:spcBef>
          <a:spcPct val="20000"/>
        </a:spcBef>
        <a:spcAft>
          <a:spcPct val="0"/>
        </a:spcAft>
        <a:buClr>
          <a:schemeClr val="tx1"/>
        </a:buClr>
        <a:buChar char="•"/>
        <a:defRPr sz="2644" kern="1200">
          <a:solidFill>
            <a:schemeClr val="tx2"/>
          </a:solidFill>
          <a:latin typeface="Times New Roman" panose="02020603050405020304" pitchFamily="18" charset="0"/>
          <a:ea typeface="+mn-ea"/>
          <a:cs typeface="Times New Roman" panose="02020603050405020304" pitchFamily="18" charset="0"/>
        </a:defRPr>
      </a:lvl3pPr>
      <a:lvl4pPr marL="1763121" indent="-251874" algn="l" rtl="0" eaLnBrk="1" fontAlgn="base" hangingPunct="1">
        <a:spcBef>
          <a:spcPct val="20000"/>
        </a:spcBef>
        <a:spcAft>
          <a:spcPct val="0"/>
        </a:spcAft>
        <a:buChar char="–"/>
        <a:defRPr sz="2203" kern="1200">
          <a:solidFill>
            <a:schemeClr val="tx2"/>
          </a:solidFill>
          <a:latin typeface="Times New Roman" panose="02020603050405020304" pitchFamily="18" charset="0"/>
          <a:ea typeface="+mn-ea"/>
          <a:cs typeface="Times New Roman" panose="02020603050405020304" pitchFamily="18" charset="0"/>
        </a:defRPr>
      </a:lvl4pPr>
      <a:lvl5pPr marL="2266871" indent="-251874" algn="l" rtl="0" eaLnBrk="1" fontAlgn="base" hangingPunct="1">
        <a:spcBef>
          <a:spcPct val="20000"/>
        </a:spcBef>
        <a:spcAft>
          <a:spcPct val="0"/>
        </a:spcAft>
        <a:buChar char="»"/>
        <a:defRPr sz="2203" kern="1200">
          <a:solidFill>
            <a:schemeClr val="tx2"/>
          </a:solidFill>
          <a:latin typeface="Times New Roman" panose="02020603050405020304" pitchFamily="18" charset="0"/>
          <a:ea typeface="+mn-ea"/>
          <a:cs typeface="Times New Roman" panose="02020603050405020304" pitchFamily="18" charset="0"/>
        </a:defRPr>
      </a:lvl5pPr>
      <a:lvl6pPr marL="2770619" indent="-251874" algn="l" defTabSz="1007498"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4368" indent="-251874" algn="l" defTabSz="1007498"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8117" indent="-251874" algn="l" defTabSz="1007498"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1866" indent="-251874" algn="l" defTabSz="1007498"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p:bodyStyle>
    <p:otherStyle>
      <a:defPPr>
        <a:defRPr lang="en-US"/>
      </a:defPPr>
      <a:lvl1pPr marL="0" algn="l" defTabSz="1007498" rtl="0" eaLnBrk="1" latinLnBrk="0" hangingPunct="1">
        <a:defRPr sz="1984" kern="1200">
          <a:solidFill>
            <a:schemeClr val="tx1"/>
          </a:solidFill>
          <a:latin typeface="+mn-lt"/>
          <a:ea typeface="+mn-ea"/>
          <a:cs typeface="+mn-cs"/>
        </a:defRPr>
      </a:lvl1pPr>
      <a:lvl2pPr marL="503749" algn="l" defTabSz="1007498" rtl="0" eaLnBrk="1" latinLnBrk="0" hangingPunct="1">
        <a:defRPr sz="1984" kern="1200">
          <a:solidFill>
            <a:schemeClr val="tx1"/>
          </a:solidFill>
          <a:latin typeface="+mn-lt"/>
          <a:ea typeface="+mn-ea"/>
          <a:cs typeface="+mn-cs"/>
        </a:defRPr>
      </a:lvl2pPr>
      <a:lvl3pPr marL="1007498" algn="l" defTabSz="1007498" rtl="0" eaLnBrk="1" latinLnBrk="0" hangingPunct="1">
        <a:defRPr sz="1984" kern="1200">
          <a:solidFill>
            <a:schemeClr val="tx1"/>
          </a:solidFill>
          <a:latin typeface="+mn-lt"/>
          <a:ea typeface="+mn-ea"/>
          <a:cs typeface="+mn-cs"/>
        </a:defRPr>
      </a:lvl3pPr>
      <a:lvl4pPr marL="1511246" algn="l" defTabSz="1007498" rtl="0" eaLnBrk="1" latinLnBrk="0" hangingPunct="1">
        <a:defRPr sz="1984" kern="1200">
          <a:solidFill>
            <a:schemeClr val="tx1"/>
          </a:solidFill>
          <a:latin typeface="+mn-lt"/>
          <a:ea typeface="+mn-ea"/>
          <a:cs typeface="+mn-cs"/>
        </a:defRPr>
      </a:lvl4pPr>
      <a:lvl5pPr marL="2014995" algn="l" defTabSz="1007498" rtl="0" eaLnBrk="1" latinLnBrk="0" hangingPunct="1">
        <a:defRPr sz="1984" kern="1200">
          <a:solidFill>
            <a:schemeClr val="tx1"/>
          </a:solidFill>
          <a:latin typeface="+mn-lt"/>
          <a:ea typeface="+mn-ea"/>
          <a:cs typeface="+mn-cs"/>
        </a:defRPr>
      </a:lvl5pPr>
      <a:lvl6pPr marL="2518745" algn="l" defTabSz="1007498" rtl="0" eaLnBrk="1" latinLnBrk="0" hangingPunct="1">
        <a:defRPr sz="1984" kern="1200">
          <a:solidFill>
            <a:schemeClr val="tx1"/>
          </a:solidFill>
          <a:latin typeface="+mn-lt"/>
          <a:ea typeface="+mn-ea"/>
          <a:cs typeface="+mn-cs"/>
        </a:defRPr>
      </a:lvl6pPr>
      <a:lvl7pPr marL="3022494" algn="l" defTabSz="1007498" rtl="0" eaLnBrk="1" latinLnBrk="0" hangingPunct="1">
        <a:defRPr sz="1984" kern="1200">
          <a:solidFill>
            <a:schemeClr val="tx1"/>
          </a:solidFill>
          <a:latin typeface="+mn-lt"/>
          <a:ea typeface="+mn-ea"/>
          <a:cs typeface="+mn-cs"/>
        </a:defRPr>
      </a:lvl7pPr>
      <a:lvl8pPr marL="3526243" algn="l" defTabSz="1007498" rtl="0" eaLnBrk="1" latinLnBrk="0" hangingPunct="1">
        <a:defRPr sz="1984" kern="1200">
          <a:solidFill>
            <a:schemeClr val="tx1"/>
          </a:solidFill>
          <a:latin typeface="+mn-lt"/>
          <a:ea typeface="+mn-ea"/>
          <a:cs typeface="+mn-cs"/>
        </a:defRPr>
      </a:lvl8pPr>
      <a:lvl9pPr marL="4029991" algn="l" defTabSz="1007498" rtl="0" eaLnBrk="1" latinLnBrk="0" hangingPunct="1">
        <a:defRPr sz="1984"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ducnghuy@tlu.edu.v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ubtitle 2">
            <a:extLst>
              <a:ext uri="{FF2B5EF4-FFF2-40B4-BE49-F238E27FC236}">
                <a16:creationId xmlns:a16="http://schemas.microsoft.com/office/drawing/2014/main" id="{FEAB011F-8B83-EB4E-8A88-0D63973139EE}"/>
              </a:ext>
            </a:extLst>
          </p:cNvPr>
          <p:cNvSpPr>
            <a:spLocks noGrp="1" noChangeArrowheads="1"/>
          </p:cNvSpPr>
          <p:nvPr>
            <p:ph type="subTitle" idx="1"/>
          </p:nvPr>
        </p:nvSpPr>
        <p:spPr>
          <a:xfrm>
            <a:off x="1471030" y="5375219"/>
            <a:ext cx="10746740" cy="1873333"/>
          </a:xfrm>
        </p:spPr>
        <p:txBody>
          <a:bodyPr/>
          <a:lstStyle/>
          <a:p>
            <a:pPr>
              <a:tabLst>
                <a:tab pos="4936039" algn="l"/>
              </a:tabLst>
            </a:pPr>
            <a:r>
              <a:rPr lang="en-US" altLang="en-VN" sz="3085" dirty="0">
                <a:latin typeface="Times New Roman" panose="02020603050405020304" pitchFamily="18" charset="0"/>
              </a:rPr>
              <a:t>	</a:t>
            </a:r>
            <a:r>
              <a:rPr lang="en-US" altLang="en-VN" sz="3085" dirty="0" err="1">
                <a:latin typeface="Times New Roman" panose="02020603050405020304" pitchFamily="18" charset="0"/>
              </a:rPr>
              <a:t>Giảng</a:t>
            </a:r>
            <a:r>
              <a:rPr lang="en-US" altLang="en-VN" sz="3085" dirty="0">
                <a:latin typeface="Times New Roman" panose="02020603050405020304" pitchFamily="18" charset="0"/>
              </a:rPr>
              <a:t> </a:t>
            </a:r>
            <a:r>
              <a:rPr lang="en-US" altLang="en-VN" sz="3085" dirty="0" err="1">
                <a:latin typeface="Times New Roman" panose="02020603050405020304" pitchFamily="18" charset="0"/>
              </a:rPr>
              <a:t>viên</a:t>
            </a:r>
            <a:r>
              <a:rPr lang="en-US" altLang="en-VN" sz="3085" dirty="0">
                <a:latin typeface="Times New Roman" panose="02020603050405020304" pitchFamily="18" charset="0"/>
              </a:rPr>
              <a:t>: </a:t>
            </a:r>
            <a:r>
              <a:rPr lang="en-US" altLang="en-VN" sz="3085" dirty="0" err="1" smtClean="0">
                <a:latin typeface="Times New Roman" panose="02020603050405020304" pitchFamily="18" charset="0"/>
              </a:rPr>
              <a:t>Nguyễn</a:t>
            </a:r>
            <a:r>
              <a:rPr lang="en-US" altLang="en-VN" sz="3085" dirty="0" smtClean="0">
                <a:latin typeface="Times New Roman" panose="02020603050405020304" pitchFamily="18" charset="0"/>
              </a:rPr>
              <a:t> </a:t>
            </a:r>
            <a:r>
              <a:rPr lang="en-US" altLang="en-VN" sz="3085" dirty="0" err="1" smtClean="0">
                <a:latin typeface="Times New Roman" panose="02020603050405020304" pitchFamily="18" charset="0"/>
              </a:rPr>
              <a:t>Huy</a:t>
            </a:r>
            <a:r>
              <a:rPr lang="en-US" altLang="en-VN" sz="3085" dirty="0" smtClean="0">
                <a:latin typeface="Times New Roman" panose="02020603050405020304" pitchFamily="18" charset="0"/>
              </a:rPr>
              <a:t> </a:t>
            </a:r>
            <a:r>
              <a:rPr lang="en-US" altLang="en-VN" sz="3085" dirty="0" err="1" smtClean="0">
                <a:latin typeface="Times New Roman" panose="02020603050405020304" pitchFamily="18" charset="0"/>
              </a:rPr>
              <a:t>Đức</a:t>
            </a:r>
            <a:endParaRPr lang="en-US" altLang="en-VN" sz="3085" dirty="0">
              <a:latin typeface="Times New Roman" panose="02020603050405020304" pitchFamily="18" charset="0"/>
            </a:endParaRPr>
          </a:p>
          <a:p>
            <a:r>
              <a:rPr lang="en-US" altLang="en-VN" sz="3085" dirty="0">
                <a:latin typeface="Times New Roman" panose="02020603050405020304" pitchFamily="18" charset="0"/>
              </a:rPr>
              <a:t>					   </a:t>
            </a:r>
            <a:r>
              <a:rPr lang="en-US" altLang="en-VN" sz="3085" dirty="0" smtClean="0">
                <a:latin typeface="Times New Roman" panose="02020603050405020304" pitchFamily="18" charset="0"/>
              </a:rPr>
              <a:t>Email</a:t>
            </a:r>
            <a:r>
              <a:rPr lang="en-US" altLang="en-VN" sz="3085" dirty="0">
                <a:latin typeface="Times New Roman" panose="02020603050405020304" pitchFamily="18" charset="0"/>
              </a:rPr>
              <a:t>: </a:t>
            </a:r>
            <a:r>
              <a:rPr lang="en-US" altLang="en-VN" sz="3085" dirty="0" smtClean="0">
                <a:latin typeface="Times New Roman" panose="02020603050405020304" pitchFamily="18" charset="0"/>
                <a:hlinkClick r:id="rId2"/>
              </a:rPr>
              <a:t>ducnghuy@tlu.edu.vn</a:t>
            </a:r>
            <a:endParaRPr lang="en-US" altLang="en-VN" sz="3085" dirty="0">
              <a:latin typeface="Times New Roman" panose="02020603050405020304" pitchFamily="18" charset="0"/>
            </a:endParaRPr>
          </a:p>
          <a:p>
            <a:pPr>
              <a:tabLst>
                <a:tab pos="3760626" algn="l"/>
              </a:tabLst>
            </a:pPr>
            <a:r>
              <a:rPr lang="en-US" altLang="en-VN" sz="3085" dirty="0">
                <a:latin typeface="Times New Roman" panose="02020603050405020304" pitchFamily="18" charset="0"/>
              </a:rPr>
              <a:t> </a:t>
            </a:r>
            <a:r>
              <a:rPr lang="en-US" altLang="en-VN" sz="3085" dirty="0" smtClean="0">
                <a:latin typeface="Times New Roman" panose="02020603050405020304" pitchFamily="18" charset="0"/>
              </a:rPr>
              <a:t>                               </a:t>
            </a:r>
            <a:r>
              <a:rPr lang="en-US" altLang="en-VN" sz="3085" dirty="0" smtClean="0">
                <a:latin typeface="Times New Roman" panose="02020603050405020304" pitchFamily="18" charset="0"/>
              </a:rPr>
              <a:t>ĐT</a:t>
            </a:r>
            <a:r>
              <a:rPr lang="en-US" altLang="en-VN" sz="3085">
                <a:latin typeface="Times New Roman" panose="02020603050405020304" pitchFamily="18" charset="0"/>
              </a:rPr>
              <a:t>: </a:t>
            </a:r>
            <a:r>
              <a:rPr lang="en-US" altLang="en-VN" sz="3085" smtClean="0">
                <a:latin typeface="Times New Roman" panose="02020603050405020304" pitchFamily="18" charset="0"/>
              </a:rPr>
              <a:t>0903 402 655</a:t>
            </a:r>
            <a:endParaRPr lang="en-US" altLang="en-VN" sz="3085" dirty="0">
              <a:latin typeface="Times New Roman" panose="02020603050405020304" pitchFamily="18" charset="0"/>
            </a:endParaRPr>
          </a:p>
        </p:txBody>
      </p:sp>
      <p:sp>
        <p:nvSpPr>
          <p:cNvPr id="2" name="Title 1">
            <a:extLst>
              <a:ext uri="{FF2B5EF4-FFF2-40B4-BE49-F238E27FC236}">
                <a16:creationId xmlns:a16="http://schemas.microsoft.com/office/drawing/2014/main" id="{7133A88B-D9FC-1B4C-8113-4014C0622A9B}"/>
              </a:ext>
            </a:extLst>
          </p:cNvPr>
          <p:cNvSpPr>
            <a:spLocks noGrp="1"/>
          </p:cNvSpPr>
          <p:nvPr>
            <p:ph type="ctrTitle" sz="quarter"/>
          </p:nvPr>
        </p:nvSpPr>
        <p:spPr>
          <a:xfrm>
            <a:off x="1138173" y="1860179"/>
            <a:ext cx="11954815" cy="2172435"/>
          </a:xfrm>
        </p:spPr>
        <p:txBody>
          <a:bodyPr/>
          <a:lstStyle/>
          <a:p>
            <a:pPr>
              <a:defRPr/>
            </a:pPr>
            <a:r>
              <a:rPr lang="en-US" sz="3200" dirty="0" err="1">
                <a:latin typeface="Times New Roman" panose="02020603050405020304" pitchFamily="18" charset="0"/>
                <a:cs typeface="Times New Roman" panose="02020603050405020304" pitchFamily="18" charset="0"/>
              </a:rPr>
              <a:t>NGUYÊN LÝ LẬP TRÌNH HƯỚNG ĐỐI TƯỢNG</a:t>
            </a:r>
            <a:r>
              <a:rPr lang="en-US" dirty="0"/>
              <a:t/>
            </a:r>
            <a:br>
              <a:rPr lang="en-US" dirty="0"/>
            </a:br>
            <a:r>
              <a:rPr lang="en-US" sz="2203" b="1" dirty="0">
                <a:solidFill>
                  <a:srgbClr val="002060"/>
                </a:solidFill>
                <a:highlight>
                  <a:srgbClr val="808000"/>
                </a:highlight>
              </a:rPr>
              <a:t>CSE 224</a:t>
            </a:r>
            <a:br>
              <a:rPr lang="en-US" sz="2203" b="1" dirty="0">
                <a:solidFill>
                  <a:srgbClr val="002060"/>
                </a:solidFill>
                <a:highlight>
                  <a:srgbClr val="808000"/>
                </a:highlight>
              </a:rPr>
            </a:br>
            <a:r>
              <a:rPr lang="vi-VN" sz="2800" dirty="0"/>
              <a:t>Chương 1: Nhắc lại về C++</a:t>
            </a:r>
            <a:endParaRPr lang="en-US" b="1" dirty="0">
              <a:solidFill>
                <a:srgbClr val="002060"/>
              </a:solidFill>
              <a:highlight>
                <a:srgbClr val="808000"/>
              </a:highlight>
            </a:endParaRPr>
          </a:p>
        </p:txBody>
      </p:sp>
      <p:pic>
        <p:nvPicPr>
          <p:cNvPr id="16388" name="Picture 4">
            <a:extLst>
              <a:ext uri="{FF2B5EF4-FFF2-40B4-BE49-F238E27FC236}">
                <a16:creationId xmlns:a16="http://schemas.microsoft.com/office/drawing/2014/main" id="{CA2A7374-1D66-5940-BE01-1458D7316E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3157"/>
            <a:ext cx="1244226" cy="12442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4A3CDB1-BE5D-FC4D-AF8B-18731916E2E5}"/>
              </a:ext>
            </a:extLst>
          </p:cNvPr>
          <p:cNvSpPr/>
          <p:nvPr/>
        </p:nvSpPr>
        <p:spPr>
          <a:xfrm>
            <a:off x="4536679" y="83326"/>
            <a:ext cx="5523307" cy="1041824"/>
          </a:xfrm>
          <a:prstGeom prst="rect">
            <a:avLst/>
          </a:prstGeom>
        </p:spPr>
        <p:txBody>
          <a:bodyPr wrap="none">
            <a:spAutoFit/>
          </a:bodyPr>
          <a:lstStyle/>
          <a:p>
            <a:pPr algn="ctr"/>
            <a:r>
              <a:rPr lang="en-US" sz="3085" dirty="0" err="1">
                <a:latin typeface="Times New Roman" panose="02020603050405020304" pitchFamily="18" charset="0"/>
                <a:cs typeface="Times New Roman" panose="02020603050405020304" pitchFamily="18" charset="0"/>
              </a:rPr>
              <a:t>TRƯỜNG ĐẠI HỌC THỦY LỢI</a:t>
            </a:r>
          </a:p>
          <a:p>
            <a:pPr algn="ctr"/>
            <a:r>
              <a:rPr lang="en-US" sz="3085" dirty="0" err="1">
                <a:latin typeface="Times New Roman" panose="02020603050405020304" pitchFamily="18" charset="0"/>
                <a:cs typeface="Times New Roman" panose="02020603050405020304" pitchFamily="18" charset="0"/>
              </a:rPr>
              <a:t>Khoa CNTT – Bộ môn CNPM</a:t>
            </a:r>
            <a:endParaRPr lang="en-VN" sz="3085">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a:t>Khai</a:t>
            </a:r>
            <a:r>
              <a:rPr lang="en-GB" dirty="0"/>
              <a:t> </a:t>
            </a:r>
            <a:r>
              <a:rPr lang="en-GB" dirty="0" err="1"/>
              <a:t>báo</a:t>
            </a:r>
            <a:r>
              <a:rPr lang="en-GB" dirty="0"/>
              <a:t> </a:t>
            </a:r>
            <a:r>
              <a:rPr lang="en-GB" dirty="0" err="1"/>
              <a:t>thư</a:t>
            </a:r>
            <a:r>
              <a:rPr lang="en-GB" dirty="0"/>
              <a:t> </a:t>
            </a:r>
            <a:r>
              <a:rPr lang="en-GB" dirty="0" err="1"/>
              <a:t>viện</a:t>
            </a:r>
            <a:r>
              <a:rPr lang="en-GB" dirty="0"/>
              <a:t> </a:t>
            </a:r>
            <a:r>
              <a:rPr lang="en-GB" b="1" dirty="0">
                <a:solidFill>
                  <a:srgbClr val="C00000"/>
                </a:solidFill>
              </a:rPr>
              <a:t>#include</a:t>
            </a:r>
          </a:p>
        </p:txBody>
      </p:sp>
      <p:sp>
        <p:nvSpPr>
          <p:cNvPr id="6" name="Content Placeholder 2"/>
          <p:cNvSpPr>
            <a:spLocks noGrp="1"/>
          </p:cNvSpPr>
          <p:nvPr>
            <p:ph idx="1"/>
          </p:nvPr>
        </p:nvSpPr>
        <p:spPr/>
        <p:txBody>
          <a:bodyPr>
            <a:noAutofit/>
          </a:bodyPr>
          <a:lstStyle/>
          <a:p>
            <a:pPr marL="0" indent="0" algn="just">
              <a:buNone/>
            </a:pPr>
            <a:endParaRPr lang="en-GB" b="1" dirty="0"/>
          </a:p>
          <a:p>
            <a:pPr marL="0" indent="0" algn="just">
              <a:buNone/>
            </a:pPr>
            <a:endParaRPr lang="en-GB" b="1" dirty="0"/>
          </a:p>
          <a:p>
            <a:pPr marL="0" indent="0" algn="just">
              <a:buNone/>
            </a:pPr>
            <a:endParaRPr lang="en-GB" b="1" dirty="0"/>
          </a:p>
          <a:p>
            <a:pPr marL="0" indent="0" algn="just">
              <a:buNone/>
            </a:pPr>
            <a:endParaRPr lang="en-GB" b="1" dirty="0"/>
          </a:p>
          <a:p>
            <a:pPr marL="0" indent="0" algn="just">
              <a:buNone/>
            </a:pPr>
            <a:r>
              <a:rPr lang="en-GB" b="1" dirty="0" err="1"/>
              <a:t>Mục</a:t>
            </a:r>
            <a:r>
              <a:rPr lang="en-GB" b="1" dirty="0"/>
              <a:t> </a:t>
            </a:r>
            <a:r>
              <a:rPr lang="en-GB" b="1" dirty="0" err="1"/>
              <a:t>đích</a:t>
            </a:r>
            <a:r>
              <a:rPr lang="en-GB" b="1" dirty="0"/>
              <a:t>:</a:t>
            </a:r>
            <a:r>
              <a:rPr lang="en-GB" dirty="0"/>
              <a:t> </a:t>
            </a:r>
            <a:r>
              <a:rPr lang="vi-VN" dirty="0"/>
              <a:t>Chỉ thị này sẽ </a:t>
            </a:r>
            <a:r>
              <a:rPr lang="en-GB" dirty="0" err="1"/>
              <a:t>thay</a:t>
            </a:r>
            <a:r>
              <a:rPr lang="en-GB" dirty="0"/>
              <a:t> </a:t>
            </a:r>
            <a:r>
              <a:rPr lang="en-GB" dirty="0" err="1"/>
              <a:t>thế</a:t>
            </a:r>
            <a:r>
              <a:rPr lang="en-GB" dirty="0"/>
              <a:t> </a:t>
            </a:r>
            <a:r>
              <a:rPr lang="en-GB" dirty="0" err="1"/>
              <a:t>toàn</a:t>
            </a:r>
            <a:r>
              <a:rPr lang="en-GB" dirty="0"/>
              <a:t> </a:t>
            </a:r>
            <a:r>
              <a:rPr lang="en-GB" dirty="0" err="1"/>
              <a:t>bộ</a:t>
            </a:r>
            <a:r>
              <a:rPr lang="en-GB" dirty="0"/>
              <a:t> </a:t>
            </a:r>
            <a:r>
              <a:rPr lang="en-GB" dirty="0" err="1"/>
              <a:t>nội</a:t>
            </a:r>
            <a:r>
              <a:rPr lang="en-GB" dirty="0"/>
              <a:t> dung </a:t>
            </a:r>
            <a:r>
              <a:rPr lang="en-GB" dirty="0" err="1"/>
              <a:t>của</a:t>
            </a:r>
            <a:r>
              <a:rPr lang="en-GB" dirty="0"/>
              <a:t> </a:t>
            </a:r>
            <a:r>
              <a:rPr lang="en-GB" b="1" i="1" dirty="0"/>
              <a:t>header</a:t>
            </a:r>
            <a:r>
              <a:rPr lang="en-GB" dirty="0"/>
              <a:t> hay </a:t>
            </a:r>
            <a:r>
              <a:rPr lang="en-GB" dirty="0" err="1"/>
              <a:t>một</a:t>
            </a:r>
            <a:r>
              <a:rPr lang="en-GB" dirty="0"/>
              <a:t> </a:t>
            </a:r>
            <a:r>
              <a:rPr lang="en-GB" dirty="0" err="1"/>
              <a:t>tập</a:t>
            </a:r>
            <a:r>
              <a:rPr lang="en-GB" dirty="0"/>
              <a:t> tin </a:t>
            </a:r>
            <a:r>
              <a:rPr lang="en-GB" b="1" i="1" dirty="0"/>
              <a:t>“file” </a:t>
            </a:r>
            <a:r>
              <a:rPr lang="en-GB" i="1" dirty="0" err="1"/>
              <a:t>tự</a:t>
            </a:r>
            <a:r>
              <a:rPr lang="en-GB" i="1" dirty="0"/>
              <a:t> </a:t>
            </a:r>
            <a:r>
              <a:rPr lang="en-GB" i="1" dirty="0" err="1"/>
              <a:t>định</a:t>
            </a:r>
            <a:r>
              <a:rPr lang="en-GB" i="1" dirty="0"/>
              <a:t> </a:t>
            </a:r>
            <a:r>
              <a:rPr lang="en-GB" i="1" dirty="0" err="1"/>
              <a:t>nghĩa</a:t>
            </a:r>
            <a:r>
              <a:rPr lang="en-GB" i="1" dirty="0"/>
              <a:t> </a:t>
            </a:r>
            <a:r>
              <a:rPr lang="en-GB" i="1" dirty="0" err="1"/>
              <a:t>thêm.</a:t>
            </a:r>
            <a:r>
              <a:rPr lang="en-GB" i="1" dirty="0"/>
              <a:t> </a:t>
            </a:r>
          </a:p>
          <a:p>
            <a:pPr marL="0" indent="0" algn="just">
              <a:buNone/>
            </a:pPr>
            <a:r>
              <a:rPr lang="en-GB" i="1" dirty="0" err="1"/>
              <a:t>Các</a:t>
            </a:r>
            <a:r>
              <a:rPr lang="en-GB" i="1" dirty="0"/>
              <a:t> </a:t>
            </a:r>
            <a:r>
              <a:rPr lang="en-GB" i="1" dirty="0" err="1"/>
              <a:t>tập</a:t>
            </a:r>
            <a:r>
              <a:rPr lang="en-GB" i="1" dirty="0"/>
              <a:t> tin </a:t>
            </a:r>
            <a:r>
              <a:rPr lang="en-GB" i="1" dirty="0" err="1"/>
              <a:t>này thường</a:t>
            </a:r>
            <a:r>
              <a:rPr lang="en-GB" i="1" dirty="0"/>
              <a:t> </a:t>
            </a:r>
            <a:r>
              <a:rPr lang="en-GB" i="1" dirty="0" err="1"/>
              <a:t>chứa</a:t>
            </a:r>
            <a:r>
              <a:rPr lang="en-GB" i="1" dirty="0"/>
              <a:t> </a:t>
            </a:r>
            <a:r>
              <a:rPr lang="en-GB" i="1" dirty="0" err="1"/>
              <a:t>định</a:t>
            </a:r>
            <a:r>
              <a:rPr lang="en-GB" i="1" dirty="0"/>
              <a:t> </a:t>
            </a:r>
            <a:r>
              <a:rPr lang="en-GB" i="1" dirty="0" err="1"/>
              <a:t>nghĩa</a:t>
            </a:r>
            <a:r>
              <a:rPr lang="en-GB" i="1" dirty="0"/>
              <a:t> </a:t>
            </a:r>
            <a:r>
              <a:rPr lang="en-GB" i="1" dirty="0" err="1"/>
              <a:t>các</a:t>
            </a:r>
            <a:r>
              <a:rPr lang="en-GB" i="1" dirty="0"/>
              <a:t> </a:t>
            </a:r>
            <a:r>
              <a:rPr lang="en-GB" i="1" dirty="0" err="1"/>
              <a:t>hàm</a:t>
            </a:r>
            <a:r>
              <a:rPr lang="en-GB" i="1" dirty="0"/>
              <a:t> </a:t>
            </a:r>
            <a:r>
              <a:rPr lang="en-GB" i="1" dirty="0" err="1"/>
              <a:t>được</a:t>
            </a:r>
            <a:r>
              <a:rPr lang="en-GB" i="1" dirty="0"/>
              <a:t> </a:t>
            </a:r>
            <a:r>
              <a:rPr lang="en-GB" i="1" dirty="0" err="1"/>
              <a:t>sử</a:t>
            </a:r>
            <a:r>
              <a:rPr lang="en-GB" i="1" dirty="0"/>
              <a:t> </a:t>
            </a:r>
            <a:r>
              <a:rPr lang="en-GB" i="1" dirty="0" err="1"/>
              <a:t>dụng</a:t>
            </a:r>
            <a:r>
              <a:rPr lang="en-GB" i="1" dirty="0"/>
              <a:t> </a:t>
            </a:r>
            <a:r>
              <a:rPr lang="en-GB" i="1" dirty="0" err="1"/>
              <a:t>trong</a:t>
            </a:r>
            <a:r>
              <a:rPr lang="en-GB" i="1" dirty="0"/>
              <a:t> </a:t>
            </a:r>
            <a:r>
              <a:rPr lang="en-GB" i="1" dirty="0" err="1"/>
              <a:t>chương</a:t>
            </a:r>
            <a:r>
              <a:rPr lang="en-GB" i="1" dirty="0"/>
              <a:t> </a:t>
            </a:r>
            <a:r>
              <a:rPr lang="en-GB" i="1" dirty="0" err="1"/>
              <a:t>trình</a:t>
            </a:r>
            <a:endParaRPr lang="en-GB" i="1" dirty="0"/>
          </a:p>
        </p:txBody>
      </p:sp>
      <p:sp>
        <p:nvSpPr>
          <p:cNvPr id="5" name="Rectangle 4"/>
          <p:cNvSpPr/>
          <p:nvPr/>
        </p:nvSpPr>
        <p:spPr>
          <a:xfrm>
            <a:off x="2602726" y="2015115"/>
            <a:ext cx="3728289" cy="1516569"/>
          </a:xfrm>
          <a:prstGeom prst="rect">
            <a:avLst/>
          </a:prstGeom>
        </p:spPr>
        <p:txBody>
          <a:bodyPr wrap="square">
            <a:spAutoFit/>
          </a:bodyPr>
          <a:lstStyle/>
          <a:p>
            <a:r>
              <a:rPr lang="en-GB" sz="3085" b="1" i="1" dirty="0">
                <a:solidFill>
                  <a:srgbClr val="FF0000"/>
                </a:solidFill>
                <a:latin typeface="Times New Roman" panose="02020603050405020304" pitchFamily="18" charset="0"/>
                <a:cs typeface="Times New Roman" panose="02020603050405020304" pitchFamily="18" charset="0"/>
              </a:rPr>
              <a:t>#include </a:t>
            </a:r>
            <a:r>
              <a:rPr lang="en-GB" sz="3085" i="1" dirty="0">
                <a:solidFill>
                  <a:srgbClr val="FF0000"/>
                </a:solidFill>
                <a:latin typeface="Times New Roman" panose="02020603050405020304" pitchFamily="18" charset="0"/>
                <a:cs typeface="Times New Roman" panose="02020603050405020304" pitchFamily="18" charset="0"/>
              </a:rPr>
              <a:t>&lt;header&gt;</a:t>
            </a:r>
          </a:p>
          <a:p>
            <a:r>
              <a:rPr lang="en-GB" sz="3085" i="1" dirty="0" err="1">
                <a:solidFill>
                  <a:srgbClr val="FF0000"/>
                </a:solidFill>
                <a:latin typeface="Times New Roman" panose="02020603050405020304" pitchFamily="18" charset="0"/>
                <a:cs typeface="Times New Roman" panose="02020603050405020304" pitchFamily="18" charset="0"/>
              </a:rPr>
              <a:t>hoặc</a:t>
            </a:r>
            <a:endParaRPr lang="en-GB" sz="3085" i="1" dirty="0">
              <a:solidFill>
                <a:srgbClr val="FF0000"/>
              </a:solidFill>
              <a:latin typeface="Times New Roman" panose="02020603050405020304" pitchFamily="18" charset="0"/>
              <a:cs typeface="Times New Roman" panose="02020603050405020304" pitchFamily="18" charset="0"/>
            </a:endParaRPr>
          </a:p>
          <a:p>
            <a:r>
              <a:rPr lang="en-GB" sz="3085" b="1" i="1" dirty="0">
                <a:solidFill>
                  <a:srgbClr val="FF0000"/>
                </a:solidFill>
                <a:latin typeface="Times New Roman" panose="02020603050405020304" pitchFamily="18" charset="0"/>
                <a:cs typeface="Times New Roman" panose="02020603050405020304" pitchFamily="18" charset="0"/>
              </a:rPr>
              <a:t>#include </a:t>
            </a:r>
            <a:r>
              <a:rPr lang="en-GB" sz="3085" i="1" dirty="0">
                <a:solidFill>
                  <a:srgbClr val="FF0000"/>
                </a:solidFill>
                <a:latin typeface="Times New Roman" panose="02020603050405020304" pitchFamily="18" charset="0"/>
                <a:cs typeface="Times New Roman" panose="02020603050405020304" pitchFamily="18" charset="0"/>
              </a:rPr>
              <a:t>"file"</a:t>
            </a:r>
          </a:p>
        </p:txBody>
      </p:sp>
      <p:sp>
        <p:nvSpPr>
          <p:cNvPr id="3" name="Footer Placeholder 2">
            <a:extLst>
              <a:ext uri="{FF2B5EF4-FFF2-40B4-BE49-F238E27FC236}">
                <a16:creationId xmlns:a16="http://schemas.microsoft.com/office/drawing/2014/main" id="{7B738FDF-D704-3348-B008-FF45F2A2D74D}"/>
              </a:ext>
            </a:extLst>
          </p:cNvPr>
          <p:cNvSpPr>
            <a:spLocks noGrp="1"/>
          </p:cNvSpPr>
          <p:nvPr>
            <p:ph type="ftr" sz="quarter" idx="10"/>
          </p:nvPr>
        </p:nvSpPr>
        <p:spPr/>
        <p:txBody>
          <a:bodyPr/>
          <a:lstStyle/>
          <a:p>
            <a:r>
              <a:rPr lang="en-US"/>
              <a:t>CSE224 - Nhắc lại về C++</a:t>
            </a:r>
            <a:endParaRPr lang="en-VN"/>
          </a:p>
        </p:txBody>
      </p:sp>
      <p:sp>
        <p:nvSpPr>
          <p:cNvPr id="4" name="Slide Number Placeholder 3">
            <a:extLst>
              <a:ext uri="{FF2B5EF4-FFF2-40B4-BE49-F238E27FC236}">
                <a16:creationId xmlns:a16="http://schemas.microsoft.com/office/drawing/2014/main" id="{C12FB3C4-5181-784B-8851-C541E04E87D2}"/>
              </a:ext>
            </a:extLst>
          </p:cNvPr>
          <p:cNvSpPr>
            <a:spLocks noGrp="1"/>
          </p:cNvSpPr>
          <p:nvPr>
            <p:ph type="sldNum" sz="quarter" idx="11"/>
          </p:nvPr>
        </p:nvSpPr>
        <p:spPr/>
        <p:txBody>
          <a:bodyPr/>
          <a:lstStyle/>
          <a:p>
            <a:fld id="{B6F15528-21DE-4FAA-801E-634DDDAF4B2B}" type="slidenum">
              <a:rPr lang="en-VN"/>
              <a:t>10</a:t>
            </a:fld>
            <a:endParaRPr lang="en-VN"/>
          </a:p>
        </p:txBody>
      </p:sp>
    </p:spTree>
    <p:extLst>
      <p:ext uri="{BB962C8B-B14F-4D97-AF65-F5344CB8AC3E}">
        <p14:creationId xmlns:p14="http://schemas.microsoft.com/office/powerpoint/2010/main" val="120989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Hàm</a:t>
            </a:r>
            <a:r>
              <a:rPr lang="en-US" dirty="0"/>
              <a:t> main()</a:t>
            </a:r>
          </a:p>
        </p:txBody>
      </p:sp>
      <p:sp>
        <p:nvSpPr>
          <p:cNvPr id="3" name="Content Placeholder 2"/>
          <p:cNvSpPr>
            <a:spLocks noGrp="1"/>
          </p:cNvSpPr>
          <p:nvPr>
            <p:ph idx="1"/>
          </p:nvPr>
        </p:nvSpPr>
        <p:spPr/>
        <p:txBody>
          <a:bodyPr>
            <a:normAutofit/>
          </a:bodyPr>
          <a:lstStyle/>
          <a:p>
            <a:pPr algn="just">
              <a:buClr>
                <a:srgbClr val="215D9F"/>
              </a:buClr>
            </a:pPr>
            <a:r>
              <a:rPr lang="en-US" dirty="0" err="1"/>
              <a:t>Hàm</a:t>
            </a:r>
            <a:r>
              <a:rPr lang="en-US" dirty="0"/>
              <a:t> main() </a:t>
            </a:r>
            <a:r>
              <a:rPr lang="en-US" dirty="0" err="1"/>
              <a:t>là</a:t>
            </a:r>
            <a:r>
              <a:rPr lang="en-US" dirty="0"/>
              <a:t> </a:t>
            </a:r>
            <a:r>
              <a:rPr lang="en-US" dirty="0" err="1"/>
              <a:t>bắt</a:t>
            </a:r>
            <a:r>
              <a:rPr lang="en-US" dirty="0"/>
              <a:t> </a:t>
            </a:r>
            <a:r>
              <a:rPr lang="en-US" dirty="0" err="1"/>
              <a:t>buộc</a:t>
            </a:r>
            <a:r>
              <a:rPr lang="en-US" dirty="0"/>
              <a:t> </a:t>
            </a:r>
            <a:r>
              <a:rPr lang="en-US" dirty="0" err="1"/>
              <a:t>và</a:t>
            </a:r>
            <a:r>
              <a:rPr lang="en-US" dirty="0"/>
              <a:t> </a:t>
            </a:r>
            <a:r>
              <a:rPr lang="en-US" dirty="0" err="1"/>
              <a:t>được</a:t>
            </a:r>
            <a:r>
              <a:rPr lang="en-US" dirty="0"/>
              <a:t> </a:t>
            </a:r>
            <a:r>
              <a:rPr lang="en-US" dirty="0" err="1"/>
              <a:t>thực</a:t>
            </a:r>
            <a:r>
              <a:rPr lang="en-US" dirty="0"/>
              <a:t> </a:t>
            </a:r>
            <a:r>
              <a:rPr lang="en-US" dirty="0" err="1"/>
              <a:t>hiện</a:t>
            </a:r>
            <a:r>
              <a:rPr lang="en-US" dirty="0"/>
              <a:t> </a:t>
            </a:r>
            <a:r>
              <a:rPr lang="en-US" dirty="0" err="1"/>
              <a:t>đầu</a:t>
            </a:r>
            <a:r>
              <a:rPr lang="en-US" dirty="0"/>
              <a:t> </a:t>
            </a:r>
            <a:r>
              <a:rPr lang="en-US" dirty="0" err="1"/>
              <a:t>tiên</a:t>
            </a:r>
            <a:r>
              <a:rPr lang="en-US" dirty="0"/>
              <a:t> </a:t>
            </a:r>
            <a:r>
              <a:rPr lang="en-US" dirty="0" err="1"/>
              <a:t>khi</a:t>
            </a:r>
            <a:r>
              <a:rPr lang="en-US" dirty="0"/>
              <a:t> </a:t>
            </a:r>
            <a:r>
              <a:rPr lang="en-US" dirty="0" err="1"/>
              <a:t>thực</a:t>
            </a:r>
            <a:r>
              <a:rPr lang="en-US" dirty="0"/>
              <a:t> </a:t>
            </a:r>
            <a:r>
              <a:rPr lang="en-US" dirty="0" err="1"/>
              <a:t>thi</a:t>
            </a:r>
            <a:r>
              <a:rPr lang="en-US" dirty="0"/>
              <a:t> </a:t>
            </a:r>
            <a:r>
              <a:rPr lang="en-US" dirty="0" err="1"/>
              <a:t>chương</a:t>
            </a:r>
            <a:r>
              <a:rPr lang="en-US" dirty="0"/>
              <a:t> </a:t>
            </a:r>
            <a:r>
              <a:rPr lang="en-US" dirty="0" err="1"/>
              <a:t>trình</a:t>
            </a:r>
            <a:r>
              <a:rPr lang="en-US" dirty="0"/>
              <a:t> C++</a:t>
            </a:r>
          </a:p>
          <a:p>
            <a:pPr algn="just">
              <a:buClr>
                <a:srgbClr val="215D9F"/>
              </a:buClr>
            </a:pPr>
            <a:r>
              <a:rPr lang="en-US" dirty="0" err="1"/>
              <a:t>Tập</a:t>
            </a:r>
            <a:r>
              <a:rPr lang="en-US" dirty="0"/>
              <a:t> </a:t>
            </a:r>
            <a:r>
              <a:rPr lang="en-US" dirty="0" err="1"/>
              <a:t>các</a:t>
            </a:r>
            <a:r>
              <a:rPr lang="en-US" dirty="0"/>
              <a:t> </a:t>
            </a:r>
            <a:r>
              <a:rPr lang="en-US" dirty="0" err="1"/>
              <a:t>lệnh</a:t>
            </a:r>
            <a:r>
              <a:rPr lang="en-US" dirty="0"/>
              <a:t> </a:t>
            </a:r>
            <a:r>
              <a:rPr lang="en-US" dirty="0" err="1"/>
              <a:t>trong</a:t>
            </a:r>
            <a:r>
              <a:rPr lang="en-US" dirty="0"/>
              <a:t> </a:t>
            </a:r>
            <a:r>
              <a:rPr lang="en-US" dirty="0" err="1"/>
              <a:t>hàm</a:t>
            </a:r>
            <a:r>
              <a:rPr lang="en-US" dirty="0"/>
              <a:t> main() </a:t>
            </a:r>
            <a:r>
              <a:rPr lang="en-US" dirty="0" err="1"/>
              <a:t>phải</a:t>
            </a:r>
            <a:r>
              <a:rPr lang="en-US" dirty="0"/>
              <a:t> </a:t>
            </a:r>
            <a:r>
              <a:rPr lang="en-US" dirty="0" err="1"/>
              <a:t>được</a:t>
            </a:r>
            <a:r>
              <a:rPr lang="en-US" dirty="0"/>
              <a:t> </a:t>
            </a:r>
            <a:r>
              <a:rPr lang="en-US" dirty="0" err="1"/>
              <a:t>đặt</a:t>
            </a:r>
            <a:r>
              <a:rPr lang="en-US" dirty="0"/>
              <a:t> </a:t>
            </a:r>
            <a:r>
              <a:rPr lang="en-US" dirty="0" err="1"/>
              <a:t>trong</a:t>
            </a:r>
            <a:r>
              <a:rPr lang="en-US" dirty="0"/>
              <a:t> </a:t>
            </a:r>
            <a:r>
              <a:rPr lang="en-US" dirty="0" err="1"/>
              <a:t>cặp</a:t>
            </a:r>
            <a:r>
              <a:rPr lang="en-US" dirty="0"/>
              <a:t> </a:t>
            </a:r>
            <a:r>
              <a:rPr lang="en-US" dirty="0" err="1"/>
              <a:t>dấu</a:t>
            </a:r>
            <a:r>
              <a:rPr lang="en-US" dirty="0"/>
              <a:t> { }</a:t>
            </a:r>
          </a:p>
          <a:p>
            <a:pPr algn="just">
              <a:buClr>
                <a:srgbClr val="215D9F"/>
              </a:buClr>
            </a:pPr>
            <a:r>
              <a:rPr lang="en-US" dirty="0" err="1"/>
              <a:t>Chương</a:t>
            </a:r>
            <a:r>
              <a:rPr lang="en-US" dirty="0"/>
              <a:t> </a:t>
            </a:r>
            <a:r>
              <a:rPr lang="en-US" dirty="0" err="1"/>
              <a:t>trình</a:t>
            </a:r>
            <a:r>
              <a:rPr lang="en-US" dirty="0"/>
              <a:t> </a:t>
            </a:r>
            <a:r>
              <a:rPr lang="en-US" dirty="0" err="1"/>
              <a:t>sẽ</a:t>
            </a:r>
            <a:r>
              <a:rPr lang="en-US" dirty="0"/>
              <a:t> </a:t>
            </a:r>
            <a:r>
              <a:rPr lang="en-US" dirty="0" err="1"/>
              <a:t>thực</a:t>
            </a:r>
            <a:r>
              <a:rPr lang="en-US" dirty="0"/>
              <a:t> </a:t>
            </a:r>
            <a:r>
              <a:rPr lang="en-US" dirty="0" err="1"/>
              <a:t>hiện</a:t>
            </a:r>
            <a:r>
              <a:rPr lang="en-US" dirty="0"/>
              <a:t> </a:t>
            </a:r>
            <a:r>
              <a:rPr lang="en-US" dirty="0" err="1"/>
              <a:t>những</a:t>
            </a:r>
            <a:r>
              <a:rPr lang="en-US" dirty="0"/>
              <a:t> </a:t>
            </a:r>
            <a:r>
              <a:rPr lang="en-US" dirty="0" err="1"/>
              <a:t>lệnh</a:t>
            </a:r>
            <a:r>
              <a:rPr lang="en-US" dirty="0"/>
              <a:t> </a:t>
            </a:r>
            <a:r>
              <a:rPr lang="en-US" dirty="0" err="1"/>
              <a:t>theo</a:t>
            </a:r>
            <a:r>
              <a:rPr lang="en-US" dirty="0"/>
              <a:t> </a:t>
            </a:r>
            <a:r>
              <a:rPr lang="en-US" dirty="0" err="1"/>
              <a:t>thứ</a:t>
            </a:r>
            <a:r>
              <a:rPr lang="en-US" dirty="0"/>
              <a:t> </a:t>
            </a:r>
            <a:r>
              <a:rPr lang="en-US" dirty="0" err="1"/>
              <a:t>tự</a:t>
            </a:r>
            <a:r>
              <a:rPr lang="en-US" dirty="0"/>
              <a:t> </a:t>
            </a:r>
            <a:r>
              <a:rPr lang="en-US" dirty="0" err="1"/>
              <a:t>trong</a:t>
            </a:r>
            <a:r>
              <a:rPr lang="en-US" dirty="0"/>
              <a:t> </a:t>
            </a:r>
            <a:r>
              <a:rPr lang="en-US" dirty="0" err="1"/>
              <a:t>hàm</a:t>
            </a:r>
            <a:r>
              <a:rPr lang="en-US" dirty="0"/>
              <a:t> main()</a:t>
            </a:r>
          </a:p>
        </p:txBody>
      </p:sp>
      <p:sp>
        <p:nvSpPr>
          <p:cNvPr id="4" name="Footer Placeholder 3">
            <a:extLst>
              <a:ext uri="{FF2B5EF4-FFF2-40B4-BE49-F238E27FC236}">
                <a16:creationId xmlns:a16="http://schemas.microsoft.com/office/drawing/2014/main" id="{AE78456A-00D4-2848-9D2E-8BEAEC7B4FE6}"/>
              </a:ext>
            </a:extLst>
          </p:cNvPr>
          <p:cNvSpPr>
            <a:spLocks noGrp="1"/>
          </p:cNvSpPr>
          <p:nvPr>
            <p:ph type="ftr" sz="quarter" idx="10"/>
          </p:nvPr>
        </p:nvSpPr>
        <p:spPr/>
        <p:txBody>
          <a:bodyPr/>
          <a:lstStyle/>
          <a:p>
            <a:r>
              <a:rPr lang="en-US"/>
              <a:t>CSE224 - Nhắc lại về C++</a:t>
            </a:r>
            <a:endParaRPr lang="en-VN"/>
          </a:p>
        </p:txBody>
      </p:sp>
      <p:sp>
        <p:nvSpPr>
          <p:cNvPr id="5" name="Slide Number Placeholder 4">
            <a:extLst>
              <a:ext uri="{FF2B5EF4-FFF2-40B4-BE49-F238E27FC236}">
                <a16:creationId xmlns:a16="http://schemas.microsoft.com/office/drawing/2014/main" id="{2C0B770A-C496-B845-93FC-903E49AC77A4}"/>
              </a:ext>
            </a:extLst>
          </p:cNvPr>
          <p:cNvSpPr>
            <a:spLocks noGrp="1"/>
          </p:cNvSpPr>
          <p:nvPr>
            <p:ph type="sldNum" sz="quarter" idx="11"/>
          </p:nvPr>
        </p:nvSpPr>
        <p:spPr/>
        <p:txBody>
          <a:bodyPr/>
          <a:lstStyle/>
          <a:p>
            <a:fld id="{B6F15528-21DE-4FAA-801E-634DDDAF4B2B}" type="slidenum">
              <a:rPr lang="en-VN"/>
              <a:t>11</a:t>
            </a:fld>
            <a:endParaRPr lang="en-VN"/>
          </a:p>
        </p:txBody>
      </p:sp>
    </p:spTree>
    <p:extLst>
      <p:ext uri="{BB962C8B-B14F-4D97-AF65-F5344CB8AC3E}">
        <p14:creationId xmlns:p14="http://schemas.microsoft.com/office/powerpoint/2010/main" val="1788135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64465" indent="-264465">
              <a:buClr>
                <a:schemeClr val="accent6">
                  <a:lumMod val="75000"/>
                </a:schemeClr>
              </a:buClr>
              <a:defRPr/>
            </a:pPr>
            <a:r>
              <a:rPr lang="en-US" dirty="0" err="1"/>
              <a:t>Lệnh/ khối lệnh</a:t>
            </a:r>
            <a:endParaRPr lang="en-US" dirty="0"/>
          </a:p>
        </p:txBody>
      </p:sp>
      <p:sp>
        <p:nvSpPr>
          <p:cNvPr id="11267" name="Content Placeholder 2"/>
          <p:cNvSpPr>
            <a:spLocks noGrp="1"/>
          </p:cNvSpPr>
          <p:nvPr>
            <p:ph idx="1"/>
          </p:nvPr>
        </p:nvSpPr>
        <p:spPr/>
        <p:txBody>
          <a:bodyPr rtlCol="0">
            <a:noAutofit/>
          </a:bodyPr>
          <a:lstStyle/>
          <a:p>
            <a:pPr indent="-151123" algn="just">
              <a:buClr>
                <a:schemeClr val="accent6">
                  <a:lumMod val="75000"/>
                </a:schemeClr>
              </a:buClr>
              <a:defRPr/>
            </a:pPr>
            <a:r>
              <a:rPr lang="en-US" dirty="0" err="1"/>
              <a:t>Lệnh</a:t>
            </a:r>
            <a:endParaRPr lang="en-US" dirty="0"/>
          </a:p>
          <a:p>
            <a:pPr indent="-151123" algn="just">
              <a:buClr>
                <a:schemeClr val="accent6">
                  <a:lumMod val="75000"/>
                </a:schemeClr>
              </a:buClr>
              <a:buNone/>
              <a:defRPr/>
            </a:pPr>
            <a:r>
              <a:rPr lang="en-US" dirty="0"/>
              <a:t>	</a:t>
            </a:r>
            <a:r>
              <a:rPr lang="en-US" dirty="0" err="1"/>
              <a:t>Lệnh</a:t>
            </a:r>
            <a:r>
              <a:rPr lang="en-US" dirty="0"/>
              <a:t> </a:t>
            </a:r>
            <a:r>
              <a:rPr lang="en-US" dirty="0" err="1"/>
              <a:t>thực</a:t>
            </a:r>
            <a:r>
              <a:rPr lang="en-US" dirty="0"/>
              <a:t> </a:t>
            </a:r>
            <a:r>
              <a:rPr lang="en-US" dirty="0" err="1"/>
              <a:t>hiện</a:t>
            </a:r>
            <a:r>
              <a:rPr lang="en-US" dirty="0"/>
              <a:t> </a:t>
            </a:r>
            <a:r>
              <a:rPr lang="en-US" dirty="0" err="1"/>
              <a:t>một</a:t>
            </a:r>
            <a:r>
              <a:rPr lang="en-US" dirty="0"/>
              <a:t> </a:t>
            </a:r>
            <a:r>
              <a:rPr lang="en-US" dirty="0" err="1"/>
              <a:t>chức</a:t>
            </a:r>
            <a:r>
              <a:rPr lang="en-US" dirty="0"/>
              <a:t> </a:t>
            </a:r>
            <a:r>
              <a:rPr lang="en-US" dirty="0" err="1"/>
              <a:t>năng</a:t>
            </a:r>
            <a:r>
              <a:rPr lang="en-US" dirty="0"/>
              <a:t> </a:t>
            </a:r>
            <a:r>
              <a:rPr lang="en-US" dirty="0" err="1"/>
              <a:t>nào</a:t>
            </a:r>
            <a:r>
              <a:rPr lang="en-US" dirty="0"/>
              <a:t> </a:t>
            </a:r>
            <a:r>
              <a:rPr lang="en-US" dirty="0" err="1"/>
              <a:t>đó</a:t>
            </a:r>
            <a:r>
              <a:rPr lang="en-US" dirty="0"/>
              <a:t> (</a:t>
            </a:r>
            <a:r>
              <a:rPr lang="en-US" dirty="0" err="1"/>
              <a:t>khai</a:t>
            </a:r>
            <a:r>
              <a:rPr lang="en-US" dirty="0"/>
              <a:t> </a:t>
            </a:r>
            <a:r>
              <a:rPr lang="en-US" dirty="0" err="1"/>
              <a:t>báo</a:t>
            </a:r>
            <a:r>
              <a:rPr lang="en-US" dirty="0"/>
              <a:t>, </a:t>
            </a:r>
            <a:r>
              <a:rPr lang="en-US" dirty="0" err="1"/>
              <a:t>gán</a:t>
            </a:r>
            <a:r>
              <a:rPr lang="en-US" dirty="0"/>
              <a:t>, </a:t>
            </a:r>
            <a:r>
              <a:rPr lang="en-US" dirty="0" err="1"/>
              <a:t>xuất</a:t>
            </a:r>
            <a:r>
              <a:rPr lang="en-US" dirty="0"/>
              <a:t>, </a:t>
            </a:r>
            <a:r>
              <a:rPr lang="en-US" dirty="0" err="1"/>
              <a:t>nhập</a:t>
            </a:r>
            <a:r>
              <a:rPr lang="en-US" dirty="0"/>
              <a:t>, …) </a:t>
            </a:r>
            <a:r>
              <a:rPr lang="en-US" dirty="0" err="1"/>
              <a:t>và</a:t>
            </a:r>
            <a:r>
              <a:rPr lang="en-US" dirty="0"/>
              <a:t> </a:t>
            </a:r>
            <a:r>
              <a:rPr lang="en-US" dirty="0" err="1"/>
              <a:t>được</a:t>
            </a:r>
            <a:r>
              <a:rPr lang="en-US" dirty="0"/>
              <a:t> </a:t>
            </a:r>
            <a:r>
              <a:rPr lang="en-US" dirty="0" err="1"/>
              <a:t>kết</a:t>
            </a:r>
            <a:r>
              <a:rPr lang="en-US" dirty="0"/>
              <a:t> </a:t>
            </a:r>
            <a:r>
              <a:rPr lang="en-US" dirty="0" err="1"/>
              <a:t>thúc</a:t>
            </a:r>
            <a:r>
              <a:rPr lang="en-US" dirty="0"/>
              <a:t> </a:t>
            </a:r>
            <a:r>
              <a:rPr lang="en-US" dirty="0" err="1"/>
              <a:t>bằng</a:t>
            </a:r>
            <a:r>
              <a:rPr lang="en-US" dirty="0"/>
              <a:t> </a:t>
            </a:r>
            <a:r>
              <a:rPr lang="en-US" dirty="0" err="1"/>
              <a:t>dấu</a:t>
            </a:r>
            <a:r>
              <a:rPr lang="en-US" dirty="0"/>
              <a:t> </a:t>
            </a:r>
            <a:r>
              <a:rPr lang="en-US" dirty="0" err="1"/>
              <a:t>chấm</a:t>
            </a:r>
            <a:r>
              <a:rPr lang="en-US" dirty="0"/>
              <a:t> </a:t>
            </a:r>
            <a:r>
              <a:rPr lang="en-US" dirty="0" err="1"/>
              <a:t>phẩy</a:t>
            </a:r>
            <a:r>
              <a:rPr lang="en-US" dirty="0"/>
              <a:t> (;)</a:t>
            </a:r>
          </a:p>
          <a:p>
            <a:pPr indent="-151123" algn="just">
              <a:buClr>
                <a:schemeClr val="accent6">
                  <a:lumMod val="75000"/>
                </a:schemeClr>
              </a:buClr>
              <a:defRPr/>
            </a:pPr>
            <a:r>
              <a:rPr lang="en-US" dirty="0" err="1"/>
              <a:t>Khối</a:t>
            </a:r>
            <a:r>
              <a:rPr lang="en-US" dirty="0"/>
              <a:t> </a:t>
            </a:r>
            <a:r>
              <a:rPr lang="en-US" dirty="0" err="1"/>
              <a:t>lệnh</a:t>
            </a:r>
            <a:endParaRPr lang="en-US" dirty="0"/>
          </a:p>
          <a:p>
            <a:pPr indent="-151123" algn="just">
              <a:buClr>
                <a:schemeClr val="accent6">
                  <a:lumMod val="75000"/>
                </a:schemeClr>
              </a:buClr>
              <a:buNone/>
              <a:defRPr/>
            </a:pPr>
            <a:r>
              <a:rPr lang="en-US" dirty="0"/>
              <a:t>	</a:t>
            </a:r>
            <a:r>
              <a:rPr lang="en-US" dirty="0" err="1"/>
              <a:t>Khối</a:t>
            </a:r>
            <a:r>
              <a:rPr lang="en-US" dirty="0"/>
              <a:t> </a:t>
            </a:r>
            <a:r>
              <a:rPr lang="en-US" dirty="0" err="1"/>
              <a:t>lệnh</a:t>
            </a:r>
            <a:r>
              <a:rPr lang="en-US" dirty="0"/>
              <a:t> </a:t>
            </a:r>
            <a:r>
              <a:rPr lang="en-US" dirty="0" err="1"/>
              <a:t>gồm</a:t>
            </a:r>
            <a:r>
              <a:rPr lang="en-US" dirty="0"/>
              <a:t> </a:t>
            </a:r>
            <a:r>
              <a:rPr lang="en-US" dirty="0" err="1"/>
              <a:t>nhiều</a:t>
            </a:r>
            <a:r>
              <a:rPr lang="en-US" dirty="0"/>
              <a:t> </a:t>
            </a:r>
            <a:r>
              <a:rPr lang="en-US" dirty="0" err="1"/>
              <a:t>lệnh</a:t>
            </a:r>
            <a:r>
              <a:rPr lang="en-US" dirty="0"/>
              <a:t> </a:t>
            </a:r>
            <a:r>
              <a:rPr lang="en-US" dirty="0" err="1"/>
              <a:t>và</a:t>
            </a:r>
            <a:r>
              <a:rPr lang="en-US" dirty="0"/>
              <a:t> </a:t>
            </a:r>
            <a:r>
              <a:rPr lang="en-US" dirty="0" err="1"/>
              <a:t>được</a:t>
            </a:r>
            <a:r>
              <a:rPr lang="en-US" dirty="0"/>
              <a:t> </a:t>
            </a:r>
            <a:r>
              <a:rPr lang="en-US" dirty="0" err="1"/>
              <a:t>đặt</a:t>
            </a:r>
            <a:r>
              <a:rPr lang="en-US" dirty="0"/>
              <a:t> </a:t>
            </a:r>
            <a:r>
              <a:rPr lang="en-US" dirty="0" err="1"/>
              <a:t>trong</a:t>
            </a:r>
            <a:r>
              <a:rPr lang="en-US" dirty="0"/>
              <a:t> </a:t>
            </a:r>
            <a:r>
              <a:rPr lang="en-US" dirty="0" err="1"/>
              <a:t>cặp</a:t>
            </a:r>
            <a:r>
              <a:rPr lang="en-US" dirty="0"/>
              <a:t> </a:t>
            </a:r>
            <a:r>
              <a:rPr lang="en-US" dirty="0" err="1"/>
              <a:t>dấu</a:t>
            </a:r>
            <a:r>
              <a:rPr lang="en-US" dirty="0"/>
              <a:t> </a:t>
            </a:r>
            <a:r>
              <a:rPr lang="en-US" dirty="0" err="1"/>
              <a:t>ngoặc</a:t>
            </a:r>
            <a:r>
              <a:rPr lang="en-US" dirty="0"/>
              <a:t> { }</a:t>
            </a:r>
          </a:p>
          <a:p>
            <a:pPr indent="-151123" algn="just">
              <a:buClr>
                <a:schemeClr val="accent6">
                  <a:lumMod val="75000"/>
                </a:schemeClr>
              </a:buClr>
              <a:buNone/>
              <a:defRPr/>
            </a:pPr>
            <a:endParaRPr lang="en-US" dirty="0"/>
          </a:p>
        </p:txBody>
      </p:sp>
      <p:sp>
        <p:nvSpPr>
          <p:cNvPr id="3" name="Footer Placeholder 2">
            <a:extLst>
              <a:ext uri="{FF2B5EF4-FFF2-40B4-BE49-F238E27FC236}">
                <a16:creationId xmlns:a16="http://schemas.microsoft.com/office/drawing/2014/main" id="{74D82BAE-6507-7142-8D21-B9823F8F3725}"/>
              </a:ext>
            </a:extLst>
          </p:cNvPr>
          <p:cNvSpPr>
            <a:spLocks noGrp="1"/>
          </p:cNvSpPr>
          <p:nvPr>
            <p:ph type="ftr" sz="quarter" idx="10"/>
          </p:nvPr>
        </p:nvSpPr>
        <p:spPr/>
        <p:txBody>
          <a:bodyPr/>
          <a:lstStyle/>
          <a:p>
            <a:r>
              <a:rPr lang="en-US"/>
              <a:t>CSE224 - Nhắc lại về C++</a:t>
            </a:r>
            <a:endParaRPr lang="en-VN"/>
          </a:p>
        </p:txBody>
      </p:sp>
      <p:sp>
        <p:nvSpPr>
          <p:cNvPr id="4" name="Slide Number Placeholder 3">
            <a:extLst>
              <a:ext uri="{FF2B5EF4-FFF2-40B4-BE49-F238E27FC236}">
                <a16:creationId xmlns:a16="http://schemas.microsoft.com/office/drawing/2014/main" id="{2143EB07-0521-ED47-B6D6-AE1F3D9BD7E9}"/>
              </a:ext>
            </a:extLst>
          </p:cNvPr>
          <p:cNvSpPr>
            <a:spLocks noGrp="1"/>
          </p:cNvSpPr>
          <p:nvPr>
            <p:ph type="sldNum" sz="quarter" idx="11"/>
          </p:nvPr>
        </p:nvSpPr>
        <p:spPr/>
        <p:txBody>
          <a:bodyPr/>
          <a:lstStyle/>
          <a:p>
            <a:fld id="{B6F15528-21DE-4FAA-801E-634DDDAF4B2B}" type="slidenum">
              <a:rPr lang="en-VN"/>
              <a:t>12</a:t>
            </a:fld>
            <a:endParaRPr lang="en-VN"/>
          </a:p>
        </p:txBody>
      </p:sp>
    </p:spTree>
    <p:extLst>
      <p:ext uri="{BB962C8B-B14F-4D97-AF65-F5344CB8AC3E}">
        <p14:creationId xmlns:p14="http://schemas.microsoft.com/office/powerpoint/2010/main" val="1660595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Lệnh/ khối lệnh</a:t>
            </a:r>
            <a:endParaRPr lang="en-US" dirty="0"/>
          </a:p>
        </p:txBody>
      </p:sp>
      <p:sp>
        <p:nvSpPr>
          <p:cNvPr id="3" name="Content Placeholder 2"/>
          <p:cNvSpPr>
            <a:spLocks noGrp="1"/>
          </p:cNvSpPr>
          <p:nvPr>
            <p:ph idx="1"/>
          </p:nvPr>
        </p:nvSpPr>
        <p:spPr/>
        <p:txBody>
          <a:bodyPr>
            <a:normAutofit/>
          </a:bodyPr>
          <a:lstStyle/>
          <a:p>
            <a:r>
              <a:rPr lang="en-US" dirty="0" err="1"/>
              <a:t>Lệnh</a:t>
            </a:r>
            <a:r>
              <a:rPr lang="en-US" dirty="0"/>
              <a:t> </a:t>
            </a:r>
            <a:r>
              <a:rPr lang="en-US" dirty="0" err="1">
                <a:solidFill>
                  <a:srgbClr val="483D8B"/>
                </a:solidFill>
                <a:latin typeface="Consolas" panose="020B0609020204030204" pitchFamily="49" charset="0"/>
              </a:rPr>
              <a:t>cout</a:t>
            </a:r>
            <a:r>
              <a:rPr lang="en-US" dirty="0">
                <a:latin typeface="Consolas" panose="020B0609020204030204" pitchFamily="49" charset="0"/>
              </a:rPr>
              <a:t>&lt;&lt;</a:t>
            </a:r>
            <a:r>
              <a:rPr lang="en-US" dirty="0">
                <a:solidFill>
                  <a:srgbClr val="A31515"/>
                </a:solidFill>
                <a:latin typeface="Consolas" panose="020B0609020204030204" pitchFamily="49" charset="0"/>
              </a:rPr>
              <a:t>“Xin chao cac ban\n”</a:t>
            </a:r>
            <a:r>
              <a:rPr lang="en-US" dirty="0">
                <a:latin typeface="Consolas" panose="020B0609020204030204" pitchFamily="49" charset="0"/>
              </a:rPr>
              <a:t>;</a:t>
            </a:r>
            <a:r>
              <a:rPr lang="en-US" dirty="0"/>
              <a:t> </a:t>
            </a:r>
            <a:r>
              <a:rPr lang="en-US" dirty="0" err="1"/>
              <a:t>dùng</a:t>
            </a:r>
            <a:r>
              <a:rPr lang="en-US" dirty="0"/>
              <a:t> </a:t>
            </a:r>
            <a:r>
              <a:rPr lang="en-US" dirty="0" err="1"/>
              <a:t>để</a:t>
            </a:r>
            <a:r>
              <a:rPr lang="en-US" dirty="0"/>
              <a:t> </a:t>
            </a:r>
            <a:r>
              <a:rPr lang="en-US" dirty="0" err="1"/>
              <a:t>xuất</a:t>
            </a:r>
            <a:r>
              <a:rPr lang="en-US" dirty="0"/>
              <a:t> </a:t>
            </a:r>
            <a:r>
              <a:rPr lang="en-US" dirty="0" err="1"/>
              <a:t>ra</a:t>
            </a:r>
            <a:r>
              <a:rPr lang="en-US" dirty="0"/>
              <a:t> </a:t>
            </a:r>
            <a:r>
              <a:rPr lang="en-US" dirty="0" err="1"/>
              <a:t>màn</a:t>
            </a:r>
            <a:r>
              <a:rPr lang="en-US" dirty="0"/>
              <a:t> </a:t>
            </a:r>
            <a:r>
              <a:rPr lang="en-US" dirty="0" err="1"/>
              <a:t>hình</a:t>
            </a:r>
            <a:r>
              <a:rPr lang="en-US" dirty="0"/>
              <a:t> </a:t>
            </a:r>
            <a:r>
              <a:rPr lang="en-US" dirty="0" err="1"/>
              <a:t>dòng</a:t>
            </a:r>
            <a:r>
              <a:rPr lang="en-US" dirty="0"/>
              <a:t> </a:t>
            </a:r>
            <a:r>
              <a:rPr lang="en-US" dirty="0" err="1"/>
              <a:t>chữ</a:t>
            </a:r>
            <a:r>
              <a:rPr lang="en-US" dirty="0"/>
              <a:t> “</a:t>
            </a:r>
            <a:r>
              <a:rPr lang="en-US" dirty="0">
                <a:solidFill>
                  <a:srgbClr val="A31515"/>
                </a:solidFill>
                <a:latin typeface="Consolas" panose="020B0609020204030204" pitchFamily="49" charset="0"/>
              </a:rPr>
              <a:t>Xin chao cac ban</a:t>
            </a:r>
            <a:r>
              <a:rPr lang="en-US" dirty="0"/>
              <a:t>”</a:t>
            </a:r>
          </a:p>
          <a:p>
            <a:pPr algn="just"/>
            <a:r>
              <a:rPr lang="en-US" dirty="0" err="1"/>
              <a:t>Lệnh</a:t>
            </a:r>
            <a:r>
              <a:rPr lang="en-US" dirty="0"/>
              <a:t> </a:t>
            </a:r>
            <a:r>
              <a:rPr lang="en-US" dirty="0">
                <a:solidFill>
                  <a:srgbClr val="0000FF"/>
                </a:solidFill>
                <a:latin typeface="Consolas" panose="020B0609020204030204" pitchFamily="49" charset="0"/>
              </a:rPr>
              <a:t>return</a:t>
            </a:r>
            <a:r>
              <a:rPr lang="en-US" dirty="0">
                <a:latin typeface="Consolas" panose="020B0609020204030204" pitchFamily="49" charset="0"/>
              </a:rPr>
              <a:t> 0; </a:t>
            </a:r>
            <a:r>
              <a:rPr lang="en-US" dirty="0" err="1"/>
              <a:t>dùng</a:t>
            </a:r>
            <a:r>
              <a:rPr lang="en-US" dirty="0"/>
              <a:t> </a:t>
            </a:r>
            <a:r>
              <a:rPr lang="en-US" dirty="0" err="1"/>
              <a:t>để</a:t>
            </a:r>
            <a:r>
              <a:rPr lang="en-US" dirty="0"/>
              <a:t> </a:t>
            </a:r>
            <a:r>
              <a:rPr lang="en-US" dirty="0" err="1"/>
              <a:t>kết</a:t>
            </a:r>
            <a:r>
              <a:rPr lang="en-US" dirty="0"/>
              <a:t> </a:t>
            </a:r>
            <a:r>
              <a:rPr lang="en-US" dirty="0" err="1"/>
              <a:t>thúc</a:t>
            </a:r>
            <a:r>
              <a:rPr lang="en-US" dirty="0"/>
              <a:t> </a:t>
            </a:r>
            <a:r>
              <a:rPr lang="en-US" dirty="0" err="1"/>
              <a:t>hàm</a:t>
            </a:r>
            <a:r>
              <a:rPr lang="en-US" dirty="0"/>
              <a:t> main() – </a:t>
            </a:r>
            <a:r>
              <a:rPr lang="en-US" dirty="0" err="1"/>
              <a:t>Kết</a:t>
            </a:r>
            <a:r>
              <a:rPr lang="en-US" dirty="0"/>
              <a:t> </a:t>
            </a:r>
            <a:r>
              <a:rPr lang="en-US" dirty="0" err="1"/>
              <a:t>thúc</a:t>
            </a:r>
            <a:r>
              <a:rPr lang="en-US" dirty="0"/>
              <a:t> </a:t>
            </a:r>
            <a:r>
              <a:rPr lang="en-US" dirty="0" err="1"/>
              <a:t>chương</a:t>
            </a:r>
            <a:r>
              <a:rPr lang="en-US" dirty="0"/>
              <a:t> </a:t>
            </a:r>
            <a:r>
              <a:rPr lang="en-US" dirty="0" err="1"/>
              <a:t>trình</a:t>
            </a:r>
            <a:r>
              <a:rPr lang="en-US" dirty="0"/>
              <a:t> </a:t>
            </a:r>
            <a:r>
              <a:rPr lang="en-US" dirty="0" err="1"/>
              <a:t>và</a:t>
            </a:r>
            <a:r>
              <a:rPr lang="en-US" dirty="0"/>
              <a:t> </a:t>
            </a:r>
            <a:r>
              <a:rPr lang="en-US" dirty="0" err="1"/>
              <a:t>trả</a:t>
            </a:r>
            <a:r>
              <a:rPr lang="en-US" dirty="0"/>
              <a:t> </a:t>
            </a:r>
            <a:r>
              <a:rPr lang="en-US" dirty="0" err="1"/>
              <a:t>về</a:t>
            </a:r>
            <a:r>
              <a:rPr lang="en-US" dirty="0"/>
              <a:t> </a:t>
            </a:r>
            <a:r>
              <a:rPr lang="en-US" dirty="0" err="1"/>
              <a:t>giá</a:t>
            </a:r>
            <a:r>
              <a:rPr lang="en-US" dirty="0"/>
              <a:t> </a:t>
            </a:r>
            <a:r>
              <a:rPr lang="en-US" dirty="0" err="1"/>
              <a:t>trị</a:t>
            </a:r>
            <a:r>
              <a:rPr lang="en-US" dirty="0"/>
              <a:t> </a:t>
            </a:r>
            <a:r>
              <a:rPr lang="en-US" dirty="0" err="1"/>
              <a:t>mã</a:t>
            </a:r>
            <a:r>
              <a:rPr lang="en-US" dirty="0"/>
              <a:t> </a:t>
            </a:r>
            <a:r>
              <a:rPr lang="en-US" dirty="0" err="1"/>
              <a:t>là</a:t>
            </a:r>
            <a:r>
              <a:rPr lang="en-US" dirty="0"/>
              <a:t> 0</a:t>
            </a:r>
          </a:p>
          <a:p>
            <a:pPr marL="0" indent="0" algn="ctr">
              <a:buNone/>
            </a:pPr>
            <a:r>
              <a:rPr lang="en-US" b="1" i="1" dirty="0">
                <a:solidFill>
                  <a:srgbClr val="FF0000"/>
                </a:solidFill>
              </a:rPr>
              <a:t>!!! </a:t>
            </a:r>
            <a:r>
              <a:rPr lang="en-US" b="1" i="1" dirty="0" err="1">
                <a:solidFill>
                  <a:srgbClr val="FF0000"/>
                </a:solidFill>
              </a:rPr>
              <a:t>Mỗi</a:t>
            </a:r>
            <a:r>
              <a:rPr lang="en-US" b="1" i="1" dirty="0">
                <a:solidFill>
                  <a:srgbClr val="FF0000"/>
                </a:solidFill>
              </a:rPr>
              <a:t> </a:t>
            </a:r>
            <a:r>
              <a:rPr lang="en-US" b="1" i="1" dirty="0" err="1">
                <a:solidFill>
                  <a:srgbClr val="FF0000"/>
                </a:solidFill>
              </a:rPr>
              <a:t>lệnh</a:t>
            </a:r>
            <a:r>
              <a:rPr lang="en-US" b="1" i="1" dirty="0">
                <a:solidFill>
                  <a:srgbClr val="FF0000"/>
                </a:solidFill>
              </a:rPr>
              <a:t> </a:t>
            </a:r>
            <a:r>
              <a:rPr lang="en-US" b="1" i="1" dirty="0" err="1">
                <a:solidFill>
                  <a:srgbClr val="FF0000"/>
                </a:solidFill>
              </a:rPr>
              <a:t>đều</a:t>
            </a:r>
            <a:r>
              <a:rPr lang="en-US" b="1" i="1" dirty="0">
                <a:solidFill>
                  <a:srgbClr val="FF0000"/>
                </a:solidFill>
              </a:rPr>
              <a:t> </a:t>
            </a:r>
            <a:r>
              <a:rPr lang="en-US" b="1" i="1" dirty="0" err="1">
                <a:solidFill>
                  <a:srgbClr val="FF0000"/>
                </a:solidFill>
              </a:rPr>
              <a:t>được</a:t>
            </a:r>
            <a:r>
              <a:rPr lang="en-US" b="1" i="1" dirty="0">
                <a:solidFill>
                  <a:srgbClr val="FF0000"/>
                </a:solidFill>
              </a:rPr>
              <a:t> </a:t>
            </a:r>
            <a:r>
              <a:rPr lang="en-US" b="1" i="1" dirty="0" err="1">
                <a:solidFill>
                  <a:srgbClr val="FF0000"/>
                </a:solidFill>
              </a:rPr>
              <a:t>kết</a:t>
            </a:r>
            <a:r>
              <a:rPr lang="en-US" b="1" i="1" dirty="0">
                <a:solidFill>
                  <a:srgbClr val="FF0000"/>
                </a:solidFill>
              </a:rPr>
              <a:t> </a:t>
            </a:r>
            <a:r>
              <a:rPr lang="en-US" b="1" i="1" dirty="0" err="1">
                <a:solidFill>
                  <a:srgbClr val="FF0000"/>
                </a:solidFill>
              </a:rPr>
              <a:t>thúc</a:t>
            </a:r>
            <a:r>
              <a:rPr lang="en-US" b="1" i="1" dirty="0">
                <a:solidFill>
                  <a:srgbClr val="FF0000"/>
                </a:solidFill>
              </a:rPr>
              <a:t> </a:t>
            </a:r>
            <a:r>
              <a:rPr lang="en-US" b="1" i="1" dirty="0" err="1">
                <a:solidFill>
                  <a:srgbClr val="FF0000"/>
                </a:solidFill>
              </a:rPr>
              <a:t>bằng</a:t>
            </a:r>
            <a:r>
              <a:rPr lang="en-US" b="1" i="1" dirty="0">
                <a:solidFill>
                  <a:srgbClr val="FF0000"/>
                </a:solidFill>
              </a:rPr>
              <a:t> </a:t>
            </a:r>
            <a:r>
              <a:rPr lang="en-US" b="1" i="1" dirty="0" err="1">
                <a:solidFill>
                  <a:srgbClr val="FF0000"/>
                </a:solidFill>
              </a:rPr>
              <a:t>dấu</a:t>
            </a:r>
            <a:r>
              <a:rPr lang="en-US" b="1" i="1" dirty="0">
                <a:solidFill>
                  <a:srgbClr val="FF0000"/>
                </a:solidFill>
              </a:rPr>
              <a:t> ;</a:t>
            </a:r>
          </a:p>
          <a:p>
            <a:endParaRPr lang="en-US" dirty="0"/>
          </a:p>
          <a:p>
            <a:endParaRPr lang="en-US" dirty="0"/>
          </a:p>
        </p:txBody>
      </p:sp>
      <p:sp>
        <p:nvSpPr>
          <p:cNvPr id="4" name="Footer Placeholder 3">
            <a:extLst>
              <a:ext uri="{FF2B5EF4-FFF2-40B4-BE49-F238E27FC236}">
                <a16:creationId xmlns:a16="http://schemas.microsoft.com/office/drawing/2014/main" id="{7B7E1509-F283-DB4F-BDB4-0A883BA08F74}"/>
              </a:ext>
            </a:extLst>
          </p:cNvPr>
          <p:cNvSpPr>
            <a:spLocks noGrp="1"/>
          </p:cNvSpPr>
          <p:nvPr>
            <p:ph type="ftr" sz="quarter" idx="10"/>
          </p:nvPr>
        </p:nvSpPr>
        <p:spPr/>
        <p:txBody>
          <a:bodyPr/>
          <a:lstStyle/>
          <a:p>
            <a:r>
              <a:rPr lang="en-US"/>
              <a:t>CSE224 - Nhắc lại về C++</a:t>
            </a:r>
            <a:endParaRPr lang="en-VN"/>
          </a:p>
        </p:txBody>
      </p:sp>
      <p:sp>
        <p:nvSpPr>
          <p:cNvPr id="5" name="Slide Number Placeholder 4">
            <a:extLst>
              <a:ext uri="{FF2B5EF4-FFF2-40B4-BE49-F238E27FC236}">
                <a16:creationId xmlns:a16="http://schemas.microsoft.com/office/drawing/2014/main" id="{4569F106-BEFC-BB4B-BC0C-6D6391F02826}"/>
              </a:ext>
            </a:extLst>
          </p:cNvPr>
          <p:cNvSpPr>
            <a:spLocks noGrp="1"/>
          </p:cNvSpPr>
          <p:nvPr>
            <p:ph type="sldNum" sz="quarter" idx="11"/>
          </p:nvPr>
        </p:nvSpPr>
        <p:spPr/>
        <p:txBody>
          <a:bodyPr/>
          <a:lstStyle/>
          <a:p>
            <a:fld id="{B6F15528-21DE-4FAA-801E-634DDDAF4B2B}" type="slidenum">
              <a:rPr lang="en-VN"/>
              <a:t>13</a:t>
            </a:fld>
            <a:endParaRPr lang="en-VN"/>
          </a:p>
        </p:txBody>
      </p:sp>
    </p:spTree>
    <p:extLst>
      <p:ext uri="{BB962C8B-B14F-4D97-AF65-F5344CB8AC3E}">
        <p14:creationId xmlns:p14="http://schemas.microsoft.com/office/powerpoint/2010/main" val="3378438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Chú</a:t>
            </a:r>
            <a:r>
              <a:rPr lang="en-US" dirty="0"/>
              <a:t> </a:t>
            </a:r>
            <a:r>
              <a:rPr lang="en-US" dirty="0" err="1"/>
              <a:t>thích</a:t>
            </a:r>
            <a:r>
              <a:rPr lang="en-US" dirty="0"/>
              <a:t> (comment)</a:t>
            </a:r>
          </a:p>
        </p:txBody>
      </p:sp>
      <p:sp>
        <p:nvSpPr>
          <p:cNvPr id="3" name="Content Placeholder 2"/>
          <p:cNvSpPr>
            <a:spLocks noGrp="1"/>
          </p:cNvSpPr>
          <p:nvPr>
            <p:ph idx="1"/>
          </p:nvPr>
        </p:nvSpPr>
        <p:spPr/>
        <p:txBody>
          <a:bodyPr>
            <a:normAutofit/>
          </a:bodyPr>
          <a:lstStyle/>
          <a:p>
            <a:endParaRPr lang="en-US" dirty="0"/>
          </a:p>
          <a:p>
            <a:endParaRPr lang="en-US" dirty="0"/>
          </a:p>
          <a:p>
            <a:endParaRPr lang="en-US" dirty="0"/>
          </a:p>
          <a:p>
            <a:r>
              <a:rPr lang="en-US" dirty="0" err="1"/>
              <a:t>Được</a:t>
            </a:r>
            <a:r>
              <a:rPr lang="en-US" dirty="0"/>
              <a:t> </a:t>
            </a:r>
            <a:r>
              <a:rPr lang="en-US" dirty="0" err="1"/>
              <a:t>lập</a:t>
            </a:r>
            <a:r>
              <a:rPr lang="en-US" dirty="0"/>
              <a:t> </a:t>
            </a:r>
            <a:r>
              <a:rPr lang="en-US" dirty="0" err="1"/>
              <a:t>trình</a:t>
            </a:r>
            <a:r>
              <a:rPr lang="en-US" dirty="0"/>
              <a:t> </a:t>
            </a:r>
            <a:r>
              <a:rPr lang="en-US" dirty="0" err="1"/>
              <a:t>viên</a:t>
            </a:r>
            <a:r>
              <a:rPr lang="en-US" dirty="0"/>
              <a:t> </a:t>
            </a:r>
            <a:r>
              <a:rPr lang="en-US" dirty="0" err="1"/>
              <a:t>ghi</a:t>
            </a:r>
            <a:r>
              <a:rPr lang="en-US" dirty="0"/>
              <a:t> </a:t>
            </a:r>
            <a:r>
              <a:rPr lang="en-US" dirty="0" err="1"/>
              <a:t>chú</a:t>
            </a:r>
            <a:r>
              <a:rPr lang="en-US" dirty="0"/>
              <a:t> hay </a:t>
            </a:r>
            <a:r>
              <a:rPr lang="en-US" dirty="0" err="1"/>
              <a:t>diễn</a:t>
            </a:r>
            <a:r>
              <a:rPr lang="en-US" dirty="0"/>
              <a:t> </a:t>
            </a:r>
            <a:r>
              <a:rPr lang="en-US" dirty="0" err="1"/>
              <a:t>giải</a:t>
            </a:r>
            <a:r>
              <a:rPr lang="en-US" dirty="0"/>
              <a:t> </a:t>
            </a:r>
            <a:r>
              <a:rPr lang="en-US" dirty="0" err="1"/>
              <a:t>trong</a:t>
            </a:r>
            <a:r>
              <a:rPr lang="en-US" dirty="0"/>
              <a:t> </a:t>
            </a:r>
            <a:r>
              <a:rPr lang="en-US" dirty="0" err="1"/>
              <a:t>chương</a:t>
            </a:r>
            <a:r>
              <a:rPr lang="en-US" dirty="0"/>
              <a:t> </a:t>
            </a:r>
            <a:r>
              <a:rPr lang="en-US" dirty="0" err="1"/>
              <a:t>trình</a:t>
            </a:r>
            <a:endParaRPr lang="en-US" dirty="0"/>
          </a:p>
          <a:p>
            <a:r>
              <a:rPr lang="en-US" dirty="0" err="1"/>
              <a:t>Đây</a:t>
            </a:r>
            <a:r>
              <a:rPr lang="en-US" dirty="0"/>
              <a:t> </a:t>
            </a:r>
            <a:r>
              <a:rPr lang="en-US" dirty="0" err="1">
                <a:solidFill>
                  <a:srgbClr val="FF0000"/>
                </a:solidFill>
              </a:rPr>
              <a:t>không</a:t>
            </a:r>
            <a:r>
              <a:rPr lang="en-US" dirty="0">
                <a:solidFill>
                  <a:srgbClr val="FF0000"/>
                </a:solidFill>
              </a:rPr>
              <a:t> </a:t>
            </a:r>
            <a:r>
              <a:rPr lang="en-US" dirty="0" err="1">
                <a:solidFill>
                  <a:srgbClr val="FF0000"/>
                </a:solidFill>
              </a:rPr>
              <a:t>phải</a:t>
            </a:r>
            <a:r>
              <a:rPr lang="en-US" dirty="0">
                <a:solidFill>
                  <a:srgbClr val="FF0000"/>
                </a:solidFill>
              </a:rPr>
              <a:t> </a:t>
            </a:r>
            <a:r>
              <a:rPr lang="en-US" dirty="0" err="1">
                <a:solidFill>
                  <a:srgbClr val="FF0000"/>
                </a:solidFill>
              </a:rPr>
              <a:t>là</a:t>
            </a:r>
            <a:r>
              <a:rPr lang="en-US" dirty="0">
                <a:solidFill>
                  <a:srgbClr val="FF0000"/>
                </a:solidFill>
              </a:rPr>
              <a:t> </a:t>
            </a:r>
            <a:r>
              <a:rPr lang="en-US" dirty="0" err="1">
                <a:solidFill>
                  <a:srgbClr val="FF0000"/>
                </a:solidFill>
              </a:rPr>
              <a:t>lệnh</a:t>
            </a:r>
            <a:endParaRPr lang="en-US" dirty="0">
              <a:solidFill>
                <a:srgbClr val="FF0000"/>
              </a:solidFill>
            </a:endParaRPr>
          </a:p>
          <a:p>
            <a:r>
              <a:rPr lang="en-US" dirty="0" err="1"/>
              <a:t>Chú</a:t>
            </a:r>
            <a:r>
              <a:rPr lang="en-US" dirty="0"/>
              <a:t> </a:t>
            </a:r>
            <a:r>
              <a:rPr lang="en-US" dirty="0" err="1"/>
              <a:t>thích</a:t>
            </a:r>
            <a:r>
              <a:rPr lang="en-US" dirty="0"/>
              <a:t> </a:t>
            </a:r>
            <a:r>
              <a:rPr lang="en-US" dirty="0" err="1"/>
              <a:t>một</a:t>
            </a:r>
            <a:r>
              <a:rPr lang="en-US" dirty="0"/>
              <a:t> </a:t>
            </a:r>
            <a:r>
              <a:rPr lang="en-US" dirty="0" err="1"/>
              <a:t>dòng</a:t>
            </a:r>
            <a:r>
              <a:rPr lang="en-US" dirty="0"/>
              <a:t>: </a:t>
            </a:r>
            <a:r>
              <a:rPr lang="en-US" dirty="0" err="1"/>
              <a:t>dùng</a:t>
            </a:r>
            <a:r>
              <a:rPr lang="en-US" dirty="0"/>
              <a:t> // </a:t>
            </a:r>
            <a:r>
              <a:rPr lang="en-US" dirty="0" err="1"/>
              <a:t>trước</a:t>
            </a:r>
            <a:r>
              <a:rPr lang="en-US" dirty="0"/>
              <a:t> </a:t>
            </a:r>
            <a:r>
              <a:rPr lang="en-US" dirty="0" err="1"/>
              <a:t>chú</a:t>
            </a:r>
            <a:r>
              <a:rPr lang="en-US" dirty="0"/>
              <a:t> </a:t>
            </a:r>
            <a:r>
              <a:rPr lang="en-US" dirty="0" err="1"/>
              <a:t>thích</a:t>
            </a:r>
            <a:endParaRPr lang="en-US" dirty="0"/>
          </a:p>
          <a:p>
            <a:r>
              <a:rPr lang="en-US" dirty="0" err="1"/>
              <a:t>Chú</a:t>
            </a:r>
            <a:r>
              <a:rPr lang="en-US" dirty="0"/>
              <a:t> </a:t>
            </a:r>
            <a:r>
              <a:rPr lang="en-US" dirty="0" err="1"/>
              <a:t>thích</a:t>
            </a:r>
            <a:r>
              <a:rPr lang="en-US" dirty="0"/>
              <a:t> </a:t>
            </a:r>
            <a:r>
              <a:rPr lang="en-US" dirty="0" err="1"/>
              <a:t>cho</a:t>
            </a:r>
            <a:r>
              <a:rPr lang="en-US" dirty="0"/>
              <a:t> </a:t>
            </a:r>
            <a:r>
              <a:rPr lang="en-US" dirty="0" err="1"/>
              <a:t>nhiều</a:t>
            </a:r>
            <a:r>
              <a:rPr lang="en-US" dirty="0"/>
              <a:t> </a:t>
            </a:r>
            <a:r>
              <a:rPr lang="en-US" dirty="0" err="1"/>
              <a:t>dòng</a:t>
            </a:r>
            <a:r>
              <a:rPr lang="en-US" dirty="0"/>
              <a:t>: </a:t>
            </a:r>
            <a:r>
              <a:rPr lang="en-US" dirty="0" err="1"/>
              <a:t>dùng</a:t>
            </a:r>
            <a:r>
              <a:rPr lang="en-US" dirty="0"/>
              <a:t> </a:t>
            </a:r>
            <a:r>
              <a:rPr lang="en-US" dirty="0" err="1"/>
              <a:t>cặp</a:t>
            </a:r>
            <a:r>
              <a:rPr lang="en-US" dirty="0"/>
              <a:t> </a:t>
            </a:r>
            <a:r>
              <a:rPr lang="en-US" dirty="0" err="1"/>
              <a:t>dấu</a:t>
            </a:r>
            <a:r>
              <a:rPr lang="en-US" dirty="0"/>
              <a:t> /* </a:t>
            </a:r>
            <a:r>
              <a:rPr lang="en-US" dirty="0" err="1"/>
              <a:t>và</a:t>
            </a:r>
            <a:r>
              <a:rPr lang="en-US" dirty="0"/>
              <a:t> */ </a:t>
            </a:r>
            <a:r>
              <a:rPr lang="en-US" dirty="0" err="1"/>
              <a:t>để</a:t>
            </a:r>
            <a:r>
              <a:rPr lang="en-US" dirty="0"/>
              <a:t> </a:t>
            </a:r>
            <a:r>
              <a:rPr lang="en-US" dirty="0" err="1"/>
              <a:t>bao</a:t>
            </a:r>
            <a:r>
              <a:rPr lang="en-US" dirty="0"/>
              <a:t> </a:t>
            </a:r>
            <a:r>
              <a:rPr lang="en-US" dirty="0" err="1"/>
              <a:t>nội</a:t>
            </a:r>
            <a:r>
              <a:rPr lang="en-US" dirty="0"/>
              <a:t> dung </a:t>
            </a:r>
            <a:r>
              <a:rPr lang="en-US" dirty="0" err="1"/>
              <a:t>chú</a:t>
            </a:r>
            <a:r>
              <a:rPr lang="en-US" dirty="0"/>
              <a:t> </a:t>
            </a:r>
            <a:r>
              <a:rPr lang="en-US" dirty="0" err="1"/>
              <a:t>thích</a:t>
            </a:r>
            <a:endParaRPr lang="en-US" dirty="0"/>
          </a:p>
        </p:txBody>
      </p:sp>
      <p:sp>
        <p:nvSpPr>
          <p:cNvPr id="4" name="Rectangle 3"/>
          <p:cNvSpPr/>
          <p:nvPr/>
        </p:nvSpPr>
        <p:spPr>
          <a:xfrm>
            <a:off x="2266890" y="1679278"/>
            <a:ext cx="8144014" cy="906145"/>
          </a:xfrm>
          <a:prstGeom prst="rect">
            <a:avLst/>
          </a:prstGeom>
          <a:ln>
            <a:solidFill>
              <a:schemeClr val="accent1"/>
            </a:solidFill>
          </a:ln>
        </p:spPr>
        <p:txBody>
          <a:bodyPr wrap="square">
            <a:spAutoFit/>
          </a:bodyPr>
          <a:lstStyle/>
          <a:p>
            <a:r>
              <a:rPr lang="en-US" sz="2644" dirty="0">
                <a:solidFill>
                  <a:srgbClr val="008000"/>
                </a:solidFill>
                <a:latin typeface="Consolas" panose="020B0609020204030204" pitchFamily="49" charset="0"/>
              </a:rPr>
              <a:t>/*Chuong trinh C++ */</a:t>
            </a:r>
          </a:p>
          <a:p>
            <a:r>
              <a:rPr lang="sv-SE" sz="2644" dirty="0">
                <a:solidFill>
                  <a:srgbClr val="008000"/>
                </a:solidFill>
                <a:latin typeface="Consolas" panose="020B0609020204030204" pitchFamily="49" charset="0"/>
              </a:rPr>
              <a:t>//Lenh cout&lt;&lt; de xuat ra man hinh </a:t>
            </a:r>
            <a:endParaRPr lang="sv-SE" sz="2644" dirty="0">
              <a:solidFill>
                <a:srgbClr val="000000"/>
              </a:solidFill>
              <a:latin typeface="Consolas" panose="020B0609020204030204" pitchFamily="49" charset="0"/>
            </a:endParaRPr>
          </a:p>
        </p:txBody>
      </p:sp>
      <p:sp>
        <p:nvSpPr>
          <p:cNvPr id="5" name="Footer Placeholder 4">
            <a:extLst>
              <a:ext uri="{FF2B5EF4-FFF2-40B4-BE49-F238E27FC236}">
                <a16:creationId xmlns:a16="http://schemas.microsoft.com/office/drawing/2014/main" id="{8526574D-B486-A543-9A01-EDD2E248F0A6}"/>
              </a:ext>
            </a:extLst>
          </p:cNvPr>
          <p:cNvSpPr>
            <a:spLocks noGrp="1"/>
          </p:cNvSpPr>
          <p:nvPr>
            <p:ph type="ftr" sz="quarter" idx="10"/>
          </p:nvPr>
        </p:nvSpPr>
        <p:spPr/>
        <p:txBody>
          <a:bodyPr/>
          <a:lstStyle/>
          <a:p>
            <a:r>
              <a:rPr lang="en-US"/>
              <a:t>CSE224 - Nhắc lại về C++</a:t>
            </a:r>
            <a:endParaRPr lang="en-VN"/>
          </a:p>
        </p:txBody>
      </p:sp>
      <p:sp>
        <p:nvSpPr>
          <p:cNvPr id="6" name="Slide Number Placeholder 5">
            <a:extLst>
              <a:ext uri="{FF2B5EF4-FFF2-40B4-BE49-F238E27FC236}">
                <a16:creationId xmlns:a16="http://schemas.microsoft.com/office/drawing/2014/main" id="{2DC82DB4-DA1E-2E4C-9D42-8DEFDE5125BE}"/>
              </a:ext>
            </a:extLst>
          </p:cNvPr>
          <p:cNvSpPr>
            <a:spLocks noGrp="1"/>
          </p:cNvSpPr>
          <p:nvPr>
            <p:ph type="sldNum" sz="quarter" idx="11"/>
          </p:nvPr>
        </p:nvSpPr>
        <p:spPr/>
        <p:txBody>
          <a:bodyPr/>
          <a:lstStyle/>
          <a:p>
            <a:fld id="{B6F15528-21DE-4FAA-801E-634DDDAF4B2B}" type="slidenum">
              <a:rPr lang="en-VN"/>
              <a:t>14</a:t>
            </a:fld>
            <a:endParaRPr lang="en-VN"/>
          </a:p>
        </p:txBody>
      </p:sp>
    </p:spTree>
    <p:extLst>
      <p:ext uri="{BB962C8B-B14F-4D97-AF65-F5344CB8AC3E}">
        <p14:creationId xmlns:p14="http://schemas.microsoft.com/office/powerpoint/2010/main" val="1432789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idx="1"/>
          </p:nvPr>
        </p:nvSpPr>
        <p:spPr/>
        <p:txBody>
          <a:bodyPr>
            <a:normAutofit/>
          </a:bodyPr>
          <a:lstStyle/>
          <a:p>
            <a:pPr marL="0" indent="0" algn="just">
              <a:lnSpc>
                <a:spcPct val="150000"/>
              </a:lnSpc>
              <a:buNone/>
            </a:pPr>
            <a:r>
              <a:rPr lang="en-US" dirty="0" err="1"/>
              <a:t>Hàm</a:t>
            </a:r>
            <a:r>
              <a:rPr lang="en-US" dirty="0"/>
              <a:t> (</a:t>
            </a:r>
            <a:r>
              <a:rPr lang="en-US" dirty="0" err="1"/>
              <a:t>chương</a:t>
            </a:r>
            <a:r>
              <a:rPr lang="en-US" dirty="0"/>
              <a:t> </a:t>
            </a:r>
            <a:r>
              <a:rPr lang="en-US" dirty="0" err="1"/>
              <a:t>trình</a:t>
            </a:r>
            <a:r>
              <a:rPr lang="en-US" dirty="0"/>
              <a:t> con - subroutine) là </a:t>
            </a:r>
            <a:r>
              <a:rPr lang="en-US" dirty="0" err="1"/>
              <a:t>một</a:t>
            </a:r>
            <a:r>
              <a:rPr lang="en-US" dirty="0"/>
              <a:t> </a:t>
            </a:r>
            <a:r>
              <a:rPr lang="en-US" dirty="0" err="1"/>
              <a:t>khối</a:t>
            </a:r>
            <a:r>
              <a:rPr lang="en-US" dirty="0"/>
              <a:t> </a:t>
            </a:r>
            <a:r>
              <a:rPr lang="en-US" dirty="0" err="1"/>
              <a:t>lệnh</a:t>
            </a:r>
            <a:r>
              <a:rPr lang="en-US" dirty="0"/>
              <a:t>, </a:t>
            </a:r>
            <a:r>
              <a:rPr lang="en-US" b="1" dirty="0" err="1">
                <a:solidFill>
                  <a:srgbClr val="FF0000"/>
                </a:solidFill>
              </a:rPr>
              <a:t>thực</a:t>
            </a:r>
            <a:r>
              <a:rPr lang="en-US" b="1" dirty="0">
                <a:solidFill>
                  <a:srgbClr val="FF0000"/>
                </a:solidFill>
              </a:rPr>
              <a:t> </a:t>
            </a:r>
            <a:r>
              <a:rPr lang="en-US" b="1" dirty="0" err="1">
                <a:solidFill>
                  <a:srgbClr val="FF0000"/>
                </a:solidFill>
              </a:rPr>
              <a:t>hiện</a:t>
            </a:r>
            <a:r>
              <a:rPr lang="en-US" b="1" dirty="0">
                <a:solidFill>
                  <a:srgbClr val="FF0000"/>
                </a:solidFill>
              </a:rPr>
              <a:t> </a:t>
            </a:r>
            <a:r>
              <a:rPr lang="en-US" b="1" dirty="0" err="1">
                <a:solidFill>
                  <a:srgbClr val="FF0000"/>
                </a:solidFill>
              </a:rPr>
              <a:t>trọn</a:t>
            </a:r>
            <a:r>
              <a:rPr lang="en-US" b="1" dirty="0">
                <a:solidFill>
                  <a:srgbClr val="FF0000"/>
                </a:solidFill>
              </a:rPr>
              <a:t> </a:t>
            </a:r>
            <a:r>
              <a:rPr lang="en-US" b="1" dirty="0" err="1">
                <a:solidFill>
                  <a:srgbClr val="FF0000"/>
                </a:solidFill>
              </a:rPr>
              <a:t>vẹn</a:t>
            </a:r>
            <a:r>
              <a:rPr lang="en-US" b="1" dirty="0">
                <a:solidFill>
                  <a:srgbClr val="FF0000"/>
                </a:solidFill>
              </a:rPr>
              <a:t> </a:t>
            </a:r>
            <a:r>
              <a:rPr lang="en-US" b="1" dirty="0" err="1">
                <a:solidFill>
                  <a:srgbClr val="FF0000"/>
                </a:solidFill>
              </a:rPr>
              <a:t>một</a:t>
            </a:r>
            <a:r>
              <a:rPr lang="en-US" b="1" dirty="0">
                <a:solidFill>
                  <a:srgbClr val="FF0000"/>
                </a:solidFill>
              </a:rPr>
              <a:t> </a:t>
            </a:r>
            <a:r>
              <a:rPr lang="en-US" b="1" dirty="0" err="1">
                <a:solidFill>
                  <a:srgbClr val="FF0000"/>
                </a:solidFill>
              </a:rPr>
              <a:t>công</a:t>
            </a:r>
            <a:r>
              <a:rPr lang="en-US" b="1" dirty="0">
                <a:solidFill>
                  <a:srgbClr val="FF0000"/>
                </a:solidFill>
              </a:rPr>
              <a:t> </a:t>
            </a:r>
            <a:r>
              <a:rPr lang="en-US" b="1" dirty="0" err="1">
                <a:solidFill>
                  <a:srgbClr val="FF0000"/>
                </a:solidFill>
              </a:rPr>
              <a:t>việc</a:t>
            </a:r>
            <a:r>
              <a:rPr lang="en-US" b="1" dirty="0">
                <a:solidFill>
                  <a:srgbClr val="FF0000"/>
                </a:solidFill>
              </a:rPr>
              <a:t> </a:t>
            </a:r>
            <a:r>
              <a:rPr lang="en-US" b="1" dirty="0" err="1">
                <a:solidFill>
                  <a:srgbClr val="FF0000"/>
                </a:solidFill>
              </a:rPr>
              <a:t>nhất</a:t>
            </a:r>
            <a:r>
              <a:rPr lang="en-US" b="1" dirty="0">
                <a:solidFill>
                  <a:srgbClr val="FF0000"/>
                </a:solidFill>
              </a:rPr>
              <a:t> </a:t>
            </a:r>
            <a:r>
              <a:rPr lang="en-US" b="1" dirty="0" err="1">
                <a:solidFill>
                  <a:srgbClr val="FF0000"/>
                </a:solidFill>
              </a:rPr>
              <a:t>định</a:t>
            </a:r>
            <a:r>
              <a:rPr lang="en-US" dirty="0"/>
              <a:t> (module), </a:t>
            </a:r>
            <a:r>
              <a:rPr lang="en-US" dirty="0" err="1"/>
              <a:t>được</a:t>
            </a:r>
            <a:r>
              <a:rPr lang="en-US" dirty="0"/>
              <a:t> </a:t>
            </a:r>
            <a:r>
              <a:rPr lang="en-US" dirty="0" err="1"/>
              <a:t>đặt</a:t>
            </a:r>
            <a:r>
              <a:rPr lang="en-US" dirty="0"/>
              <a:t> </a:t>
            </a:r>
            <a:r>
              <a:rPr lang="en-US" dirty="0" err="1"/>
              <a:t>tên</a:t>
            </a:r>
            <a:r>
              <a:rPr lang="en-US" dirty="0"/>
              <a:t> </a:t>
            </a:r>
            <a:r>
              <a:rPr lang="en-US" dirty="0" err="1"/>
              <a:t>và</a:t>
            </a:r>
            <a:r>
              <a:rPr lang="en-US" dirty="0"/>
              <a:t> </a:t>
            </a:r>
            <a:r>
              <a:rPr lang="en-US" dirty="0" err="1"/>
              <a:t>được</a:t>
            </a:r>
            <a:r>
              <a:rPr lang="en-US" dirty="0"/>
              <a:t> </a:t>
            </a:r>
            <a:r>
              <a:rPr lang="en-US" dirty="0" err="1"/>
              <a:t>gọi</a:t>
            </a:r>
            <a:r>
              <a:rPr lang="en-US" dirty="0"/>
              <a:t> </a:t>
            </a:r>
            <a:r>
              <a:rPr lang="en-US" dirty="0" err="1"/>
              <a:t>thực</a:t>
            </a:r>
            <a:r>
              <a:rPr lang="en-US" dirty="0"/>
              <a:t> </a:t>
            </a:r>
            <a:r>
              <a:rPr lang="en-US" dirty="0" err="1"/>
              <a:t>thi</a:t>
            </a:r>
            <a:r>
              <a:rPr lang="en-US" dirty="0"/>
              <a:t> </a:t>
            </a:r>
            <a:r>
              <a:rPr lang="en-US" dirty="0" err="1"/>
              <a:t>nhiều</a:t>
            </a:r>
            <a:r>
              <a:rPr lang="en-US" dirty="0"/>
              <a:t> </a:t>
            </a:r>
            <a:r>
              <a:rPr lang="en-US" dirty="0" err="1"/>
              <a:t>lần</a:t>
            </a:r>
            <a:r>
              <a:rPr lang="en-US" dirty="0"/>
              <a:t> </a:t>
            </a:r>
            <a:r>
              <a:rPr lang="en-US" dirty="0" err="1"/>
              <a:t>tại</a:t>
            </a:r>
            <a:r>
              <a:rPr lang="en-US" dirty="0"/>
              <a:t> </a:t>
            </a:r>
            <a:r>
              <a:rPr lang="en-US" dirty="0" err="1"/>
              <a:t>nhiều</a:t>
            </a:r>
            <a:r>
              <a:rPr lang="en-US" dirty="0"/>
              <a:t> </a:t>
            </a:r>
            <a:r>
              <a:rPr lang="en-US" dirty="0" err="1"/>
              <a:t>vị</a:t>
            </a:r>
            <a:r>
              <a:rPr lang="en-US" dirty="0"/>
              <a:t> </a:t>
            </a:r>
            <a:r>
              <a:rPr lang="en-US" dirty="0" err="1"/>
              <a:t>trí</a:t>
            </a:r>
            <a:endParaRPr lang="en-US" dirty="0"/>
          </a:p>
          <a:p>
            <a:pPr marL="0" indent="0">
              <a:lnSpc>
                <a:spcPct val="150000"/>
              </a:lnSpc>
              <a:buNone/>
            </a:pPr>
            <a:r>
              <a:rPr lang="en-US" u="sng" dirty="0" err="1"/>
              <a:t>Khi</a:t>
            </a:r>
            <a:r>
              <a:rPr lang="en-US" u="sng" dirty="0"/>
              <a:t> </a:t>
            </a:r>
            <a:r>
              <a:rPr lang="en-US" u="sng" dirty="0" err="1"/>
              <a:t>nào</a:t>
            </a:r>
            <a:r>
              <a:rPr lang="en-US" u="sng" dirty="0"/>
              <a:t> </a:t>
            </a:r>
            <a:r>
              <a:rPr lang="en-US" u="sng" dirty="0" err="1"/>
              <a:t>sử</a:t>
            </a:r>
            <a:r>
              <a:rPr lang="en-US" u="sng" dirty="0"/>
              <a:t> </a:t>
            </a:r>
            <a:r>
              <a:rPr lang="en-US" u="sng" dirty="0" err="1"/>
              <a:t>dụng</a:t>
            </a:r>
            <a:r>
              <a:rPr lang="en-US" u="sng" dirty="0"/>
              <a:t> </a:t>
            </a:r>
            <a:r>
              <a:rPr lang="en-US" u="sng" dirty="0" err="1"/>
              <a:t>hàm</a:t>
            </a:r>
            <a:r>
              <a:rPr lang="en-US" u="sng" dirty="0"/>
              <a:t>? </a:t>
            </a:r>
            <a:endParaRPr lang="en-US" b="1" dirty="0"/>
          </a:p>
          <a:p>
            <a:pPr marL="566762" indent="-566762" algn="just">
              <a:lnSpc>
                <a:spcPct val="150000"/>
              </a:lnSpc>
              <a:buFont typeface="+mj-lt"/>
              <a:buAutoNum type="arabicPeriod"/>
            </a:pPr>
            <a:r>
              <a:rPr lang="en-US" dirty="0" err="1">
                <a:solidFill>
                  <a:srgbClr val="FF0000"/>
                </a:solidFill>
              </a:rPr>
              <a:t>Khi</a:t>
            </a:r>
            <a:r>
              <a:rPr lang="en-US" dirty="0">
                <a:solidFill>
                  <a:srgbClr val="FF0000"/>
                </a:solidFill>
              </a:rPr>
              <a:t> có </a:t>
            </a:r>
            <a:r>
              <a:rPr lang="en-US" dirty="0" err="1">
                <a:solidFill>
                  <a:srgbClr val="FF0000"/>
                </a:solidFill>
              </a:rPr>
              <a:t>một</a:t>
            </a:r>
            <a:r>
              <a:rPr lang="en-US" dirty="0">
                <a:solidFill>
                  <a:srgbClr val="FF0000"/>
                </a:solidFill>
              </a:rPr>
              <a:t> </a:t>
            </a:r>
            <a:r>
              <a:rPr lang="en-US" dirty="0" err="1">
                <a:solidFill>
                  <a:srgbClr val="FF0000"/>
                </a:solidFill>
              </a:rPr>
              <a:t>công</a:t>
            </a:r>
            <a:r>
              <a:rPr lang="en-US" dirty="0">
                <a:solidFill>
                  <a:srgbClr val="FF0000"/>
                </a:solidFill>
              </a:rPr>
              <a:t> </a:t>
            </a:r>
            <a:r>
              <a:rPr lang="en-US" dirty="0" err="1">
                <a:solidFill>
                  <a:srgbClr val="FF0000"/>
                </a:solidFill>
              </a:rPr>
              <a:t>việc</a:t>
            </a:r>
            <a:r>
              <a:rPr lang="en-US" dirty="0">
                <a:solidFill>
                  <a:srgbClr val="FF0000"/>
                </a:solidFill>
              </a:rPr>
              <a:t> </a:t>
            </a:r>
            <a:r>
              <a:rPr lang="en-US" dirty="0" err="1">
                <a:solidFill>
                  <a:srgbClr val="FF0000"/>
                </a:solidFill>
              </a:rPr>
              <a:t>giống</a:t>
            </a:r>
            <a:r>
              <a:rPr lang="en-US" dirty="0">
                <a:solidFill>
                  <a:srgbClr val="FF0000"/>
                </a:solidFill>
              </a:rPr>
              <a:t> </a:t>
            </a:r>
            <a:r>
              <a:rPr lang="en-US" dirty="0" err="1">
                <a:solidFill>
                  <a:srgbClr val="FF0000"/>
                </a:solidFill>
              </a:rPr>
              <a:t>nhau</a:t>
            </a:r>
            <a:r>
              <a:rPr lang="en-US" dirty="0">
                <a:solidFill>
                  <a:srgbClr val="FF0000"/>
                </a:solidFill>
              </a:rPr>
              <a:t> </a:t>
            </a:r>
            <a:r>
              <a:rPr lang="en-US" dirty="0" err="1">
                <a:solidFill>
                  <a:srgbClr val="FF0000"/>
                </a:solidFill>
              </a:rPr>
              <a:t>cần</a:t>
            </a:r>
            <a:r>
              <a:rPr lang="en-US" dirty="0">
                <a:solidFill>
                  <a:srgbClr val="FF0000"/>
                </a:solidFill>
              </a:rPr>
              <a:t> </a:t>
            </a:r>
            <a:r>
              <a:rPr lang="en-US" dirty="0" err="1">
                <a:solidFill>
                  <a:srgbClr val="FF0000"/>
                </a:solidFill>
              </a:rPr>
              <a:t>thực</a:t>
            </a:r>
            <a:r>
              <a:rPr lang="en-US" dirty="0">
                <a:solidFill>
                  <a:srgbClr val="FF0000"/>
                </a:solidFill>
              </a:rPr>
              <a:t> </a:t>
            </a:r>
            <a:r>
              <a:rPr lang="en-US" dirty="0" err="1">
                <a:solidFill>
                  <a:srgbClr val="FF0000"/>
                </a:solidFill>
              </a:rPr>
              <a:t>hiện</a:t>
            </a:r>
            <a:r>
              <a:rPr lang="en-US" dirty="0">
                <a:solidFill>
                  <a:srgbClr val="FF0000"/>
                </a:solidFill>
              </a:rPr>
              <a:t> ở </a:t>
            </a:r>
            <a:r>
              <a:rPr lang="en-US" dirty="0" err="1">
                <a:solidFill>
                  <a:srgbClr val="FF0000"/>
                </a:solidFill>
              </a:rPr>
              <a:t>nhiều</a:t>
            </a:r>
            <a:r>
              <a:rPr lang="en-US" dirty="0">
                <a:solidFill>
                  <a:srgbClr val="FF0000"/>
                </a:solidFill>
              </a:rPr>
              <a:t> vị trí</a:t>
            </a:r>
            <a:endParaRPr lang="en-US" b="1" dirty="0">
              <a:solidFill>
                <a:srgbClr val="FF0000"/>
              </a:solidFill>
            </a:endParaRPr>
          </a:p>
          <a:p>
            <a:pPr marL="566762" indent="-566762" algn="just">
              <a:lnSpc>
                <a:spcPct val="150000"/>
              </a:lnSpc>
              <a:buFont typeface="+mj-lt"/>
              <a:buAutoNum type="arabicPeriod"/>
            </a:pPr>
            <a:r>
              <a:rPr lang="en-US" dirty="0" err="1">
                <a:solidFill>
                  <a:srgbClr val="FF0000"/>
                </a:solidFill>
              </a:rPr>
              <a:t>Khi</a:t>
            </a:r>
            <a:r>
              <a:rPr lang="en-US" dirty="0">
                <a:solidFill>
                  <a:srgbClr val="FF0000"/>
                </a:solidFill>
              </a:rPr>
              <a:t> </a:t>
            </a:r>
            <a:r>
              <a:rPr lang="en-US" dirty="0" err="1">
                <a:solidFill>
                  <a:srgbClr val="FF0000"/>
                </a:solidFill>
              </a:rPr>
              <a:t>cần</a:t>
            </a:r>
            <a:r>
              <a:rPr lang="en-US" dirty="0">
                <a:solidFill>
                  <a:srgbClr val="FF0000"/>
                </a:solidFill>
              </a:rPr>
              <a:t> chia </a:t>
            </a:r>
            <a:r>
              <a:rPr lang="en-US" dirty="0" err="1">
                <a:solidFill>
                  <a:srgbClr val="FF0000"/>
                </a:solidFill>
              </a:rPr>
              <a:t>nhỏ</a:t>
            </a:r>
            <a:r>
              <a:rPr lang="en-US" dirty="0">
                <a:solidFill>
                  <a:srgbClr val="FF0000"/>
                </a:solidFill>
              </a:rPr>
              <a:t> </a:t>
            </a:r>
            <a:r>
              <a:rPr lang="en-US" dirty="0" err="1">
                <a:solidFill>
                  <a:srgbClr val="FF0000"/>
                </a:solidFill>
              </a:rPr>
              <a:t>chương</a:t>
            </a:r>
            <a:r>
              <a:rPr lang="en-US" dirty="0">
                <a:solidFill>
                  <a:srgbClr val="FF0000"/>
                </a:solidFill>
              </a:rPr>
              <a:t> </a:t>
            </a:r>
            <a:r>
              <a:rPr lang="en-US" dirty="0" err="1">
                <a:solidFill>
                  <a:srgbClr val="FF0000"/>
                </a:solidFill>
              </a:rPr>
              <a:t>trình</a:t>
            </a:r>
            <a:r>
              <a:rPr lang="en-US" dirty="0">
                <a:solidFill>
                  <a:srgbClr val="FF0000"/>
                </a:solidFill>
              </a:rPr>
              <a:t> </a:t>
            </a:r>
            <a:r>
              <a:rPr lang="en-US" dirty="0" err="1"/>
              <a:t>đê</a:t>
            </a:r>
            <a:r>
              <a:rPr lang="en-US" dirty="0"/>
              <a:t>̉ </a:t>
            </a:r>
            <a:r>
              <a:rPr lang="en-US" dirty="0" err="1"/>
              <a:t>dê</a:t>
            </a:r>
            <a:r>
              <a:rPr lang="en-US" dirty="0"/>
              <a:t>̃ </a:t>
            </a:r>
            <a:r>
              <a:rPr lang="en-US" dirty="0" err="1"/>
              <a:t>quản</a:t>
            </a:r>
            <a:r>
              <a:rPr lang="en-US" dirty="0"/>
              <a:t> </a:t>
            </a:r>
            <a:r>
              <a:rPr lang="en-US" dirty="0" err="1"/>
              <a:t>lý</a:t>
            </a:r>
            <a:endParaRPr lang="en-US" b="1" dirty="0"/>
          </a:p>
        </p:txBody>
      </p:sp>
      <p:sp>
        <p:nvSpPr>
          <p:cNvPr id="12290" name="Title 1"/>
          <p:cNvSpPr>
            <a:spLocks noGrp="1"/>
          </p:cNvSpPr>
          <p:nvPr>
            <p:ph type="title"/>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compatLnSpc="1">
            <a:prstTxWarp prst="textNoShape">
              <a:avLst/>
            </a:prstTxWarp>
          </a:bodyPr>
          <a:lstStyle/>
          <a:p>
            <a:pPr marL="352652" indent="-352652" fontAlgn="auto">
              <a:spcAft>
                <a:spcPts val="0"/>
              </a:spcAft>
              <a:buClr>
                <a:schemeClr val="accent6">
                  <a:lumMod val="75000"/>
                </a:schemeClr>
              </a:buClr>
              <a:defRPr/>
            </a:pPr>
            <a:r>
              <a:rPr lang="it-IT"/>
              <a:t>1.3 </a:t>
            </a:r>
            <a:r>
              <a:rPr lang="vi-VN"/>
              <a:t>H</a:t>
            </a:r>
            <a:r>
              <a:rPr lang="it-IT"/>
              <a:t>àm và</a:t>
            </a:r>
            <a:r>
              <a:rPr lang="vi-VN"/>
              <a:t> nạp chồng hàm</a:t>
            </a:r>
            <a:endParaRPr lang="en-US" dirty="0"/>
          </a:p>
        </p:txBody>
      </p:sp>
      <p:sp>
        <p:nvSpPr>
          <p:cNvPr id="8197" name="Slide Number Placeholder 4"/>
          <p:cNvSpPr txBox="1">
            <a:spLocks noGrp="1"/>
          </p:cNvSpPr>
          <p:nvPr/>
        </p:nvSpPr>
        <p:spPr bwMode="auto">
          <a:xfrm>
            <a:off x="10636647" y="6318074"/>
            <a:ext cx="671689" cy="573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fld id="{1AE88A75-3548-4053-91A8-B494490F0F67}" type="slidenum">
              <a:rPr lang="en-US" sz="1543" b="1">
                <a:solidFill>
                  <a:srgbClr val="FFFFFF"/>
                </a:solidFill>
              </a:rPr>
              <a:pPr algn="ctr" eaLnBrk="1" hangingPunct="1"/>
              <a:t>15</a:t>
            </a:fld>
            <a:endParaRPr lang="en-US" sz="1543" b="1">
              <a:solidFill>
                <a:srgbClr val="FFFFFF"/>
              </a:solidFill>
            </a:endParaRPr>
          </a:p>
        </p:txBody>
      </p:sp>
      <p:sp>
        <p:nvSpPr>
          <p:cNvPr id="2" name="Footer Placeholder 1">
            <a:extLst>
              <a:ext uri="{FF2B5EF4-FFF2-40B4-BE49-F238E27FC236}">
                <a16:creationId xmlns:a16="http://schemas.microsoft.com/office/drawing/2014/main" id="{80130BE7-E415-DE43-B1B9-03554BAF6D1D}"/>
              </a:ext>
            </a:extLst>
          </p:cNvPr>
          <p:cNvSpPr>
            <a:spLocks noGrp="1"/>
          </p:cNvSpPr>
          <p:nvPr>
            <p:ph type="ftr" sz="quarter" idx="10"/>
          </p:nvPr>
        </p:nvSpPr>
        <p:spPr/>
        <p:txBody>
          <a:bodyPr/>
          <a:lstStyle/>
          <a:p>
            <a:r>
              <a:rPr lang="en-US"/>
              <a:t>CSE224 - Nhắc lại về C++</a:t>
            </a:r>
            <a:endParaRPr lang="en-VN"/>
          </a:p>
        </p:txBody>
      </p:sp>
      <p:sp>
        <p:nvSpPr>
          <p:cNvPr id="3" name="Slide Number Placeholder 2">
            <a:extLst>
              <a:ext uri="{FF2B5EF4-FFF2-40B4-BE49-F238E27FC236}">
                <a16:creationId xmlns:a16="http://schemas.microsoft.com/office/drawing/2014/main" id="{943C9A8C-38CB-7D44-B5AD-29E239B00E74}"/>
              </a:ext>
            </a:extLst>
          </p:cNvPr>
          <p:cNvSpPr>
            <a:spLocks noGrp="1"/>
          </p:cNvSpPr>
          <p:nvPr>
            <p:ph type="sldNum" sz="quarter" idx="11"/>
          </p:nvPr>
        </p:nvSpPr>
        <p:spPr/>
        <p:txBody>
          <a:bodyPr/>
          <a:lstStyle/>
          <a:p>
            <a:fld id="{B6F15528-21DE-4FAA-801E-634DDDAF4B2B}" type="slidenum">
              <a:rPr lang="en-VN"/>
              <a:t>15</a:t>
            </a:fld>
            <a:endParaRPr lang="en-VN"/>
          </a:p>
        </p:txBody>
      </p:sp>
    </p:spTree>
    <p:extLst>
      <p:ext uri="{BB962C8B-B14F-4D97-AF65-F5344CB8AC3E}">
        <p14:creationId xmlns:p14="http://schemas.microsoft.com/office/powerpoint/2010/main" val="3277405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Hàm</a:t>
            </a:r>
            <a:endParaRPr lang="en-US" dirty="0"/>
          </a:p>
        </p:txBody>
      </p:sp>
      <p:sp>
        <p:nvSpPr>
          <p:cNvPr id="3" name="Content Placeholder 2"/>
          <p:cNvSpPr>
            <a:spLocks noGrp="1"/>
          </p:cNvSpPr>
          <p:nvPr>
            <p:ph idx="1"/>
          </p:nvPr>
        </p:nvSpPr>
        <p:spPr/>
        <p:txBody>
          <a:bodyPr/>
          <a:lstStyle/>
          <a:p>
            <a:pPr algn="just">
              <a:buClr>
                <a:schemeClr val="tx2"/>
              </a:buClr>
              <a:buSzPct val="100000"/>
            </a:pPr>
            <a:r>
              <a:rPr lang="en-US" sz="3085" dirty="0" err="1"/>
              <a:t>Hàm</a:t>
            </a:r>
            <a:r>
              <a:rPr lang="en-US" sz="3085" dirty="0"/>
              <a:t> </a:t>
            </a:r>
            <a:r>
              <a:rPr lang="en-US" sz="3085" dirty="0" err="1"/>
              <a:t>có</a:t>
            </a:r>
            <a:r>
              <a:rPr lang="en-US" sz="3085" dirty="0"/>
              <a:t> </a:t>
            </a:r>
            <a:r>
              <a:rPr lang="en-US" sz="3085" dirty="0" err="1"/>
              <a:t>thể</a:t>
            </a:r>
            <a:r>
              <a:rPr lang="en-US" sz="3085" dirty="0"/>
              <a:t> </a:t>
            </a:r>
            <a:r>
              <a:rPr lang="en-US" sz="3085" dirty="0" err="1"/>
              <a:t>được</a:t>
            </a:r>
            <a:r>
              <a:rPr lang="en-US" sz="3085" dirty="0"/>
              <a:t> </a:t>
            </a:r>
            <a:r>
              <a:rPr lang="en-US" sz="3085" dirty="0" err="1"/>
              <a:t>gọi</a:t>
            </a:r>
            <a:r>
              <a:rPr lang="en-US" sz="3085" dirty="0"/>
              <a:t> </a:t>
            </a:r>
            <a:r>
              <a:rPr lang="en-US" sz="3085" dirty="0" err="1"/>
              <a:t>từ</a:t>
            </a:r>
            <a:r>
              <a:rPr lang="en-US" sz="3085" dirty="0"/>
              <a:t> </a:t>
            </a:r>
            <a:r>
              <a:rPr lang="en-US" sz="3085" dirty="0" err="1"/>
              <a:t>chương</a:t>
            </a:r>
            <a:r>
              <a:rPr lang="en-US" sz="3085" dirty="0"/>
              <a:t> </a:t>
            </a:r>
            <a:r>
              <a:rPr lang="en-US" sz="3085" dirty="0" err="1"/>
              <a:t>trình</a:t>
            </a:r>
            <a:r>
              <a:rPr lang="en-US" sz="3085" dirty="0"/>
              <a:t> </a:t>
            </a:r>
            <a:r>
              <a:rPr lang="en-US" sz="3085" dirty="0" err="1"/>
              <a:t>chính</a:t>
            </a:r>
            <a:r>
              <a:rPr lang="en-US" sz="3085" dirty="0"/>
              <a:t> (</a:t>
            </a:r>
            <a:r>
              <a:rPr lang="en-US" sz="3085" dirty="0" err="1"/>
              <a:t>hàm</a:t>
            </a:r>
            <a:r>
              <a:rPr lang="en-US" sz="3085" dirty="0"/>
              <a:t> main) </a:t>
            </a:r>
            <a:r>
              <a:rPr lang="en-US" sz="3085" dirty="0" err="1"/>
              <a:t>hoặc</a:t>
            </a:r>
            <a:r>
              <a:rPr lang="en-US" sz="3085" dirty="0"/>
              <a:t> </a:t>
            </a:r>
            <a:r>
              <a:rPr lang="en-US" sz="3085" dirty="0" err="1"/>
              <a:t>từ</a:t>
            </a:r>
            <a:r>
              <a:rPr lang="en-US" sz="3085" dirty="0"/>
              <a:t> 1 </a:t>
            </a:r>
            <a:r>
              <a:rPr lang="en-US" sz="3085" dirty="0" err="1"/>
              <a:t>hàm</a:t>
            </a:r>
            <a:r>
              <a:rPr lang="en-US" sz="3085" dirty="0"/>
              <a:t> </a:t>
            </a:r>
            <a:r>
              <a:rPr lang="en-US" sz="3085" dirty="0" err="1"/>
              <a:t>khác</a:t>
            </a:r>
            <a:endParaRPr lang="en-US" sz="3085" dirty="0"/>
          </a:p>
          <a:p>
            <a:pPr algn="just">
              <a:spcBef>
                <a:spcPts val="1322"/>
              </a:spcBef>
              <a:buClr>
                <a:schemeClr val="tx2"/>
              </a:buClr>
              <a:buSzPct val="100000"/>
            </a:pPr>
            <a:r>
              <a:rPr lang="en-US" sz="3085" dirty="0" err="1"/>
              <a:t>Hàm</a:t>
            </a:r>
            <a:r>
              <a:rPr lang="en-US" sz="3085" dirty="0"/>
              <a:t> </a:t>
            </a:r>
            <a:r>
              <a:rPr lang="en-US" sz="3085" dirty="0" err="1"/>
              <a:t>có</a:t>
            </a:r>
            <a:r>
              <a:rPr lang="en-US" sz="3085" dirty="0"/>
              <a:t> </a:t>
            </a:r>
            <a:r>
              <a:rPr lang="en-US" sz="3085" dirty="0" err="1"/>
              <a:t>giá</a:t>
            </a:r>
            <a:r>
              <a:rPr lang="en-US" sz="3085" dirty="0"/>
              <a:t> </a:t>
            </a:r>
            <a:r>
              <a:rPr lang="en-US" sz="3085" dirty="0" err="1"/>
              <a:t>trị</a:t>
            </a:r>
            <a:r>
              <a:rPr lang="en-US" sz="3085" dirty="0"/>
              <a:t> </a:t>
            </a:r>
            <a:r>
              <a:rPr lang="en-US" sz="3085" dirty="0" err="1"/>
              <a:t>trả</a:t>
            </a:r>
            <a:r>
              <a:rPr lang="en-US" sz="3085" dirty="0"/>
              <a:t> </a:t>
            </a:r>
            <a:r>
              <a:rPr lang="en-US" sz="3085" dirty="0" err="1"/>
              <a:t>về</a:t>
            </a:r>
            <a:r>
              <a:rPr lang="en-US" sz="3085" dirty="0"/>
              <a:t> </a:t>
            </a:r>
            <a:r>
              <a:rPr lang="en-US" sz="3085" dirty="0" err="1"/>
              <a:t>hoặc</a:t>
            </a:r>
            <a:r>
              <a:rPr lang="en-US" sz="3085" dirty="0"/>
              <a:t> </a:t>
            </a:r>
            <a:r>
              <a:rPr lang="en-US" sz="3085" dirty="0" err="1"/>
              <a:t>không</a:t>
            </a:r>
            <a:endParaRPr lang="en-US" sz="3085" dirty="0"/>
          </a:p>
          <a:p>
            <a:pPr algn="just">
              <a:spcBef>
                <a:spcPts val="1322"/>
              </a:spcBef>
              <a:buClr>
                <a:schemeClr val="tx2"/>
              </a:buClr>
              <a:buSzPct val="100000"/>
            </a:pPr>
            <a:r>
              <a:rPr lang="en-US" sz="3085" dirty="0" err="1"/>
              <a:t>Nếu</a:t>
            </a:r>
            <a:r>
              <a:rPr lang="en-US" sz="3085" dirty="0"/>
              <a:t> </a:t>
            </a:r>
            <a:r>
              <a:rPr lang="en-US" sz="3085" dirty="0" err="1"/>
              <a:t>hàm</a:t>
            </a:r>
            <a:r>
              <a:rPr lang="en-US" sz="3085" dirty="0"/>
              <a:t> </a:t>
            </a:r>
            <a:r>
              <a:rPr lang="en-US" sz="3085" dirty="0" err="1"/>
              <a:t>không</a:t>
            </a:r>
            <a:r>
              <a:rPr lang="en-US" sz="3085" dirty="0"/>
              <a:t> </a:t>
            </a:r>
            <a:r>
              <a:rPr lang="en-US" sz="3085" dirty="0" err="1"/>
              <a:t>có</a:t>
            </a:r>
            <a:r>
              <a:rPr lang="en-US" sz="3085" dirty="0"/>
              <a:t> </a:t>
            </a:r>
            <a:r>
              <a:rPr lang="en-US" sz="3085" dirty="0" err="1"/>
              <a:t>giá</a:t>
            </a:r>
            <a:r>
              <a:rPr lang="en-US" sz="3085" dirty="0"/>
              <a:t> </a:t>
            </a:r>
            <a:r>
              <a:rPr lang="en-US" sz="3085" dirty="0" err="1"/>
              <a:t>trị</a:t>
            </a:r>
            <a:r>
              <a:rPr lang="en-US" sz="3085" dirty="0"/>
              <a:t> </a:t>
            </a:r>
            <a:r>
              <a:rPr lang="en-US" sz="3085" dirty="0" err="1"/>
              <a:t>trả</a:t>
            </a:r>
            <a:r>
              <a:rPr lang="en-US" sz="3085" dirty="0"/>
              <a:t> </a:t>
            </a:r>
            <a:r>
              <a:rPr lang="en-US" sz="3085" dirty="0" err="1"/>
              <a:t>về</a:t>
            </a:r>
            <a:r>
              <a:rPr lang="en-US" sz="3085" dirty="0"/>
              <a:t> </a:t>
            </a:r>
            <a:r>
              <a:rPr lang="en-US" sz="3085" dirty="0" err="1"/>
              <a:t>gọi</a:t>
            </a:r>
            <a:r>
              <a:rPr lang="en-US" sz="3085" dirty="0"/>
              <a:t> </a:t>
            </a:r>
            <a:r>
              <a:rPr lang="en-US" sz="3085" dirty="0" err="1"/>
              <a:t>là</a:t>
            </a:r>
            <a:r>
              <a:rPr lang="en-US" sz="3085" dirty="0"/>
              <a:t> </a:t>
            </a:r>
            <a:r>
              <a:rPr lang="en-US" sz="3085" dirty="0" err="1"/>
              <a:t>thủ</a:t>
            </a:r>
            <a:r>
              <a:rPr lang="en-US" sz="3085" dirty="0"/>
              <a:t> </a:t>
            </a:r>
            <a:r>
              <a:rPr lang="en-US" sz="3085" dirty="0" err="1"/>
              <a:t>tục</a:t>
            </a:r>
            <a:r>
              <a:rPr lang="en-US" sz="3085" dirty="0"/>
              <a:t> </a:t>
            </a:r>
            <a:r>
              <a:rPr lang="en-US" sz="3085" i="1" dirty="0"/>
              <a:t>(procedure)</a:t>
            </a:r>
            <a:endParaRPr lang="en-US" sz="3085" dirty="0"/>
          </a:p>
        </p:txBody>
      </p:sp>
      <p:sp>
        <p:nvSpPr>
          <p:cNvPr id="4" name="Footer Placeholder 3">
            <a:extLst>
              <a:ext uri="{FF2B5EF4-FFF2-40B4-BE49-F238E27FC236}">
                <a16:creationId xmlns:a16="http://schemas.microsoft.com/office/drawing/2014/main" id="{2F97B9BF-3E86-EF43-9D2E-1406E1ED7C97}"/>
              </a:ext>
            </a:extLst>
          </p:cNvPr>
          <p:cNvSpPr>
            <a:spLocks noGrp="1"/>
          </p:cNvSpPr>
          <p:nvPr>
            <p:ph type="ftr" sz="quarter" idx="10"/>
          </p:nvPr>
        </p:nvSpPr>
        <p:spPr/>
        <p:txBody>
          <a:bodyPr/>
          <a:lstStyle/>
          <a:p>
            <a:r>
              <a:rPr lang="en-US"/>
              <a:t>CSE224 - Nhắc lại về C++</a:t>
            </a:r>
            <a:endParaRPr lang="en-VN"/>
          </a:p>
        </p:txBody>
      </p:sp>
      <p:sp>
        <p:nvSpPr>
          <p:cNvPr id="5" name="Slide Number Placeholder 4">
            <a:extLst>
              <a:ext uri="{FF2B5EF4-FFF2-40B4-BE49-F238E27FC236}">
                <a16:creationId xmlns:a16="http://schemas.microsoft.com/office/drawing/2014/main" id="{6068DD5C-5D2B-274A-9F33-BAE941FBA9C0}"/>
              </a:ext>
            </a:extLst>
          </p:cNvPr>
          <p:cNvSpPr>
            <a:spLocks noGrp="1"/>
          </p:cNvSpPr>
          <p:nvPr>
            <p:ph type="sldNum" sz="quarter" idx="11"/>
          </p:nvPr>
        </p:nvSpPr>
        <p:spPr/>
        <p:txBody>
          <a:bodyPr/>
          <a:lstStyle/>
          <a:p>
            <a:fld id="{B6F15528-21DE-4FAA-801E-634DDDAF4B2B}" type="slidenum">
              <a:rPr lang="en-VN"/>
              <a:t>16</a:t>
            </a:fld>
            <a:endParaRPr lang="en-VN"/>
          </a:p>
        </p:txBody>
      </p:sp>
    </p:spTree>
    <p:extLst>
      <p:ext uri="{BB962C8B-B14F-4D97-AF65-F5344CB8AC3E}">
        <p14:creationId xmlns:p14="http://schemas.microsoft.com/office/powerpoint/2010/main" val="304196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Hàm</a:t>
            </a:r>
            <a:endParaRPr lang="en-US" dirty="0"/>
          </a:p>
        </p:txBody>
      </p:sp>
      <p:sp>
        <p:nvSpPr>
          <p:cNvPr id="3" name="Content Placeholder 2"/>
          <p:cNvSpPr>
            <a:spLocks noGrp="1"/>
          </p:cNvSpPr>
          <p:nvPr>
            <p:ph idx="1"/>
          </p:nvPr>
        </p:nvSpPr>
        <p:spPr/>
        <p:txBody>
          <a:bodyPr>
            <a:normAutofit/>
          </a:bodyPr>
          <a:lstStyle/>
          <a:p>
            <a:pPr algn="just"/>
            <a:r>
              <a:rPr lang="en-US" sz="3085" i="1" dirty="0" err="1"/>
              <a:t>Hàm</a:t>
            </a:r>
            <a:r>
              <a:rPr lang="en-US" sz="3085" i="1" dirty="0"/>
              <a:t> </a:t>
            </a:r>
            <a:r>
              <a:rPr lang="en-US" sz="3085" i="1" dirty="0" err="1"/>
              <a:t>thư</a:t>
            </a:r>
            <a:r>
              <a:rPr lang="en-US" sz="3085" i="1" dirty="0"/>
              <a:t> </a:t>
            </a:r>
            <a:r>
              <a:rPr lang="en-US" sz="3085" i="1" dirty="0" err="1"/>
              <a:t>viện</a:t>
            </a:r>
            <a:r>
              <a:rPr lang="en-US" sz="3085" dirty="0"/>
              <a:t>: </a:t>
            </a:r>
            <a:r>
              <a:rPr lang="en-US" sz="3085" dirty="0" err="1"/>
              <a:t>là</a:t>
            </a:r>
            <a:r>
              <a:rPr lang="en-US" sz="3085" dirty="0"/>
              <a:t> </a:t>
            </a:r>
            <a:r>
              <a:rPr lang="en-US" sz="3085" dirty="0" err="1"/>
              <a:t>những</a:t>
            </a:r>
            <a:r>
              <a:rPr lang="en-US" sz="3085" dirty="0"/>
              <a:t> </a:t>
            </a:r>
            <a:r>
              <a:rPr lang="en-US" sz="3085" dirty="0" err="1"/>
              <a:t>hàm</a:t>
            </a:r>
            <a:r>
              <a:rPr lang="en-US" sz="3085" dirty="0"/>
              <a:t> </a:t>
            </a:r>
            <a:r>
              <a:rPr lang="en-US" sz="3085" dirty="0" err="1"/>
              <a:t>đã</a:t>
            </a:r>
            <a:r>
              <a:rPr lang="en-US" sz="3085" dirty="0"/>
              <a:t> </a:t>
            </a:r>
            <a:r>
              <a:rPr lang="en-US" sz="3085" dirty="0" err="1"/>
              <a:t>được</a:t>
            </a:r>
            <a:r>
              <a:rPr lang="en-US" sz="3085" dirty="0"/>
              <a:t> </a:t>
            </a:r>
            <a:r>
              <a:rPr lang="en-US" sz="3085" dirty="0" err="1"/>
              <a:t>xây</a:t>
            </a:r>
            <a:r>
              <a:rPr lang="en-US" sz="3085" dirty="0"/>
              <a:t> </a:t>
            </a:r>
            <a:r>
              <a:rPr lang="en-US" sz="3085" dirty="0" err="1"/>
              <a:t>dựng</a:t>
            </a:r>
            <a:r>
              <a:rPr lang="en-US" sz="3085" dirty="0"/>
              <a:t> </a:t>
            </a:r>
            <a:r>
              <a:rPr lang="en-US" sz="3085" dirty="0" err="1"/>
              <a:t>sẵn</a:t>
            </a:r>
            <a:r>
              <a:rPr lang="en-US" sz="3085" dirty="0"/>
              <a:t>. </a:t>
            </a:r>
            <a:r>
              <a:rPr lang="en-US" sz="3085" dirty="0" err="1"/>
              <a:t>Muốn</a:t>
            </a:r>
            <a:r>
              <a:rPr lang="en-US" sz="3085" dirty="0"/>
              <a:t> </a:t>
            </a:r>
            <a:r>
              <a:rPr lang="en-US" sz="3085" dirty="0" err="1"/>
              <a:t>sử</a:t>
            </a:r>
            <a:r>
              <a:rPr lang="en-US" sz="3085" dirty="0"/>
              <a:t> </a:t>
            </a:r>
            <a:r>
              <a:rPr lang="en-US" sz="3085" dirty="0" err="1"/>
              <a:t>dụng</a:t>
            </a:r>
            <a:r>
              <a:rPr lang="en-US" sz="3085" dirty="0"/>
              <a:t> </a:t>
            </a:r>
            <a:r>
              <a:rPr lang="en-US" sz="3085" dirty="0" err="1"/>
              <a:t>các</a:t>
            </a:r>
            <a:r>
              <a:rPr lang="en-US" sz="3085" dirty="0"/>
              <a:t> </a:t>
            </a:r>
            <a:r>
              <a:rPr lang="en-US" sz="3085" dirty="0" err="1"/>
              <a:t>hàm</a:t>
            </a:r>
            <a:r>
              <a:rPr lang="en-US" sz="3085" dirty="0"/>
              <a:t> </a:t>
            </a:r>
            <a:r>
              <a:rPr lang="en-US" sz="3085" dirty="0" err="1"/>
              <a:t>thư</a:t>
            </a:r>
            <a:r>
              <a:rPr lang="en-US" sz="3085" dirty="0"/>
              <a:t> </a:t>
            </a:r>
            <a:r>
              <a:rPr lang="en-US" sz="3085" dirty="0" err="1"/>
              <a:t>viện</a:t>
            </a:r>
            <a:r>
              <a:rPr lang="en-US" sz="3085" dirty="0"/>
              <a:t> </a:t>
            </a:r>
            <a:r>
              <a:rPr lang="en-US" sz="3085" dirty="0" err="1"/>
              <a:t>phải</a:t>
            </a:r>
            <a:r>
              <a:rPr lang="en-US" sz="3085" dirty="0"/>
              <a:t> </a:t>
            </a:r>
            <a:r>
              <a:rPr lang="en-US" sz="3085" dirty="0" err="1"/>
              <a:t>khai</a:t>
            </a:r>
            <a:r>
              <a:rPr lang="en-US" sz="3085" dirty="0"/>
              <a:t> </a:t>
            </a:r>
            <a:r>
              <a:rPr lang="en-US" sz="3085" dirty="0" err="1"/>
              <a:t>báo</a:t>
            </a:r>
            <a:r>
              <a:rPr lang="en-US" sz="3085" dirty="0"/>
              <a:t> </a:t>
            </a:r>
            <a:r>
              <a:rPr lang="en-US" sz="3085" dirty="0" err="1"/>
              <a:t>thư</a:t>
            </a:r>
            <a:r>
              <a:rPr lang="en-US" sz="3085" dirty="0"/>
              <a:t> </a:t>
            </a:r>
            <a:r>
              <a:rPr lang="en-US" sz="3085" dirty="0" err="1"/>
              <a:t>viện</a:t>
            </a:r>
            <a:r>
              <a:rPr lang="en-US" sz="3085" dirty="0"/>
              <a:t> </a:t>
            </a:r>
            <a:r>
              <a:rPr lang="en-US" sz="3085" dirty="0" err="1"/>
              <a:t>chứa</a:t>
            </a:r>
            <a:r>
              <a:rPr lang="en-US" sz="3085" dirty="0"/>
              <a:t> </a:t>
            </a:r>
            <a:r>
              <a:rPr lang="en-US" sz="3085" dirty="0" err="1"/>
              <a:t>nó</a:t>
            </a:r>
            <a:r>
              <a:rPr lang="en-US" sz="3085" dirty="0"/>
              <a:t> </a:t>
            </a:r>
            <a:r>
              <a:rPr lang="en-US" sz="3085" dirty="0" err="1"/>
              <a:t>trong</a:t>
            </a:r>
            <a:r>
              <a:rPr lang="en-US" sz="3085" dirty="0"/>
              <a:t> </a:t>
            </a:r>
            <a:r>
              <a:rPr lang="en-US" sz="3085" dirty="0" err="1"/>
              <a:t>phần</a:t>
            </a:r>
            <a:r>
              <a:rPr lang="en-US" sz="3085" dirty="0"/>
              <a:t> </a:t>
            </a:r>
            <a:r>
              <a:rPr lang="en-US" sz="3085" dirty="0" err="1"/>
              <a:t>khai</a:t>
            </a:r>
            <a:r>
              <a:rPr lang="en-US" sz="3085" dirty="0"/>
              <a:t> </a:t>
            </a:r>
            <a:r>
              <a:rPr lang="en-US" sz="3085" dirty="0" err="1"/>
              <a:t>báo</a:t>
            </a:r>
            <a:r>
              <a:rPr lang="en-US" sz="3085" dirty="0"/>
              <a:t> #include</a:t>
            </a:r>
          </a:p>
          <a:p>
            <a:pPr algn="just"/>
            <a:r>
              <a:rPr lang="en-US" sz="3085" i="1" dirty="0" err="1"/>
              <a:t>Hàm</a:t>
            </a:r>
            <a:r>
              <a:rPr lang="en-US" sz="3085" i="1" dirty="0"/>
              <a:t> do </a:t>
            </a:r>
            <a:r>
              <a:rPr lang="en-US" sz="3085" i="1" dirty="0" err="1"/>
              <a:t>người</a:t>
            </a:r>
            <a:r>
              <a:rPr lang="en-US" sz="3085" i="1" dirty="0"/>
              <a:t> dùng </a:t>
            </a:r>
            <a:r>
              <a:rPr lang="en-US" sz="3085" i="1" dirty="0" err="1"/>
              <a:t>định</a:t>
            </a:r>
            <a:r>
              <a:rPr lang="en-US" sz="3085" i="1" dirty="0"/>
              <a:t> </a:t>
            </a:r>
            <a:r>
              <a:rPr lang="en-US" sz="3085" i="1" dirty="0" err="1"/>
              <a:t>nghĩa</a:t>
            </a:r>
            <a:endParaRPr lang="en-US" sz="3085" dirty="0"/>
          </a:p>
        </p:txBody>
      </p:sp>
      <p:sp>
        <p:nvSpPr>
          <p:cNvPr id="4" name="Footer Placeholder 3">
            <a:extLst>
              <a:ext uri="{FF2B5EF4-FFF2-40B4-BE49-F238E27FC236}">
                <a16:creationId xmlns:a16="http://schemas.microsoft.com/office/drawing/2014/main" id="{BABF20BA-CBC7-FA47-B0DE-A6D4D70CC249}"/>
              </a:ext>
            </a:extLst>
          </p:cNvPr>
          <p:cNvSpPr>
            <a:spLocks noGrp="1"/>
          </p:cNvSpPr>
          <p:nvPr>
            <p:ph type="ftr" sz="quarter" idx="10"/>
          </p:nvPr>
        </p:nvSpPr>
        <p:spPr/>
        <p:txBody>
          <a:bodyPr/>
          <a:lstStyle/>
          <a:p>
            <a:r>
              <a:rPr lang="en-US"/>
              <a:t>CSE224 - Nhắc lại về C++</a:t>
            </a:r>
            <a:endParaRPr lang="en-VN"/>
          </a:p>
        </p:txBody>
      </p:sp>
      <p:sp>
        <p:nvSpPr>
          <p:cNvPr id="5" name="Slide Number Placeholder 4">
            <a:extLst>
              <a:ext uri="{FF2B5EF4-FFF2-40B4-BE49-F238E27FC236}">
                <a16:creationId xmlns:a16="http://schemas.microsoft.com/office/drawing/2014/main" id="{35E415D9-49E4-5643-A316-D6BC18EE1A8B}"/>
              </a:ext>
            </a:extLst>
          </p:cNvPr>
          <p:cNvSpPr>
            <a:spLocks noGrp="1"/>
          </p:cNvSpPr>
          <p:nvPr>
            <p:ph type="sldNum" sz="quarter" idx="11"/>
          </p:nvPr>
        </p:nvSpPr>
        <p:spPr/>
        <p:txBody>
          <a:bodyPr/>
          <a:lstStyle/>
          <a:p>
            <a:fld id="{B6F15528-21DE-4FAA-801E-634DDDAF4B2B}" type="slidenum">
              <a:rPr lang="en-VN"/>
              <a:t>17</a:t>
            </a:fld>
            <a:endParaRPr lang="en-VN"/>
          </a:p>
        </p:txBody>
      </p:sp>
    </p:spTree>
    <p:extLst>
      <p:ext uri="{BB962C8B-B14F-4D97-AF65-F5344CB8AC3E}">
        <p14:creationId xmlns:p14="http://schemas.microsoft.com/office/powerpoint/2010/main" val="2929480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ph idx="1"/>
          </p:nvPr>
        </p:nvSpPr>
        <p:spPr/>
        <p:txBody>
          <a:bodyPr/>
          <a:lstStyle/>
          <a:p>
            <a:pPr marL="0" indent="0">
              <a:buNone/>
            </a:pPr>
            <a:endParaRPr lang="en-US" dirty="0" err="1"/>
          </a:p>
          <a:p>
            <a:pPr marL="0" indent="0">
              <a:buNone/>
            </a:pPr>
            <a:endParaRPr lang="en-US" dirty="0" err="1"/>
          </a:p>
          <a:p>
            <a:pPr marL="0" indent="0">
              <a:buNone/>
            </a:pPr>
            <a:endParaRPr lang="en-US" dirty="0" err="1"/>
          </a:p>
          <a:p>
            <a:pPr marL="0" indent="0">
              <a:buNone/>
            </a:pPr>
            <a:r>
              <a:rPr lang="en-US" dirty="0" err="1"/>
              <a:t>Kiểu</a:t>
            </a:r>
            <a:r>
              <a:rPr lang="en-US" dirty="0"/>
              <a:t> </a:t>
            </a:r>
            <a:r>
              <a:rPr lang="en-US" dirty="0" err="1"/>
              <a:t>dữ</a:t>
            </a:r>
            <a:r>
              <a:rPr lang="en-US" dirty="0"/>
              <a:t> </a:t>
            </a:r>
            <a:r>
              <a:rPr lang="en-US" dirty="0" err="1"/>
              <a:t>liệu</a:t>
            </a:r>
            <a:r>
              <a:rPr lang="en-US" dirty="0"/>
              <a:t> </a:t>
            </a:r>
            <a:r>
              <a:rPr lang="en-US" dirty="0" err="1"/>
              <a:t>trả</a:t>
            </a:r>
            <a:r>
              <a:rPr lang="en-US" dirty="0"/>
              <a:t> </a:t>
            </a:r>
            <a:r>
              <a:rPr lang="en-US" dirty="0" err="1"/>
              <a:t>về</a:t>
            </a:r>
            <a:r>
              <a:rPr lang="en-US" dirty="0"/>
              <a:t> </a:t>
            </a:r>
            <a:r>
              <a:rPr lang="en-US" dirty="0" err="1"/>
              <a:t>của</a:t>
            </a:r>
            <a:r>
              <a:rPr lang="en-US" dirty="0"/>
              <a:t> </a:t>
            </a:r>
            <a:r>
              <a:rPr lang="en-US" dirty="0" err="1"/>
              <a:t>hàm</a:t>
            </a:r>
            <a:r>
              <a:rPr lang="en-US" dirty="0"/>
              <a:t> (</a:t>
            </a:r>
            <a:r>
              <a:rPr lang="en-US" dirty="0" err="1"/>
              <a:t>kết</a:t>
            </a:r>
            <a:r>
              <a:rPr lang="en-US" dirty="0"/>
              <a:t> </a:t>
            </a:r>
            <a:r>
              <a:rPr lang="en-US" dirty="0" err="1"/>
              <a:t>quả</a:t>
            </a:r>
            <a:r>
              <a:rPr lang="en-US" dirty="0"/>
              <a:t> </a:t>
            </a:r>
            <a:r>
              <a:rPr lang="en-US" dirty="0" err="1"/>
              <a:t>của</a:t>
            </a:r>
            <a:r>
              <a:rPr lang="en-US" dirty="0"/>
              <a:t> </a:t>
            </a:r>
            <a:r>
              <a:rPr lang="en-US" dirty="0" err="1"/>
              <a:t>hàm</a:t>
            </a:r>
            <a:r>
              <a:rPr lang="en-US" dirty="0"/>
              <a:t>/ </a:t>
            </a:r>
            <a:r>
              <a:rPr lang="en-US" dirty="0" err="1"/>
              <a:t>đầu</a:t>
            </a:r>
            <a:r>
              <a:rPr lang="en-US" dirty="0"/>
              <a:t> </a:t>
            </a:r>
            <a:r>
              <a:rPr lang="en-US" dirty="0" err="1"/>
              <a:t>ra</a:t>
            </a:r>
            <a:r>
              <a:rPr lang="en-US" dirty="0"/>
              <a:t>), </a:t>
            </a:r>
            <a:r>
              <a:rPr lang="en-US" dirty="0" err="1"/>
              <a:t>gồm</a:t>
            </a:r>
            <a:r>
              <a:rPr lang="en-US" dirty="0"/>
              <a:t>:</a:t>
            </a:r>
          </a:p>
          <a:p>
            <a:r>
              <a:rPr lang="en-US" sz="3085" b="1" dirty="0"/>
              <a:t>void</a:t>
            </a:r>
            <a:r>
              <a:rPr lang="en-US" sz="3085" dirty="0"/>
              <a:t>: </a:t>
            </a:r>
            <a:r>
              <a:rPr lang="en-US" sz="3085" dirty="0" err="1"/>
              <a:t>Không</a:t>
            </a:r>
            <a:r>
              <a:rPr lang="en-US" sz="3085" dirty="0"/>
              <a:t> </a:t>
            </a:r>
            <a:r>
              <a:rPr lang="en-US" sz="3085" dirty="0" err="1"/>
              <a:t>trả</a:t>
            </a:r>
            <a:r>
              <a:rPr lang="en-US" sz="3085" dirty="0"/>
              <a:t> </a:t>
            </a:r>
            <a:r>
              <a:rPr lang="en-US" sz="3085" dirty="0" err="1"/>
              <a:t>về</a:t>
            </a:r>
            <a:r>
              <a:rPr lang="en-US" sz="3085" dirty="0"/>
              <a:t> </a:t>
            </a:r>
            <a:r>
              <a:rPr lang="en-US" sz="3085" dirty="0" err="1"/>
              <a:t>giá</a:t>
            </a:r>
            <a:r>
              <a:rPr lang="en-US" sz="3085" dirty="0"/>
              <a:t> </a:t>
            </a:r>
            <a:r>
              <a:rPr lang="en-US" sz="3085" dirty="0" err="1"/>
              <a:t>trị</a:t>
            </a:r>
            <a:endParaRPr lang="en-US" sz="3085" dirty="0"/>
          </a:p>
          <a:p>
            <a:pPr algn="just"/>
            <a:r>
              <a:rPr lang="en-US" sz="3085" b="1" dirty="0"/>
              <a:t>float / </a:t>
            </a:r>
            <a:r>
              <a:rPr lang="en-US" sz="3085" b="1" dirty="0" err="1"/>
              <a:t>int</a:t>
            </a:r>
            <a:r>
              <a:rPr lang="en-US" sz="3085" b="1" dirty="0"/>
              <a:t> / long / char */ </a:t>
            </a:r>
            <a:r>
              <a:rPr lang="en-US" sz="3085" b="1" dirty="0" err="1"/>
              <a:t>kiểu</a:t>
            </a:r>
            <a:r>
              <a:rPr lang="en-US" sz="3085" b="1" dirty="0"/>
              <a:t> </a:t>
            </a:r>
            <a:r>
              <a:rPr lang="en-US" sz="3085" b="1" dirty="0" err="1"/>
              <a:t>cấu</a:t>
            </a:r>
            <a:r>
              <a:rPr lang="en-US" sz="3085" b="1" dirty="0"/>
              <a:t> </a:t>
            </a:r>
            <a:r>
              <a:rPr lang="en-US" sz="3085" b="1" dirty="0" err="1"/>
              <a:t>trúc</a:t>
            </a:r>
            <a:r>
              <a:rPr lang="en-US" sz="3085" b="1" dirty="0"/>
              <a:t> / … </a:t>
            </a:r>
            <a:r>
              <a:rPr lang="en-US" sz="3085" dirty="0"/>
              <a:t>: </a:t>
            </a:r>
            <a:r>
              <a:rPr lang="en-US" sz="3085" dirty="0" err="1"/>
              <a:t>Trả</a:t>
            </a:r>
            <a:r>
              <a:rPr lang="en-US" sz="3085" dirty="0"/>
              <a:t> </a:t>
            </a:r>
            <a:r>
              <a:rPr lang="en-US" sz="3085" dirty="0" err="1"/>
              <a:t>về</a:t>
            </a:r>
            <a:r>
              <a:rPr lang="en-US" sz="3085" dirty="0"/>
              <a:t> </a:t>
            </a:r>
            <a:r>
              <a:rPr lang="en-US" sz="3085" dirty="0" err="1"/>
              <a:t>kết</a:t>
            </a:r>
            <a:r>
              <a:rPr lang="en-US" sz="3085" dirty="0"/>
              <a:t> </a:t>
            </a:r>
            <a:r>
              <a:rPr lang="en-US" sz="3085" dirty="0" err="1"/>
              <a:t>quả</a:t>
            </a:r>
            <a:r>
              <a:rPr lang="en-US" sz="3085" dirty="0"/>
              <a:t> </a:t>
            </a:r>
            <a:r>
              <a:rPr lang="en-US" sz="3085" dirty="0" err="1"/>
              <a:t>tính</a:t>
            </a:r>
            <a:r>
              <a:rPr lang="en-US" sz="3085" dirty="0"/>
              <a:t> </a:t>
            </a:r>
            <a:r>
              <a:rPr lang="en-US" sz="3085" dirty="0" err="1"/>
              <a:t>được</a:t>
            </a:r>
            <a:r>
              <a:rPr lang="en-US" sz="3085" dirty="0"/>
              <a:t> </a:t>
            </a:r>
            <a:r>
              <a:rPr lang="en-US" sz="3085" dirty="0" err="1"/>
              <a:t>với</a:t>
            </a:r>
            <a:r>
              <a:rPr lang="en-US" sz="3085" dirty="0"/>
              <a:t> KDL </a:t>
            </a:r>
            <a:r>
              <a:rPr lang="en-US" sz="3085" dirty="0" err="1"/>
              <a:t>tương</a:t>
            </a:r>
            <a:r>
              <a:rPr lang="en-US" sz="3085" dirty="0"/>
              <a:t> </a:t>
            </a:r>
            <a:r>
              <a:rPr lang="en-US" sz="3085" dirty="0" err="1"/>
              <a:t>ứng</a:t>
            </a:r>
            <a:endParaRPr lang="en-US" sz="3085" dirty="0"/>
          </a:p>
        </p:txBody>
      </p:sp>
      <p:sp>
        <p:nvSpPr>
          <p:cNvPr id="5" name="Title 1"/>
          <p:cNvSpPr>
            <a:spLocks noGrp="1"/>
          </p:cNvSpPr>
          <p:nvPr>
            <p:ph type="title"/>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compatLnSpc="1">
            <a:prstTxWarp prst="textNoShape">
              <a:avLst/>
            </a:prstTxWarp>
          </a:bodyPr>
          <a:lstStyle/>
          <a:p>
            <a:pPr marL="352652" indent="-352652" fontAlgn="auto">
              <a:spcAft>
                <a:spcPts val="0"/>
              </a:spcAft>
              <a:buClr>
                <a:schemeClr val="accent6">
                  <a:lumMod val="75000"/>
                </a:schemeClr>
              </a:buClr>
              <a:defRPr/>
            </a:pPr>
            <a:r>
              <a:rPr lang="en-US" dirty="0" err="1"/>
              <a:t>Cấu trúc chung của hàm</a:t>
            </a:r>
            <a:endParaRPr lang="en-US" dirty="0"/>
          </a:p>
        </p:txBody>
      </p:sp>
      <p:sp>
        <p:nvSpPr>
          <p:cNvPr id="4" name="Rectangle 3"/>
          <p:cNvSpPr/>
          <p:nvPr/>
        </p:nvSpPr>
        <p:spPr>
          <a:xfrm>
            <a:off x="925512" y="1797050"/>
            <a:ext cx="10746863" cy="634917"/>
          </a:xfrm>
          <a:prstGeom prst="rect">
            <a:avLst/>
          </a:prstGeom>
          <a:solidFill>
            <a:schemeClr val="accent4">
              <a:lumMod val="20000"/>
              <a:lumOff val="80000"/>
            </a:schemeClr>
          </a:solidFill>
        </p:spPr>
        <p:txBody>
          <a:bodyPr wrap="square">
            <a:spAutoFit/>
          </a:bodyPr>
          <a:lstStyle/>
          <a:p>
            <a:pPr algn="ctr" eaLnBrk="1" hangingPunct="1">
              <a:buFont typeface="Wingdings" pitchFamily="2" charset="2"/>
              <a:buNone/>
            </a:pPr>
            <a:r>
              <a:rPr lang="en-US" sz="3526" b="1" i="1" dirty="0">
                <a:solidFill>
                  <a:srgbClr val="0070C0"/>
                </a:solidFill>
              </a:rPr>
              <a:t>&lt;KDL </a:t>
            </a:r>
            <a:r>
              <a:rPr lang="en-US" sz="3526" b="1" i="1" dirty="0" err="1">
                <a:solidFill>
                  <a:srgbClr val="0070C0"/>
                </a:solidFill>
              </a:rPr>
              <a:t>trả</a:t>
            </a:r>
            <a:r>
              <a:rPr lang="en-US" sz="3526" b="1" i="1" dirty="0">
                <a:solidFill>
                  <a:srgbClr val="0070C0"/>
                </a:solidFill>
              </a:rPr>
              <a:t> </a:t>
            </a:r>
            <a:r>
              <a:rPr lang="en-US" sz="3526" b="1" i="1" dirty="0" err="1">
                <a:solidFill>
                  <a:srgbClr val="0070C0"/>
                </a:solidFill>
              </a:rPr>
              <a:t>về</a:t>
            </a:r>
            <a:r>
              <a:rPr lang="en-US" sz="3526" b="1" i="1" dirty="0">
                <a:solidFill>
                  <a:srgbClr val="0070C0"/>
                </a:solidFill>
              </a:rPr>
              <a:t> </a:t>
            </a:r>
            <a:r>
              <a:rPr lang="en-US" sz="3526" b="1" i="1" dirty="0" err="1">
                <a:solidFill>
                  <a:srgbClr val="0070C0"/>
                </a:solidFill>
              </a:rPr>
              <a:t>của</a:t>
            </a:r>
            <a:r>
              <a:rPr lang="en-US" sz="3526" b="1" i="1" dirty="0">
                <a:solidFill>
                  <a:srgbClr val="0070C0"/>
                </a:solidFill>
              </a:rPr>
              <a:t> </a:t>
            </a:r>
            <a:r>
              <a:rPr lang="en-US" sz="3526" b="1" i="1" dirty="0" err="1">
                <a:solidFill>
                  <a:srgbClr val="0070C0"/>
                </a:solidFill>
              </a:rPr>
              <a:t>hàm</a:t>
            </a:r>
            <a:r>
              <a:rPr lang="en-US" sz="3526" b="1" i="1" dirty="0">
                <a:solidFill>
                  <a:srgbClr val="0070C0"/>
                </a:solidFill>
              </a:rPr>
              <a:t>&gt; </a:t>
            </a:r>
            <a:r>
              <a:rPr lang="en-US" sz="3526" b="1" i="1" dirty="0" err="1">
                <a:solidFill>
                  <a:srgbClr val="0070C0"/>
                </a:solidFill>
              </a:rPr>
              <a:t>TênHàm</a:t>
            </a:r>
            <a:r>
              <a:rPr lang="en-US" sz="3526" b="1" i="1" dirty="0">
                <a:solidFill>
                  <a:srgbClr val="0070C0"/>
                </a:solidFill>
              </a:rPr>
              <a:t>([ds </a:t>
            </a:r>
            <a:r>
              <a:rPr lang="en-US" sz="3526" b="1" i="1" dirty="0" err="1">
                <a:solidFill>
                  <a:srgbClr val="0070C0"/>
                </a:solidFill>
              </a:rPr>
              <a:t>tham</a:t>
            </a:r>
            <a:r>
              <a:rPr lang="en-US" sz="3526" b="1" i="1" dirty="0">
                <a:solidFill>
                  <a:srgbClr val="0070C0"/>
                </a:solidFill>
              </a:rPr>
              <a:t> </a:t>
            </a:r>
            <a:r>
              <a:rPr lang="en-US" sz="3526" b="1" i="1" dirty="0" err="1">
                <a:solidFill>
                  <a:srgbClr val="0070C0"/>
                </a:solidFill>
              </a:rPr>
              <a:t>sô</a:t>
            </a:r>
            <a:r>
              <a:rPr lang="en-US" sz="3526" b="1" i="1" dirty="0">
                <a:solidFill>
                  <a:srgbClr val="0070C0"/>
                </a:solidFill>
              </a:rPr>
              <a:t>́]);</a:t>
            </a:r>
          </a:p>
        </p:txBody>
      </p:sp>
      <p:sp>
        <p:nvSpPr>
          <p:cNvPr id="3" name="Footer Placeholder 2">
            <a:extLst>
              <a:ext uri="{FF2B5EF4-FFF2-40B4-BE49-F238E27FC236}">
                <a16:creationId xmlns:a16="http://schemas.microsoft.com/office/drawing/2014/main" id="{198AFAE1-16ED-8C4C-9672-EF8A7B4F6F0F}"/>
              </a:ext>
            </a:extLst>
          </p:cNvPr>
          <p:cNvSpPr>
            <a:spLocks noGrp="1"/>
          </p:cNvSpPr>
          <p:nvPr>
            <p:ph type="ftr" sz="quarter" idx="10"/>
          </p:nvPr>
        </p:nvSpPr>
        <p:spPr/>
        <p:txBody>
          <a:bodyPr/>
          <a:lstStyle/>
          <a:p>
            <a:r>
              <a:rPr lang="en-US"/>
              <a:t>CSE224 - Nhắc lại về C++</a:t>
            </a:r>
            <a:endParaRPr lang="en-VN"/>
          </a:p>
        </p:txBody>
      </p:sp>
      <p:sp>
        <p:nvSpPr>
          <p:cNvPr id="6" name="Slide Number Placeholder 5">
            <a:extLst>
              <a:ext uri="{FF2B5EF4-FFF2-40B4-BE49-F238E27FC236}">
                <a16:creationId xmlns:a16="http://schemas.microsoft.com/office/drawing/2014/main" id="{6C0B66D5-ADAC-234B-95D5-06AE6721A234}"/>
              </a:ext>
            </a:extLst>
          </p:cNvPr>
          <p:cNvSpPr>
            <a:spLocks noGrp="1"/>
          </p:cNvSpPr>
          <p:nvPr>
            <p:ph type="sldNum" sz="quarter" idx="11"/>
          </p:nvPr>
        </p:nvSpPr>
        <p:spPr/>
        <p:txBody>
          <a:bodyPr/>
          <a:lstStyle/>
          <a:p>
            <a:fld id="{B6F15528-21DE-4FAA-801E-634DDDAF4B2B}" type="slidenum">
              <a:rPr lang="en-VN"/>
              <a:t>18</a:t>
            </a:fld>
            <a:endParaRPr lang="en-VN"/>
          </a:p>
        </p:txBody>
      </p:sp>
    </p:spTree>
    <p:extLst>
      <p:ext uri="{BB962C8B-B14F-4D97-AF65-F5344CB8AC3E}">
        <p14:creationId xmlns:p14="http://schemas.microsoft.com/office/powerpoint/2010/main" val="1431568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Content Placeholder 2"/>
          <p:cNvSpPr>
            <a:spLocks noGrp="1"/>
          </p:cNvSpPr>
          <p:nvPr>
            <p:ph idx="1"/>
          </p:nvPr>
        </p:nvSpPr>
        <p:spPr/>
        <p:txBody>
          <a:bodyPr>
            <a:normAutofit/>
          </a:bodyPr>
          <a:lstStyle/>
          <a:p>
            <a:pPr algn="just" eaLnBrk="1" hangingPunct="1">
              <a:lnSpc>
                <a:spcPct val="150000"/>
              </a:lnSpc>
            </a:pPr>
            <a:r>
              <a:rPr lang="en-US" dirty="0" err="1"/>
              <a:t>TênHàm</a:t>
            </a:r>
            <a:r>
              <a:rPr lang="en-US" dirty="0"/>
              <a:t>: </a:t>
            </a:r>
            <a:r>
              <a:rPr lang="en-US" dirty="0" err="1"/>
              <a:t>Đặt</a:t>
            </a:r>
            <a:r>
              <a:rPr lang="en-US" dirty="0"/>
              <a:t> </a:t>
            </a:r>
            <a:r>
              <a:rPr lang="en-US" dirty="0" err="1"/>
              <a:t>tên</a:t>
            </a:r>
            <a:r>
              <a:rPr lang="en-US" dirty="0"/>
              <a:t> </a:t>
            </a:r>
            <a:r>
              <a:rPr lang="en-US" dirty="0" err="1"/>
              <a:t>theo</a:t>
            </a:r>
            <a:r>
              <a:rPr lang="en-US" dirty="0"/>
              <a:t> qui </a:t>
            </a:r>
            <a:r>
              <a:rPr lang="en-US" dirty="0" err="1"/>
              <a:t>ước</a:t>
            </a:r>
            <a:r>
              <a:rPr lang="en-US" dirty="0"/>
              <a:t> </a:t>
            </a:r>
            <a:r>
              <a:rPr lang="en-US" dirty="0" err="1"/>
              <a:t>sao</a:t>
            </a:r>
            <a:r>
              <a:rPr lang="en-US" dirty="0"/>
              <a:t> </a:t>
            </a:r>
            <a:r>
              <a:rPr lang="en-US" dirty="0" err="1"/>
              <a:t>cho</a:t>
            </a:r>
            <a:r>
              <a:rPr lang="en-US" dirty="0"/>
              <a:t> </a:t>
            </a:r>
            <a:r>
              <a:rPr lang="en-US" dirty="0" err="1"/>
              <a:t>phản</a:t>
            </a:r>
            <a:r>
              <a:rPr lang="en-US" dirty="0"/>
              <a:t> </a:t>
            </a:r>
            <a:r>
              <a:rPr lang="en-US" dirty="0" err="1"/>
              <a:t>ánh</a:t>
            </a:r>
            <a:r>
              <a:rPr lang="en-US" dirty="0"/>
              <a:t> </a:t>
            </a:r>
            <a:r>
              <a:rPr lang="en-US" dirty="0" err="1"/>
              <a:t>đúng</a:t>
            </a:r>
            <a:r>
              <a:rPr lang="en-US" dirty="0"/>
              <a:t> </a:t>
            </a:r>
            <a:r>
              <a:rPr lang="en-US" dirty="0" err="1"/>
              <a:t>chức</a:t>
            </a:r>
            <a:r>
              <a:rPr lang="en-US" dirty="0"/>
              <a:t> </a:t>
            </a:r>
            <a:r>
              <a:rPr lang="en-US" dirty="0" err="1"/>
              <a:t>năng</a:t>
            </a:r>
            <a:r>
              <a:rPr lang="en-US" dirty="0"/>
              <a:t> </a:t>
            </a:r>
            <a:r>
              <a:rPr lang="en-US" dirty="0" err="1"/>
              <a:t>thực</a:t>
            </a:r>
            <a:r>
              <a:rPr lang="en-US" dirty="0"/>
              <a:t> </a:t>
            </a:r>
            <a:r>
              <a:rPr lang="en-US" dirty="0" err="1"/>
              <a:t>hiện</a:t>
            </a:r>
            <a:r>
              <a:rPr lang="en-US" dirty="0"/>
              <a:t> </a:t>
            </a:r>
            <a:r>
              <a:rPr lang="en-US" dirty="0" err="1"/>
              <a:t>của</a:t>
            </a:r>
            <a:r>
              <a:rPr lang="en-US" dirty="0"/>
              <a:t> </a:t>
            </a:r>
            <a:r>
              <a:rPr lang="en-US" dirty="0" err="1"/>
              <a:t>hàm</a:t>
            </a:r>
            <a:endParaRPr lang="en-US" dirty="0"/>
          </a:p>
          <a:p>
            <a:pPr algn="just" eaLnBrk="1" hangingPunct="1">
              <a:lnSpc>
                <a:spcPct val="150000"/>
              </a:lnSpc>
            </a:pPr>
            <a:r>
              <a:rPr lang="en-US" dirty="0" err="1"/>
              <a:t>Danh</a:t>
            </a:r>
            <a:r>
              <a:rPr lang="en-US" dirty="0"/>
              <a:t> </a:t>
            </a:r>
            <a:r>
              <a:rPr lang="en-US" dirty="0" err="1"/>
              <a:t>sách</a:t>
            </a:r>
            <a:r>
              <a:rPr lang="en-US" dirty="0"/>
              <a:t> </a:t>
            </a:r>
            <a:r>
              <a:rPr lang="en-US" dirty="0" err="1"/>
              <a:t>các</a:t>
            </a:r>
            <a:r>
              <a:rPr lang="en-US" dirty="0"/>
              <a:t> </a:t>
            </a:r>
            <a:r>
              <a:rPr lang="en-US" dirty="0" err="1"/>
              <a:t>tham</a:t>
            </a:r>
            <a:r>
              <a:rPr lang="en-US" dirty="0"/>
              <a:t> </a:t>
            </a:r>
            <a:r>
              <a:rPr lang="en-US" dirty="0" err="1"/>
              <a:t>số</a:t>
            </a:r>
            <a:r>
              <a:rPr lang="en-US" dirty="0"/>
              <a:t> (</a:t>
            </a:r>
            <a:r>
              <a:rPr lang="en-US" dirty="0" err="1"/>
              <a:t>nếu</a:t>
            </a:r>
            <a:r>
              <a:rPr lang="en-US" dirty="0"/>
              <a:t> </a:t>
            </a:r>
            <a:r>
              <a:rPr lang="en-US" dirty="0" err="1"/>
              <a:t>có</a:t>
            </a:r>
            <a:r>
              <a:rPr lang="en-US" dirty="0"/>
              <a:t>): </a:t>
            </a:r>
            <a:r>
              <a:rPr lang="en-US" dirty="0" err="1"/>
              <a:t>đầu</a:t>
            </a:r>
            <a:r>
              <a:rPr lang="en-US" dirty="0"/>
              <a:t> </a:t>
            </a:r>
            <a:r>
              <a:rPr lang="en-US" dirty="0" err="1"/>
              <a:t>vào</a:t>
            </a:r>
            <a:r>
              <a:rPr lang="en-US" dirty="0"/>
              <a:t> </a:t>
            </a:r>
            <a:r>
              <a:rPr lang="en-US" dirty="0" err="1"/>
              <a:t>của</a:t>
            </a:r>
            <a:r>
              <a:rPr lang="en-US" dirty="0"/>
              <a:t> </a:t>
            </a:r>
            <a:r>
              <a:rPr lang="en-US" dirty="0" err="1"/>
              <a:t>hàm</a:t>
            </a:r>
            <a:r>
              <a:rPr lang="en-US" dirty="0"/>
              <a:t> </a:t>
            </a:r>
          </a:p>
          <a:p>
            <a:pPr marL="0" indent="0" algn="just">
              <a:lnSpc>
                <a:spcPct val="150000"/>
              </a:lnSpc>
              <a:buNone/>
            </a:pPr>
            <a:r>
              <a:rPr lang="en-US" i="1" dirty="0" err="1"/>
              <a:t>Trong</a:t>
            </a:r>
            <a:r>
              <a:rPr lang="en-US" i="1" dirty="0"/>
              <a:t> </a:t>
            </a:r>
            <a:r>
              <a:rPr lang="en-US" i="1" dirty="0" err="1"/>
              <a:t>một</a:t>
            </a:r>
            <a:r>
              <a:rPr lang="en-US" i="1" dirty="0"/>
              <a:t> </a:t>
            </a:r>
            <a:r>
              <a:rPr lang="en-US" i="1" dirty="0" err="1"/>
              <a:t>số</a:t>
            </a:r>
            <a:r>
              <a:rPr lang="en-US" i="1" dirty="0"/>
              <a:t> </a:t>
            </a:r>
            <a:r>
              <a:rPr lang="en-US" i="1" dirty="0" err="1"/>
              <a:t>trường</a:t>
            </a:r>
            <a:r>
              <a:rPr lang="en-US" i="1" dirty="0"/>
              <a:t> </a:t>
            </a:r>
            <a:r>
              <a:rPr lang="en-US" i="1" dirty="0" err="1"/>
              <a:t>hợp</a:t>
            </a:r>
            <a:r>
              <a:rPr lang="en-US" i="1" dirty="0"/>
              <a:t> </a:t>
            </a:r>
            <a:r>
              <a:rPr lang="en-US" i="1" dirty="0" err="1"/>
              <a:t>có</a:t>
            </a:r>
            <a:r>
              <a:rPr lang="en-US" i="1" dirty="0"/>
              <a:t> </a:t>
            </a:r>
            <a:r>
              <a:rPr lang="en-US" i="1" dirty="0" err="1"/>
              <a:t>thể</a:t>
            </a:r>
            <a:r>
              <a:rPr lang="en-US" i="1" dirty="0"/>
              <a:t> </a:t>
            </a:r>
            <a:r>
              <a:rPr lang="en-US" i="1" dirty="0" err="1"/>
              <a:t>là</a:t>
            </a:r>
            <a:r>
              <a:rPr lang="en-US" i="1" dirty="0"/>
              <a:t> </a:t>
            </a:r>
            <a:r>
              <a:rPr lang="en-US" i="1" dirty="0" err="1"/>
              <a:t>đầu</a:t>
            </a:r>
            <a:r>
              <a:rPr lang="en-US" i="1" dirty="0"/>
              <a:t> </a:t>
            </a:r>
            <a:r>
              <a:rPr lang="en-US" i="1" dirty="0" err="1"/>
              <a:t>vào</a:t>
            </a:r>
            <a:r>
              <a:rPr lang="en-US" i="1" dirty="0"/>
              <a:t> </a:t>
            </a:r>
            <a:r>
              <a:rPr lang="en-US" i="1" dirty="0" err="1"/>
              <a:t>và</a:t>
            </a:r>
            <a:r>
              <a:rPr lang="en-US" i="1" dirty="0"/>
              <a:t> </a:t>
            </a:r>
            <a:r>
              <a:rPr lang="en-US" i="1" dirty="0" err="1"/>
              <a:t>đầu</a:t>
            </a:r>
            <a:r>
              <a:rPr lang="en-US" i="1" dirty="0"/>
              <a:t> </a:t>
            </a:r>
            <a:r>
              <a:rPr lang="en-US" i="1" dirty="0" err="1"/>
              <a:t>ra</a:t>
            </a:r>
            <a:r>
              <a:rPr lang="en-US" i="1" dirty="0"/>
              <a:t> </a:t>
            </a:r>
            <a:r>
              <a:rPr lang="en-US" i="1" dirty="0" err="1"/>
              <a:t>của</a:t>
            </a:r>
            <a:r>
              <a:rPr lang="en-US" i="1" dirty="0"/>
              <a:t> </a:t>
            </a:r>
            <a:r>
              <a:rPr lang="en-US" i="1" dirty="0" err="1"/>
              <a:t>hàm</a:t>
            </a:r>
            <a:r>
              <a:rPr lang="en-US" i="1" dirty="0"/>
              <a:t> </a:t>
            </a:r>
            <a:r>
              <a:rPr lang="en-US" i="1" dirty="0" err="1"/>
              <a:t>nếu</a:t>
            </a:r>
            <a:r>
              <a:rPr lang="en-US" i="1" dirty="0"/>
              <a:t> </a:t>
            </a:r>
            <a:r>
              <a:rPr lang="en-US" i="1" dirty="0" err="1"/>
              <a:t>kết</a:t>
            </a:r>
            <a:r>
              <a:rPr lang="en-US" i="1" dirty="0"/>
              <a:t> </a:t>
            </a:r>
            <a:r>
              <a:rPr lang="en-US" i="1" dirty="0" err="1"/>
              <a:t>quả</a:t>
            </a:r>
            <a:r>
              <a:rPr lang="en-US" i="1" dirty="0"/>
              <a:t> </a:t>
            </a:r>
            <a:r>
              <a:rPr lang="en-US" i="1" dirty="0" err="1"/>
              <a:t>đầu</a:t>
            </a:r>
            <a:r>
              <a:rPr lang="en-US" i="1" dirty="0"/>
              <a:t> </a:t>
            </a:r>
            <a:r>
              <a:rPr lang="en-US" i="1" dirty="0" err="1"/>
              <a:t>ra</a:t>
            </a:r>
            <a:r>
              <a:rPr lang="en-US" i="1" dirty="0"/>
              <a:t> </a:t>
            </a:r>
            <a:r>
              <a:rPr lang="en-US" i="1" dirty="0" err="1"/>
              <a:t>có</a:t>
            </a:r>
            <a:r>
              <a:rPr lang="en-US" i="1" dirty="0"/>
              <a:t> </a:t>
            </a:r>
            <a:r>
              <a:rPr lang="en-US" i="1" dirty="0" err="1"/>
              <a:t>nhiều</a:t>
            </a:r>
            <a:r>
              <a:rPr lang="en-US" i="1" dirty="0"/>
              <a:t> </a:t>
            </a:r>
            <a:r>
              <a:rPr lang="en-US" i="1" dirty="0" err="1"/>
              <a:t>giá</a:t>
            </a:r>
            <a:r>
              <a:rPr lang="en-US" i="1" dirty="0"/>
              <a:t> </a:t>
            </a:r>
            <a:r>
              <a:rPr lang="en-US" i="1" dirty="0" err="1"/>
              <a:t>trị</a:t>
            </a:r>
            <a:r>
              <a:rPr lang="en-US" i="1" dirty="0"/>
              <a:t> </a:t>
            </a:r>
            <a:endParaRPr lang="en-US" dirty="0"/>
          </a:p>
          <a:p>
            <a:pPr algn="just" eaLnBrk="1" hangingPunct="1">
              <a:lnSpc>
                <a:spcPct val="150000"/>
              </a:lnSpc>
              <a:buFont typeface="Wingdings" pitchFamily="2" charset="2"/>
              <a:buNone/>
            </a:pPr>
            <a:endParaRPr lang="en-US" dirty="0">
              <a:solidFill>
                <a:srgbClr val="FF0000"/>
              </a:solidFill>
            </a:endParaRPr>
          </a:p>
          <a:p>
            <a:pPr eaLnBrk="1" hangingPunct="1">
              <a:lnSpc>
                <a:spcPct val="150000"/>
              </a:lnSpc>
              <a:buFont typeface="Wingdings" pitchFamily="2" charset="2"/>
              <a:buNone/>
            </a:pPr>
            <a:endParaRPr lang="en-US" dirty="0"/>
          </a:p>
        </p:txBody>
      </p:sp>
      <p:sp>
        <p:nvSpPr>
          <p:cNvPr id="2" name="Title 1"/>
          <p:cNvSpPr>
            <a:spLocks noGrp="1"/>
          </p:cNvSpPr>
          <p:nvPr>
            <p:ph type="title"/>
          </p:nvPr>
        </p:nvSpPr>
        <p:spPr/>
        <p:txBody>
          <a:bodyPr/>
          <a:lstStyle/>
          <a:p>
            <a:pPr marL="352652" indent="-352652">
              <a:buClr>
                <a:schemeClr val="accent6">
                  <a:lumMod val="75000"/>
                </a:schemeClr>
              </a:buClr>
              <a:defRPr/>
            </a:pPr>
            <a:r>
              <a:rPr lang="en-US" dirty="0" err="1"/>
              <a:t>Cấu trúc chung của hàm</a:t>
            </a:r>
            <a:endParaRPr lang="en-US" dirty="0"/>
          </a:p>
        </p:txBody>
      </p:sp>
      <p:sp>
        <p:nvSpPr>
          <p:cNvPr id="3" name="Footer Placeholder 2">
            <a:extLst>
              <a:ext uri="{FF2B5EF4-FFF2-40B4-BE49-F238E27FC236}">
                <a16:creationId xmlns:a16="http://schemas.microsoft.com/office/drawing/2014/main" id="{3D43367A-AA6D-6245-9393-AF894966F69C}"/>
              </a:ext>
            </a:extLst>
          </p:cNvPr>
          <p:cNvSpPr>
            <a:spLocks noGrp="1"/>
          </p:cNvSpPr>
          <p:nvPr>
            <p:ph type="ftr" sz="quarter" idx="10"/>
          </p:nvPr>
        </p:nvSpPr>
        <p:spPr/>
        <p:txBody>
          <a:bodyPr/>
          <a:lstStyle/>
          <a:p>
            <a:r>
              <a:rPr lang="en-US"/>
              <a:t>CSE224 - Nhắc lại về C++</a:t>
            </a:r>
            <a:endParaRPr lang="en-VN"/>
          </a:p>
        </p:txBody>
      </p:sp>
      <p:sp>
        <p:nvSpPr>
          <p:cNvPr id="4" name="Slide Number Placeholder 3">
            <a:extLst>
              <a:ext uri="{FF2B5EF4-FFF2-40B4-BE49-F238E27FC236}">
                <a16:creationId xmlns:a16="http://schemas.microsoft.com/office/drawing/2014/main" id="{EE7785CA-2CE4-1C45-BDAF-8BD02465FE54}"/>
              </a:ext>
            </a:extLst>
          </p:cNvPr>
          <p:cNvSpPr>
            <a:spLocks noGrp="1"/>
          </p:cNvSpPr>
          <p:nvPr>
            <p:ph type="sldNum" sz="quarter" idx="11"/>
          </p:nvPr>
        </p:nvSpPr>
        <p:spPr/>
        <p:txBody>
          <a:bodyPr/>
          <a:lstStyle/>
          <a:p>
            <a:fld id="{B6F15528-21DE-4FAA-801E-634DDDAF4B2B}" type="slidenum">
              <a:rPr lang="en-VN"/>
              <a:t>19</a:t>
            </a:fld>
            <a:endParaRPr lang="en-VN"/>
          </a:p>
        </p:txBody>
      </p:sp>
    </p:spTree>
    <p:extLst>
      <p:ext uri="{BB962C8B-B14F-4D97-AF65-F5344CB8AC3E}">
        <p14:creationId xmlns:p14="http://schemas.microsoft.com/office/powerpoint/2010/main" val="585169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F0C23F-1A97-B142-A175-554F00D4FB3F}"/>
              </a:ext>
            </a:extLst>
          </p:cNvPr>
          <p:cNvSpPr>
            <a:spLocks noGrp="1"/>
          </p:cNvSpPr>
          <p:nvPr>
            <p:ph idx="1"/>
          </p:nvPr>
        </p:nvSpPr>
        <p:spPr/>
        <p:txBody>
          <a:bodyPr/>
          <a:lstStyle/>
          <a:p>
            <a:r>
              <a:rPr lang="it-IT"/>
              <a:t>1.1 Tổng quan về C++</a:t>
            </a:r>
            <a:endParaRPr lang="en-VN"/>
          </a:p>
          <a:p>
            <a:r>
              <a:rPr lang="it-IT"/>
              <a:t>1.2 Cấu trúc một chương trình C++</a:t>
            </a:r>
            <a:endParaRPr lang="en-VN"/>
          </a:p>
          <a:p>
            <a:r>
              <a:rPr lang="it-IT"/>
              <a:t>1.3 </a:t>
            </a:r>
            <a:r>
              <a:rPr lang="vi-VN"/>
              <a:t>H</a:t>
            </a:r>
            <a:r>
              <a:rPr lang="it-IT"/>
              <a:t>àm và</a:t>
            </a:r>
            <a:r>
              <a:rPr lang="vi-VN"/>
              <a:t> nạp chồng hàm</a:t>
            </a:r>
            <a:endParaRPr lang="en-VN"/>
          </a:p>
          <a:p>
            <a:r>
              <a:rPr lang="vi-VN"/>
              <a:t>1.4. Con trỏ</a:t>
            </a:r>
            <a:endParaRPr lang="en-VN"/>
          </a:p>
          <a:p>
            <a:r>
              <a:rPr lang="vi-VN"/>
              <a:t>1</a:t>
            </a:r>
            <a:r>
              <a:rPr lang="it-IT"/>
              <a:t>.</a:t>
            </a:r>
            <a:r>
              <a:rPr lang="vi-VN"/>
              <a:t>5. C</a:t>
            </a:r>
            <a:r>
              <a:rPr lang="it-IT"/>
              <a:t>ấu trúc</a:t>
            </a:r>
            <a:endParaRPr lang="en-VN"/>
          </a:p>
        </p:txBody>
      </p:sp>
      <p:sp>
        <p:nvSpPr>
          <p:cNvPr id="3" name="Title 2">
            <a:extLst>
              <a:ext uri="{FF2B5EF4-FFF2-40B4-BE49-F238E27FC236}">
                <a16:creationId xmlns:a16="http://schemas.microsoft.com/office/drawing/2014/main" id="{7336330F-CB97-7B4A-83F5-77BF4AE458CD}"/>
              </a:ext>
            </a:extLst>
          </p:cNvPr>
          <p:cNvSpPr>
            <a:spLocks noGrp="1"/>
          </p:cNvSpPr>
          <p:nvPr>
            <p:ph type="title"/>
          </p:nvPr>
        </p:nvSpPr>
        <p:spPr/>
        <p:txBody>
          <a:bodyPr/>
          <a:lstStyle/>
          <a:p>
            <a:r>
              <a:rPr lang="en-VN"/>
              <a:t>Nội dung</a:t>
            </a:r>
          </a:p>
        </p:txBody>
      </p:sp>
      <p:sp>
        <p:nvSpPr>
          <p:cNvPr id="4" name="Footer Placeholder 3">
            <a:extLst>
              <a:ext uri="{FF2B5EF4-FFF2-40B4-BE49-F238E27FC236}">
                <a16:creationId xmlns:a16="http://schemas.microsoft.com/office/drawing/2014/main" id="{484B4AB4-66DE-3C4D-B617-C0B0BF1D7A35}"/>
              </a:ext>
            </a:extLst>
          </p:cNvPr>
          <p:cNvSpPr>
            <a:spLocks noGrp="1"/>
          </p:cNvSpPr>
          <p:nvPr>
            <p:ph type="ftr" sz="quarter" idx="10"/>
          </p:nvPr>
        </p:nvSpPr>
        <p:spPr/>
        <p:txBody>
          <a:bodyPr/>
          <a:lstStyle/>
          <a:p>
            <a:r>
              <a:rPr lang="en-US"/>
              <a:t>CSE224 - Nhắc lại về C++</a:t>
            </a:r>
            <a:endParaRPr lang="en-VN"/>
          </a:p>
        </p:txBody>
      </p:sp>
      <p:sp>
        <p:nvSpPr>
          <p:cNvPr id="5" name="Slide Number Placeholder 4">
            <a:extLst>
              <a:ext uri="{FF2B5EF4-FFF2-40B4-BE49-F238E27FC236}">
                <a16:creationId xmlns:a16="http://schemas.microsoft.com/office/drawing/2014/main" id="{4FA52498-380E-4840-BE4F-B57F1554A2DC}"/>
              </a:ext>
            </a:extLst>
          </p:cNvPr>
          <p:cNvSpPr>
            <a:spLocks noGrp="1"/>
          </p:cNvSpPr>
          <p:nvPr>
            <p:ph type="sldNum" sz="quarter" idx="11"/>
          </p:nvPr>
        </p:nvSpPr>
        <p:spPr/>
        <p:txBody>
          <a:bodyPr/>
          <a:lstStyle/>
          <a:p>
            <a:fld id="{B6F15528-21DE-4FAA-801E-634DDDAF4B2B}" type="slidenum">
              <a:rPr lang="en-VN"/>
              <a:t>2</a:t>
            </a:fld>
            <a:endParaRPr lang="en-VN"/>
          </a:p>
        </p:txBody>
      </p:sp>
    </p:spTree>
    <p:extLst>
      <p:ext uri="{BB962C8B-B14F-4D97-AF65-F5344CB8AC3E}">
        <p14:creationId xmlns:p14="http://schemas.microsoft.com/office/powerpoint/2010/main" val="1100348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A30CCDA-04F6-4745-9058-4A7A3E615E36}"/>
              </a:ext>
            </a:extLst>
          </p:cNvPr>
          <p:cNvSpPr>
            <a:spLocks noGrp="1"/>
          </p:cNvSpPr>
          <p:nvPr>
            <p:ph idx="1"/>
          </p:nvPr>
        </p:nvSpPr>
        <p:spPr/>
        <p:txBody>
          <a:bodyPr/>
          <a:lstStyle/>
          <a:p>
            <a:pPr algn="just"/>
            <a:r>
              <a:rPr lang="en-US"/>
              <a:t>Tên hàm giống nhau, danh sách các tham số khác nhau</a:t>
            </a:r>
          </a:p>
          <a:p>
            <a:pPr algn="just"/>
            <a:r>
              <a:rPr lang="en-US"/>
              <a:t>Hai định nghĩa hàm riêng biệt</a:t>
            </a:r>
          </a:p>
          <a:p>
            <a:pPr algn="just"/>
            <a:r>
              <a:rPr lang="en-US"/>
              <a:t>Tín hiệu hàm</a:t>
            </a:r>
          </a:p>
          <a:p>
            <a:pPr lvl="1" algn="just"/>
            <a:r>
              <a:rPr lang="en-US"/>
              <a:t>Tên hàm &amp; danh sách tham số</a:t>
            </a:r>
          </a:p>
          <a:p>
            <a:pPr lvl="1" algn="just"/>
            <a:r>
              <a:rPr lang="en-US"/>
              <a:t>Phải là “duy nhất” cho mỗi định nghĩa hàm</a:t>
            </a:r>
          </a:p>
          <a:p>
            <a:pPr algn="just"/>
            <a:r>
              <a:rPr lang="en-US"/>
              <a:t>Cho phép thực hiện cùng một công việc trên các dữ liệu khác nhau</a:t>
            </a:r>
          </a:p>
          <a:p>
            <a:pPr algn="just"/>
            <a:endParaRPr lang="en-VN"/>
          </a:p>
        </p:txBody>
      </p:sp>
      <p:sp>
        <p:nvSpPr>
          <p:cNvPr id="2" name="Title 1">
            <a:extLst>
              <a:ext uri="{FF2B5EF4-FFF2-40B4-BE49-F238E27FC236}">
                <a16:creationId xmlns:a16="http://schemas.microsoft.com/office/drawing/2014/main" id="{6BE19710-8132-F745-AD16-6733641EDC79}"/>
              </a:ext>
            </a:extLst>
          </p:cNvPr>
          <p:cNvSpPr>
            <a:spLocks noGrp="1"/>
          </p:cNvSpPr>
          <p:nvPr>
            <p:ph type="title"/>
          </p:nvPr>
        </p:nvSpPr>
        <p:spPr/>
        <p:txBody>
          <a:bodyPr/>
          <a:lstStyle/>
          <a:p>
            <a:r>
              <a:rPr lang="en-VN"/>
              <a:t>Nạp chồng hàm</a:t>
            </a:r>
          </a:p>
        </p:txBody>
      </p:sp>
      <p:sp>
        <p:nvSpPr>
          <p:cNvPr id="6" name="Footer Placeholder 5">
            <a:extLst>
              <a:ext uri="{FF2B5EF4-FFF2-40B4-BE49-F238E27FC236}">
                <a16:creationId xmlns:a16="http://schemas.microsoft.com/office/drawing/2014/main" id="{5E1C39E8-D88B-7846-9FE3-362C5FFFA34A}"/>
              </a:ext>
            </a:extLst>
          </p:cNvPr>
          <p:cNvSpPr>
            <a:spLocks noGrp="1"/>
          </p:cNvSpPr>
          <p:nvPr>
            <p:ph type="ftr" sz="quarter" idx="10"/>
          </p:nvPr>
        </p:nvSpPr>
        <p:spPr/>
        <p:txBody>
          <a:bodyPr/>
          <a:lstStyle/>
          <a:p>
            <a:r>
              <a:rPr lang="en-US"/>
              <a:t>CSE224 - Nhắc lại về C++</a:t>
            </a:r>
            <a:endParaRPr lang="en-VN"/>
          </a:p>
        </p:txBody>
      </p:sp>
      <p:sp>
        <p:nvSpPr>
          <p:cNvPr id="7" name="Slide Number Placeholder 6">
            <a:extLst>
              <a:ext uri="{FF2B5EF4-FFF2-40B4-BE49-F238E27FC236}">
                <a16:creationId xmlns:a16="http://schemas.microsoft.com/office/drawing/2014/main" id="{FFF97AAF-5C13-A940-8DFC-BAF25A0C1981}"/>
              </a:ext>
            </a:extLst>
          </p:cNvPr>
          <p:cNvSpPr>
            <a:spLocks noGrp="1"/>
          </p:cNvSpPr>
          <p:nvPr>
            <p:ph type="sldNum" sz="quarter" idx="11"/>
          </p:nvPr>
        </p:nvSpPr>
        <p:spPr/>
        <p:txBody>
          <a:bodyPr/>
          <a:lstStyle/>
          <a:p>
            <a:fld id="{B6F15528-21DE-4FAA-801E-634DDDAF4B2B}" type="slidenum">
              <a:rPr lang="en-VN"/>
              <a:t>20</a:t>
            </a:fld>
            <a:endParaRPr lang="en-VN"/>
          </a:p>
        </p:txBody>
      </p:sp>
    </p:spTree>
    <p:extLst>
      <p:ext uri="{BB962C8B-B14F-4D97-AF65-F5344CB8AC3E}">
        <p14:creationId xmlns:p14="http://schemas.microsoft.com/office/powerpoint/2010/main" val="16205830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8C835D39-A6F2-DC4E-BABF-E7B16DDC45BF}"/>
              </a:ext>
            </a:extLst>
          </p:cNvPr>
          <p:cNvSpPr>
            <a:spLocks noGrp="1"/>
          </p:cNvSpPr>
          <p:nvPr>
            <p:ph idx="1"/>
          </p:nvPr>
        </p:nvSpPr>
        <p:spPr/>
        <p:txBody>
          <a:bodyPr/>
          <a:lstStyle/>
          <a:p>
            <a:endParaRPr lang="en-VN"/>
          </a:p>
        </p:txBody>
      </p:sp>
      <p:sp>
        <p:nvSpPr>
          <p:cNvPr id="4" name="Title 3">
            <a:extLst>
              <a:ext uri="{FF2B5EF4-FFF2-40B4-BE49-F238E27FC236}">
                <a16:creationId xmlns:a16="http://schemas.microsoft.com/office/drawing/2014/main" id="{A3680DBC-A3B5-B049-9FC6-8993DC550CD9}"/>
              </a:ext>
            </a:extLst>
          </p:cNvPr>
          <p:cNvSpPr>
            <a:spLocks noGrp="1"/>
          </p:cNvSpPr>
          <p:nvPr>
            <p:ph type="title"/>
          </p:nvPr>
        </p:nvSpPr>
        <p:spPr/>
        <p:txBody>
          <a:bodyPr/>
          <a:lstStyle/>
          <a:p>
            <a:r>
              <a:rPr lang="en-VN"/>
              <a:t>Nạp chồng hàm</a:t>
            </a:r>
          </a:p>
        </p:txBody>
      </p:sp>
      <p:pic>
        <p:nvPicPr>
          <p:cNvPr id="2" name="Picture 1"/>
          <p:cNvPicPr>
            <a:picLocks noChangeAspect="1"/>
          </p:cNvPicPr>
          <p:nvPr/>
        </p:nvPicPr>
        <p:blipFill>
          <a:blip r:embed="rId2"/>
          <a:stretch>
            <a:fillRect/>
          </a:stretch>
        </p:blipFill>
        <p:spPr>
          <a:xfrm>
            <a:off x="3249698" y="5859764"/>
            <a:ext cx="7300740" cy="1308416"/>
          </a:xfrm>
          <a:prstGeom prst="rect">
            <a:avLst/>
          </a:prstGeom>
          <a:ln>
            <a:solidFill>
              <a:schemeClr val="accent1"/>
            </a:solidFill>
          </a:ln>
        </p:spPr>
      </p:pic>
      <p:pic>
        <p:nvPicPr>
          <p:cNvPr id="3" name="Picture 2"/>
          <p:cNvPicPr>
            <a:picLocks noChangeAspect="1"/>
          </p:cNvPicPr>
          <p:nvPr/>
        </p:nvPicPr>
        <p:blipFill>
          <a:blip r:embed="rId3"/>
          <a:stretch>
            <a:fillRect/>
          </a:stretch>
        </p:blipFill>
        <p:spPr>
          <a:xfrm>
            <a:off x="1430895" y="1339850"/>
            <a:ext cx="10262858" cy="4419600"/>
          </a:xfrm>
          <a:prstGeom prst="rect">
            <a:avLst/>
          </a:prstGeom>
          <a:ln>
            <a:solidFill>
              <a:schemeClr val="accent1"/>
            </a:solidFill>
          </a:ln>
        </p:spPr>
      </p:pic>
      <p:sp>
        <p:nvSpPr>
          <p:cNvPr id="8" name="Footer Placeholder 7">
            <a:extLst>
              <a:ext uri="{FF2B5EF4-FFF2-40B4-BE49-F238E27FC236}">
                <a16:creationId xmlns:a16="http://schemas.microsoft.com/office/drawing/2014/main" id="{6487C10E-7211-8846-86E5-1CEDBAABD480}"/>
              </a:ext>
            </a:extLst>
          </p:cNvPr>
          <p:cNvSpPr>
            <a:spLocks noGrp="1"/>
          </p:cNvSpPr>
          <p:nvPr>
            <p:ph type="ftr" sz="quarter" idx="10"/>
          </p:nvPr>
        </p:nvSpPr>
        <p:spPr/>
        <p:txBody>
          <a:bodyPr/>
          <a:lstStyle/>
          <a:p>
            <a:r>
              <a:rPr lang="en-US"/>
              <a:t>CSE224 - Nhắc lại về C++</a:t>
            </a:r>
            <a:endParaRPr lang="en-VN"/>
          </a:p>
        </p:txBody>
      </p:sp>
      <p:sp>
        <p:nvSpPr>
          <p:cNvPr id="10" name="Slide Number Placeholder 9">
            <a:extLst>
              <a:ext uri="{FF2B5EF4-FFF2-40B4-BE49-F238E27FC236}">
                <a16:creationId xmlns:a16="http://schemas.microsoft.com/office/drawing/2014/main" id="{FEC3F732-37FF-DF4C-80DB-6221901759C1}"/>
              </a:ext>
            </a:extLst>
          </p:cNvPr>
          <p:cNvSpPr>
            <a:spLocks noGrp="1"/>
          </p:cNvSpPr>
          <p:nvPr>
            <p:ph type="sldNum" sz="quarter" idx="11"/>
          </p:nvPr>
        </p:nvSpPr>
        <p:spPr/>
        <p:txBody>
          <a:bodyPr/>
          <a:lstStyle/>
          <a:p>
            <a:fld id="{B6F15528-21DE-4FAA-801E-634DDDAF4B2B}" type="slidenum">
              <a:rPr lang="en-VN"/>
              <a:t>21</a:t>
            </a:fld>
            <a:endParaRPr lang="en-VN"/>
          </a:p>
        </p:txBody>
      </p:sp>
    </p:spTree>
    <p:extLst>
      <p:ext uri="{BB962C8B-B14F-4D97-AF65-F5344CB8AC3E}">
        <p14:creationId xmlns:p14="http://schemas.microsoft.com/office/powerpoint/2010/main" val="788584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39977-617C-B54A-9E1A-9EF0E33C508E}"/>
              </a:ext>
            </a:extLst>
          </p:cNvPr>
          <p:cNvSpPr>
            <a:spLocks noGrp="1"/>
          </p:cNvSpPr>
          <p:nvPr>
            <p:ph type="title"/>
          </p:nvPr>
        </p:nvSpPr>
        <p:spPr/>
        <p:txBody>
          <a:bodyPr/>
          <a:lstStyle/>
          <a:p>
            <a:r>
              <a:rPr lang="en-VN"/>
              <a:t>Nạp chồng hàm</a:t>
            </a:r>
          </a:p>
        </p:txBody>
      </p:sp>
      <p:sp>
        <p:nvSpPr>
          <p:cNvPr id="3" name="Content Placeholder 2">
            <a:extLst>
              <a:ext uri="{FF2B5EF4-FFF2-40B4-BE49-F238E27FC236}">
                <a16:creationId xmlns:a16="http://schemas.microsoft.com/office/drawing/2014/main" id="{93F8A3E9-06CB-8B46-9596-31FFA4669114}"/>
              </a:ext>
            </a:extLst>
          </p:cNvPr>
          <p:cNvSpPr>
            <a:spLocks noGrp="1"/>
          </p:cNvSpPr>
          <p:nvPr>
            <p:ph idx="1"/>
          </p:nvPr>
        </p:nvSpPr>
        <p:spPr/>
        <p:txBody>
          <a:bodyPr/>
          <a:lstStyle/>
          <a:p>
            <a:endParaRPr lang="en-VN"/>
          </a:p>
        </p:txBody>
      </p:sp>
      <p:pic>
        <p:nvPicPr>
          <p:cNvPr id="4" name="Picture 3"/>
          <p:cNvPicPr>
            <a:picLocks noChangeAspect="1"/>
          </p:cNvPicPr>
          <p:nvPr/>
        </p:nvPicPr>
        <p:blipFill>
          <a:blip r:embed="rId2"/>
          <a:stretch>
            <a:fillRect/>
          </a:stretch>
        </p:blipFill>
        <p:spPr>
          <a:xfrm>
            <a:off x="1303951" y="2252921"/>
            <a:ext cx="5312161" cy="2058729"/>
          </a:xfrm>
          <a:prstGeom prst="rect">
            <a:avLst/>
          </a:prstGeom>
          <a:ln>
            <a:solidFill>
              <a:schemeClr val="accent1"/>
            </a:solidFill>
          </a:ln>
        </p:spPr>
      </p:pic>
      <p:pic>
        <p:nvPicPr>
          <p:cNvPr id="7" name="Picture 6"/>
          <p:cNvPicPr>
            <a:picLocks noChangeAspect="1"/>
          </p:cNvPicPr>
          <p:nvPr/>
        </p:nvPicPr>
        <p:blipFill>
          <a:blip r:embed="rId3"/>
          <a:stretch>
            <a:fillRect/>
          </a:stretch>
        </p:blipFill>
        <p:spPr>
          <a:xfrm>
            <a:off x="7007019" y="2245936"/>
            <a:ext cx="4956200" cy="2058729"/>
          </a:xfrm>
          <a:prstGeom prst="rect">
            <a:avLst/>
          </a:prstGeom>
          <a:ln>
            <a:solidFill>
              <a:schemeClr val="accent1"/>
            </a:solidFill>
          </a:ln>
        </p:spPr>
      </p:pic>
      <p:sp>
        <p:nvSpPr>
          <p:cNvPr id="6" name="Footer Placeholder 5">
            <a:extLst>
              <a:ext uri="{FF2B5EF4-FFF2-40B4-BE49-F238E27FC236}">
                <a16:creationId xmlns:a16="http://schemas.microsoft.com/office/drawing/2014/main" id="{51DBCCD0-6034-3148-B346-B62F84A2D103}"/>
              </a:ext>
            </a:extLst>
          </p:cNvPr>
          <p:cNvSpPr>
            <a:spLocks noGrp="1"/>
          </p:cNvSpPr>
          <p:nvPr>
            <p:ph type="ftr" sz="quarter" idx="10"/>
          </p:nvPr>
        </p:nvSpPr>
        <p:spPr/>
        <p:txBody>
          <a:bodyPr/>
          <a:lstStyle/>
          <a:p>
            <a:r>
              <a:rPr lang="en-US"/>
              <a:t>CSE224 - Nhắc lại về C++</a:t>
            </a:r>
            <a:endParaRPr lang="en-VN"/>
          </a:p>
        </p:txBody>
      </p:sp>
      <p:sp>
        <p:nvSpPr>
          <p:cNvPr id="9" name="Slide Number Placeholder 8">
            <a:extLst>
              <a:ext uri="{FF2B5EF4-FFF2-40B4-BE49-F238E27FC236}">
                <a16:creationId xmlns:a16="http://schemas.microsoft.com/office/drawing/2014/main" id="{66BC8E7B-4776-2940-A320-A2AB7AA55F30}"/>
              </a:ext>
            </a:extLst>
          </p:cNvPr>
          <p:cNvSpPr>
            <a:spLocks noGrp="1"/>
          </p:cNvSpPr>
          <p:nvPr>
            <p:ph type="sldNum" sz="quarter" idx="11"/>
          </p:nvPr>
        </p:nvSpPr>
        <p:spPr/>
        <p:txBody>
          <a:bodyPr/>
          <a:lstStyle/>
          <a:p>
            <a:fld id="{B6F15528-21DE-4FAA-801E-634DDDAF4B2B}" type="slidenum">
              <a:rPr lang="en-VN"/>
              <a:t>22</a:t>
            </a:fld>
            <a:endParaRPr lang="en-VN"/>
          </a:p>
        </p:txBody>
      </p:sp>
    </p:spTree>
    <p:extLst>
      <p:ext uri="{BB962C8B-B14F-4D97-AF65-F5344CB8AC3E}">
        <p14:creationId xmlns:p14="http://schemas.microsoft.com/office/powerpoint/2010/main" val="33571769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E2BF3-54C6-496D-BF5E-6E941EA91103}"/>
              </a:ext>
            </a:extLst>
          </p:cNvPr>
          <p:cNvSpPr>
            <a:spLocks noGrp="1"/>
          </p:cNvSpPr>
          <p:nvPr>
            <p:ph type="title"/>
          </p:nvPr>
        </p:nvSpPr>
        <p:spPr/>
        <p:txBody>
          <a:bodyPr/>
          <a:lstStyle/>
          <a:p>
            <a:r>
              <a:rPr lang="en-US" dirty="0" err="1"/>
              <a:t>Bài</a:t>
            </a:r>
            <a:r>
              <a:rPr lang="en-US" dirty="0"/>
              <a:t> </a:t>
            </a:r>
            <a:r>
              <a:rPr lang="en-US" dirty="0" err="1"/>
              <a:t>tập</a:t>
            </a:r>
            <a:r>
              <a:rPr lang="en-US" dirty="0"/>
              <a:t> </a:t>
            </a:r>
            <a:r>
              <a:rPr lang="en-US" dirty="0" err="1"/>
              <a:t>áp</a:t>
            </a:r>
            <a:r>
              <a:rPr lang="en-US" dirty="0"/>
              <a:t> </a:t>
            </a:r>
            <a:r>
              <a:rPr lang="en-US" dirty="0" err="1"/>
              <a:t>dụng</a:t>
            </a:r>
            <a:endParaRPr lang="en-US" dirty="0"/>
          </a:p>
        </p:txBody>
      </p:sp>
      <p:sp>
        <p:nvSpPr>
          <p:cNvPr id="3" name="Content Placeholder 2">
            <a:extLst>
              <a:ext uri="{FF2B5EF4-FFF2-40B4-BE49-F238E27FC236}">
                <a16:creationId xmlns:a16="http://schemas.microsoft.com/office/drawing/2014/main" id="{439906B0-DF9F-4A43-935E-598C643365EE}"/>
              </a:ext>
            </a:extLst>
          </p:cNvPr>
          <p:cNvSpPr>
            <a:spLocks noGrp="1"/>
          </p:cNvSpPr>
          <p:nvPr>
            <p:ph idx="1"/>
          </p:nvPr>
        </p:nvSpPr>
        <p:spPr/>
        <p:txBody>
          <a:bodyPr>
            <a:normAutofit/>
          </a:bodyPr>
          <a:lstStyle/>
          <a:p>
            <a:pPr marL="0" indent="0" algn="just">
              <a:buNone/>
            </a:pPr>
            <a:r>
              <a:rPr lang="en-US" sz="2645" dirty="0" err="1"/>
              <a:t>Viết</a:t>
            </a:r>
            <a:r>
              <a:rPr lang="en-US" sz="2645" dirty="0"/>
              <a:t> </a:t>
            </a:r>
            <a:r>
              <a:rPr lang="en-US" sz="2645" dirty="0" err="1"/>
              <a:t>các</a:t>
            </a:r>
            <a:r>
              <a:rPr lang="en-US" sz="2645" dirty="0"/>
              <a:t> </a:t>
            </a:r>
            <a:r>
              <a:rPr lang="en-US" sz="2645" dirty="0" err="1"/>
              <a:t>hàm</a:t>
            </a:r>
            <a:r>
              <a:rPr lang="en-US" sz="2645" dirty="0"/>
              <a:t> </a:t>
            </a:r>
            <a:r>
              <a:rPr lang="en-US" sz="2645" dirty="0" err="1"/>
              <a:t>sau</a:t>
            </a:r>
            <a:r>
              <a:rPr lang="en-US" sz="2645" dirty="0"/>
              <a:t>:</a:t>
            </a:r>
          </a:p>
          <a:p>
            <a:pPr marL="503789" indent="-503789" algn="just">
              <a:buAutoNum type="arabicPeriod"/>
            </a:pPr>
            <a:r>
              <a:rPr lang="en-US" sz="2645" dirty="0" err="1"/>
              <a:t>Đếm</a:t>
            </a:r>
            <a:r>
              <a:rPr lang="en-US" sz="2645" dirty="0"/>
              <a:t> </a:t>
            </a:r>
            <a:r>
              <a:rPr lang="en-US" sz="2645" dirty="0" err="1"/>
              <a:t>số</a:t>
            </a:r>
            <a:r>
              <a:rPr lang="en-US" sz="2645" dirty="0"/>
              <a:t> </a:t>
            </a:r>
            <a:r>
              <a:rPr lang="vi-VN" sz="2645" dirty="0"/>
              <a:t>ư</a:t>
            </a:r>
            <a:r>
              <a:rPr lang="en-US" sz="2645" dirty="0" err="1"/>
              <a:t>ớc</a:t>
            </a:r>
            <a:r>
              <a:rPr lang="en-US" sz="2645" dirty="0"/>
              <a:t> </a:t>
            </a:r>
            <a:r>
              <a:rPr lang="en-US" sz="2645" dirty="0" err="1"/>
              <a:t>số</a:t>
            </a:r>
            <a:r>
              <a:rPr lang="en-US" sz="2645" dirty="0"/>
              <a:t> </a:t>
            </a:r>
            <a:r>
              <a:rPr lang="en-US" sz="2645" dirty="0" err="1"/>
              <a:t>của</a:t>
            </a:r>
            <a:r>
              <a:rPr lang="en-US" sz="2645" dirty="0"/>
              <a:t> </a:t>
            </a:r>
            <a:r>
              <a:rPr lang="en-US" sz="2645" dirty="0" err="1"/>
              <a:t>số</a:t>
            </a:r>
            <a:r>
              <a:rPr lang="en-US" sz="2645" dirty="0"/>
              <a:t> </a:t>
            </a:r>
            <a:r>
              <a:rPr lang="en-US" sz="2645" dirty="0" err="1"/>
              <a:t>nguyên</a:t>
            </a:r>
            <a:r>
              <a:rPr lang="en-US" sz="2645" dirty="0"/>
              <a:t> d</a:t>
            </a:r>
            <a:r>
              <a:rPr lang="vi-VN" sz="2645" dirty="0"/>
              <a:t>ư</a:t>
            </a:r>
            <a:r>
              <a:rPr lang="en-US" sz="2645" dirty="0" err="1"/>
              <a:t>ơng</a:t>
            </a:r>
            <a:r>
              <a:rPr lang="en-US" sz="2645" dirty="0"/>
              <a:t> n.</a:t>
            </a:r>
          </a:p>
          <a:p>
            <a:pPr marL="503789" indent="-503789" algn="just">
              <a:buAutoNum type="arabicPeriod"/>
            </a:pPr>
            <a:r>
              <a:rPr lang="en-US" sz="2645" dirty="0" err="1"/>
              <a:t>Kiểm</a:t>
            </a:r>
            <a:r>
              <a:rPr lang="en-US" sz="2645" dirty="0"/>
              <a:t> </a:t>
            </a:r>
            <a:r>
              <a:rPr lang="en-US" sz="2645" dirty="0" err="1"/>
              <a:t>tra</a:t>
            </a:r>
            <a:r>
              <a:rPr lang="en-US" sz="2645" dirty="0"/>
              <a:t> </a:t>
            </a:r>
            <a:r>
              <a:rPr lang="en-US" sz="2645" dirty="0" err="1"/>
              <a:t>số</a:t>
            </a:r>
            <a:r>
              <a:rPr lang="en-US" sz="2645" dirty="0"/>
              <a:t> </a:t>
            </a:r>
            <a:r>
              <a:rPr lang="en-US" sz="2645" dirty="0" err="1"/>
              <a:t>nguyên</a:t>
            </a:r>
            <a:r>
              <a:rPr lang="en-US" sz="2645" dirty="0"/>
              <a:t> n </a:t>
            </a:r>
            <a:r>
              <a:rPr lang="en-US" sz="2645" dirty="0" err="1"/>
              <a:t>có</a:t>
            </a:r>
            <a:r>
              <a:rPr lang="en-US" sz="2645" dirty="0"/>
              <a:t> </a:t>
            </a:r>
            <a:r>
              <a:rPr lang="en-US" sz="2645" dirty="0" err="1"/>
              <a:t>phải</a:t>
            </a:r>
            <a:r>
              <a:rPr lang="en-US" sz="2645" dirty="0"/>
              <a:t> </a:t>
            </a:r>
            <a:r>
              <a:rPr lang="en-US" sz="2645" dirty="0" err="1"/>
              <a:t>là</a:t>
            </a:r>
            <a:r>
              <a:rPr lang="en-US" sz="2645" dirty="0"/>
              <a:t> </a:t>
            </a:r>
            <a:r>
              <a:rPr lang="en-US" sz="2645" dirty="0" err="1"/>
              <a:t>số</a:t>
            </a:r>
            <a:r>
              <a:rPr lang="en-US" sz="2645" dirty="0"/>
              <a:t> </a:t>
            </a:r>
            <a:r>
              <a:rPr lang="en-US" sz="2645" dirty="0" err="1"/>
              <a:t>nguyên</a:t>
            </a:r>
            <a:r>
              <a:rPr lang="en-US" sz="2645" dirty="0"/>
              <a:t> </a:t>
            </a:r>
            <a:r>
              <a:rPr lang="en-US" sz="2645" dirty="0" err="1"/>
              <a:t>tố</a:t>
            </a:r>
            <a:r>
              <a:rPr lang="en-US" sz="2645" dirty="0"/>
              <a:t> </a:t>
            </a:r>
            <a:r>
              <a:rPr lang="en-US" sz="2645" dirty="0" err="1"/>
              <a:t>không</a:t>
            </a:r>
            <a:r>
              <a:rPr lang="en-US" sz="2645" dirty="0"/>
              <a:t>?</a:t>
            </a:r>
          </a:p>
          <a:p>
            <a:pPr marL="503789" indent="-503789" algn="just">
              <a:buAutoNum type="arabicPeriod"/>
            </a:pPr>
            <a:r>
              <a:rPr lang="en-US" sz="2645" dirty="0" err="1"/>
              <a:t>Đếm</a:t>
            </a:r>
            <a:r>
              <a:rPr lang="en-US" sz="2645" dirty="0"/>
              <a:t> </a:t>
            </a:r>
            <a:r>
              <a:rPr lang="en-US" sz="2645" dirty="0" err="1"/>
              <a:t>số</a:t>
            </a:r>
            <a:r>
              <a:rPr lang="en-US" sz="2645" dirty="0"/>
              <a:t> </a:t>
            </a:r>
            <a:r>
              <a:rPr lang="en-US" sz="2645" dirty="0" err="1"/>
              <a:t>chữ</a:t>
            </a:r>
            <a:r>
              <a:rPr lang="en-US" sz="2645" dirty="0"/>
              <a:t> </a:t>
            </a:r>
            <a:r>
              <a:rPr lang="en-US" sz="2645" dirty="0" err="1"/>
              <a:t>số</a:t>
            </a:r>
            <a:r>
              <a:rPr lang="en-US" sz="2645" dirty="0"/>
              <a:t> </a:t>
            </a:r>
            <a:r>
              <a:rPr lang="en-US" sz="2645" dirty="0" err="1"/>
              <a:t>là</a:t>
            </a:r>
            <a:r>
              <a:rPr lang="en-US" sz="2645" dirty="0"/>
              <a:t> </a:t>
            </a:r>
            <a:r>
              <a:rPr lang="en-US" sz="2645" dirty="0" err="1"/>
              <a:t>số</a:t>
            </a:r>
            <a:r>
              <a:rPr lang="en-US" sz="2645" dirty="0"/>
              <a:t> </a:t>
            </a:r>
            <a:r>
              <a:rPr lang="en-US" sz="2645" dirty="0" err="1"/>
              <a:t>nguyên</a:t>
            </a:r>
            <a:r>
              <a:rPr lang="en-US" sz="2645" dirty="0"/>
              <a:t> </a:t>
            </a:r>
            <a:r>
              <a:rPr lang="en-US" sz="2645" dirty="0" err="1"/>
              <a:t>tố</a:t>
            </a:r>
            <a:endParaRPr lang="en-US" sz="2645" dirty="0"/>
          </a:p>
          <a:p>
            <a:pPr marL="503789" indent="-503789" algn="just">
              <a:buAutoNum type="arabicPeriod"/>
            </a:pPr>
            <a:r>
              <a:rPr lang="en-US" sz="2645" dirty="0" err="1"/>
              <a:t>Hàm</a:t>
            </a:r>
            <a:r>
              <a:rPr lang="en-US" sz="2645" dirty="0"/>
              <a:t> </a:t>
            </a:r>
            <a:r>
              <a:rPr lang="en-US" sz="2645" b="1" dirty="0"/>
              <a:t>main()</a:t>
            </a:r>
            <a:r>
              <a:rPr lang="en-US" sz="2645" dirty="0"/>
              <a:t> </a:t>
            </a:r>
            <a:r>
              <a:rPr lang="en-US" sz="2645" dirty="0" err="1"/>
              <a:t>nhập</a:t>
            </a:r>
            <a:r>
              <a:rPr lang="en-US" sz="2645" dirty="0"/>
              <a:t> </a:t>
            </a:r>
            <a:r>
              <a:rPr lang="en-US" sz="2645" dirty="0" err="1"/>
              <a:t>vào</a:t>
            </a:r>
            <a:r>
              <a:rPr lang="en-US" sz="2645" dirty="0"/>
              <a:t> </a:t>
            </a:r>
            <a:r>
              <a:rPr lang="en-US" sz="2645" dirty="0" err="1"/>
              <a:t>một</a:t>
            </a:r>
            <a:r>
              <a:rPr lang="en-US" sz="2645" dirty="0"/>
              <a:t> </a:t>
            </a:r>
            <a:r>
              <a:rPr lang="en-US" sz="2645" dirty="0" err="1"/>
              <a:t>số</a:t>
            </a:r>
            <a:r>
              <a:rPr lang="en-US" sz="2645" dirty="0"/>
              <a:t> </a:t>
            </a:r>
            <a:r>
              <a:rPr lang="en-US" sz="2645" dirty="0" err="1"/>
              <a:t>nguyên</a:t>
            </a:r>
            <a:r>
              <a:rPr lang="en-US" sz="2645" dirty="0"/>
              <a:t> n </a:t>
            </a:r>
            <a:r>
              <a:rPr lang="en-US" sz="2645" dirty="0" err="1"/>
              <a:t>gồm</a:t>
            </a:r>
            <a:r>
              <a:rPr lang="en-US" sz="2645" dirty="0"/>
              <a:t> k </a:t>
            </a:r>
            <a:r>
              <a:rPr lang="en-US" sz="2645" dirty="0" err="1"/>
              <a:t>chữ</a:t>
            </a:r>
            <a:r>
              <a:rPr lang="en-US" sz="2645" dirty="0"/>
              <a:t> </a:t>
            </a:r>
            <a:r>
              <a:rPr lang="en-US" sz="2645" dirty="0" err="1"/>
              <a:t>số</a:t>
            </a:r>
            <a:r>
              <a:rPr lang="en-US" sz="2645" dirty="0"/>
              <a:t>, </a:t>
            </a:r>
            <a:r>
              <a:rPr lang="en-US" sz="2645" dirty="0" err="1"/>
              <a:t>gọi</a:t>
            </a:r>
            <a:r>
              <a:rPr lang="en-US" sz="2645" dirty="0"/>
              <a:t> </a:t>
            </a:r>
            <a:r>
              <a:rPr lang="en-US" sz="2645" dirty="0" err="1"/>
              <a:t>các</a:t>
            </a:r>
            <a:r>
              <a:rPr lang="en-US" sz="2645" dirty="0"/>
              <a:t> </a:t>
            </a:r>
            <a:r>
              <a:rPr lang="en-US" sz="2645" dirty="0" err="1"/>
              <a:t>hàm</a:t>
            </a:r>
            <a:r>
              <a:rPr lang="en-US" sz="2645" dirty="0"/>
              <a:t> </a:t>
            </a:r>
            <a:r>
              <a:rPr lang="en-US" sz="2645" dirty="0" err="1"/>
              <a:t>cần</a:t>
            </a:r>
            <a:r>
              <a:rPr lang="en-US" sz="2645" dirty="0"/>
              <a:t> </a:t>
            </a:r>
            <a:r>
              <a:rPr lang="en-US" sz="2645" dirty="0" err="1"/>
              <a:t>thiết</a:t>
            </a:r>
            <a:r>
              <a:rPr lang="en-US" sz="2645" dirty="0"/>
              <a:t> </a:t>
            </a:r>
            <a:r>
              <a:rPr lang="en-US" sz="2645" dirty="0" err="1"/>
              <a:t>để</a:t>
            </a:r>
            <a:r>
              <a:rPr lang="en-US" sz="2645" dirty="0"/>
              <a:t> </a:t>
            </a:r>
            <a:r>
              <a:rPr lang="en-US" sz="2645" dirty="0" err="1"/>
              <a:t>đếm</a:t>
            </a:r>
            <a:r>
              <a:rPr lang="en-US" sz="2645" dirty="0"/>
              <a:t> </a:t>
            </a:r>
            <a:r>
              <a:rPr lang="en-US" sz="2645" dirty="0" err="1"/>
              <a:t>xem</a:t>
            </a:r>
            <a:r>
              <a:rPr lang="en-US" sz="2645" dirty="0"/>
              <a:t> n có bao </a:t>
            </a:r>
            <a:r>
              <a:rPr lang="en-US" sz="2645" dirty="0" err="1"/>
              <a:t>nhiêu</a:t>
            </a:r>
            <a:r>
              <a:rPr lang="en-US" sz="2645" dirty="0"/>
              <a:t> </a:t>
            </a:r>
            <a:r>
              <a:rPr lang="en-US" sz="2645" dirty="0" err="1"/>
              <a:t>chữ</a:t>
            </a:r>
            <a:r>
              <a:rPr lang="en-US" sz="2645" dirty="0"/>
              <a:t> </a:t>
            </a:r>
            <a:r>
              <a:rPr lang="en-US" sz="2645" dirty="0" err="1"/>
              <a:t>sô</a:t>
            </a:r>
            <a:r>
              <a:rPr lang="en-US" sz="2645" dirty="0"/>
              <a:t>́ là </a:t>
            </a:r>
            <a:r>
              <a:rPr lang="en-US" sz="2645" dirty="0" err="1"/>
              <a:t>sô</a:t>
            </a:r>
            <a:r>
              <a:rPr lang="en-US" sz="2645" dirty="0"/>
              <a:t>́ </a:t>
            </a:r>
            <a:r>
              <a:rPr lang="en-US" sz="2645" dirty="0" err="1"/>
              <a:t>nguyên</a:t>
            </a:r>
            <a:r>
              <a:rPr lang="en-US" sz="2645" dirty="0"/>
              <a:t> </a:t>
            </a:r>
            <a:r>
              <a:rPr lang="en-US" sz="2645" dirty="0" err="1"/>
              <a:t>tô</a:t>
            </a:r>
            <a:r>
              <a:rPr lang="en-US" sz="2645" dirty="0"/>
              <a:t>́</a:t>
            </a:r>
            <a:endParaRPr lang="en-US" dirty="0"/>
          </a:p>
        </p:txBody>
      </p:sp>
      <p:sp>
        <p:nvSpPr>
          <p:cNvPr id="4" name="Footer Placeholder 3">
            <a:extLst>
              <a:ext uri="{FF2B5EF4-FFF2-40B4-BE49-F238E27FC236}">
                <a16:creationId xmlns:a16="http://schemas.microsoft.com/office/drawing/2014/main" id="{C7D249A3-71AD-F24A-8AB7-C14B02AB20E2}"/>
              </a:ext>
            </a:extLst>
          </p:cNvPr>
          <p:cNvSpPr>
            <a:spLocks noGrp="1"/>
          </p:cNvSpPr>
          <p:nvPr>
            <p:ph type="ftr" sz="quarter" idx="10"/>
          </p:nvPr>
        </p:nvSpPr>
        <p:spPr/>
        <p:txBody>
          <a:bodyPr/>
          <a:lstStyle/>
          <a:p>
            <a:r>
              <a:rPr lang="en-US"/>
              <a:t>CSE224 - Nhắc lại về C++</a:t>
            </a:r>
            <a:endParaRPr lang="en-VN"/>
          </a:p>
        </p:txBody>
      </p:sp>
      <p:sp>
        <p:nvSpPr>
          <p:cNvPr id="5" name="Slide Number Placeholder 4">
            <a:extLst>
              <a:ext uri="{FF2B5EF4-FFF2-40B4-BE49-F238E27FC236}">
                <a16:creationId xmlns:a16="http://schemas.microsoft.com/office/drawing/2014/main" id="{A29FF6CA-8D2A-1B46-90F6-E999649F9437}"/>
              </a:ext>
            </a:extLst>
          </p:cNvPr>
          <p:cNvSpPr>
            <a:spLocks noGrp="1"/>
          </p:cNvSpPr>
          <p:nvPr>
            <p:ph type="sldNum" sz="quarter" idx="11"/>
          </p:nvPr>
        </p:nvSpPr>
        <p:spPr/>
        <p:txBody>
          <a:bodyPr/>
          <a:lstStyle/>
          <a:p>
            <a:fld id="{B6F15528-21DE-4FAA-801E-634DDDAF4B2B}" type="slidenum">
              <a:rPr lang="en-VN"/>
              <a:t>23</a:t>
            </a:fld>
            <a:endParaRPr lang="en-VN"/>
          </a:p>
        </p:txBody>
      </p:sp>
    </p:spTree>
    <p:extLst>
      <p:ext uri="{BB962C8B-B14F-4D97-AF65-F5344CB8AC3E}">
        <p14:creationId xmlns:p14="http://schemas.microsoft.com/office/powerpoint/2010/main" val="7275484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7D77350-C535-924D-8DF9-7FA4569D4CEC}"/>
              </a:ext>
            </a:extLst>
          </p:cNvPr>
          <p:cNvSpPr>
            <a:spLocks noGrp="1"/>
          </p:cNvSpPr>
          <p:nvPr>
            <p:ph idx="1"/>
          </p:nvPr>
        </p:nvSpPr>
        <p:spPr/>
        <p:txBody>
          <a:bodyPr/>
          <a:lstStyle/>
          <a:p>
            <a:endParaRPr lang="en-VN"/>
          </a:p>
        </p:txBody>
      </p:sp>
      <p:sp>
        <p:nvSpPr>
          <p:cNvPr id="3" name="Title 2">
            <a:extLst>
              <a:ext uri="{FF2B5EF4-FFF2-40B4-BE49-F238E27FC236}">
                <a16:creationId xmlns:a16="http://schemas.microsoft.com/office/drawing/2014/main" id="{16FFFB4A-4E79-6A43-892B-AF87E7F28301}"/>
              </a:ext>
            </a:extLst>
          </p:cNvPr>
          <p:cNvSpPr>
            <a:spLocks noGrp="1"/>
          </p:cNvSpPr>
          <p:nvPr>
            <p:ph type="title"/>
          </p:nvPr>
        </p:nvSpPr>
        <p:spPr/>
        <p:txBody>
          <a:bodyPr/>
          <a:lstStyle/>
          <a:p>
            <a:r>
              <a:rPr lang="vi-VN"/>
              <a:t>1.4. Con trỏ</a:t>
            </a:r>
            <a:endParaRPr lang="en-VN"/>
          </a:p>
        </p:txBody>
      </p:sp>
      <p:sp>
        <p:nvSpPr>
          <p:cNvPr id="4" name="Footer Placeholder 3">
            <a:extLst>
              <a:ext uri="{FF2B5EF4-FFF2-40B4-BE49-F238E27FC236}">
                <a16:creationId xmlns:a16="http://schemas.microsoft.com/office/drawing/2014/main" id="{513243F7-6C0D-8741-BB92-D55E5EB0C1F6}"/>
              </a:ext>
            </a:extLst>
          </p:cNvPr>
          <p:cNvSpPr>
            <a:spLocks noGrp="1"/>
          </p:cNvSpPr>
          <p:nvPr>
            <p:ph type="ftr" sz="quarter" idx="10"/>
          </p:nvPr>
        </p:nvSpPr>
        <p:spPr/>
        <p:txBody>
          <a:bodyPr/>
          <a:lstStyle/>
          <a:p>
            <a:r>
              <a:rPr lang="en-US"/>
              <a:t>CSE224 - Nhắc lại về C++</a:t>
            </a:r>
            <a:endParaRPr lang="en-VN"/>
          </a:p>
        </p:txBody>
      </p:sp>
      <p:sp>
        <p:nvSpPr>
          <p:cNvPr id="6" name="Slide Number Placeholder 5">
            <a:extLst>
              <a:ext uri="{FF2B5EF4-FFF2-40B4-BE49-F238E27FC236}">
                <a16:creationId xmlns:a16="http://schemas.microsoft.com/office/drawing/2014/main" id="{F24AF503-CE26-7443-BCB3-74D390C75998}"/>
              </a:ext>
            </a:extLst>
          </p:cNvPr>
          <p:cNvSpPr>
            <a:spLocks noGrp="1"/>
          </p:cNvSpPr>
          <p:nvPr>
            <p:ph type="sldNum" sz="quarter" idx="11"/>
          </p:nvPr>
        </p:nvSpPr>
        <p:spPr/>
        <p:txBody>
          <a:bodyPr/>
          <a:lstStyle/>
          <a:p>
            <a:fld id="{B6F15528-21DE-4FAA-801E-634DDDAF4B2B}" type="slidenum">
              <a:rPr lang="en-VN"/>
              <a:t>24</a:t>
            </a:fld>
            <a:endParaRPr lang="en-VN"/>
          </a:p>
        </p:txBody>
      </p:sp>
    </p:spTree>
    <p:extLst>
      <p:ext uri="{BB962C8B-B14F-4D97-AF65-F5344CB8AC3E}">
        <p14:creationId xmlns:p14="http://schemas.microsoft.com/office/powerpoint/2010/main" val="30865334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6"/>
          <p:cNvSpPr>
            <a:spLocks noChangeArrowheads="1"/>
          </p:cNvSpPr>
          <p:nvPr/>
        </p:nvSpPr>
        <p:spPr bwMode="gray">
          <a:xfrm>
            <a:off x="9949130" y="5123342"/>
            <a:ext cx="503753" cy="503753"/>
          </a:xfrm>
          <a:prstGeom prst="roundRect">
            <a:avLst>
              <a:gd name="adj" fmla="val 16667"/>
            </a:avLst>
          </a:prstGeom>
          <a:ln>
            <a:headEnd/>
            <a:tailEnd/>
          </a:ln>
        </p:spPr>
        <p:style>
          <a:lnRef idx="2">
            <a:schemeClr val="accent3"/>
          </a:lnRef>
          <a:fillRef idx="1">
            <a:schemeClr val="lt1"/>
          </a:fillRef>
          <a:effectRef idx="0">
            <a:schemeClr val="accent3"/>
          </a:effectRef>
          <a:fontRef idx="minor">
            <a:schemeClr val="dk1"/>
          </a:fontRef>
        </p:style>
        <p:txBody>
          <a:bodyPr wrap="none" anchor="ctr"/>
          <a:lstStyle/>
          <a:p>
            <a:pPr algn="ctr">
              <a:defRPr/>
            </a:pPr>
            <a:r>
              <a:rPr lang="en-US" sz="2644"/>
              <a:t>…</a:t>
            </a:r>
          </a:p>
        </p:txBody>
      </p:sp>
      <p:sp>
        <p:nvSpPr>
          <p:cNvPr id="95" name="AutoShape 6"/>
          <p:cNvSpPr>
            <a:spLocks noChangeArrowheads="1"/>
          </p:cNvSpPr>
          <p:nvPr/>
        </p:nvSpPr>
        <p:spPr bwMode="gray">
          <a:xfrm>
            <a:off x="2392829" y="5123342"/>
            <a:ext cx="503753" cy="503753"/>
          </a:xfrm>
          <a:prstGeom prst="roundRect">
            <a:avLst>
              <a:gd name="adj" fmla="val 16667"/>
            </a:avLst>
          </a:prstGeom>
          <a:ln>
            <a:headEnd/>
            <a:tailEnd/>
          </a:ln>
        </p:spPr>
        <p:style>
          <a:lnRef idx="2">
            <a:schemeClr val="accent3"/>
          </a:lnRef>
          <a:fillRef idx="1">
            <a:schemeClr val="lt1"/>
          </a:fillRef>
          <a:effectRef idx="0">
            <a:schemeClr val="accent3"/>
          </a:effectRef>
          <a:fontRef idx="minor">
            <a:schemeClr val="dk1"/>
          </a:fontRef>
        </p:style>
        <p:txBody>
          <a:bodyPr wrap="none" anchor="ctr"/>
          <a:lstStyle/>
          <a:p>
            <a:pPr algn="ctr">
              <a:defRPr/>
            </a:pPr>
            <a:r>
              <a:rPr lang="en-US" sz="2644"/>
              <a:t>…</a:t>
            </a:r>
          </a:p>
        </p:txBody>
      </p:sp>
      <p:sp>
        <p:nvSpPr>
          <p:cNvPr id="47108" name="Title 1"/>
          <p:cNvSpPr>
            <a:spLocks noGrp="1"/>
          </p:cNvSpPr>
          <p:nvPr>
            <p:ph type="title"/>
          </p:nvPr>
        </p:nvSpPr>
        <p:spPr/>
        <p:txBody>
          <a:bodyPr/>
          <a:lstStyle/>
          <a:p>
            <a:r>
              <a:rPr lang="en-US" altLang="en-US"/>
              <a:t>Khái niệm con trỏ</a:t>
            </a:r>
          </a:p>
        </p:txBody>
      </p:sp>
      <p:sp>
        <p:nvSpPr>
          <p:cNvPr id="3" name="Content Placeholder 2"/>
          <p:cNvSpPr>
            <a:spLocks noGrp="1"/>
          </p:cNvSpPr>
          <p:nvPr>
            <p:ph sz="quarter" idx="1"/>
          </p:nvPr>
        </p:nvSpPr>
        <p:spPr/>
        <p:txBody>
          <a:bodyPr/>
          <a:lstStyle/>
          <a:p>
            <a:pPr>
              <a:defRPr/>
            </a:pPr>
            <a:r>
              <a:rPr lang="en-US" dirty="0" err="1">
                <a:solidFill>
                  <a:schemeClr val="tx1">
                    <a:lumMod val="60000"/>
                    <a:lumOff val="40000"/>
                  </a:schemeClr>
                </a:solidFill>
              </a:rPr>
              <a:t>Khái</a:t>
            </a:r>
            <a:r>
              <a:rPr lang="en-US" dirty="0">
                <a:solidFill>
                  <a:schemeClr val="tx1">
                    <a:lumMod val="60000"/>
                    <a:lumOff val="40000"/>
                  </a:schemeClr>
                </a:solidFill>
              </a:rPr>
              <a:t> </a:t>
            </a:r>
            <a:r>
              <a:rPr lang="en-US" dirty="0" err="1">
                <a:solidFill>
                  <a:schemeClr val="tx1">
                    <a:lumMod val="60000"/>
                    <a:lumOff val="40000"/>
                  </a:schemeClr>
                </a:solidFill>
              </a:rPr>
              <a:t>niệm</a:t>
            </a:r>
            <a:endParaRPr lang="en-US" dirty="0">
              <a:solidFill>
                <a:schemeClr val="tx1">
                  <a:lumMod val="60000"/>
                  <a:lumOff val="40000"/>
                </a:schemeClr>
              </a:solidFill>
            </a:endParaRPr>
          </a:p>
          <a:p>
            <a:pPr lvl="1">
              <a:defRPr/>
            </a:pPr>
            <a:r>
              <a:rPr lang="en-US" dirty="0" err="1"/>
              <a:t>Địa</a:t>
            </a:r>
            <a:r>
              <a:rPr lang="en-US" dirty="0"/>
              <a:t> </a:t>
            </a:r>
            <a:r>
              <a:rPr lang="en-US" dirty="0" err="1"/>
              <a:t>chỉ</a:t>
            </a:r>
            <a:r>
              <a:rPr lang="en-US" dirty="0"/>
              <a:t> </a:t>
            </a:r>
            <a:r>
              <a:rPr lang="en-US" dirty="0" err="1"/>
              <a:t>của</a:t>
            </a:r>
            <a:r>
              <a:rPr lang="en-US" dirty="0"/>
              <a:t> </a:t>
            </a:r>
            <a:r>
              <a:rPr lang="en-US" dirty="0" err="1"/>
              <a:t>biến</a:t>
            </a:r>
            <a:r>
              <a:rPr lang="en-US" dirty="0"/>
              <a:t> </a:t>
            </a:r>
            <a:r>
              <a:rPr lang="en-US" dirty="0" err="1"/>
              <a:t>là</a:t>
            </a:r>
            <a:r>
              <a:rPr lang="en-US" dirty="0"/>
              <a:t> </a:t>
            </a:r>
            <a:r>
              <a:rPr lang="en-US" dirty="0" err="1"/>
              <a:t>một</a:t>
            </a:r>
            <a:r>
              <a:rPr lang="en-US" dirty="0"/>
              <a:t> con </a:t>
            </a:r>
            <a:r>
              <a:rPr lang="en-US" dirty="0" err="1"/>
              <a:t>số</a:t>
            </a:r>
            <a:r>
              <a:rPr lang="en-US" dirty="0"/>
              <a:t>.</a:t>
            </a:r>
          </a:p>
          <a:p>
            <a:pPr lvl="1">
              <a:defRPr/>
            </a:pPr>
            <a:r>
              <a:rPr lang="en-US" dirty="0"/>
              <a:t>Ta </a:t>
            </a:r>
            <a:r>
              <a:rPr lang="en-US" dirty="0" err="1"/>
              <a:t>có</a:t>
            </a:r>
            <a:r>
              <a:rPr lang="en-US" dirty="0"/>
              <a:t> </a:t>
            </a:r>
            <a:r>
              <a:rPr lang="en-US" dirty="0" err="1"/>
              <a:t>thể</a:t>
            </a:r>
            <a:r>
              <a:rPr lang="en-US" dirty="0"/>
              <a:t> </a:t>
            </a:r>
            <a:r>
              <a:rPr lang="en-US" dirty="0" err="1"/>
              <a:t>tạo</a:t>
            </a:r>
            <a:r>
              <a:rPr lang="en-US" dirty="0"/>
              <a:t> </a:t>
            </a:r>
            <a:r>
              <a:rPr lang="en-US" dirty="0" err="1">
                <a:solidFill>
                  <a:srgbClr val="FF0000"/>
                </a:solidFill>
              </a:rPr>
              <a:t>biến</a:t>
            </a:r>
            <a:r>
              <a:rPr lang="en-US" dirty="0">
                <a:solidFill>
                  <a:srgbClr val="FF0000"/>
                </a:solidFill>
              </a:rPr>
              <a:t> </a:t>
            </a:r>
            <a:r>
              <a:rPr lang="en-US" dirty="0" err="1">
                <a:solidFill>
                  <a:srgbClr val="FF0000"/>
                </a:solidFill>
              </a:rPr>
              <a:t>khác</a:t>
            </a:r>
            <a:r>
              <a:rPr lang="en-US" dirty="0">
                <a:solidFill>
                  <a:srgbClr val="FF0000"/>
                </a:solidFill>
              </a:rPr>
              <a:t> </a:t>
            </a:r>
            <a:r>
              <a:rPr lang="vi-VN" dirty="0">
                <a:solidFill>
                  <a:srgbClr val="FF0000"/>
                </a:solidFill>
              </a:rPr>
              <a:t>để</a:t>
            </a:r>
            <a:r>
              <a:rPr lang="en-US" dirty="0">
                <a:solidFill>
                  <a:srgbClr val="FF0000"/>
                </a:solidFill>
              </a:rPr>
              <a:t> l</a:t>
            </a:r>
            <a:r>
              <a:rPr lang="vi-VN" dirty="0">
                <a:solidFill>
                  <a:srgbClr val="FF0000"/>
                </a:solidFill>
              </a:rPr>
              <a:t>ư</a:t>
            </a:r>
            <a:r>
              <a:rPr lang="en-US" dirty="0">
                <a:solidFill>
                  <a:srgbClr val="FF0000"/>
                </a:solidFill>
              </a:rPr>
              <a:t>u </a:t>
            </a:r>
            <a:r>
              <a:rPr lang="vi-VN" dirty="0">
                <a:solidFill>
                  <a:srgbClr val="FF0000"/>
                </a:solidFill>
              </a:rPr>
              <a:t>đị</a:t>
            </a:r>
            <a:r>
              <a:rPr lang="en-US" dirty="0">
                <a:solidFill>
                  <a:srgbClr val="FF0000"/>
                </a:solidFill>
              </a:rPr>
              <a:t>a </a:t>
            </a:r>
            <a:r>
              <a:rPr lang="en-US" dirty="0" err="1">
                <a:solidFill>
                  <a:srgbClr val="FF0000"/>
                </a:solidFill>
              </a:rPr>
              <a:t>chỉ</a:t>
            </a:r>
            <a:r>
              <a:rPr lang="en-US" dirty="0">
                <a:solidFill>
                  <a:srgbClr val="FF0000"/>
                </a:solidFill>
              </a:rPr>
              <a:t> </a:t>
            </a:r>
            <a:r>
              <a:rPr lang="en-US" dirty="0" err="1">
                <a:solidFill>
                  <a:srgbClr val="FF0000"/>
                </a:solidFill>
              </a:rPr>
              <a:t>của</a:t>
            </a:r>
            <a:r>
              <a:rPr lang="en-US" dirty="0">
                <a:solidFill>
                  <a:srgbClr val="FF0000"/>
                </a:solidFill>
              </a:rPr>
              <a:t> </a:t>
            </a:r>
            <a:r>
              <a:rPr lang="en-US" dirty="0" err="1">
                <a:solidFill>
                  <a:srgbClr val="FF0000"/>
                </a:solidFill>
              </a:rPr>
              <a:t>biến</a:t>
            </a:r>
            <a:r>
              <a:rPr lang="en-US" dirty="0">
                <a:solidFill>
                  <a:srgbClr val="FF0000"/>
                </a:solidFill>
              </a:rPr>
              <a:t> </a:t>
            </a:r>
            <a:r>
              <a:rPr lang="en-US" dirty="0" err="1">
                <a:solidFill>
                  <a:srgbClr val="FF0000"/>
                </a:solidFill>
              </a:rPr>
              <a:t>này</a:t>
            </a:r>
            <a:r>
              <a:rPr lang="en-US" dirty="0"/>
              <a:t> </a:t>
            </a:r>
            <a:r>
              <a:rPr lang="en-US" dirty="0">
                <a:sym typeface="Wingdings" pitchFamily="2" charset="2"/>
              </a:rPr>
              <a:t> Con </a:t>
            </a:r>
            <a:r>
              <a:rPr lang="en-US" dirty="0" err="1">
                <a:sym typeface="Wingdings" pitchFamily="2" charset="2"/>
              </a:rPr>
              <a:t>trỏ</a:t>
            </a:r>
            <a:r>
              <a:rPr lang="en-US" dirty="0">
                <a:sym typeface="Wingdings" pitchFamily="2" charset="2"/>
              </a:rPr>
              <a:t>.</a:t>
            </a:r>
            <a:endParaRPr lang="en-US" dirty="0"/>
          </a:p>
        </p:txBody>
      </p:sp>
      <p:sp>
        <p:nvSpPr>
          <p:cNvPr id="65" name="AutoShape 6"/>
          <p:cNvSpPr>
            <a:spLocks noChangeArrowheads="1"/>
          </p:cNvSpPr>
          <p:nvPr/>
        </p:nvSpPr>
        <p:spPr bwMode="gray">
          <a:xfrm>
            <a:off x="2896582" y="5123342"/>
            <a:ext cx="503753" cy="503753"/>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endParaRPr lang="en-US" sz="2644"/>
          </a:p>
        </p:txBody>
      </p:sp>
      <p:sp>
        <p:nvSpPr>
          <p:cNvPr id="66" name="AutoShape 6"/>
          <p:cNvSpPr>
            <a:spLocks noChangeArrowheads="1"/>
          </p:cNvSpPr>
          <p:nvPr/>
        </p:nvSpPr>
        <p:spPr bwMode="gray">
          <a:xfrm>
            <a:off x="2896582" y="4619589"/>
            <a:ext cx="503753" cy="503753"/>
          </a:xfrm>
          <a:prstGeom prst="roundRect">
            <a:avLst>
              <a:gd name="adj" fmla="val 16667"/>
            </a:avLst>
          </a:prstGeom>
          <a:noFill/>
          <a:ln>
            <a:noFill/>
            <a:prstDash val="sysDash"/>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en-US"/>
              <a:t>0A</a:t>
            </a:r>
            <a:endParaRPr lang="en-US" baseline="30000"/>
          </a:p>
        </p:txBody>
      </p:sp>
      <p:sp>
        <p:nvSpPr>
          <p:cNvPr id="67" name="AutoShape 6"/>
          <p:cNvSpPr>
            <a:spLocks noChangeArrowheads="1"/>
          </p:cNvSpPr>
          <p:nvPr/>
        </p:nvSpPr>
        <p:spPr bwMode="gray">
          <a:xfrm>
            <a:off x="3400335" y="5123342"/>
            <a:ext cx="503753" cy="50375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2644" dirty="0"/>
              <a:t>34</a:t>
            </a:r>
          </a:p>
        </p:txBody>
      </p:sp>
      <p:sp>
        <p:nvSpPr>
          <p:cNvPr id="68" name="AutoShape 6"/>
          <p:cNvSpPr>
            <a:spLocks noChangeArrowheads="1"/>
          </p:cNvSpPr>
          <p:nvPr/>
        </p:nvSpPr>
        <p:spPr bwMode="gray">
          <a:xfrm>
            <a:off x="3400335" y="4619589"/>
            <a:ext cx="503753" cy="503753"/>
          </a:xfrm>
          <a:prstGeom prst="roundRect">
            <a:avLst>
              <a:gd name="adj" fmla="val 16667"/>
            </a:avLst>
          </a:prstGeom>
          <a:noFill/>
          <a:ln>
            <a:noFill/>
            <a:prstDash val="sysDash"/>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en-US" dirty="0"/>
              <a:t>0B</a:t>
            </a:r>
            <a:endParaRPr lang="en-US" baseline="30000" dirty="0"/>
          </a:p>
        </p:txBody>
      </p:sp>
      <p:sp>
        <p:nvSpPr>
          <p:cNvPr id="69" name="AutoShape 6"/>
          <p:cNvSpPr>
            <a:spLocks noChangeArrowheads="1"/>
          </p:cNvSpPr>
          <p:nvPr/>
        </p:nvSpPr>
        <p:spPr bwMode="gray">
          <a:xfrm>
            <a:off x="3904089" y="5123342"/>
            <a:ext cx="503753" cy="50375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2644"/>
              <a:t>12</a:t>
            </a:r>
          </a:p>
        </p:txBody>
      </p:sp>
      <p:sp>
        <p:nvSpPr>
          <p:cNvPr id="70" name="AutoShape 6"/>
          <p:cNvSpPr>
            <a:spLocks noChangeArrowheads="1"/>
          </p:cNvSpPr>
          <p:nvPr/>
        </p:nvSpPr>
        <p:spPr bwMode="gray">
          <a:xfrm>
            <a:off x="3904089" y="4619589"/>
            <a:ext cx="503753" cy="503753"/>
          </a:xfrm>
          <a:prstGeom prst="roundRect">
            <a:avLst>
              <a:gd name="adj" fmla="val 16667"/>
            </a:avLst>
          </a:prstGeom>
          <a:noFill/>
          <a:ln>
            <a:noFill/>
            <a:prstDash val="sysDash"/>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en-US"/>
              <a:t>0C</a:t>
            </a:r>
            <a:endParaRPr lang="en-US" baseline="30000"/>
          </a:p>
        </p:txBody>
      </p:sp>
      <p:sp>
        <p:nvSpPr>
          <p:cNvPr id="71" name="AutoShape 6"/>
          <p:cNvSpPr>
            <a:spLocks noChangeArrowheads="1"/>
          </p:cNvSpPr>
          <p:nvPr/>
        </p:nvSpPr>
        <p:spPr bwMode="gray">
          <a:xfrm>
            <a:off x="4407842" y="5123342"/>
            <a:ext cx="503753" cy="50375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2644"/>
              <a:t>00</a:t>
            </a:r>
          </a:p>
        </p:txBody>
      </p:sp>
      <p:sp>
        <p:nvSpPr>
          <p:cNvPr id="72" name="AutoShape 6"/>
          <p:cNvSpPr>
            <a:spLocks noChangeArrowheads="1"/>
          </p:cNvSpPr>
          <p:nvPr/>
        </p:nvSpPr>
        <p:spPr bwMode="gray">
          <a:xfrm>
            <a:off x="4407842" y="4619589"/>
            <a:ext cx="503753" cy="503753"/>
          </a:xfrm>
          <a:prstGeom prst="roundRect">
            <a:avLst>
              <a:gd name="adj" fmla="val 16667"/>
            </a:avLst>
          </a:prstGeom>
          <a:noFill/>
          <a:ln>
            <a:noFill/>
            <a:prstDash val="sysDash"/>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en-US"/>
              <a:t>0D</a:t>
            </a:r>
            <a:endParaRPr lang="en-US" baseline="30000"/>
          </a:p>
        </p:txBody>
      </p:sp>
      <p:sp>
        <p:nvSpPr>
          <p:cNvPr id="73" name="AutoShape 6"/>
          <p:cNvSpPr>
            <a:spLocks noChangeArrowheads="1"/>
          </p:cNvSpPr>
          <p:nvPr/>
        </p:nvSpPr>
        <p:spPr bwMode="gray">
          <a:xfrm>
            <a:off x="4911596" y="5123342"/>
            <a:ext cx="503753" cy="50375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2644"/>
              <a:t>00</a:t>
            </a:r>
          </a:p>
        </p:txBody>
      </p:sp>
      <p:sp>
        <p:nvSpPr>
          <p:cNvPr id="74" name="AutoShape 6"/>
          <p:cNvSpPr>
            <a:spLocks noChangeArrowheads="1"/>
          </p:cNvSpPr>
          <p:nvPr/>
        </p:nvSpPr>
        <p:spPr bwMode="gray">
          <a:xfrm>
            <a:off x="4911596" y="4619589"/>
            <a:ext cx="503753" cy="503753"/>
          </a:xfrm>
          <a:prstGeom prst="roundRect">
            <a:avLst>
              <a:gd name="adj" fmla="val 16667"/>
            </a:avLst>
          </a:prstGeom>
          <a:noFill/>
          <a:ln>
            <a:noFill/>
            <a:prstDash val="sysDash"/>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en-US"/>
              <a:t>0E</a:t>
            </a:r>
            <a:endParaRPr lang="en-US" baseline="30000"/>
          </a:p>
        </p:txBody>
      </p:sp>
      <p:sp>
        <p:nvSpPr>
          <p:cNvPr id="75" name="AutoShape 6"/>
          <p:cNvSpPr>
            <a:spLocks noChangeArrowheads="1"/>
          </p:cNvSpPr>
          <p:nvPr/>
        </p:nvSpPr>
        <p:spPr bwMode="gray">
          <a:xfrm>
            <a:off x="5415349" y="5123342"/>
            <a:ext cx="503753" cy="503753"/>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endParaRPr lang="en-US" sz="2644"/>
          </a:p>
        </p:txBody>
      </p:sp>
      <p:sp>
        <p:nvSpPr>
          <p:cNvPr id="76" name="AutoShape 6"/>
          <p:cNvSpPr>
            <a:spLocks noChangeArrowheads="1"/>
          </p:cNvSpPr>
          <p:nvPr/>
        </p:nvSpPr>
        <p:spPr bwMode="gray">
          <a:xfrm>
            <a:off x="5415349" y="4619589"/>
            <a:ext cx="503753" cy="503753"/>
          </a:xfrm>
          <a:prstGeom prst="roundRect">
            <a:avLst>
              <a:gd name="adj" fmla="val 16667"/>
            </a:avLst>
          </a:prstGeom>
          <a:noFill/>
          <a:ln>
            <a:noFill/>
            <a:prstDash val="sysDash"/>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en-US"/>
              <a:t>0F</a:t>
            </a:r>
            <a:endParaRPr lang="en-US" baseline="30000"/>
          </a:p>
        </p:txBody>
      </p:sp>
      <p:sp>
        <p:nvSpPr>
          <p:cNvPr id="77" name="AutoShape 6"/>
          <p:cNvSpPr>
            <a:spLocks noChangeArrowheads="1"/>
          </p:cNvSpPr>
          <p:nvPr/>
        </p:nvSpPr>
        <p:spPr bwMode="gray">
          <a:xfrm>
            <a:off x="5919103" y="5123342"/>
            <a:ext cx="503753" cy="503753"/>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endParaRPr lang="en-US" sz="2644"/>
          </a:p>
        </p:txBody>
      </p:sp>
      <p:sp>
        <p:nvSpPr>
          <p:cNvPr id="78" name="AutoShape 6"/>
          <p:cNvSpPr>
            <a:spLocks noChangeArrowheads="1"/>
          </p:cNvSpPr>
          <p:nvPr/>
        </p:nvSpPr>
        <p:spPr bwMode="gray">
          <a:xfrm>
            <a:off x="5919103" y="4619589"/>
            <a:ext cx="503753" cy="503753"/>
          </a:xfrm>
          <a:prstGeom prst="roundRect">
            <a:avLst>
              <a:gd name="adj" fmla="val 16667"/>
            </a:avLst>
          </a:prstGeom>
          <a:noFill/>
          <a:ln>
            <a:noFill/>
            <a:prstDash val="sysDash"/>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en-US"/>
              <a:t>10</a:t>
            </a:r>
            <a:endParaRPr lang="en-US" baseline="30000"/>
          </a:p>
        </p:txBody>
      </p:sp>
      <p:sp>
        <p:nvSpPr>
          <p:cNvPr id="79" name="AutoShape 6"/>
          <p:cNvSpPr>
            <a:spLocks noChangeArrowheads="1"/>
          </p:cNvSpPr>
          <p:nvPr/>
        </p:nvSpPr>
        <p:spPr bwMode="gray">
          <a:xfrm>
            <a:off x="6422856" y="5123342"/>
            <a:ext cx="503753" cy="503753"/>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endParaRPr lang="en-US" sz="2644"/>
          </a:p>
        </p:txBody>
      </p:sp>
      <p:sp>
        <p:nvSpPr>
          <p:cNvPr id="80" name="AutoShape 6"/>
          <p:cNvSpPr>
            <a:spLocks noChangeArrowheads="1"/>
          </p:cNvSpPr>
          <p:nvPr/>
        </p:nvSpPr>
        <p:spPr bwMode="gray">
          <a:xfrm>
            <a:off x="6422856" y="4619589"/>
            <a:ext cx="503753" cy="503753"/>
          </a:xfrm>
          <a:prstGeom prst="roundRect">
            <a:avLst>
              <a:gd name="adj" fmla="val 16667"/>
            </a:avLst>
          </a:prstGeom>
          <a:noFill/>
          <a:ln>
            <a:noFill/>
            <a:prstDash val="sysDash"/>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en-US"/>
              <a:t>11</a:t>
            </a:r>
            <a:endParaRPr lang="en-US" baseline="30000"/>
          </a:p>
        </p:txBody>
      </p:sp>
      <p:sp>
        <p:nvSpPr>
          <p:cNvPr id="81" name="AutoShape 6"/>
          <p:cNvSpPr>
            <a:spLocks noChangeArrowheads="1"/>
          </p:cNvSpPr>
          <p:nvPr/>
        </p:nvSpPr>
        <p:spPr bwMode="gray">
          <a:xfrm>
            <a:off x="6926609" y="5123342"/>
            <a:ext cx="503753" cy="503753"/>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endParaRPr lang="en-US" sz="2644"/>
          </a:p>
        </p:txBody>
      </p:sp>
      <p:sp>
        <p:nvSpPr>
          <p:cNvPr id="82" name="AutoShape 6"/>
          <p:cNvSpPr>
            <a:spLocks noChangeArrowheads="1"/>
          </p:cNvSpPr>
          <p:nvPr/>
        </p:nvSpPr>
        <p:spPr bwMode="gray">
          <a:xfrm>
            <a:off x="6926609" y="4619589"/>
            <a:ext cx="503753" cy="503753"/>
          </a:xfrm>
          <a:prstGeom prst="roundRect">
            <a:avLst>
              <a:gd name="adj" fmla="val 16667"/>
            </a:avLst>
          </a:prstGeom>
          <a:noFill/>
          <a:ln>
            <a:noFill/>
            <a:prstDash val="sysDash"/>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en-US"/>
              <a:t>12</a:t>
            </a:r>
            <a:endParaRPr lang="en-US" baseline="30000"/>
          </a:p>
        </p:txBody>
      </p:sp>
      <p:sp>
        <p:nvSpPr>
          <p:cNvPr id="83" name="AutoShape 6"/>
          <p:cNvSpPr>
            <a:spLocks noChangeArrowheads="1"/>
          </p:cNvSpPr>
          <p:nvPr/>
        </p:nvSpPr>
        <p:spPr bwMode="gray">
          <a:xfrm>
            <a:off x="7430363" y="5123342"/>
            <a:ext cx="503753" cy="503753"/>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endParaRPr lang="en-US" sz="2644"/>
          </a:p>
        </p:txBody>
      </p:sp>
      <p:sp>
        <p:nvSpPr>
          <p:cNvPr id="84" name="AutoShape 6"/>
          <p:cNvSpPr>
            <a:spLocks noChangeArrowheads="1"/>
          </p:cNvSpPr>
          <p:nvPr/>
        </p:nvSpPr>
        <p:spPr bwMode="gray">
          <a:xfrm>
            <a:off x="7430363" y="4619589"/>
            <a:ext cx="503753" cy="503753"/>
          </a:xfrm>
          <a:prstGeom prst="roundRect">
            <a:avLst>
              <a:gd name="adj" fmla="val 16667"/>
            </a:avLst>
          </a:prstGeom>
          <a:noFill/>
          <a:ln>
            <a:noFill/>
            <a:prstDash val="sysDash"/>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en-US"/>
              <a:t>13</a:t>
            </a:r>
            <a:endParaRPr lang="en-US" baseline="30000"/>
          </a:p>
        </p:txBody>
      </p:sp>
      <p:sp>
        <p:nvSpPr>
          <p:cNvPr id="85" name="AutoShape 6"/>
          <p:cNvSpPr>
            <a:spLocks noChangeArrowheads="1"/>
          </p:cNvSpPr>
          <p:nvPr/>
        </p:nvSpPr>
        <p:spPr bwMode="gray">
          <a:xfrm>
            <a:off x="7934116" y="5123342"/>
            <a:ext cx="503753" cy="503753"/>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endParaRPr lang="en-US" sz="2644"/>
          </a:p>
        </p:txBody>
      </p:sp>
      <p:sp>
        <p:nvSpPr>
          <p:cNvPr id="86" name="AutoShape 6"/>
          <p:cNvSpPr>
            <a:spLocks noChangeArrowheads="1"/>
          </p:cNvSpPr>
          <p:nvPr/>
        </p:nvSpPr>
        <p:spPr bwMode="gray">
          <a:xfrm>
            <a:off x="7934116" y="4619589"/>
            <a:ext cx="503753" cy="503753"/>
          </a:xfrm>
          <a:prstGeom prst="roundRect">
            <a:avLst>
              <a:gd name="adj" fmla="val 16667"/>
            </a:avLst>
          </a:prstGeom>
          <a:noFill/>
          <a:ln>
            <a:noFill/>
            <a:prstDash val="sysDash"/>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en-US"/>
              <a:t>14</a:t>
            </a:r>
            <a:endParaRPr lang="en-US" baseline="30000"/>
          </a:p>
        </p:txBody>
      </p:sp>
      <p:sp>
        <p:nvSpPr>
          <p:cNvPr id="87" name="AutoShape 6"/>
          <p:cNvSpPr>
            <a:spLocks noChangeArrowheads="1"/>
          </p:cNvSpPr>
          <p:nvPr/>
        </p:nvSpPr>
        <p:spPr bwMode="gray">
          <a:xfrm>
            <a:off x="8437870" y="5123342"/>
            <a:ext cx="503753" cy="503753"/>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endParaRPr lang="en-US" sz="2644"/>
          </a:p>
        </p:txBody>
      </p:sp>
      <p:sp>
        <p:nvSpPr>
          <p:cNvPr id="88" name="AutoShape 6"/>
          <p:cNvSpPr>
            <a:spLocks noChangeArrowheads="1"/>
          </p:cNvSpPr>
          <p:nvPr/>
        </p:nvSpPr>
        <p:spPr bwMode="gray">
          <a:xfrm>
            <a:off x="8437870" y="4619589"/>
            <a:ext cx="503753" cy="503753"/>
          </a:xfrm>
          <a:prstGeom prst="roundRect">
            <a:avLst>
              <a:gd name="adj" fmla="val 16667"/>
            </a:avLst>
          </a:prstGeom>
          <a:noFill/>
          <a:ln>
            <a:noFill/>
            <a:prstDash val="sysDash"/>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en-US"/>
              <a:t>15</a:t>
            </a:r>
            <a:endParaRPr lang="en-US" baseline="30000"/>
          </a:p>
        </p:txBody>
      </p:sp>
      <p:sp>
        <p:nvSpPr>
          <p:cNvPr id="89" name="AutoShape 6"/>
          <p:cNvSpPr>
            <a:spLocks noChangeArrowheads="1"/>
          </p:cNvSpPr>
          <p:nvPr/>
        </p:nvSpPr>
        <p:spPr bwMode="gray">
          <a:xfrm>
            <a:off x="8941623" y="5123342"/>
            <a:ext cx="503753" cy="503753"/>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endParaRPr lang="en-US" sz="2644"/>
          </a:p>
        </p:txBody>
      </p:sp>
      <p:sp>
        <p:nvSpPr>
          <p:cNvPr id="90" name="AutoShape 6"/>
          <p:cNvSpPr>
            <a:spLocks noChangeArrowheads="1"/>
          </p:cNvSpPr>
          <p:nvPr/>
        </p:nvSpPr>
        <p:spPr bwMode="gray">
          <a:xfrm>
            <a:off x="8941623" y="4619589"/>
            <a:ext cx="503753" cy="503753"/>
          </a:xfrm>
          <a:prstGeom prst="roundRect">
            <a:avLst>
              <a:gd name="adj" fmla="val 16667"/>
            </a:avLst>
          </a:prstGeom>
          <a:noFill/>
          <a:ln>
            <a:noFill/>
            <a:prstDash val="sysDash"/>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en-US"/>
              <a:t>16</a:t>
            </a:r>
            <a:endParaRPr lang="en-US" baseline="30000"/>
          </a:p>
        </p:txBody>
      </p:sp>
      <p:sp>
        <p:nvSpPr>
          <p:cNvPr id="91" name="AutoShape 6"/>
          <p:cNvSpPr>
            <a:spLocks noChangeArrowheads="1"/>
          </p:cNvSpPr>
          <p:nvPr/>
        </p:nvSpPr>
        <p:spPr bwMode="gray">
          <a:xfrm>
            <a:off x="9445377" y="5123342"/>
            <a:ext cx="503753" cy="503753"/>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endParaRPr lang="en-US" sz="2644"/>
          </a:p>
        </p:txBody>
      </p:sp>
      <p:sp>
        <p:nvSpPr>
          <p:cNvPr id="92" name="AutoShape 6"/>
          <p:cNvSpPr>
            <a:spLocks noChangeArrowheads="1"/>
          </p:cNvSpPr>
          <p:nvPr/>
        </p:nvSpPr>
        <p:spPr bwMode="gray">
          <a:xfrm>
            <a:off x="9445377" y="4619589"/>
            <a:ext cx="503753" cy="503753"/>
          </a:xfrm>
          <a:prstGeom prst="roundRect">
            <a:avLst>
              <a:gd name="adj" fmla="val 16667"/>
            </a:avLst>
          </a:prstGeom>
          <a:noFill/>
          <a:ln>
            <a:noFill/>
            <a:prstDash val="sysDash"/>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en-US"/>
              <a:t>17</a:t>
            </a:r>
            <a:endParaRPr lang="en-US" baseline="30000"/>
          </a:p>
        </p:txBody>
      </p:sp>
      <p:sp>
        <p:nvSpPr>
          <p:cNvPr id="96" name="AutoShape 6"/>
          <p:cNvSpPr>
            <a:spLocks noChangeArrowheads="1"/>
          </p:cNvSpPr>
          <p:nvPr/>
        </p:nvSpPr>
        <p:spPr bwMode="gray">
          <a:xfrm>
            <a:off x="3400335" y="6046890"/>
            <a:ext cx="503753" cy="503753"/>
          </a:xfrm>
          <a:prstGeom prst="roundRect">
            <a:avLst>
              <a:gd name="adj" fmla="val 16667"/>
            </a:avLst>
          </a:prstGeom>
          <a:ln>
            <a:headEnd/>
            <a:tailEnd/>
          </a:ln>
        </p:spPr>
        <p:style>
          <a:lnRef idx="2">
            <a:schemeClr val="accent3"/>
          </a:lnRef>
          <a:fillRef idx="1">
            <a:schemeClr val="lt1"/>
          </a:fillRef>
          <a:effectRef idx="0">
            <a:schemeClr val="accent3"/>
          </a:effectRef>
          <a:fontRef idx="minor">
            <a:schemeClr val="dk1"/>
          </a:fontRef>
        </p:style>
        <p:txBody>
          <a:bodyPr wrap="none" anchor="ctr"/>
          <a:lstStyle/>
          <a:p>
            <a:pPr algn="ctr">
              <a:defRPr/>
            </a:pPr>
            <a:r>
              <a:rPr lang="en-US" sz="2644"/>
              <a:t>a</a:t>
            </a:r>
          </a:p>
        </p:txBody>
      </p:sp>
      <p:cxnSp>
        <p:nvCxnSpPr>
          <p:cNvPr id="97" name="Straight Arrow Connector 96"/>
          <p:cNvCxnSpPr/>
          <p:nvPr/>
        </p:nvCxnSpPr>
        <p:spPr>
          <a:xfrm rot="5400000" flipH="1" flipV="1">
            <a:off x="3444064" y="5919202"/>
            <a:ext cx="418045" cy="175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7" name="AutoShape 6"/>
          <p:cNvSpPr>
            <a:spLocks noChangeArrowheads="1"/>
          </p:cNvSpPr>
          <p:nvPr/>
        </p:nvSpPr>
        <p:spPr bwMode="gray">
          <a:xfrm>
            <a:off x="6422856" y="6046890"/>
            <a:ext cx="503753" cy="503753"/>
          </a:xfrm>
          <a:prstGeom prst="roundRect">
            <a:avLst>
              <a:gd name="adj" fmla="val 16667"/>
            </a:avLst>
          </a:prstGeom>
          <a:ln>
            <a:headEnd/>
            <a:tailEnd/>
          </a:ln>
        </p:spPr>
        <p:style>
          <a:lnRef idx="2">
            <a:schemeClr val="accent3"/>
          </a:lnRef>
          <a:fillRef idx="1">
            <a:schemeClr val="lt1"/>
          </a:fillRef>
          <a:effectRef idx="0">
            <a:schemeClr val="accent3"/>
          </a:effectRef>
          <a:fontRef idx="minor">
            <a:schemeClr val="dk1"/>
          </a:fontRef>
        </p:style>
        <p:txBody>
          <a:bodyPr wrap="none" anchor="ctr"/>
          <a:lstStyle/>
          <a:p>
            <a:pPr algn="ctr">
              <a:defRPr/>
            </a:pPr>
            <a:r>
              <a:rPr lang="en-US" sz="2644"/>
              <a:t>pa</a:t>
            </a:r>
          </a:p>
        </p:txBody>
      </p:sp>
      <p:cxnSp>
        <p:nvCxnSpPr>
          <p:cNvPr id="38" name="Straight Arrow Connector 37"/>
          <p:cNvCxnSpPr/>
          <p:nvPr/>
        </p:nvCxnSpPr>
        <p:spPr>
          <a:xfrm rot="5400000" flipH="1" flipV="1">
            <a:off x="6466585" y="5919202"/>
            <a:ext cx="418045" cy="175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rot="5400000" flipH="1" flipV="1">
            <a:off x="6466585" y="4491901"/>
            <a:ext cx="418045" cy="1750"/>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rot="5400000">
            <a:off x="3442316" y="4493650"/>
            <a:ext cx="421543" cy="175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rot="10800000">
            <a:off x="3652212" y="4283755"/>
            <a:ext cx="3022521" cy="1749"/>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6" name="AutoShape 6"/>
          <p:cNvSpPr>
            <a:spLocks noChangeArrowheads="1"/>
          </p:cNvSpPr>
          <p:nvPr/>
        </p:nvSpPr>
        <p:spPr bwMode="gray">
          <a:xfrm>
            <a:off x="3400335" y="5039383"/>
            <a:ext cx="2015014" cy="671671"/>
          </a:xfrm>
          <a:prstGeom prst="roundRect">
            <a:avLst>
              <a:gd name="adj" fmla="val 16667"/>
            </a:avLst>
          </a:prstGeom>
          <a:noFill/>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endParaRPr lang="en-US" sz="2644"/>
          </a:p>
        </p:txBody>
      </p:sp>
      <p:sp>
        <p:nvSpPr>
          <p:cNvPr id="44" name="AutoShape 6"/>
          <p:cNvSpPr>
            <a:spLocks noChangeArrowheads="1"/>
          </p:cNvSpPr>
          <p:nvPr/>
        </p:nvSpPr>
        <p:spPr bwMode="gray">
          <a:xfrm>
            <a:off x="6422856" y="5123342"/>
            <a:ext cx="503753" cy="50375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2644" dirty="0"/>
              <a:t>0B</a:t>
            </a:r>
          </a:p>
        </p:txBody>
      </p:sp>
      <p:sp>
        <p:nvSpPr>
          <p:cNvPr id="45" name="AutoShape 6"/>
          <p:cNvSpPr>
            <a:spLocks noChangeArrowheads="1"/>
          </p:cNvSpPr>
          <p:nvPr/>
        </p:nvSpPr>
        <p:spPr bwMode="gray">
          <a:xfrm>
            <a:off x="6926609" y="5123342"/>
            <a:ext cx="503753" cy="50375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2644" dirty="0"/>
              <a:t>00</a:t>
            </a:r>
          </a:p>
        </p:txBody>
      </p:sp>
      <p:sp>
        <p:nvSpPr>
          <p:cNvPr id="48" name="AutoShape 6"/>
          <p:cNvSpPr>
            <a:spLocks noChangeArrowheads="1"/>
          </p:cNvSpPr>
          <p:nvPr/>
        </p:nvSpPr>
        <p:spPr bwMode="gray">
          <a:xfrm>
            <a:off x="7430363" y="5123342"/>
            <a:ext cx="503753" cy="50375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2644" dirty="0"/>
              <a:t>00</a:t>
            </a:r>
          </a:p>
        </p:txBody>
      </p:sp>
      <p:sp>
        <p:nvSpPr>
          <p:cNvPr id="49" name="AutoShape 6"/>
          <p:cNvSpPr>
            <a:spLocks noChangeArrowheads="1"/>
          </p:cNvSpPr>
          <p:nvPr/>
        </p:nvSpPr>
        <p:spPr bwMode="gray">
          <a:xfrm>
            <a:off x="7934116" y="5123342"/>
            <a:ext cx="503753" cy="50375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2644" dirty="0"/>
              <a:t>00</a:t>
            </a:r>
          </a:p>
        </p:txBody>
      </p:sp>
      <p:sp>
        <p:nvSpPr>
          <p:cNvPr id="47" name="AutoShape 6"/>
          <p:cNvSpPr>
            <a:spLocks noChangeArrowheads="1"/>
          </p:cNvSpPr>
          <p:nvPr/>
        </p:nvSpPr>
        <p:spPr bwMode="gray">
          <a:xfrm>
            <a:off x="6422856" y="5039383"/>
            <a:ext cx="2015014" cy="671671"/>
          </a:xfrm>
          <a:prstGeom prst="roundRect">
            <a:avLst>
              <a:gd name="adj" fmla="val 16667"/>
            </a:avLst>
          </a:prstGeom>
          <a:noFill/>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endParaRPr lang="en-US" sz="2644"/>
          </a:p>
        </p:txBody>
      </p:sp>
      <p:sp>
        <p:nvSpPr>
          <p:cNvPr id="4" name="Rectangle 3"/>
          <p:cNvSpPr/>
          <p:nvPr/>
        </p:nvSpPr>
        <p:spPr>
          <a:xfrm>
            <a:off x="5627658" y="3574781"/>
            <a:ext cx="1976823" cy="369332"/>
          </a:xfrm>
          <a:prstGeom prst="rect">
            <a:avLst/>
          </a:prstGeom>
        </p:spPr>
        <p:txBody>
          <a:bodyPr wrap="none">
            <a:spAutoFit/>
          </a:bodyPr>
          <a:lstStyle/>
          <a:p>
            <a:r>
              <a:rPr lang="en-US" altLang="en-US" b="1" dirty="0" err="1">
                <a:latin typeface="Courier New" panose="02070309020205020404" pitchFamily="49" charset="0"/>
                <a:cs typeface="Courier New" panose="02070309020205020404" pitchFamily="49" charset="0"/>
              </a:rPr>
              <a:t>int</a:t>
            </a:r>
            <a:r>
              <a:rPr lang="en-US" altLang="en-US" b="1" dirty="0">
                <a:latin typeface="Courier New" panose="02070309020205020404" pitchFamily="49" charset="0"/>
                <a:cs typeface="Courier New" panose="02070309020205020404" pitchFamily="49" charset="0"/>
              </a:rPr>
              <a:t> *pa = &amp;a;</a:t>
            </a:r>
          </a:p>
        </p:txBody>
      </p:sp>
      <p:sp>
        <p:nvSpPr>
          <p:cNvPr id="2" name="Footer Placeholder 1">
            <a:extLst>
              <a:ext uri="{FF2B5EF4-FFF2-40B4-BE49-F238E27FC236}">
                <a16:creationId xmlns:a16="http://schemas.microsoft.com/office/drawing/2014/main" id="{0B6F32F8-0311-DF46-972A-6A8665D6946F}"/>
              </a:ext>
            </a:extLst>
          </p:cNvPr>
          <p:cNvSpPr>
            <a:spLocks noGrp="1"/>
          </p:cNvSpPr>
          <p:nvPr>
            <p:ph type="ftr" sz="quarter" idx="10"/>
          </p:nvPr>
        </p:nvSpPr>
        <p:spPr/>
        <p:txBody>
          <a:bodyPr/>
          <a:lstStyle/>
          <a:p>
            <a:r>
              <a:rPr lang="en-US"/>
              <a:t>CSE224 - Nhắc lại về C++</a:t>
            </a:r>
            <a:endParaRPr lang="en-VN"/>
          </a:p>
        </p:txBody>
      </p:sp>
      <p:sp>
        <p:nvSpPr>
          <p:cNvPr id="5" name="Slide Number Placeholder 4">
            <a:extLst>
              <a:ext uri="{FF2B5EF4-FFF2-40B4-BE49-F238E27FC236}">
                <a16:creationId xmlns:a16="http://schemas.microsoft.com/office/drawing/2014/main" id="{BDA0CCC2-ED54-0A49-8047-D31DAA3179D1}"/>
              </a:ext>
            </a:extLst>
          </p:cNvPr>
          <p:cNvSpPr>
            <a:spLocks noGrp="1"/>
          </p:cNvSpPr>
          <p:nvPr>
            <p:ph type="sldNum" sz="quarter" idx="11"/>
          </p:nvPr>
        </p:nvSpPr>
        <p:spPr/>
        <p:txBody>
          <a:bodyPr/>
          <a:lstStyle/>
          <a:p>
            <a:fld id="{B6F15528-21DE-4FAA-801E-634DDDAF4B2B}" type="slidenum">
              <a:rPr lang="en-VN"/>
              <a:t>25</a:t>
            </a:fld>
            <a:endParaRPr lang="en-VN"/>
          </a:p>
        </p:txBody>
      </p:sp>
    </p:spTree>
    <p:extLst>
      <p:ext uri="{BB962C8B-B14F-4D97-AF65-F5344CB8AC3E}">
        <p14:creationId xmlns:p14="http://schemas.microsoft.com/office/powerpoint/2010/main" val="13700794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en-US"/>
              <a:t>Khai báo con trỏ</a:t>
            </a:r>
          </a:p>
        </p:txBody>
      </p:sp>
      <p:sp>
        <p:nvSpPr>
          <p:cNvPr id="3" name="Content Placeholder 2"/>
          <p:cNvSpPr>
            <a:spLocks noGrp="1"/>
          </p:cNvSpPr>
          <p:nvPr>
            <p:ph sz="quarter" idx="1"/>
          </p:nvPr>
        </p:nvSpPr>
        <p:spPr/>
        <p:txBody>
          <a:bodyPr>
            <a:normAutofit fontScale="92500" lnSpcReduction="20000"/>
          </a:bodyPr>
          <a:lstStyle/>
          <a:p>
            <a:pPr>
              <a:defRPr/>
            </a:pPr>
            <a:r>
              <a:rPr lang="en-US" dirty="0" err="1">
                <a:solidFill>
                  <a:schemeClr val="tx1">
                    <a:lumMod val="60000"/>
                    <a:lumOff val="40000"/>
                  </a:schemeClr>
                </a:solidFill>
              </a:rPr>
              <a:t>Khai</a:t>
            </a:r>
            <a:r>
              <a:rPr lang="en-US" dirty="0">
                <a:solidFill>
                  <a:schemeClr val="tx1">
                    <a:lumMod val="60000"/>
                    <a:lumOff val="40000"/>
                  </a:schemeClr>
                </a:solidFill>
              </a:rPr>
              <a:t> </a:t>
            </a:r>
            <a:r>
              <a:rPr lang="en-US" dirty="0" err="1">
                <a:solidFill>
                  <a:schemeClr val="tx1">
                    <a:lumMod val="60000"/>
                    <a:lumOff val="40000"/>
                  </a:schemeClr>
                </a:solidFill>
              </a:rPr>
              <a:t>báo</a:t>
            </a:r>
            <a:endParaRPr lang="en-US" dirty="0">
              <a:solidFill>
                <a:schemeClr val="tx1">
                  <a:lumMod val="60000"/>
                  <a:lumOff val="40000"/>
                </a:schemeClr>
              </a:solidFill>
            </a:endParaRPr>
          </a:p>
          <a:p>
            <a:pPr lvl="1">
              <a:defRPr/>
            </a:pPr>
            <a:r>
              <a:rPr lang="en-US" dirty="0" err="1"/>
              <a:t>Giống</a:t>
            </a:r>
            <a:r>
              <a:rPr lang="en-US" dirty="0"/>
              <a:t> </a:t>
            </a:r>
            <a:r>
              <a:rPr lang="en-US" dirty="0" err="1"/>
              <a:t>nh</a:t>
            </a:r>
            <a:r>
              <a:rPr lang="vi-VN" dirty="0"/>
              <a:t>ư</a:t>
            </a:r>
            <a:r>
              <a:rPr lang="en-US" dirty="0"/>
              <a:t> </a:t>
            </a:r>
            <a:r>
              <a:rPr lang="en-US" dirty="0" err="1"/>
              <a:t>mọi</a:t>
            </a:r>
            <a:r>
              <a:rPr lang="en-US" dirty="0"/>
              <a:t> </a:t>
            </a:r>
            <a:r>
              <a:rPr lang="en-US" dirty="0" err="1"/>
              <a:t>biến</a:t>
            </a:r>
            <a:r>
              <a:rPr lang="en-US" dirty="0"/>
              <a:t> </a:t>
            </a:r>
            <a:r>
              <a:rPr lang="en-US" dirty="0" err="1"/>
              <a:t>khác</a:t>
            </a:r>
            <a:r>
              <a:rPr lang="en-US" dirty="0"/>
              <a:t>, </a:t>
            </a:r>
            <a:r>
              <a:rPr lang="en-US" dirty="0" err="1"/>
              <a:t>biến</a:t>
            </a:r>
            <a:r>
              <a:rPr lang="en-US" dirty="0"/>
              <a:t> con </a:t>
            </a:r>
            <a:r>
              <a:rPr lang="en-US" dirty="0" err="1"/>
              <a:t>trỏ</a:t>
            </a:r>
            <a:r>
              <a:rPr lang="en-US" dirty="0"/>
              <a:t> </a:t>
            </a:r>
            <a:r>
              <a:rPr lang="en-US" dirty="0" err="1"/>
              <a:t>muốn</a:t>
            </a:r>
            <a:r>
              <a:rPr lang="en-US" dirty="0"/>
              <a:t> </a:t>
            </a:r>
            <a:r>
              <a:rPr lang="en-US" dirty="0" err="1"/>
              <a:t>sử</a:t>
            </a:r>
            <a:r>
              <a:rPr lang="en-US" dirty="0"/>
              <a:t> </a:t>
            </a:r>
            <a:r>
              <a:rPr lang="en-US" dirty="0" err="1"/>
              <a:t>dụng</a:t>
            </a:r>
            <a:r>
              <a:rPr lang="en-US" dirty="0"/>
              <a:t> </a:t>
            </a:r>
            <a:r>
              <a:rPr lang="en-US" dirty="0" err="1"/>
              <a:t>cũng</a:t>
            </a:r>
            <a:r>
              <a:rPr lang="en-US" dirty="0"/>
              <a:t> </a:t>
            </a:r>
            <a:r>
              <a:rPr lang="en-US" dirty="0" err="1"/>
              <a:t>cần</a:t>
            </a:r>
            <a:r>
              <a:rPr lang="en-US" dirty="0"/>
              <a:t> </a:t>
            </a:r>
            <a:r>
              <a:rPr lang="en-US" dirty="0" err="1"/>
              <a:t>phải</a:t>
            </a:r>
            <a:r>
              <a:rPr lang="en-US" dirty="0"/>
              <a:t> </a:t>
            </a:r>
            <a:r>
              <a:rPr lang="vi-VN" dirty="0"/>
              <a:t>đượ</a:t>
            </a:r>
            <a:r>
              <a:rPr lang="en-US" dirty="0"/>
              <a:t>c </a:t>
            </a:r>
            <a:r>
              <a:rPr lang="en-US" dirty="0" err="1"/>
              <a:t>khai</a:t>
            </a:r>
            <a:r>
              <a:rPr lang="en-US" dirty="0"/>
              <a:t> </a:t>
            </a:r>
            <a:r>
              <a:rPr lang="en-US" dirty="0" err="1"/>
              <a:t>báo</a:t>
            </a:r>
            <a:endParaRPr lang="en-US" dirty="0"/>
          </a:p>
          <a:p>
            <a:pPr lvl="1">
              <a:defRPr/>
            </a:pPr>
            <a:endParaRPr lang="en-US" dirty="0"/>
          </a:p>
          <a:p>
            <a:pPr>
              <a:defRPr/>
            </a:pPr>
            <a:endParaRPr lang="en-US" dirty="0" err="1">
              <a:solidFill>
                <a:schemeClr val="tx1">
                  <a:lumMod val="60000"/>
                  <a:lumOff val="40000"/>
                </a:schemeClr>
              </a:solidFill>
            </a:endParaRPr>
          </a:p>
          <a:p>
            <a:pPr>
              <a:defRPr/>
            </a:pPr>
            <a:endParaRPr lang="en-US" dirty="0" err="1">
              <a:solidFill>
                <a:schemeClr val="tx1">
                  <a:lumMod val="60000"/>
                  <a:lumOff val="40000"/>
                </a:schemeClr>
              </a:solidFill>
            </a:endParaRPr>
          </a:p>
          <a:p>
            <a:pPr>
              <a:defRPr/>
            </a:pPr>
            <a:r>
              <a:rPr lang="en-US" dirty="0" err="1">
                <a:solidFill>
                  <a:schemeClr val="tx1">
                    <a:lumMod val="60000"/>
                    <a:lumOff val="40000"/>
                  </a:schemeClr>
                </a:solidFill>
              </a:rPr>
              <a:t>Ví</a:t>
            </a:r>
            <a:r>
              <a:rPr lang="en-US" dirty="0">
                <a:solidFill>
                  <a:schemeClr val="tx1">
                    <a:lumMod val="60000"/>
                    <a:lumOff val="40000"/>
                  </a:schemeClr>
                </a:solidFill>
              </a:rPr>
              <a:t> </a:t>
            </a:r>
            <a:r>
              <a:rPr lang="en-US" dirty="0" err="1">
                <a:solidFill>
                  <a:schemeClr val="tx1">
                    <a:lumMod val="60000"/>
                    <a:lumOff val="40000"/>
                  </a:schemeClr>
                </a:solidFill>
              </a:rPr>
              <a:t>dụ</a:t>
            </a:r>
            <a:endParaRPr lang="en-US" dirty="0">
              <a:solidFill>
                <a:schemeClr val="tx1">
                  <a:lumMod val="60000"/>
                  <a:lumOff val="40000"/>
                </a:schemeClr>
              </a:solidFill>
            </a:endParaRPr>
          </a:p>
          <a:p>
            <a:pPr>
              <a:defRPr/>
            </a:pPr>
            <a:endParaRPr lang="en-US" dirty="0">
              <a:solidFill>
                <a:schemeClr val="tx1">
                  <a:lumMod val="60000"/>
                  <a:lumOff val="40000"/>
                </a:schemeClr>
              </a:solidFill>
            </a:endParaRPr>
          </a:p>
          <a:p>
            <a:pPr lvl="1">
              <a:defRPr/>
            </a:pPr>
            <a:endParaRPr lang="en-US" dirty="0"/>
          </a:p>
          <a:p>
            <a:pPr lvl="1">
              <a:defRPr/>
            </a:pPr>
            <a:r>
              <a:rPr lang="en-US" dirty="0"/>
              <a:t>ch1 </a:t>
            </a:r>
            <a:r>
              <a:rPr lang="en-US" dirty="0" err="1"/>
              <a:t>và</a:t>
            </a:r>
            <a:r>
              <a:rPr lang="en-US" dirty="0"/>
              <a:t> ch2 </a:t>
            </a:r>
            <a:r>
              <a:rPr lang="en-US" dirty="0" err="1"/>
              <a:t>là</a:t>
            </a:r>
            <a:r>
              <a:rPr lang="en-US" dirty="0"/>
              <a:t> </a:t>
            </a:r>
            <a:r>
              <a:rPr lang="en-US" dirty="0" err="1"/>
              <a:t>biến</a:t>
            </a:r>
            <a:r>
              <a:rPr lang="en-US" dirty="0"/>
              <a:t> con </a:t>
            </a:r>
            <a:r>
              <a:rPr lang="en-US" dirty="0" err="1"/>
              <a:t>trỏ</a:t>
            </a:r>
            <a:r>
              <a:rPr lang="en-US" dirty="0"/>
              <a:t>, </a:t>
            </a:r>
            <a:r>
              <a:rPr lang="en-US" dirty="0" err="1"/>
              <a:t>trỏ</a:t>
            </a:r>
            <a:r>
              <a:rPr lang="en-US" dirty="0"/>
              <a:t> </a:t>
            </a:r>
            <a:r>
              <a:rPr lang="en-US" dirty="0" err="1"/>
              <a:t>tới</a:t>
            </a:r>
            <a:r>
              <a:rPr lang="en-US" dirty="0"/>
              <a:t> </a:t>
            </a:r>
            <a:r>
              <a:rPr lang="en-US" dirty="0" err="1"/>
              <a:t>vùng</a:t>
            </a:r>
            <a:r>
              <a:rPr lang="en-US" dirty="0"/>
              <a:t> </a:t>
            </a:r>
            <a:r>
              <a:rPr lang="en-US" dirty="0" err="1"/>
              <a:t>nhớ</a:t>
            </a:r>
            <a:r>
              <a:rPr lang="en-US" dirty="0"/>
              <a:t> </a:t>
            </a:r>
            <a:r>
              <a:rPr lang="en-US" dirty="0" err="1"/>
              <a:t>kiểu</a:t>
            </a:r>
            <a:r>
              <a:rPr lang="en-US" dirty="0"/>
              <a:t> char (1 byte).</a:t>
            </a:r>
          </a:p>
          <a:p>
            <a:pPr lvl="1">
              <a:defRPr/>
            </a:pPr>
            <a:r>
              <a:rPr lang="en-US" dirty="0"/>
              <a:t>p1 </a:t>
            </a:r>
            <a:r>
              <a:rPr lang="en-US" dirty="0" err="1"/>
              <a:t>là</a:t>
            </a:r>
            <a:r>
              <a:rPr lang="en-US" dirty="0"/>
              <a:t> </a:t>
            </a:r>
            <a:r>
              <a:rPr lang="en-US" dirty="0" err="1"/>
              <a:t>biến</a:t>
            </a:r>
            <a:r>
              <a:rPr lang="en-US" dirty="0"/>
              <a:t> con </a:t>
            </a:r>
            <a:r>
              <a:rPr lang="en-US" dirty="0" err="1"/>
              <a:t>trỏ</a:t>
            </a:r>
            <a:r>
              <a:rPr lang="en-US" dirty="0"/>
              <a:t>, </a:t>
            </a:r>
            <a:r>
              <a:rPr lang="en-US" dirty="0" err="1"/>
              <a:t>trỏ</a:t>
            </a:r>
            <a:r>
              <a:rPr lang="en-US" dirty="0"/>
              <a:t> </a:t>
            </a:r>
            <a:r>
              <a:rPr lang="en-US" dirty="0" err="1"/>
              <a:t>tới</a:t>
            </a:r>
            <a:r>
              <a:rPr lang="en-US" dirty="0"/>
              <a:t> </a:t>
            </a:r>
            <a:r>
              <a:rPr lang="en-US" dirty="0" err="1"/>
              <a:t>vùng</a:t>
            </a:r>
            <a:r>
              <a:rPr lang="en-US" dirty="0"/>
              <a:t> </a:t>
            </a:r>
            <a:r>
              <a:rPr lang="en-US" dirty="0" err="1"/>
              <a:t>nhớ</a:t>
            </a:r>
            <a:r>
              <a:rPr lang="en-US" dirty="0"/>
              <a:t> </a:t>
            </a:r>
            <a:r>
              <a:rPr lang="en-US" dirty="0" err="1"/>
              <a:t>kiểu</a:t>
            </a:r>
            <a:r>
              <a:rPr lang="en-US" dirty="0"/>
              <a:t> </a:t>
            </a:r>
            <a:r>
              <a:rPr lang="en-US" dirty="0" err="1"/>
              <a:t>int</a:t>
            </a:r>
            <a:r>
              <a:rPr lang="en-US" dirty="0"/>
              <a:t> (4 bytes) </a:t>
            </a:r>
            <a:r>
              <a:rPr lang="en-US" dirty="0" err="1"/>
              <a:t>còn</a:t>
            </a:r>
            <a:r>
              <a:rPr lang="en-US" dirty="0"/>
              <a:t> p2 </a:t>
            </a:r>
            <a:r>
              <a:rPr lang="en-US" dirty="0" err="1"/>
              <a:t>là</a:t>
            </a:r>
            <a:r>
              <a:rPr lang="en-US" dirty="0"/>
              <a:t> </a:t>
            </a:r>
            <a:r>
              <a:rPr lang="en-US" dirty="0" err="1"/>
              <a:t>biến</a:t>
            </a:r>
            <a:r>
              <a:rPr lang="en-US" dirty="0"/>
              <a:t> </a:t>
            </a:r>
            <a:r>
              <a:rPr lang="en-US" dirty="0" err="1"/>
              <a:t>kiểu</a:t>
            </a:r>
            <a:r>
              <a:rPr lang="en-US" dirty="0"/>
              <a:t> </a:t>
            </a:r>
            <a:r>
              <a:rPr lang="en-US" dirty="0" err="1"/>
              <a:t>int</a:t>
            </a:r>
            <a:r>
              <a:rPr lang="en-US" dirty="0"/>
              <a:t> </a:t>
            </a:r>
            <a:r>
              <a:rPr lang="en-US" dirty="0" err="1"/>
              <a:t>bình</a:t>
            </a:r>
            <a:r>
              <a:rPr lang="en-US" dirty="0"/>
              <a:t> </a:t>
            </a:r>
            <a:r>
              <a:rPr lang="en-US" dirty="0" err="1"/>
              <a:t>th</a:t>
            </a:r>
            <a:r>
              <a:rPr lang="vi-VN" dirty="0"/>
              <a:t>ườ</a:t>
            </a:r>
            <a:r>
              <a:rPr lang="en-US" dirty="0" err="1"/>
              <a:t>ng</a:t>
            </a:r>
            <a:r>
              <a:rPr lang="en-US" dirty="0"/>
              <a:t>.</a:t>
            </a:r>
          </a:p>
        </p:txBody>
      </p:sp>
      <p:grpSp>
        <p:nvGrpSpPr>
          <p:cNvPr id="2" name="Group 1"/>
          <p:cNvGrpSpPr/>
          <p:nvPr/>
        </p:nvGrpSpPr>
        <p:grpSpPr>
          <a:xfrm>
            <a:off x="2452183" y="2636592"/>
            <a:ext cx="7892137" cy="431528"/>
            <a:chOff x="2209800" y="2743200"/>
            <a:chExt cx="7162800" cy="391649"/>
          </a:xfrm>
        </p:grpSpPr>
        <p:sp>
          <p:nvSpPr>
            <p:cNvPr id="5" name="Rounded Rectangle 4"/>
            <p:cNvSpPr/>
            <p:nvPr/>
          </p:nvSpPr>
          <p:spPr>
            <a:xfrm>
              <a:off x="2209800" y="2743200"/>
              <a:ext cx="152400" cy="3810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p>
          </p:txBody>
        </p:sp>
        <p:sp>
          <p:nvSpPr>
            <p:cNvPr id="48134" name="TextBox 5"/>
            <p:cNvSpPr txBox="1">
              <a:spLocks noChangeArrowheads="1"/>
            </p:cNvSpPr>
            <p:nvPr/>
          </p:nvSpPr>
          <p:spPr bwMode="auto">
            <a:xfrm>
              <a:off x="2362200" y="2743200"/>
              <a:ext cx="7010400" cy="391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n-US" altLang="en-US" sz="2204" b="1" dirty="0">
                  <a:latin typeface="Courier New" panose="02070309020205020404" pitchFamily="49" charset="0"/>
                  <a:cs typeface="Courier New" panose="02070309020205020404" pitchFamily="49" charset="0"/>
                </a:rPr>
                <a:t>&lt;</a:t>
              </a:r>
              <a:r>
                <a:rPr lang="en-US" altLang="en-US" sz="2204" b="1" dirty="0" err="1">
                  <a:latin typeface="Courier New" panose="02070309020205020404" pitchFamily="49" charset="0"/>
                  <a:cs typeface="Courier New" panose="02070309020205020404" pitchFamily="49" charset="0"/>
                </a:rPr>
                <a:t>kiểu</a:t>
              </a:r>
              <a:r>
                <a:rPr lang="en-US" altLang="en-US" sz="2204" b="1" dirty="0">
                  <a:latin typeface="Courier New" panose="02070309020205020404" pitchFamily="49" charset="0"/>
                  <a:cs typeface="Courier New" panose="02070309020205020404" pitchFamily="49" charset="0"/>
                </a:rPr>
                <a:t> </a:t>
              </a:r>
              <a:r>
                <a:rPr lang="en-US" altLang="en-US" sz="2204" b="1" dirty="0" err="1">
                  <a:latin typeface="Courier New" panose="02070309020205020404" pitchFamily="49" charset="0"/>
                  <a:cs typeface="Courier New" panose="02070309020205020404" pitchFamily="49" charset="0"/>
                </a:rPr>
                <a:t>dữ</a:t>
              </a:r>
              <a:r>
                <a:rPr lang="en-US" altLang="en-US" sz="2204" b="1" dirty="0">
                  <a:latin typeface="Courier New" panose="02070309020205020404" pitchFamily="49" charset="0"/>
                  <a:cs typeface="Courier New" panose="02070309020205020404" pitchFamily="49" charset="0"/>
                </a:rPr>
                <a:t> </a:t>
              </a:r>
              <a:r>
                <a:rPr lang="en-US" altLang="en-US" sz="2204" b="1" dirty="0" err="1">
                  <a:latin typeface="Courier New" panose="02070309020205020404" pitchFamily="49" charset="0"/>
                  <a:cs typeface="Courier New" panose="02070309020205020404" pitchFamily="49" charset="0"/>
                </a:rPr>
                <a:t>liệu</a:t>
              </a:r>
              <a:r>
                <a:rPr lang="en-US" altLang="en-US" sz="2204" b="1" dirty="0">
                  <a:latin typeface="Courier New" panose="02070309020205020404" pitchFamily="49" charset="0"/>
                  <a:cs typeface="Courier New" panose="02070309020205020404" pitchFamily="49" charset="0"/>
                </a:rPr>
                <a:t>&gt; </a:t>
              </a:r>
              <a:r>
                <a:rPr lang="en-US" altLang="en-US" sz="2204" b="1" dirty="0">
                  <a:solidFill>
                    <a:srgbClr val="FF0000"/>
                  </a:solidFill>
                  <a:latin typeface="Courier New" panose="02070309020205020404" pitchFamily="49" charset="0"/>
                  <a:cs typeface="Courier New" panose="02070309020205020404" pitchFamily="49" charset="0"/>
                </a:rPr>
                <a:t>*</a:t>
              </a:r>
              <a:r>
                <a:rPr lang="en-US" altLang="en-US" sz="2204" b="1" dirty="0">
                  <a:latin typeface="Courier New" panose="02070309020205020404" pitchFamily="49" charset="0"/>
                  <a:cs typeface="Courier New" panose="02070309020205020404" pitchFamily="49" charset="0"/>
                </a:rPr>
                <a:t>&lt;</a:t>
              </a:r>
              <a:r>
                <a:rPr lang="en-US" altLang="en-US" sz="2204" b="1" dirty="0" err="1">
                  <a:latin typeface="Courier New" panose="02070309020205020404" pitchFamily="49" charset="0"/>
                  <a:cs typeface="Courier New" panose="02070309020205020404" pitchFamily="49" charset="0"/>
                </a:rPr>
                <a:t>tên</a:t>
              </a:r>
              <a:r>
                <a:rPr lang="en-US" altLang="en-US" sz="2204" b="1" dirty="0">
                  <a:latin typeface="Courier New" panose="02070309020205020404" pitchFamily="49" charset="0"/>
                  <a:cs typeface="Courier New" panose="02070309020205020404" pitchFamily="49" charset="0"/>
                </a:rPr>
                <a:t> </a:t>
              </a:r>
              <a:r>
                <a:rPr lang="en-US" altLang="en-US" sz="2204" b="1" dirty="0" err="1">
                  <a:latin typeface="Courier New" panose="02070309020205020404" pitchFamily="49" charset="0"/>
                  <a:cs typeface="Courier New" panose="02070309020205020404" pitchFamily="49" charset="0"/>
                </a:rPr>
                <a:t>biến</a:t>
              </a:r>
              <a:r>
                <a:rPr lang="en-US" altLang="en-US" sz="2204" b="1" dirty="0">
                  <a:latin typeface="Courier New" panose="02070309020205020404" pitchFamily="49" charset="0"/>
                  <a:cs typeface="Courier New" panose="02070309020205020404" pitchFamily="49" charset="0"/>
                </a:rPr>
                <a:t> con </a:t>
              </a:r>
              <a:r>
                <a:rPr lang="en-US" altLang="en-US" sz="2204" b="1" dirty="0" err="1">
                  <a:latin typeface="Courier New" panose="02070309020205020404" pitchFamily="49" charset="0"/>
                  <a:cs typeface="Courier New" panose="02070309020205020404" pitchFamily="49" charset="0"/>
                </a:rPr>
                <a:t>trỏ&gt;;</a:t>
              </a:r>
              <a:endParaRPr lang="en-US" altLang="en-US" sz="2204" b="1" dirty="0">
                <a:latin typeface="Courier New" panose="02070309020205020404" pitchFamily="49" charset="0"/>
                <a:cs typeface="Courier New" panose="02070309020205020404" pitchFamily="49" charset="0"/>
              </a:endParaRPr>
            </a:p>
          </p:txBody>
        </p:sp>
      </p:grpSp>
      <p:sp>
        <p:nvSpPr>
          <p:cNvPr id="7" name="Rounded Rectangle 6"/>
          <p:cNvSpPr/>
          <p:nvPr/>
        </p:nvSpPr>
        <p:spPr>
          <a:xfrm>
            <a:off x="2434808" y="4198045"/>
            <a:ext cx="167918" cy="75563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p>
        </p:txBody>
      </p:sp>
      <p:sp>
        <p:nvSpPr>
          <p:cNvPr id="48136" name="TextBox 7"/>
          <p:cNvSpPr txBox="1">
            <a:spLocks noChangeArrowheads="1"/>
          </p:cNvSpPr>
          <p:nvPr/>
        </p:nvSpPr>
        <p:spPr bwMode="auto">
          <a:xfrm>
            <a:off x="2602726" y="4198046"/>
            <a:ext cx="7724219" cy="770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n-US" altLang="en-US" sz="2204" b="1" dirty="0">
                <a:latin typeface="Courier New" panose="02070309020205020404" pitchFamily="49" charset="0"/>
                <a:cs typeface="Courier New" panose="02070309020205020404" pitchFamily="49" charset="0"/>
              </a:rPr>
              <a:t>char </a:t>
            </a:r>
            <a:r>
              <a:rPr lang="en-US" altLang="en-US" sz="2204" b="1" dirty="0">
                <a:solidFill>
                  <a:srgbClr val="FF0000"/>
                </a:solidFill>
                <a:latin typeface="Courier New" panose="02070309020205020404" pitchFamily="49" charset="0"/>
                <a:cs typeface="Courier New" panose="02070309020205020404" pitchFamily="49" charset="0"/>
              </a:rPr>
              <a:t>*</a:t>
            </a:r>
            <a:r>
              <a:rPr lang="en-US" altLang="en-US" sz="2204" b="1" dirty="0">
                <a:latin typeface="Courier New" panose="02070309020205020404" pitchFamily="49" charset="0"/>
                <a:cs typeface="Courier New" panose="02070309020205020404" pitchFamily="49" charset="0"/>
              </a:rPr>
              <a:t>ch1, </a:t>
            </a:r>
            <a:r>
              <a:rPr lang="en-US" altLang="en-US" sz="2204" b="1" dirty="0">
                <a:solidFill>
                  <a:srgbClr val="FF0000"/>
                </a:solidFill>
                <a:latin typeface="Courier New" panose="02070309020205020404" pitchFamily="49" charset="0"/>
                <a:cs typeface="Courier New" panose="02070309020205020404" pitchFamily="49" charset="0"/>
              </a:rPr>
              <a:t>*</a:t>
            </a:r>
            <a:r>
              <a:rPr lang="en-US" altLang="en-US" sz="2204" b="1" dirty="0">
                <a:latin typeface="Courier New" panose="02070309020205020404" pitchFamily="49" charset="0"/>
                <a:cs typeface="Courier New" panose="02070309020205020404" pitchFamily="49" charset="0"/>
              </a:rPr>
              <a:t>ch2;</a:t>
            </a:r>
          </a:p>
          <a:p>
            <a:pPr eaLnBrk="1" hangingPunct="1"/>
            <a:r>
              <a:rPr lang="en-US" altLang="en-US" sz="2204" b="1" dirty="0" err="1">
                <a:latin typeface="Courier New" panose="02070309020205020404" pitchFamily="49" charset="0"/>
                <a:cs typeface="Courier New" panose="02070309020205020404" pitchFamily="49" charset="0"/>
              </a:rPr>
              <a:t>int</a:t>
            </a:r>
            <a:r>
              <a:rPr lang="en-US" altLang="en-US" sz="2204" b="1" dirty="0">
                <a:latin typeface="Courier New" panose="02070309020205020404" pitchFamily="49" charset="0"/>
                <a:cs typeface="Courier New" panose="02070309020205020404" pitchFamily="49" charset="0"/>
              </a:rPr>
              <a:t> </a:t>
            </a:r>
            <a:r>
              <a:rPr lang="en-US" altLang="en-US" sz="2204" b="1" dirty="0">
                <a:solidFill>
                  <a:srgbClr val="FF0000"/>
                </a:solidFill>
                <a:latin typeface="Courier New" panose="02070309020205020404" pitchFamily="49" charset="0"/>
                <a:cs typeface="Courier New" panose="02070309020205020404" pitchFamily="49" charset="0"/>
              </a:rPr>
              <a:t>*</a:t>
            </a:r>
            <a:r>
              <a:rPr lang="en-US" altLang="en-US" sz="2204" b="1" dirty="0">
                <a:latin typeface="Courier New" panose="02070309020205020404" pitchFamily="49" charset="0"/>
                <a:cs typeface="Courier New" panose="02070309020205020404" pitchFamily="49" charset="0"/>
              </a:rPr>
              <a:t>p1, p2;</a:t>
            </a:r>
          </a:p>
        </p:txBody>
      </p:sp>
      <p:sp>
        <p:nvSpPr>
          <p:cNvPr id="4" name="Footer Placeholder 3">
            <a:extLst>
              <a:ext uri="{FF2B5EF4-FFF2-40B4-BE49-F238E27FC236}">
                <a16:creationId xmlns:a16="http://schemas.microsoft.com/office/drawing/2014/main" id="{8540F3E0-CF2E-494B-91EA-BD87C3C66B66}"/>
              </a:ext>
            </a:extLst>
          </p:cNvPr>
          <p:cNvSpPr>
            <a:spLocks noGrp="1"/>
          </p:cNvSpPr>
          <p:nvPr>
            <p:ph type="ftr" sz="quarter" idx="10"/>
          </p:nvPr>
        </p:nvSpPr>
        <p:spPr/>
        <p:txBody>
          <a:bodyPr/>
          <a:lstStyle/>
          <a:p>
            <a:r>
              <a:rPr lang="en-US"/>
              <a:t>CSE224 - Nhắc lại về C++</a:t>
            </a:r>
            <a:endParaRPr lang="en-VN"/>
          </a:p>
        </p:txBody>
      </p:sp>
      <p:sp>
        <p:nvSpPr>
          <p:cNvPr id="6" name="Slide Number Placeholder 5">
            <a:extLst>
              <a:ext uri="{FF2B5EF4-FFF2-40B4-BE49-F238E27FC236}">
                <a16:creationId xmlns:a16="http://schemas.microsoft.com/office/drawing/2014/main" id="{7998A2DA-2BB0-364C-BDFE-2FD528851FB6}"/>
              </a:ext>
            </a:extLst>
          </p:cNvPr>
          <p:cNvSpPr>
            <a:spLocks noGrp="1"/>
          </p:cNvSpPr>
          <p:nvPr>
            <p:ph type="sldNum" sz="quarter" idx="11"/>
          </p:nvPr>
        </p:nvSpPr>
        <p:spPr/>
        <p:txBody>
          <a:bodyPr/>
          <a:lstStyle/>
          <a:p>
            <a:fld id="{B6F15528-21DE-4FAA-801E-634DDDAF4B2B}" type="slidenum">
              <a:rPr lang="en-VN"/>
              <a:t>26</a:t>
            </a:fld>
            <a:endParaRPr lang="en-VN"/>
          </a:p>
        </p:txBody>
      </p:sp>
    </p:spTree>
    <p:extLst>
      <p:ext uri="{BB962C8B-B14F-4D97-AF65-F5344CB8AC3E}">
        <p14:creationId xmlns:p14="http://schemas.microsoft.com/office/powerpoint/2010/main" val="5623770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altLang="en-US"/>
              <a:t>Khai báo con trỏ</a:t>
            </a:r>
          </a:p>
        </p:txBody>
      </p:sp>
      <p:sp>
        <p:nvSpPr>
          <p:cNvPr id="3" name="Content Placeholder 2"/>
          <p:cNvSpPr>
            <a:spLocks noGrp="1"/>
          </p:cNvSpPr>
          <p:nvPr>
            <p:ph sz="quarter" idx="1"/>
          </p:nvPr>
        </p:nvSpPr>
        <p:spPr/>
        <p:txBody>
          <a:bodyPr>
            <a:normAutofit/>
          </a:bodyPr>
          <a:lstStyle/>
          <a:p>
            <a:pPr marL="0" indent="0">
              <a:buNone/>
              <a:defRPr/>
            </a:pPr>
            <a:endParaRPr lang="en-US"/>
          </a:p>
          <a:p>
            <a:pPr>
              <a:defRPr/>
            </a:pPr>
            <a:r>
              <a:rPr lang="en-US">
                <a:solidFill>
                  <a:schemeClr val="tx1">
                    <a:lumMod val="60000"/>
                    <a:lumOff val="40000"/>
                  </a:schemeClr>
                </a:solidFill>
              </a:rPr>
              <a:t>Ví dụ</a:t>
            </a:r>
          </a:p>
          <a:p>
            <a:pPr>
              <a:defRPr/>
            </a:pPr>
            <a:endParaRPr lang="en-US">
              <a:solidFill>
                <a:schemeClr val="tx1">
                  <a:lumMod val="60000"/>
                  <a:lumOff val="40000"/>
                </a:schemeClr>
              </a:solidFill>
            </a:endParaRPr>
          </a:p>
          <a:p>
            <a:pPr marL="0" indent="0">
              <a:buNone/>
              <a:defRPr/>
            </a:pPr>
            <a:endParaRPr lang="en-US"/>
          </a:p>
        </p:txBody>
      </p:sp>
      <p:grpSp>
        <p:nvGrpSpPr>
          <p:cNvPr id="2" name="Group 1"/>
          <p:cNvGrpSpPr/>
          <p:nvPr/>
        </p:nvGrpSpPr>
        <p:grpSpPr>
          <a:xfrm>
            <a:off x="2434808" y="1320894"/>
            <a:ext cx="7892137" cy="431529"/>
            <a:chOff x="2209800" y="2057400"/>
            <a:chExt cx="7162800" cy="391650"/>
          </a:xfrm>
        </p:grpSpPr>
        <p:sp>
          <p:nvSpPr>
            <p:cNvPr id="5" name="Rounded Rectangle 4"/>
            <p:cNvSpPr/>
            <p:nvPr/>
          </p:nvSpPr>
          <p:spPr>
            <a:xfrm>
              <a:off x="2209800" y="2057401"/>
              <a:ext cx="152400" cy="391649"/>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p>
          </p:txBody>
        </p:sp>
        <p:sp>
          <p:nvSpPr>
            <p:cNvPr id="49158" name="TextBox 5"/>
            <p:cNvSpPr txBox="1">
              <a:spLocks noChangeArrowheads="1"/>
            </p:cNvSpPr>
            <p:nvPr/>
          </p:nvSpPr>
          <p:spPr bwMode="auto">
            <a:xfrm>
              <a:off x="2362200" y="2057400"/>
              <a:ext cx="7010400" cy="391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n-US" altLang="en-US" sz="2204" b="1">
                  <a:latin typeface="Courier New" panose="02070309020205020404" pitchFamily="49" charset="0"/>
                  <a:cs typeface="Courier New" panose="02070309020205020404" pitchFamily="49" charset="0"/>
                </a:rPr>
                <a:t>&lt;kiểu dữ liệu&gt; </a:t>
              </a:r>
              <a:r>
                <a:rPr lang="en-US" altLang="en-US" sz="2204" b="1">
                  <a:solidFill>
                    <a:srgbClr val="FF0000"/>
                  </a:solidFill>
                  <a:latin typeface="Courier New" panose="02070309020205020404" pitchFamily="49" charset="0"/>
                  <a:cs typeface="Courier New" panose="02070309020205020404" pitchFamily="49" charset="0"/>
                </a:rPr>
                <a:t>*</a:t>
              </a:r>
              <a:r>
                <a:rPr lang="en-US" altLang="en-US" sz="2204" b="1">
                  <a:latin typeface="Courier New" panose="02070309020205020404" pitchFamily="49" charset="0"/>
                  <a:cs typeface="Courier New" panose="02070309020205020404" pitchFamily="49" charset="0"/>
                </a:rPr>
                <a:t>&lt;tên kiểu con trỏ&gt;;</a:t>
              </a:r>
            </a:p>
          </p:txBody>
        </p:sp>
      </p:grpSp>
      <p:grpSp>
        <p:nvGrpSpPr>
          <p:cNvPr id="4" name="Group 3"/>
          <p:cNvGrpSpPr/>
          <p:nvPr/>
        </p:nvGrpSpPr>
        <p:grpSpPr>
          <a:xfrm>
            <a:off x="2521528" y="2380453"/>
            <a:ext cx="7892137" cy="1115955"/>
            <a:chOff x="2209800" y="3559175"/>
            <a:chExt cx="7162800" cy="1012826"/>
          </a:xfrm>
        </p:grpSpPr>
        <p:sp>
          <p:nvSpPr>
            <p:cNvPr id="7" name="Rounded Rectangle 6"/>
            <p:cNvSpPr/>
            <p:nvPr/>
          </p:nvSpPr>
          <p:spPr>
            <a:xfrm>
              <a:off x="2209800" y="3559176"/>
              <a:ext cx="152400" cy="1012825"/>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p>
          </p:txBody>
        </p:sp>
        <p:sp>
          <p:nvSpPr>
            <p:cNvPr id="49160" name="TextBox 7"/>
            <p:cNvSpPr txBox="1">
              <a:spLocks noChangeArrowheads="1"/>
            </p:cNvSpPr>
            <p:nvPr/>
          </p:nvSpPr>
          <p:spPr bwMode="auto">
            <a:xfrm>
              <a:off x="2362200" y="3559175"/>
              <a:ext cx="7010400" cy="1007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n-US" altLang="en-US" sz="2204" b="1">
                  <a:latin typeface="Courier New" panose="02070309020205020404" pitchFamily="49" charset="0"/>
                  <a:cs typeface="Courier New" panose="02070309020205020404" pitchFamily="49" charset="0"/>
                </a:rPr>
                <a:t>double *p;</a:t>
              </a:r>
            </a:p>
            <a:p>
              <a:pPr eaLnBrk="1" hangingPunct="1"/>
              <a:r>
                <a:rPr lang="en-US" altLang="en-US" sz="2204" b="1">
                  <a:latin typeface="Courier New" panose="02070309020205020404" pitchFamily="49" charset="0"/>
                  <a:cs typeface="Courier New" panose="02070309020205020404" pitchFamily="49" charset="0"/>
                </a:rPr>
                <a:t>int *p1;</a:t>
              </a:r>
            </a:p>
            <a:p>
              <a:pPr eaLnBrk="1" hangingPunct="1"/>
              <a:r>
                <a:rPr lang="en-US" altLang="en-US" sz="2204" b="1">
                  <a:latin typeface="Courier New" panose="02070309020205020404" pitchFamily="49" charset="0"/>
                  <a:cs typeface="Courier New" panose="02070309020205020404" pitchFamily="49" charset="0"/>
                </a:rPr>
                <a:t>char *p2;</a:t>
              </a:r>
            </a:p>
          </p:txBody>
        </p:sp>
      </p:grpSp>
      <p:sp>
        <p:nvSpPr>
          <p:cNvPr id="6" name="Footer Placeholder 5">
            <a:extLst>
              <a:ext uri="{FF2B5EF4-FFF2-40B4-BE49-F238E27FC236}">
                <a16:creationId xmlns:a16="http://schemas.microsoft.com/office/drawing/2014/main" id="{A10D3029-E36F-164B-B65E-423BCE5660D4}"/>
              </a:ext>
            </a:extLst>
          </p:cNvPr>
          <p:cNvSpPr>
            <a:spLocks noGrp="1"/>
          </p:cNvSpPr>
          <p:nvPr>
            <p:ph type="ftr" sz="quarter" idx="10"/>
          </p:nvPr>
        </p:nvSpPr>
        <p:spPr/>
        <p:txBody>
          <a:bodyPr/>
          <a:lstStyle/>
          <a:p>
            <a:r>
              <a:rPr lang="en-US"/>
              <a:t>CSE224 - Nhắc lại về C++</a:t>
            </a:r>
            <a:endParaRPr lang="en-VN"/>
          </a:p>
        </p:txBody>
      </p:sp>
      <p:sp>
        <p:nvSpPr>
          <p:cNvPr id="8" name="Slide Number Placeholder 7">
            <a:extLst>
              <a:ext uri="{FF2B5EF4-FFF2-40B4-BE49-F238E27FC236}">
                <a16:creationId xmlns:a16="http://schemas.microsoft.com/office/drawing/2014/main" id="{336C5C54-988C-DF4B-9CFD-B6407BB59CA7}"/>
              </a:ext>
            </a:extLst>
          </p:cNvPr>
          <p:cNvSpPr>
            <a:spLocks noGrp="1"/>
          </p:cNvSpPr>
          <p:nvPr>
            <p:ph type="sldNum" sz="quarter" idx="11"/>
          </p:nvPr>
        </p:nvSpPr>
        <p:spPr/>
        <p:txBody>
          <a:bodyPr/>
          <a:lstStyle/>
          <a:p>
            <a:fld id="{B6F15528-21DE-4FAA-801E-634DDDAF4B2B}" type="slidenum">
              <a:rPr lang="en-VN"/>
              <a:t>27</a:t>
            </a:fld>
            <a:endParaRPr lang="en-VN"/>
          </a:p>
        </p:txBody>
      </p:sp>
    </p:spTree>
    <p:extLst>
      <p:ext uri="{BB962C8B-B14F-4D97-AF65-F5344CB8AC3E}">
        <p14:creationId xmlns:p14="http://schemas.microsoft.com/office/powerpoint/2010/main" val="24320903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altLang="en-US"/>
              <a:t>Con trỏ NULL</a:t>
            </a:r>
          </a:p>
        </p:txBody>
      </p:sp>
      <p:sp>
        <p:nvSpPr>
          <p:cNvPr id="3" name="Content Placeholder 2"/>
          <p:cNvSpPr>
            <a:spLocks noGrp="1"/>
          </p:cNvSpPr>
          <p:nvPr>
            <p:ph sz="quarter" idx="1"/>
          </p:nvPr>
        </p:nvSpPr>
        <p:spPr/>
        <p:txBody>
          <a:bodyPr/>
          <a:lstStyle/>
          <a:p>
            <a:pPr>
              <a:defRPr/>
            </a:pPr>
            <a:r>
              <a:rPr lang="en-US" dirty="0" err="1">
                <a:solidFill>
                  <a:schemeClr val="tx1">
                    <a:lumMod val="60000"/>
                    <a:lumOff val="40000"/>
                  </a:schemeClr>
                </a:solidFill>
              </a:rPr>
              <a:t>Khái</a:t>
            </a:r>
            <a:r>
              <a:rPr lang="en-US" dirty="0">
                <a:solidFill>
                  <a:schemeClr val="tx1">
                    <a:lumMod val="60000"/>
                    <a:lumOff val="40000"/>
                  </a:schemeClr>
                </a:solidFill>
              </a:rPr>
              <a:t> </a:t>
            </a:r>
            <a:r>
              <a:rPr lang="en-US" dirty="0" err="1">
                <a:solidFill>
                  <a:schemeClr val="tx1">
                    <a:lumMod val="60000"/>
                    <a:lumOff val="40000"/>
                  </a:schemeClr>
                </a:solidFill>
              </a:rPr>
              <a:t>niệm</a:t>
            </a:r>
            <a:endParaRPr lang="en-US" dirty="0">
              <a:solidFill>
                <a:schemeClr val="tx1">
                  <a:lumMod val="60000"/>
                  <a:lumOff val="40000"/>
                </a:schemeClr>
              </a:solidFill>
            </a:endParaRPr>
          </a:p>
          <a:p>
            <a:pPr lvl="1">
              <a:defRPr/>
            </a:pPr>
            <a:r>
              <a:rPr lang="en-US" dirty="0"/>
              <a:t>Con </a:t>
            </a:r>
            <a:r>
              <a:rPr lang="en-US" dirty="0" err="1"/>
              <a:t>trỏ</a:t>
            </a:r>
            <a:r>
              <a:rPr lang="en-US" dirty="0"/>
              <a:t> </a:t>
            </a:r>
            <a:r>
              <a:rPr lang="en-US" dirty="0">
                <a:solidFill>
                  <a:srgbClr val="FF0000"/>
                </a:solidFill>
              </a:rPr>
              <a:t>NULL</a:t>
            </a:r>
            <a:r>
              <a:rPr lang="en-US" dirty="0"/>
              <a:t> </a:t>
            </a:r>
            <a:r>
              <a:rPr lang="en-US" dirty="0" err="1"/>
              <a:t>là</a:t>
            </a:r>
            <a:r>
              <a:rPr lang="en-US" dirty="0"/>
              <a:t> con </a:t>
            </a:r>
            <a:r>
              <a:rPr lang="en-US" dirty="0" err="1"/>
              <a:t>trỏ</a:t>
            </a:r>
            <a:r>
              <a:rPr lang="en-US" dirty="0"/>
              <a:t> </a:t>
            </a:r>
            <a:r>
              <a:rPr lang="en-US" dirty="0" err="1"/>
              <a:t>không</a:t>
            </a:r>
            <a:r>
              <a:rPr lang="en-US" dirty="0"/>
              <a:t> </a:t>
            </a:r>
            <a:r>
              <a:rPr lang="en-US" dirty="0" err="1"/>
              <a:t>trỏ</a:t>
            </a:r>
            <a:r>
              <a:rPr lang="en-US" dirty="0"/>
              <a:t> </a:t>
            </a:r>
            <a:r>
              <a:rPr lang="en-US" dirty="0" err="1"/>
              <a:t>và</a:t>
            </a:r>
            <a:r>
              <a:rPr lang="en-US" dirty="0"/>
              <a:t> </a:t>
            </a:r>
            <a:r>
              <a:rPr lang="vi-VN" dirty="0"/>
              <a:t>đâ</a:t>
            </a:r>
            <a:r>
              <a:rPr lang="en-US" dirty="0"/>
              <a:t>u </a:t>
            </a:r>
            <a:r>
              <a:rPr lang="en-US" dirty="0" err="1"/>
              <a:t>cả</a:t>
            </a:r>
            <a:r>
              <a:rPr lang="en-US" dirty="0"/>
              <a:t>.</a:t>
            </a:r>
          </a:p>
          <a:p>
            <a:pPr lvl="1">
              <a:defRPr/>
            </a:pPr>
            <a:r>
              <a:rPr lang="en-US" dirty="0" err="1"/>
              <a:t>Khác</a:t>
            </a:r>
            <a:r>
              <a:rPr lang="en-US" dirty="0"/>
              <a:t> </a:t>
            </a:r>
            <a:r>
              <a:rPr lang="en-US" dirty="0" err="1"/>
              <a:t>với</a:t>
            </a:r>
            <a:r>
              <a:rPr lang="en-US" dirty="0"/>
              <a:t> con </a:t>
            </a:r>
            <a:r>
              <a:rPr lang="en-US" dirty="0" err="1"/>
              <a:t>trỏ</a:t>
            </a:r>
            <a:r>
              <a:rPr lang="en-US" dirty="0"/>
              <a:t> </a:t>
            </a:r>
            <a:r>
              <a:rPr lang="en-US" dirty="0" err="1"/>
              <a:t>ch</a:t>
            </a:r>
            <a:r>
              <a:rPr lang="vi-VN" dirty="0"/>
              <a:t>ư</a:t>
            </a:r>
            <a:r>
              <a:rPr lang="en-US" dirty="0"/>
              <a:t>a </a:t>
            </a:r>
            <a:r>
              <a:rPr lang="vi-VN" dirty="0"/>
              <a:t>đượ</a:t>
            </a:r>
            <a:r>
              <a:rPr lang="en-US" dirty="0"/>
              <a:t>c </a:t>
            </a:r>
            <a:r>
              <a:rPr lang="en-US" dirty="0" err="1"/>
              <a:t>khởi</a:t>
            </a:r>
            <a:r>
              <a:rPr lang="en-US" dirty="0"/>
              <a:t> </a:t>
            </a:r>
            <a:r>
              <a:rPr lang="en-US" dirty="0" err="1"/>
              <a:t>tạo</a:t>
            </a:r>
            <a:r>
              <a:rPr lang="en-US" dirty="0"/>
              <a:t>.</a:t>
            </a:r>
          </a:p>
        </p:txBody>
      </p:sp>
      <p:sp>
        <p:nvSpPr>
          <p:cNvPr id="5" name="AutoShape 6"/>
          <p:cNvSpPr>
            <a:spLocks noChangeArrowheads="1"/>
          </p:cNvSpPr>
          <p:nvPr/>
        </p:nvSpPr>
        <p:spPr bwMode="gray">
          <a:xfrm>
            <a:off x="4197945" y="5457428"/>
            <a:ext cx="1007507" cy="503753"/>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endParaRPr lang="en-US" sz="2644"/>
          </a:p>
        </p:txBody>
      </p:sp>
      <p:cxnSp>
        <p:nvCxnSpPr>
          <p:cNvPr id="6" name="Straight Arrow Connector 5"/>
          <p:cNvCxnSpPr/>
          <p:nvPr/>
        </p:nvCxnSpPr>
        <p:spPr>
          <a:xfrm>
            <a:off x="4701698" y="5709305"/>
            <a:ext cx="1175425" cy="175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 name="AutoShape 6"/>
          <p:cNvSpPr>
            <a:spLocks noChangeArrowheads="1"/>
          </p:cNvSpPr>
          <p:nvPr/>
        </p:nvSpPr>
        <p:spPr bwMode="gray">
          <a:xfrm>
            <a:off x="7052548" y="5457428"/>
            <a:ext cx="1007507" cy="503753"/>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endParaRPr lang="en-US" sz="2644"/>
          </a:p>
        </p:txBody>
      </p:sp>
      <p:cxnSp>
        <p:nvCxnSpPr>
          <p:cNvPr id="10" name="Straight Arrow Connector 9"/>
          <p:cNvCxnSpPr/>
          <p:nvPr/>
        </p:nvCxnSpPr>
        <p:spPr>
          <a:xfrm>
            <a:off x="7061294" y="5497659"/>
            <a:ext cx="986517" cy="453028"/>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7078785" y="5483668"/>
            <a:ext cx="958531" cy="451279"/>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AutoShape 6"/>
          <p:cNvSpPr>
            <a:spLocks noChangeArrowheads="1"/>
          </p:cNvSpPr>
          <p:nvPr/>
        </p:nvSpPr>
        <p:spPr bwMode="gray">
          <a:xfrm>
            <a:off x="7052548" y="6045141"/>
            <a:ext cx="1091466" cy="503753"/>
          </a:xfrm>
          <a:prstGeom prst="roundRect">
            <a:avLst>
              <a:gd name="adj" fmla="val 16667"/>
            </a:avLst>
          </a:prstGeom>
          <a:ln>
            <a:headEnd/>
            <a:tailEnd/>
          </a:ln>
        </p:spPr>
        <p:style>
          <a:lnRef idx="2">
            <a:schemeClr val="accent3"/>
          </a:lnRef>
          <a:fillRef idx="1">
            <a:schemeClr val="lt1"/>
          </a:fillRef>
          <a:effectRef idx="0">
            <a:schemeClr val="accent3"/>
          </a:effectRef>
          <a:fontRef idx="minor">
            <a:schemeClr val="dk1"/>
          </a:fontRef>
        </p:style>
        <p:txBody>
          <a:bodyPr wrap="none" anchor="ctr"/>
          <a:lstStyle/>
          <a:p>
            <a:pPr algn="ctr">
              <a:defRPr/>
            </a:pPr>
            <a:r>
              <a:rPr lang="en-US" sz="2644"/>
              <a:t>NULL</a:t>
            </a:r>
          </a:p>
        </p:txBody>
      </p:sp>
      <p:sp>
        <p:nvSpPr>
          <p:cNvPr id="25" name="Rounded Rectangle 24"/>
          <p:cNvSpPr/>
          <p:nvPr/>
        </p:nvSpPr>
        <p:spPr>
          <a:xfrm>
            <a:off x="2434808" y="3442415"/>
            <a:ext cx="167918" cy="1427301"/>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p>
        </p:txBody>
      </p:sp>
      <p:sp>
        <p:nvSpPr>
          <p:cNvPr id="50188" name="TextBox 25"/>
          <p:cNvSpPr txBox="1">
            <a:spLocks noChangeArrowheads="1"/>
          </p:cNvSpPr>
          <p:nvPr/>
        </p:nvSpPr>
        <p:spPr bwMode="auto">
          <a:xfrm>
            <a:off x="2602726" y="3442415"/>
            <a:ext cx="7724219" cy="1449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n-US" altLang="en-US" sz="2204" b="1" dirty="0" err="1">
                <a:latin typeface="Courier New" panose="02070309020205020404" pitchFamily="49" charset="0"/>
                <a:cs typeface="Courier New" panose="02070309020205020404" pitchFamily="49" charset="0"/>
              </a:rPr>
              <a:t>int</a:t>
            </a:r>
            <a:r>
              <a:rPr lang="en-US" altLang="en-US" sz="2204" b="1" dirty="0">
                <a:latin typeface="Courier New" panose="02070309020205020404" pitchFamily="49" charset="0"/>
                <a:cs typeface="Courier New" panose="02070309020205020404" pitchFamily="49" charset="0"/>
              </a:rPr>
              <a:t> n;</a:t>
            </a:r>
          </a:p>
          <a:p>
            <a:pPr eaLnBrk="1" hangingPunct="1"/>
            <a:r>
              <a:rPr lang="en-US" altLang="en-US" sz="2204" b="1" dirty="0" err="1">
                <a:latin typeface="Courier New" panose="02070309020205020404" pitchFamily="49" charset="0"/>
                <a:cs typeface="Courier New" panose="02070309020205020404" pitchFamily="49" charset="0"/>
              </a:rPr>
              <a:t>int</a:t>
            </a:r>
            <a:r>
              <a:rPr lang="en-US" altLang="en-US" sz="2204" b="1" dirty="0">
                <a:latin typeface="Courier New" panose="02070309020205020404" pitchFamily="49" charset="0"/>
                <a:cs typeface="Courier New" panose="02070309020205020404" pitchFamily="49" charset="0"/>
              </a:rPr>
              <a:t> *p1 = &amp;n;</a:t>
            </a:r>
          </a:p>
          <a:p>
            <a:pPr eaLnBrk="1" hangingPunct="1"/>
            <a:r>
              <a:rPr lang="en-US" altLang="en-US" sz="2204" b="1" dirty="0" err="1">
                <a:latin typeface="Courier New" panose="02070309020205020404" pitchFamily="49" charset="0"/>
                <a:cs typeface="Courier New" panose="02070309020205020404" pitchFamily="49" charset="0"/>
              </a:rPr>
              <a:t>int</a:t>
            </a:r>
            <a:r>
              <a:rPr lang="en-US" altLang="en-US" sz="2204" b="1" dirty="0">
                <a:latin typeface="Courier New" panose="02070309020205020404" pitchFamily="49" charset="0"/>
                <a:cs typeface="Courier New" panose="02070309020205020404" pitchFamily="49" charset="0"/>
              </a:rPr>
              <a:t> *p2;	// </a:t>
            </a:r>
            <a:r>
              <a:rPr lang="en-US" altLang="en-US" sz="2204" b="1" dirty="0">
                <a:solidFill>
                  <a:srgbClr val="FF0000"/>
                </a:solidFill>
                <a:latin typeface="Courier New" panose="02070309020205020404" pitchFamily="49" charset="0"/>
                <a:cs typeface="Courier New" panose="02070309020205020404" pitchFamily="49" charset="0"/>
              </a:rPr>
              <a:t>unreferenced local </a:t>
            </a:r>
            <a:r>
              <a:rPr lang="en-US" altLang="en-US" sz="2204" b="1" dirty="0" err="1">
                <a:solidFill>
                  <a:srgbClr val="FF0000"/>
                </a:solidFill>
                <a:latin typeface="Courier New" panose="02070309020205020404" pitchFamily="49" charset="0"/>
                <a:cs typeface="Courier New" panose="02070309020205020404" pitchFamily="49" charset="0"/>
              </a:rPr>
              <a:t>varialbe</a:t>
            </a:r>
            <a:endParaRPr lang="en-US" altLang="en-US" sz="2204" b="1" dirty="0">
              <a:solidFill>
                <a:srgbClr val="FF0000"/>
              </a:solidFill>
              <a:latin typeface="Courier New" panose="02070309020205020404" pitchFamily="49" charset="0"/>
              <a:cs typeface="Courier New" panose="02070309020205020404" pitchFamily="49" charset="0"/>
            </a:endParaRPr>
          </a:p>
          <a:p>
            <a:pPr eaLnBrk="1" hangingPunct="1"/>
            <a:r>
              <a:rPr lang="en-US" altLang="en-US" sz="2204" b="1" dirty="0" err="1">
                <a:latin typeface="Courier New" panose="02070309020205020404" pitchFamily="49" charset="0"/>
                <a:cs typeface="Courier New" panose="02070309020205020404" pitchFamily="49" charset="0"/>
              </a:rPr>
              <a:t>int</a:t>
            </a:r>
            <a:r>
              <a:rPr lang="en-US" altLang="en-US" sz="2204" b="1" dirty="0">
                <a:latin typeface="Courier New" panose="02070309020205020404" pitchFamily="49" charset="0"/>
                <a:cs typeface="Courier New" panose="02070309020205020404" pitchFamily="49" charset="0"/>
              </a:rPr>
              <a:t> *p3 = NULL;</a:t>
            </a:r>
          </a:p>
        </p:txBody>
      </p:sp>
      <p:sp>
        <p:nvSpPr>
          <p:cNvPr id="2" name="Footer Placeholder 1">
            <a:extLst>
              <a:ext uri="{FF2B5EF4-FFF2-40B4-BE49-F238E27FC236}">
                <a16:creationId xmlns:a16="http://schemas.microsoft.com/office/drawing/2014/main" id="{248C6C25-9DF0-B447-A0ED-CEC44760743F}"/>
              </a:ext>
            </a:extLst>
          </p:cNvPr>
          <p:cNvSpPr>
            <a:spLocks noGrp="1"/>
          </p:cNvSpPr>
          <p:nvPr>
            <p:ph type="ftr" sz="quarter" idx="10"/>
          </p:nvPr>
        </p:nvSpPr>
        <p:spPr/>
        <p:txBody>
          <a:bodyPr/>
          <a:lstStyle/>
          <a:p>
            <a:r>
              <a:rPr lang="en-US"/>
              <a:t>CSE224 - Nhắc lại về C++</a:t>
            </a:r>
            <a:endParaRPr lang="en-VN"/>
          </a:p>
        </p:txBody>
      </p:sp>
      <p:sp>
        <p:nvSpPr>
          <p:cNvPr id="4" name="Slide Number Placeholder 3">
            <a:extLst>
              <a:ext uri="{FF2B5EF4-FFF2-40B4-BE49-F238E27FC236}">
                <a16:creationId xmlns:a16="http://schemas.microsoft.com/office/drawing/2014/main" id="{FEDA4C96-AE6A-4842-8DD9-0959FD909A3F}"/>
              </a:ext>
            </a:extLst>
          </p:cNvPr>
          <p:cNvSpPr>
            <a:spLocks noGrp="1"/>
          </p:cNvSpPr>
          <p:nvPr>
            <p:ph type="sldNum" sz="quarter" idx="11"/>
          </p:nvPr>
        </p:nvSpPr>
        <p:spPr/>
        <p:txBody>
          <a:bodyPr/>
          <a:lstStyle/>
          <a:p>
            <a:fld id="{B6F15528-21DE-4FAA-801E-634DDDAF4B2B}" type="slidenum">
              <a:rPr lang="en-VN"/>
              <a:t>28</a:t>
            </a:fld>
            <a:endParaRPr lang="en-VN"/>
          </a:p>
        </p:txBody>
      </p:sp>
    </p:spTree>
    <p:extLst>
      <p:ext uri="{BB962C8B-B14F-4D97-AF65-F5344CB8AC3E}">
        <p14:creationId xmlns:p14="http://schemas.microsoft.com/office/powerpoint/2010/main" val="27807742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altLang="en-US"/>
              <a:t>Khởi tạo kiểu con trỏ</a:t>
            </a:r>
          </a:p>
        </p:txBody>
      </p:sp>
      <p:sp>
        <p:nvSpPr>
          <p:cNvPr id="3" name="Content Placeholder 2"/>
          <p:cNvSpPr>
            <a:spLocks noGrp="1"/>
          </p:cNvSpPr>
          <p:nvPr>
            <p:ph sz="quarter" idx="1"/>
          </p:nvPr>
        </p:nvSpPr>
        <p:spPr/>
        <p:txBody>
          <a:bodyPr>
            <a:noAutofit/>
          </a:bodyPr>
          <a:lstStyle/>
          <a:p>
            <a:pPr>
              <a:defRPr/>
            </a:pPr>
            <a:r>
              <a:rPr lang="en-US" sz="2800" dirty="0" err="1">
                <a:solidFill>
                  <a:schemeClr val="tx1">
                    <a:lumMod val="60000"/>
                    <a:lumOff val="40000"/>
                  </a:schemeClr>
                </a:solidFill>
              </a:rPr>
              <a:t>Khởi</a:t>
            </a:r>
            <a:r>
              <a:rPr lang="en-US" sz="2800" dirty="0">
                <a:solidFill>
                  <a:schemeClr val="tx1">
                    <a:lumMod val="60000"/>
                    <a:lumOff val="40000"/>
                  </a:schemeClr>
                </a:solidFill>
              </a:rPr>
              <a:t> </a:t>
            </a:r>
            <a:r>
              <a:rPr lang="en-US" sz="2800" dirty="0" err="1">
                <a:solidFill>
                  <a:schemeClr val="tx1">
                    <a:lumMod val="60000"/>
                    <a:lumOff val="40000"/>
                  </a:schemeClr>
                </a:solidFill>
              </a:rPr>
              <a:t>tạo</a:t>
            </a:r>
            <a:endParaRPr lang="en-US" sz="2800" dirty="0">
              <a:solidFill>
                <a:schemeClr val="tx1">
                  <a:lumMod val="60000"/>
                  <a:lumOff val="40000"/>
                </a:schemeClr>
              </a:solidFill>
            </a:endParaRPr>
          </a:p>
          <a:p>
            <a:pPr lvl="1">
              <a:defRPr/>
            </a:pPr>
            <a:r>
              <a:rPr lang="en-US" sz="2800" dirty="0" err="1"/>
              <a:t>Khi</a:t>
            </a:r>
            <a:r>
              <a:rPr lang="en-US" sz="2800" dirty="0"/>
              <a:t> </a:t>
            </a:r>
            <a:r>
              <a:rPr lang="en-US" sz="2800" dirty="0" err="1"/>
              <a:t>mới</a:t>
            </a:r>
            <a:r>
              <a:rPr lang="en-US" sz="2800" dirty="0"/>
              <a:t> </a:t>
            </a:r>
            <a:r>
              <a:rPr lang="en-US" sz="2800" dirty="0" err="1"/>
              <a:t>khai</a:t>
            </a:r>
            <a:r>
              <a:rPr lang="en-US" sz="2800" dirty="0"/>
              <a:t> </a:t>
            </a:r>
            <a:r>
              <a:rPr lang="en-US" sz="2800" dirty="0" err="1"/>
              <a:t>báo</a:t>
            </a:r>
            <a:r>
              <a:rPr lang="en-US" sz="2800" dirty="0"/>
              <a:t>, </a:t>
            </a:r>
            <a:r>
              <a:rPr lang="en-US" sz="2800" dirty="0" err="1"/>
              <a:t>biến</a:t>
            </a:r>
            <a:r>
              <a:rPr lang="en-US" sz="2800" dirty="0"/>
              <a:t> con </a:t>
            </a:r>
            <a:r>
              <a:rPr lang="en-US" sz="2800" dirty="0" err="1"/>
              <a:t>trỏ</a:t>
            </a:r>
            <a:r>
              <a:rPr lang="en-US" sz="2800" dirty="0"/>
              <a:t> </a:t>
            </a:r>
            <a:r>
              <a:rPr lang="vi-VN" sz="2800" dirty="0"/>
              <a:t>đượ</a:t>
            </a:r>
            <a:r>
              <a:rPr lang="en-US" sz="2800" dirty="0"/>
              <a:t>c </a:t>
            </a:r>
            <a:r>
              <a:rPr lang="vi-VN" sz="2800" dirty="0">
                <a:solidFill>
                  <a:srgbClr val="FF0000"/>
                </a:solidFill>
              </a:rPr>
              <a:t>đặ</a:t>
            </a:r>
            <a:r>
              <a:rPr lang="en-US" sz="2800" dirty="0">
                <a:solidFill>
                  <a:srgbClr val="FF0000"/>
                </a:solidFill>
              </a:rPr>
              <a:t>t ở </a:t>
            </a:r>
            <a:r>
              <a:rPr lang="vi-VN" sz="2800" dirty="0">
                <a:solidFill>
                  <a:srgbClr val="FF0000"/>
                </a:solidFill>
              </a:rPr>
              <a:t>đị</a:t>
            </a:r>
            <a:r>
              <a:rPr lang="en-US" sz="2800" dirty="0">
                <a:solidFill>
                  <a:srgbClr val="FF0000"/>
                </a:solidFill>
              </a:rPr>
              <a:t>a </a:t>
            </a:r>
            <a:r>
              <a:rPr lang="en-US" sz="2800" dirty="0" err="1">
                <a:solidFill>
                  <a:srgbClr val="FF0000"/>
                </a:solidFill>
              </a:rPr>
              <a:t>chỉ</a:t>
            </a:r>
            <a:r>
              <a:rPr lang="en-US" sz="2800" dirty="0">
                <a:solidFill>
                  <a:srgbClr val="FF0000"/>
                </a:solidFill>
              </a:rPr>
              <a:t> </a:t>
            </a:r>
            <a:r>
              <a:rPr lang="en-US" sz="2800" dirty="0" err="1">
                <a:solidFill>
                  <a:srgbClr val="FF0000"/>
                </a:solidFill>
              </a:rPr>
              <a:t>nào</a:t>
            </a:r>
            <a:r>
              <a:rPr lang="en-US" sz="2800" dirty="0">
                <a:solidFill>
                  <a:srgbClr val="FF0000"/>
                </a:solidFill>
              </a:rPr>
              <a:t> </a:t>
            </a:r>
            <a:r>
              <a:rPr lang="vi-VN" sz="2800" dirty="0">
                <a:solidFill>
                  <a:srgbClr val="FF0000"/>
                </a:solidFill>
              </a:rPr>
              <a:t>đó</a:t>
            </a:r>
            <a:r>
              <a:rPr lang="en-US" sz="2800" dirty="0"/>
              <a:t> (</a:t>
            </a:r>
            <a:r>
              <a:rPr lang="en-US" sz="2800" dirty="0" err="1"/>
              <a:t>không</a:t>
            </a:r>
            <a:r>
              <a:rPr lang="en-US" sz="2800" dirty="0"/>
              <a:t> </a:t>
            </a:r>
            <a:r>
              <a:rPr lang="en-US" sz="2800" dirty="0" err="1"/>
              <a:t>biết</a:t>
            </a:r>
            <a:r>
              <a:rPr lang="en-US" sz="2800" dirty="0"/>
              <a:t> </a:t>
            </a:r>
            <a:r>
              <a:rPr lang="en-US" sz="2800" dirty="0" err="1"/>
              <a:t>tr</a:t>
            </a:r>
            <a:r>
              <a:rPr lang="vi-VN" sz="2800" dirty="0"/>
              <a:t>ướ</a:t>
            </a:r>
            <a:r>
              <a:rPr lang="en-US" sz="2800" dirty="0"/>
              <a:t>c). </a:t>
            </a:r>
          </a:p>
          <a:p>
            <a:pPr lvl="1">
              <a:buFont typeface="Wingdings" pitchFamily="2" charset="2"/>
              <a:buNone/>
              <a:defRPr/>
            </a:pPr>
            <a:r>
              <a:rPr lang="en-US" sz="2800" dirty="0">
                <a:sym typeface="Wingdings" pitchFamily="2" charset="2"/>
              </a:rPr>
              <a:t>	 </a:t>
            </a:r>
            <a:r>
              <a:rPr lang="en-US" sz="2800" dirty="0" err="1"/>
              <a:t>Đặt</a:t>
            </a:r>
            <a:r>
              <a:rPr lang="en-US" sz="2800" dirty="0"/>
              <a:t> </a:t>
            </a:r>
            <a:r>
              <a:rPr lang="vi-VN" sz="2800" dirty="0"/>
              <a:t>đị</a:t>
            </a:r>
            <a:r>
              <a:rPr lang="en-US" sz="2800" dirty="0"/>
              <a:t>a </a:t>
            </a:r>
            <a:r>
              <a:rPr lang="en-US" sz="2800" dirty="0" err="1"/>
              <a:t>chỉ</a:t>
            </a:r>
            <a:r>
              <a:rPr lang="en-US" sz="2800" dirty="0"/>
              <a:t> </a:t>
            </a:r>
            <a:r>
              <a:rPr lang="en-US" sz="2800" dirty="0" err="1"/>
              <a:t>của</a:t>
            </a:r>
            <a:r>
              <a:rPr lang="en-US" sz="2800" dirty="0"/>
              <a:t> </a:t>
            </a:r>
            <a:r>
              <a:rPr lang="en-US" sz="2800" dirty="0" err="1"/>
              <a:t>biến</a:t>
            </a:r>
            <a:r>
              <a:rPr lang="en-US" sz="2800" dirty="0"/>
              <a:t> </a:t>
            </a:r>
            <a:r>
              <a:rPr lang="en-US" sz="2800" dirty="0" err="1"/>
              <a:t>vào</a:t>
            </a:r>
            <a:r>
              <a:rPr lang="en-US" sz="2800" dirty="0"/>
              <a:t> con </a:t>
            </a:r>
            <a:r>
              <a:rPr lang="en-US" sz="2800" dirty="0" err="1"/>
              <a:t>trỏ</a:t>
            </a:r>
            <a:r>
              <a:rPr lang="en-US" sz="2800" dirty="0"/>
              <a:t> (</a:t>
            </a:r>
            <a:r>
              <a:rPr lang="en-US" sz="2800" dirty="0" err="1"/>
              <a:t>toán</a:t>
            </a:r>
            <a:r>
              <a:rPr lang="en-US" sz="2800" dirty="0"/>
              <a:t> </a:t>
            </a:r>
            <a:r>
              <a:rPr lang="en-US" sz="2800" dirty="0" err="1"/>
              <a:t>tử</a:t>
            </a:r>
            <a:r>
              <a:rPr lang="en-US" sz="2800" dirty="0"/>
              <a:t> </a:t>
            </a:r>
            <a:r>
              <a:rPr lang="en-US" sz="2800" dirty="0">
                <a:solidFill>
                  <a:srgbClr val="FF0000"/>
                </a:solidFill>
              </a:rPr>
              <a:t>&amp;</a:t>
            </a:r>
            <a:r>
              <a:rPr lang="en-US" sz="2800" dirty="0"/>
              <a:t>)</a:t>
            </a:r>
          </a:p>
          <a:p>
            <a:pPr>
              <a:defRPr/>
            </a:pPr>
            <a:r>
              <a:rPr lang="en-US" sz="2800" dirty="0" err="1">
                <a:solidFill>
                  <a:schemeClr val="tx1">
                    <a:lumMod val="60000"/>
                    <a:lumOff val="40000"/>
                  </a:schemeClr>
                </a:solidFill>
              </a:rPr>
              <a:t>Ví</a:t>
            </a:r>
            <a:r>
              <a:rPr lang="en-US" sz="2800" dirty="0">
                <a:solidFill>
                  <a:schemeClr val="tx1">
                    <a:lumMod val="60000"/>
                    <a:lumOff val="40000"/>
                  </a:schemeClr>
                </a:solidFill>
              </a:rPr>
              <a:t> </a:t>
            </a:r>
            <a:r>
              <a:rPr lang="en-US" sz="2800" dirty="0" err="1">
                <a:solidFill>
                  <a:schemeClr val="tx1">
                    <a:lumMod val="60000"/>
                    <a:lumOff val="40000"/>
                  </a:schemeClr>
                </a:solidFill>
              </a:rPr>
              <a:t>dụ</a:t>
            </a:r>
            <a:endParaRPr lang="en-US" sz="2800" dirty="0">
              <a:solidFill>
                <a:schemeClr val="tx1">
                  <a:lumMod val="60000"/>
                  <a:lumOff val="40000"/>
                </a:schemeClr>
              </a:solidFill>
            </a:endParaRPr>
          </a:p>
          <a:p>
            <a:pPr marL="0" indent="0">
              <a:buNone/>
              <a:defRPr/>
            </a:pPr>
            <a:endParaRPr lang="en-US" sz="2800" dirty="0">
              <a:solidFill>
                <a:schemeClr val="tx1">
                  <a:lumMod val="60000"/>
                  <a:lumOff val="40000"/>
                </a:schemeClr>
              </a:solidFill>
            </a:endParaRPr>
          </a:p>
        </p:txBody>
      </p:sp>
      <p:grpSp>
        <p:nvGrpSpPr>
          <p:cNvPr id="2" name="Group 1">
            <a:extLst>
              <a:ext uri="{FF2B5EF4-FFF2-40B4-BE49-F238E27FC236}">
                <a16:creationId xmlns:a16="http://schemas.microsoft.com/office/drawing/2014/main" id="{328C67DA-466F-D94F-9E34-87CBEBF9C22B}"/>
              </a:ext>
            </a:extLst>
          </p:cNvPr>
          <p:cNvGrpSpPr/>
          <p:nvPr/>
        </p:nvGrpSpPr>
        <p:grpSpPr>
          <a:xfrm>
            <a:off x="2297112" y="3626694"/>
            <a:ext cx="7892137" cy="2201385"/>
            <a:chOff x="2434808" y="4785757"/>
            <a:chExt cx="7892137" cy="2201385"/>
          </a:xfrm>
        </p:grpSpPr>
        <p:sp>
          <p:nvSpPr>
            <p:cNvPr id="5" name="Rounded Rectangle 4"/>
            <p:cNvSpPr/>
            <p:nvPr/>
          </p:nvSpPr>
          <p:spPr>
            <a:xfrm>
              <a:off x="2434808" y="4785757"/>
              <a:ext cx="167918" cy="419795"/>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p>
          </p:txBody>
        </p:sp>
        <p:sp>
          <p:nvSpPr>
            <p:cNvPr id="51206" name="TextBox 5"/>
            <p:cNvSpPr txBox="1">
              <a:spLocks noChangeArrowheads="1"/>
            </p:cNvSpPr>
            <p:nvPr/>
          </p:nvSpPr>
          <p:spPr bwMode="auto">
            <a:xfrm>
              <a:off x="2602726" y="4785757"/>
              <a:ext cx="7724219" cy="431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n-US" altLang="en-US" sz="2204" b="1">
                  <a:latin typeface="Courier New" panose="02070309020205020404" pitchFamily="49" charset="0"/>
                  <a:cs typeface="Courier New" panose="02070309020205020404" pitchFamily="49" charset="0"/>
                </a:rPr>
                <a:t>&lt;tên biến con trỏ&gt; = </a:t>
              </a:r>
              <a:r>
                <a:rPr lang="en-US" altLang="en-US" sz="2204" b="1">
                  <a:solidFill>
                    <a:srgbClr val="FF0000"/>
                  </a:solidFill>
                  <a:latin typeface="Courier New" panose="02070309020205020404" pitchFamily="49" charset="0"/>
                  <a:cs typeface="Courier New" panose="02070309020205020404" pitchFamily="49" charset="0"/>
                </a:rPr>
                <a:t>&amp;</a:t>
              </a:r>
              <a:r>
                <a:rPr lang="en-US" altLang="en-US" sz="2204" b="1">
                  <a:latin typeface="Courier New" panose="02070309020205020404" pitchFamily="49" charset="0"/>
                  <a:cs typeface="Courier New" panose="02070309020205020404" pitchFamily="49" charset="0"/>
                </a:rPr>
                <a:t>&lt;tên biến&gt;;</a:t>
              </a:r>
            </a:p>
          </p:txBody>
        </p:sp>
        <p:sp>
          <p:nvSpPr>
            <p:cNvPr id="9" name="Rounded Rectangle 8"/>
            <p:cNvSpPr/>
            <p:nvPr/>
          </p:nvSpPr>
          <p:spPr>
            <a:xfrm>
              <a:off x="2434808" y="5877223"/>
              <a:ext cx="167918" cy="1007507"/>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p>
          </p:txBody>
        </p:sp>
        <p:sp>
          <p:nvSpPr>
            <p:cNvPr id="51208" name="TextBox 9"/>
            <p:cNvSpPr txBox="1">
              <a:spLocks noChangeArrowheads="1"/>
            </p:cNvSpPr>
            <p:nvPr/>
          </p:nvSpPr>
          <p:spPr bwMode="auto">
            <a:xfrm>
              <a:off x="2602726" y="5877223"/>
              <a:ext cx="7724219" cy="1109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n-US" altLang="en-US" sz="2204" b="1" dirty="0" err="1">
                  <a:latin typeface="Courier New" panose="02070309020205020404" pitchFamily="49" charset="0"/>
                  <a:cs typeface="Courier New" panose="02070309020205020404" pitchFamily="49" charset="0"/>
                </a:rPr>
                <a:t>int</a:t>
              </a:r>
              <a:r>
                <a:rPr lang="en-US" altLang="en-US" sz="2204" b="1" dirty="0">
                  <a:latin typeface="Courier New" panose="02070309020205020404" pitchFamily="49" charset="0"/>
                  <a:cs typeface="Courier New" panose="02070309020205020404" pitchFamily="49" charset="0"/>
                </a:rPr>
                <a:t> a, b;</a:t>
              </a:r>
            </a:p>
            <a:p>
              <a:pPr eaLnBrk="1" hangingPunct="1"/>
              <a:r>
                <a:rPr lang="en-US" altLang="en-US" sz="2204" b="1" dirty="0" err="1">
                  <a:latin typeface="Courier New" panose="02070309020205020404" pitchFamily="49" charset="0"/>
                  <a:cs typeface="Courier New" panose="02070309020205020404" pitchFamily="49" charset="0"/>
                </a:rPr>
                <a:t>int</a:t>
              </a:r>
              <a:r>
                <a:rPr lang="en-US" altLang="en-US" sz="2204" b="1" dirty="0">
                  <a:latin typeface="Courier New" panose="02070309020205020404" pitchFamily="49" charset="0"/>
                  <a:cs typeface="Courier New" panose="02070309020205020404" pitchFamily="49" charset="0"/>
                </a:rPr>
                <a:t> *pa = </a:t>
              </a:r>
              <a:r>
                <a:rPr lang="en-US" altLang="en-US" sz="2204" b="1" dirty="0">
                  <a:solidFill>
                    <a:srgbClr val="FF0000"/>
                  </a:solidFill>
                  <a:latin typeface="Courier New" panose="02070309020205020404" pitchFamily="49" charset="0"/>
                  <a:cs typeface="Courier New" panose="02070309020205020404" pitchFamily="49" charset="0"/>
                </a:rPr>
                <a:t>&amp;</a:t>
              </a:r>
              <a:r>
                <a:rPr lang="en-US" altLang="en-US" sz="2204" b="1" dirty="0">
                  <a:latin typeface="Courier New" panose="02070309020205020404" pitchFamily="49" charset="0"/>
                  <a:cs typeface="Courier New" panose="02070309020205020404" pitchFamily="49" charset="0"/>
                </a:rPr>
                <a:t>a, *</a:t>
              </a:r>
              <a:r>
                <a:rPr lang="en-US" altLang="en-US" sz="2204" b="1" dirty="0" err="1">
                  <a:latin typeface="Courier New" panose="02070309020205020404" pitchFamily="49" charset="0"/>
                  <a:cs typeface="Courier New" panose="02070309020205020404" pitchFamily="49" charset="0"/>
                </a:rPr>
                <a:t>pb</a:t>
              </a:r>
              <a:r>
                <a:rPr lang="en-US" altLang="en-US" sz="2204" b="1" dirty="0">
                  <a:latin typeface="Courier New" panose="02070309020205020404" pitchFamily="49" charset="0"/>
                  <a:cs typeface="Courier New" panose="02070309020205020404" pitchFamily="49" charset="0"/>
                </a:rPr>
                <a:t>;</a:t>
              </a:r>
            </a:p>
            <a:p>
              <a:pPr eaLnBrk="1" hangingPunct="1"/>
              <a:r>
                <a:rPr lang="en-US" altLang="en-US" sz="2204" b="1" dirty="0" err="1">
                  <a:latin typeface="Courier New" panose="02070309020205020404" pitchFamily="49" charset="0"/>
                  <a:cs typeface="Courier New" panose="02070309020205020404" pitchFamily="49" charset="0"/>
                </a:rPr>
                <a:t>pb</a:t>
              </a:r>
              <a:r>
                <a:rPr lang="en-US" altLang="en-US" sz="2204" b="1" dirty="0">
                  <a:latin typeface="Courier New" panose="02070309020205020404" pitchFamily="49" charset="0"/>
                  <a:cs typeface="Courier New" panose="02070309020205020404" pitchFamily="49" charset="0"/>
                </a:rPr>
                <a:t> = </a:t>
              </a:r>
              <a:r>
                <a:rPr lang="en-US" altLang="en-US" sz="2204" b="1" dirty="0">
                  <a:solidFill>
                    <a:srgbClr val="FF0000"/>
                  </a:solidFill>
                  <a:latin typeface="Courier New" panose="02070309020205020404" pitchFamily="49" charset="0"/>
                  <a:cs typeface="Courier New" panose="02070309020205020404" pitchFamily="49" charset="0"/>
                </a:rPr>
                <a:t>&amp;</a:t>
              </a:r>
              <a:r>
                <a:rPr lang="en-US" altLang="en-US" sz="2204" b="1" dirty="0">
                  <a:latin typeface="Courier New" panose="02070309020205020404" pitchFamily="49" charset="0"/>
                  <a:cs typeface="Courier New" panose="02070309020205020404" pitchFamily="49" charset="0"/>
                </a:rPr>
                <a:t>b;</a:t>
              </a:r>
            </a:p>
          </p:txBody>
        </p:sp>
      </p:grpSp>
      <p:sp>
        <p:nvSpPr>
          <p:cNvPr id="4" name="Footer Placeholder 3">
            <a:extLst>
              <a:ext uri="{FF2B5EF4-FFF2-40B4-BE49-F238E27FC236}">
                <a16:creationId xmlns:a16="http://schemas.microsoft.com/office/drawing/2014/main" id="{72A31545-1BD7-C743-9D5B-B70D9A5EEA1E}"/>
              </a:ext>
            </a:extLst>
          </p:cNvPr>
          <p:cNvSpPr>
            <a:spLocks noGrp="1"/>
          </p:cNvSpPr>
          <p:nvPr>
            <p:ph type="ftr" sz="quarter" idx="10"/>
          </p:nvPr>
        </p:nvSpPr>
        <p:spPr/>
        <p:txBody>
          <a:bodyPr/>
          <a:lstStyle/>
          <a:p>
            <a:r>
              <a:rPr lang="en-US"/>
              <a:t>CSE224 - Nhắc lại về C++</a:t>
            </a:r>
            <a:endParaRPr lang="en-VN"/>
          </a:p>
        </p:txBody>
      </p:sp>
      <p:sp>
        <p:nvSpPr>
          <p:cNvPr id="6" name="Slide Number Placeholder 5">
            <a:extLst>
              <a:ext uri="{FF2B5EF4-FFF2-40B4-BE49-F238E27FC236}">
                <a16:creationId xmlns:a16="http://schemas.microsoft.com/office/drawing/2014/main" id="{E7DA1534-4E01-524D-8A28-79868992CF55}"/>
              </a:ext>
            </a:extLst>
          </p:cNvPr>
          <p:cNvSpPr>
            <a:spLocks noGrp="1"/>
          </p:cNvSpPr>
          <p:nvPr>
            <p:ph type="sldNum" sz="quarter" idx="11"/>
          </p:nvPr>
        </p:nvSpPr>
        <p:spPr/>
        <p:txBody>
          <a:bodyPr/>
          <a:lstStyle/>
          <a:p>
            <a:fld id="{B6F15528-21DE-4FAA-801E-634DDDAF4B2B}" type="slidenum">
              <a:rPr lang="en-VN"/>
              <a:t>29</a:t>
            </a:fld>
            <a:endParaRPr lang="en-VN"/>
          </a:p>
        </p:txBody>
      </p:sp>
    </p:spTree>
    <p:extLst>
      <p:ext uri="{BB962C8B-B14F-4D97-AF65-F5344CB8AC3E}">
        <p14:creationId xmlns:p14="http://schemas.microsoft.com/office/powerpoint/2010/main" val="3968683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E32766B-9777-354B-A276-6B267392A017}"/>
              </a:ext>
            </a:extLst>
          </p:cNvPr>
          <p:cNvSpPr>
            <a:spLocks noGrp="1"/>
          </p:cNvSpPr>
          <p:nvPr>
            <p:ph idx="1"/>
          </p:nvPr>
        </p:nvSpPr>
        <p:spPr/>
        <p:txBody>
          <a:bodyPr/>
          <a:lstStyle/>
          <a:p>
            <a:pPr marL="316239" indent="-302945">
              <a:spcBef>
                <a:spcPts val="1003"/>
              </a:spcBef>
              <a:buClr>
                <a:srgbClr val="FF0000"/>
              </a:buClr>
              <a:buFont typeface="Wingdings"/>
              <a:buChar char=""/>
              <a:tabLst>
                <a:tab pos="316938" algn="l"/>
              </a:tabLst>
            </a:pPr>
            <a:r>
              <a:rPr lang="vi-VN" spc="-77" dirty="0">
                <a:latin typeface="Carlito"/>
                <a:cs typeface="Carlito"/>
              </a:rPr>
              <a:t>Tác </a:t>
            </a:r>
            <a:r>
              <a:rPr lang="vi-VN" dirty="0">
                <a:latin typeface="Carlito"/>
                <a:cs typeface="Carlito"/>
              </a:rPr>
              <a:t>giả: Bjarne </a:t>
            </a:r>
            <a:r>
              <a:rPr lang="vi-VN" spc="-11" dirty="0">
                <a:latin typeface="Carlito"/>
                <a:cs typeface="Carlito"/>
              </a:rPr>
              <a:t>Stroustrup</a:t>
            </a:r>
            <a:r>
              <a:rPr lang="vi-VN" spc="-17" dirty="0">
                <a:latin typeface="Carlito"/>
                <a:cs typeface="Carlito"/>
              </a:rPr>
              <a:t> </a:t>
            </a:r>
            <a:r>
              <a:rPr lang="vi-VN" dirty="0">
                <a:latin typeface="Carlito"/>
                <a:cs typeface="Carlito"/>
              </a:rPr>
              <a:t>(Mỹ)</a:t>
            </a:r>
            <a:endParaRPr lang="vi-VN">
              <a:latin typeface="Carlito"/>
              <a:cs typeface="Carlito"/>
            </a:endParaRPr>
          </a:p>
          <a:p>
            <a:pPr marL="316239" indent="-302945">
              <a:spcBef>
                <a:spcPts val="898"/>
              </a:spcBef>
              <a:buClr>
                <a:srgbClr val="FF0000"/>
              </a:buClr>
              <a:buFont typeface="Wingdings"/>
              <a:buChar char=""/>
              <a:tabLst>
                <a:tab pos="316938" algn="l"/>
              </a:tabLst>
            </a:pPr>
            <a:r>
              <a:rPr lang="vi-VN" spc="6" dirty="0">
                <a:latin typeface="Carlito"/>
                <a:cs typeface="Carlito"/>
              </a:rPr>
              <a:t>Ý </a:t>
            </a:r>
            <a:r>
              <a:rPr lang="vi-VN" dirty="0">
                <a:latin typeface="Carlito"/>
                <a:cs typeface="Carlito"/>
              </a:rPr>
              <a:t>tưởng </a:t>
            </a:r>
            <a:r>
              <a:rPr lang="vi-VN" spc="-17" dirty="0">
                <a:latin typeface="Carlito"/>
                <a:cs typeface="Carlito"/>
              </a:rPr>
              <a:t>bắt </a:t>
            </a:r>
            <a:r>
              <a:rPr lang="vi-VN" spc="6" dirty="0">
                <a:latin typeface="Carlito"/>
                <a:cs typeface="Carlito"/>
              </a:rPr>
              <a:t>đầu </a:t>
            </a:r>
            <a:r>
              <a:rPr lang="vi-VN" dirty="0">
                <a:latin typeface="Carlito"/>
                <a:cs typeface="Carlito"/>
              </a:rPr>
              <a:t>từ </a:t>
            </a:r>
            <a:r>
              <a:rPr lang="vi-VN" spc="-6" dirty="0">
                <a:latin typeface="Carlito"/>
                <a:cs typeface="Carlito"/>
              </a:rPr>
              <a:t>năm</a:t>
            </a:r>
            <a:r>
              <a:rPr lang="vi-VN" spc="-66" dirty="0">
                <a:latin typeface="Carlito"/>
                <a:cs typeface="Carlito"/>
              </a:rPr>
              <a:t> </a:t>
            </a:r>
            <a:r>
              <a:rPr lang="vi-VN" spc="-6" dirty="0">
                <a:latin typeface="Carlito"/>
                <a:cs typeface="Carlito"/>
              </a:rPr>
              <a:t>1979</a:t>
            </a:r>
            <a:endParaRPr lang="vi-VN">
              <a:latin typeface="Carlito"/>
              <a:cs typeface="Carlito"/>
            </a:endParaRPr>
          </a:p>
          <a:p>
            <a:pPr marL="316239" indent="-302945">
              <a:spcBef>
                <a:spcPts val="876"/>
              </a:spcBef>
              <a:buClr>
                <a:srgbClr val="FF0000"/>
              </a:buClr>
              <a:buFont typeface="Wingdings"/>
              <a:buChar char=""/>
              <a:tabLst>
                <a:tab pos="316938" algn="l"/>
              </a:tabLst>
            </a:pPr>
            <a:r>
              <a:rPr lang="vi-VN" spc="6" dirty="0">
                <a:latin typeface="Carlito"/>
                <a:cs typeface="Carlito"/>
              </a:rPr>
              <a:t>Được </a:t>
            </a:r>
            <a:r>
              <a:rPr lang="vi-VN" dirty="0">
                <a:latin typeface="Carlito"/>
                <a:cs typeface="Carlito"/>
              </a:rPr>
              <a:t>giới thiệu năm</a:t>
            </a:r>
            <a:r>
              <a:rPr lang="vi-VN" spc="-77" dirty="0">
                <a:latin typeface="Carlito"/>
                <a:cs typeface="Carlito"/>
              </a:rPr>
              <a:t> </a:t>
            </a:r>
            <a:r>
              <a:rPr lang="vi-VN" spc="-6" dirty="0">
                <a:latin typeface="Carlito"/>
                <a:cs typeface="Carlito"/>
              </a:rPr>
              <a:t>1985</a:t>
            </a:r>
            <a:endParaRPr lang="vi-VN">
              <a:latin typeface="Carlito"/>
              <a:cs typeface="Carlito"/>
            </a:endParaRPr>
          </a:p>
          <a:p>
            <a:pPr marL="316239" indent="-302945">
              <a:spcBef>
                <a:spcPts val="876"/>
              </a:spcBef>
              <a:buClr>
                <a:srgbClr val="FF0000"/>
              </a:buClr>
              <a:buFont typeface="Wingdings"/>
              <a:buChar char=""/>
              <a:tabLst>
                <a:tab pos="316938" algn="l"/>
              </a:tabLst>
            </a:pPr>
            <a:r>
              <a:rPr lang="vi-VN" spc="-6" dirty="0">
                <a:latin typeface="Carlito"/>
                <a:cs typeface="Carlito"/>
              </a:rPr>
              <a:t>Phiên bản </a:t>
            </a:r>
            <a:r>
              <a:rPr lang="vi-VN" dirty="0">
                <a:latin typeface="Carlito"/>
                <a:cs typeface="Carlito"/>
              </a:rPr>
              <a:t>C++ 2.0 </a:t>
            </a:r>
            <a:r>
              <a:rPr lang="vi-VN" spc="-6" dirty="0">
                <a:latin typeface="Carlito"/>
                <a:cs typeface="Carlito"/>
              </a:rPr>
              <a:t>năm</a:t>
            </a:r>
            <a:r>
              <a:rPr lang="vi-VN" spc="44" dirty="0">
                <a:latin typeface="Carlito"/>
                <a:cs typeface="Carlito"/>
              </a:rPr>
              <a:t> </a:t>
            </a:r>
            <a:r>
              <a:rPr lang="vi-VN" dirty="0">
                <a:latin typeface="Carlito"/>
                <a:cs typeface="Carlito"/>
              </a:rPr>
              <a:t>1989</a:t>
            </a:r>
            <a:endParaRPr lang="vi-VN">
              <a:latin typeface="Carlito"/>
              <a:cs typeface="Carlito"/>
            </a:endParaRPr>
          </a:p>
          <a:p>
            <a:pPr marL="316239" indent="-302945">
              <a:spcBef>
                <a:spcPts val="903"/>
              </a:spcBef>
              <a:buClr>
                <a:srgbClr val="FF0000"/>
              </a:buClr>
              <a:buFont typeface="Wingdings"/>
              <a:buChar char=""/>
              <a:tabLst>
                <a:tab pos="316938" algn="l"/>
              </a:tabLst>
            </a:pPr>
            <a:r>
              <a:rPr lang="vi-VN" spc="-6" dirty="0">
                <a:latin typeface="Carlito"/>
                <a:cs typeface="Carlito"/>
              </a:rPr>
              <a:t>Phiên bản </a:t>
            </a:r>
            <a:r>
              <a:rPr lang="vi-VN" dirty="0">
                <a:latin typeface="Carlito"/>
                <a:cs typeface="Carlito"/>
              </a:rPr>
              <a:t>mới </a:t>
            </a:r>
            <a:r>
              <a:rPr lang="vi-VN" spc="-11" dirty="0">
                <a:latin typeface="Carlito"/>
                <a:cs typeface="Carlito"/>
              </a:rPr>
              <a:t>nhất:</a:t>
            </a:r>
            <a:r>
              <a:rPr lang="vi-VN" spc="17" dirty="0">
                <a:latin typeface="Carlito"/>
                <a:cs typeface="Carlito"/>
              </a:rPr>
              <a:t> </a:t>
            </a:r>
            <a:r>
              <a:rPr lang="vi-VN" dirty="0">
                <a:latin typeface="Carlito"/>
                <a:cs typeface="Carlito"/>
              </a:rPr>
              <a:t>C++17</a:t>
            </a:r>
            <a:endParaRPr lang="vi-VN">
              <a:latin typeface="Carlito"/>
              <a:cs typeface="Carlito"/>
            </a:endParaRPr>
          </a:p>
          <a:p>
            <a:pPr marL="316239" marR="2557895" indent="-302945">
              <a:spcBef>
                <a:spcPts val="870"/>
              </a:spcBef>
              <a:buClr>
                <a:srgbClr val="FF0000"/>
              </a:buClr>
              <a:buFont typeface="Wingdings"/>
              <a:buChar char=""/>
              <a:tabLst>
                <a:tab pos="316938" algn="l"/>
              </a:tabLst>
            </a:pPr>
            <a:r>
              <a:rPr lang="vi-VN" spc="6" dirty="0">
                <a:latin typeface="Carlito"/>
                <a:cs typeface="Carlito"/>
              </a:rPr>
              <a:t>Môn </a:t>
            </a:r>
            <a:r>
              <a:rPr lang="vi-VN" spc="-6" dirty="0">
                <a:latin typeface="Carlito"/>
                <a:cs typeface="Carlito"/>
              </a:rPr>
              <a:t>học </a:t>
            </a:r>
            <a:r>
              <a:rPr lang="vi-VN" spc="-17" dirty="0">
                <a:latin typeface="Carlito"/>
                <a:cs typeface="Carlito"/>
              </a:rPr>
              <a:t>này </a:t>
            </a:r>
            <a:r>
              <a:rPr lang="vi-VN" spc="-11" dirty="0">
                <a:latin typeface="Carlito"/>
                <a:cs typeface="Carlito"/>
              </a:rPr>
              <a:t>chỉ </a:t>
            </a:r>
            <a:r>
              <a:rPr lang="vi-VN" spc="-6" dirty="0">
                <a:latin typeface="Carlito"/>
                <a:cs typeface="Carlito"/>
              </a:rPr>
              <a:t>học </a:t>
            </a:r>
            <a:r>
              <a:rPr lang="vi-VN" dirty="0">
                <a:latin typeface="Carlito"/>
                <a:cs typeface="Carlito"/>
              </a:rPr>
              <a:t>khoảng </a:t>
            </a:r>
            <a:r>
              <a:rPr lang="vi-VN" spc="-6" dirty="0">
                <a:latin typeface="Carlito"/>
                <a:cs typeface="Carlito"/>
              </a:rPr>
              <a:t>10% </a:t>
            </a:r>
            <a:r>
              <a:rPr lang="vi-VN" dirty="0">
                <a:latin typeface="Carlito"/>
                <a:cs typeface="Carlito"/>
              </a:rPr>
              <a:t>kiến  thức </a:t>
            </a:r>
            <a:r>
              <a:rPr lang="vi-VN" spc="-11" dirty="0">
                <a:latin typeface="Carlito"/>
                <a:cs typeface="Carlito"/>
              </a:rPr>
              <a:t>về </a:t>
            </a:r>
            <a:r>
              <a:rPr lang="vi-VN" dirty="0">
                <a:latin typeface="Carlito"/>
                <a:cs typeface="Carlito"/>
              </a:rPr>
              <a:t>C++ </a:t>
            </a:r>
            <a:r>
              <a:rPr lang="vi-VN" spc="-22" dirty="0">
                <a:latin typeface="Carlito"/>
                <a:cs typeface="Carlito"/>
              </a:rPr>
              <a:t>và </a:t>
            </a:r>
            <a:r>
              <a:rPr lang="vi-VN" spc="-11" dirty="0">
                <a:latin typeface="Carlito"/>
                <a:cs typeface="Carlito"/>
              </a:rPr>
              <a:t>các </a:t>
            </a:r>
            <a:r>
              <a:rPr lang="vi-VN" spc="-6" dirty="0">
                <a:latin typeface="Carlito"/>
                <a:cs typeface="Carlito"/>
              </a:rPr>
              <a:t>thư </a:t>
            </a:r>
            <a:r>
              <a:rPr lang="vi-VN" dirty="0">
                <a:latin typeface="Carlito"/>
                <a:cs typeface="Carlito"/>
              </a:rPr>
              <a:t>viện </a:t>
            </a:r>
            <a:r>
              <a:rPr lang="vi-VN" spc="-11" dirty="0">
                <a:latin typeface="Carlito"/>
                <a:cs typeface="Carlito"/>
              </a:rPr>
              <a:t>của</a:t>
            </a:r>
            <a:r>
              <a:rPr lang="vi-VN" spc="6" dirty="0">
                <a:latin typeface="Carlito"/>
                <a:cs typeface="Carlito"/>
              </a:rPr>
              <a:t> </a:t>
            </a:r>
            <a:r>
              <a:rPr lang="vi-VN" spc="-6" dirty="0">
                <a:latin typeface="Carlito"/>
                <a:cs typeface="Carlito"/>
              </a:rPr>
              <a:t>nó</a:t>
            </a:r>
            <a:endParaRPr lang="vi-VN">
              <a:latin typeface="Carlito"/>
              <a:cs typeface="Carlito"/>
            </a:endParaRPr>
          </a:p>
          <a:p>
            <a:pPr marL="316239" marR="5597" indent="-302945">
              <a:spcBef>
                <a:spcPts val="876"/>
              </a:spcBef>
              <a:buClr>
                <a:srgbClr val="FF0000"/>
              </a:buClr>
              <a:buFont typeface="Wingdings"/>
              <a:buChar char=""/>
              <a:tabLst>
                <a:tab pos="316938" algn="l"/>
              </a:tabLst>
            </a:pPr>
            <a:r>
              <a:rPr lang="vi-VN" dirty="0">
                <a:latin typeface="Carlito"/>
                <a:cs typeface="Carlito"/>
              </a:rPr>
              <a:t>Cần 3-5 năm </a:t>
            </a:r>
            <a:r>
              <a:rPr lang="vi-VN" spc="6" dirty="0">
                <a:latin typeface="Carlito"/>
                <a:cs typeface="Carlito"/>
              </a:rPr>
              <a:t>để </a:t>
            </a:r>
            <a:r>
              <a:rPr lang="vi-VN" spc="-17" dirty="0">
                <a:latin typeface="Carlito"/>
                <a:cs typeface="Carlito"/>
              </a:rPr>
              <a:t>trở </a:t>
            </a:r>
            <a:r>
              <a:rPr lang="vi-VN" spc="-6" dirty="0">
                <a:latin typeface="Carlito"/>
                <a:cs typeface="Carlito"/>
              </a:rPr>
              <a:t>thành </a:t>
            </a:r>
            <a:r>
              <a:rPr lang="vi-VN" dirty="0">
                <a:latin typeface="Carlito"/>
                <a:cs typeface="Carlito"/>
              </a:rPr>
              <a:t>lập trình viên C++ ở mức </a:t>
            </a:r>
            <a:r>
              <a:rPr lang="vi-VN" spc="6" dirty="0">
                <a:latin typeface="Carlito"/>
                <a:cs typeface="Carlito"/>
              </a:rPr>
              <a:t>độ  </a:t>
            </a:r>
            <a:r>
              <a:rPr lang="vi-VN" spc="-11" dirty="0">
                <a:latin typeface="Carlito"/>
                <a:cs typeface="Carlito"/>
              </a:rPr>
              <a:t>chuyên </a:t>
            </a:r>
            <a:r>
              <a:rPr lang="vi-VN" spc="-6" dirty="0">
                <a:latin typeface="Carlito"/>
                <a:cs typeface="Carlito"/>
              </a:rPr>
              <a:t>nghiệp</a:t>
            </a:r>
            <a:endParaRPr lang="vi-VN">
              <a:latin typeface="Carlito"/>
              <a:cs typeface="Carlito"/>
            </a:endParaRPr>
          </a:p>
        </p:txBody>
      </p:sp>
      <p:sp>
        <p:nvSpPr>
          <p:cNvPr id="2" name="object 2"/>
          <p:cNvSpPr txBox="1">
            <a:spLocks noGrp="1"/>
          </p:cNvSpPr>
          <p:nvPr>
            <p:ph type="title"/>
          </p:nvPr>
        </p:nvSpPr>
        <p:spPr>
          <a:prstGeom prst="rect">
            <a:avLst/>
          </a:prstGeom>
        </p:spPr>
        <p:txBody>
          <a:bodyPr vert="horz" wrap="square" lIns="0" tIns="13993" rIns="0" bIns="0" numCol="1" rtlCol="0" anchor="b" anchorCtr="0" compatLnSpc="1">
            <a:prstTxWarp prst="textNoShape">
              <a:avLst/>
            </a:prstTxWarp>
            <a:spAutoFit/>
          </a:bodyPr>
          <a:lstStyle/>
          <a:p>
            <a:pPr marL="13993">
              <a:spcBef>
                <a:spcPts val="110"/>
              </a:spcBef>
            </a:pPr>
            <a:r>
              <a:rPr lang="it-IT" sz="4000"/>
              <a:t>1.1 Tổng quan về C++</a:t>
            </a:r>
            <a:endParaRPr sz="3966"/>
          </a:p>
        </p:txBody>
      </p:sp>
      <p:sp>
        <p:nvSpPr>
          <p:cNvPr id="3" name="Footer Placeholder 2">
            <a:extLst>
              <a:ext uri="{FF2B5EF4-FFF2-40B4-BE49-F238E27FC236}">
                <a16:creationId xmlns:a16="http://schemas.microsoft.com/office/drawing/2014/main" id="{C59DD8CB-92CA-1046-B2C7-A7BA87E10AE1}"/>
              </a:ext>
            </a:extLst>
          </p:cNvPr>
          <p:cNvSpPr>
            <a:spLocks noGrp="1"/>
          </p:cNvSpPr>
          <p:nvPr>
            <p:ph type="ftr" sz="quarter" idx="10"/>
          </p:nvPr>
        </p:nvSpPr>
        <p:spPr/>
        <p:txBody>
          <a:bodyPr/>
          <a:lstStyle/>
          <a:p>
            <a:r>
              <a:rPr lang="en-US"/>
              <a:t>CSE224 - Nhắc lại về C++</a:t>
            </a:r>
            <a:endParaRPr lang="en-VN"/>
          </a:p>
        </p:txBody>
      </p:sp>
      <p:sp>
        <p:nvSpPr>
          <p:cNvPr id="4" name="object 4"/>
          <p:cNvSpPr/>
          <p:nvPr/>
        </p:nvSpPr>
        <p:spPr>
          <a:xfrm>
            <a:off x="8822403" y="1420683"/>
            <a:ext cx="2468391" cy="3166930"/>
          </a:xfrm>
          <a:prstGeom prst="rect">
            <a:avLst/>
          </a:prstGeom>
          <a:blipFill>
            <a:blip r:embed="rId2" cstate="print"/>
            <a:stretch>
              <a:fillRect/>
            </a:stretch>
          </a:blipFill>
        </p:spPr>
        <p:txBody>
          <a:bodyPr wrap="square" lIns="0" tIns="0" rIns="0" bIns="0" rtlCol="0"/>
          <a:lstStyle/>
          <a:p>
            <a:endParaRPr/>
          </a:p>
        </p:txBody>
      </p:sp>
      <p:sp>
        <p:nvSpPr>
          <p:cNvPr id="7" name="Slide Number Placeholder 6">
            <a:extLst>
              <a:ext uri="{FF2B5EF4-FFF2-40B4-BE49-F238E27FC236}">
                <a16:creationId xmlns:a16="http://schemas.microsoft.com/office/drawing/2014/main" id="{2051EA7A-BB04-7F46-ADC9-B8FE01BB1AAA}"/>
              </a:ext>
            </a:extLst>
          </p:cNvPr>
          <p:cNvSpPr>
            <a:spLocks noGrp="1"/>
          </p:cNvSpPr>
          <p:nvPr>
            <p:ph type="sldNum" sz="quarter" idx="11"/>
          </p:nvPr>
        </p:nvSpPr>
        <p:spPr/>
        <p:txBody>
          <a:bodyPr/>
          <a:lstStyle/>
          <a:p>
            <a:fld id="{B6F15528-21DE-4FAA-801E-634DDDAF4B2B}" type="slidenum">
              <a:rPr lang="en-VN"/>
              <a:t>3</a:t>
            </a:fld>
            <a:endParaRPr lang="en-VN"/>
          </a:p>
        </p:txBody>
      </p:sp>
    </p:spTree>
    <p:extLst>
      <p:ext uri="{BB962C8B-B14F-4D97-AF65-F5344CB8AC3E}">
        <p14:creationId xmlns:p14="http://schemas.microsoft.com/office/powerpoint/2010/main" val="5811475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altLang="en-US"/>
              <a:t>Sử dụng con trỏ</a:t>
            </a:r>
          </a:p>
        </p:txBody>
      </p:sp>
      <p:sp>
        <p:nvSpPr>
          <p:cNvPr id="3" name="Content Placeholder 2"/>
          <p:cNvSpPr>
            <a:spLocks noGrp="1"/>
          </p:cNvSpPr>
          <p:nvPr>
            <p:ph sz="quarter" idx="1"/>
          </p:nvPr>
        </p:nvSpPr>
        <p:spPr/>
        <p:txBody>
          <a:bodyPr/>
          <a:lstStyle/>
          <a:p>
            <a:pPr>
              <a:defRPr/>
            </a:pPr>
            <a:r>
              <a:rPr lang="en-US" sz="2204" dirty="0" err="1">
                <a:solidFill>
                  <a:schemeClr val="tx1">
                    <a:lumMod val="60000"/>
                    <a:lumOff val="40000"/>
                  </a:schemeClr>
                </a:solidFill>
              </a:rPr>
              <a:t>Truy</a:t>
            </a:r>
            <a:r>
              <a:rPr lang="en-US" sz="2204" dirty="0">
                <a:solidFill>
                  <a:schemeClr val="tx1">
                    <a:lumMod val="60000"/>
                    <a:lumOff val="40000"/>
                  </a:schemeClr>
                </a:solidFill>
              </a:rPr>
              <a:t> </a:t>
            </a:r>
            <a:r>
              <a:rPr lang="en-US" sz="2204" dirty="0" err="1">
                <a:solidFill>
                  <a:schemeClr val="tx1">
                    <a:lumMod val="60000"/>
                    <a:lumOff val="40000"/>
                  </a:schemeClr>
                </a:solidFill>
              </a:rPr>
              <a:t>xuất</a:t>
            </a:r>
            <a:r>
              <a:rPr lang="en-US" sz="2204" dirty="0">
                <a:solidFill>
                  <a:schemeClr val="tx1">
                    <a:lumMod val="60000"/>
                    <a:lumOff val="40000"/>
                  </a:schemeClr>
                </a:solidFill>
              </a:rPr>
              <a:t> </a:t>
            </a:r>
            <a:r>
              <a:rPr lang="vi-VN" sz="2204" dirty="0">
                <a:solidFill>
                  <a:schemeClr val="tx1">
                    <a:lumMod val="60000"/>
                    <a:lumOff val="40000"/>
                  </a:schemeClr>
                </a:solidFill>
              </a:rPr>
              <a:t>đế</a:t>
            </a:r>
            <a:r>
              <a:rPr lang="en-US" sz="2204" dirty="0">
                <a:solidFill>
                  <a:schemeClr val="tx1">
                    <a:lumMod val="60000"/>
                    <a:lumOff val="40000"/>
                  </a:schemeClr>
                </a:solidFill>
              </a:rPr>
              <a:t>n ô </a:t>
            </a:r>
            <a:r>
              <a:rPr lang="en-US" sz="2204" dirty="0" err="1">
                <a:solidFill>
                  <a:schemeClr val="tx1">
                    <a:lumMod val="60000"/>
                    <a:lumOff val="40000"/>
                  </a:schemeClr>
                </a:solidFill>
              </a:rPr>
              <a:t>nhớ</a:t>
            </a:r>
            <a:r>
              <a:rPr lang="en-US" sz="2204" dirty="0">
                <a:solidFill>
                  <a:schemeClr val="tx1">
                    <a:lumMod val="60000"/>
                    <a:lumOff val="40000"/>
                  </a:schemeClr>
                </a:solidFill>
              </a:rPr>
              <a:t> </a:t>
            </a:r>
            <a:r>
              <a:rPr lang="en-US" sz="2204" dirty="0" err="1">
                <a:solidFill>
                  <a:schemeClr val="tx1">
                    <a:lumMod val="60000"/>
                    <a:lumOff val="40000"/>
                  </a:schemeClr>
                </a:solidFill>
              </a:rPr>
              <a:t>mà</a:t>
            </a:r>
            <a:r>
              <a:rPr lang="en-US" sz="2204" dirty="0">
                <a:solidFill>
                  <a:schemeClr val="tx1">
                    <a:lumMod val="60000"/>
                    <a:lumOff val="40000"/>
                  </a:schemeClr>
                </a:solidFill>
              </a:rPr>
              <a:t> con </a:t>
            </a:r>
            <a:r>
              <a:rPr lang="en-US" sz="2204" dirty="0" err="1">
                <a:solidFill>
                  <a:schemeClr val="tx1">
                    <a:lumMod val="60000"/>
                    <a:lumOff val="40000"/>
                  </a:schemeClr>
                </a:solidFill>
              </a:rPr>
              <a:t>trỏ</a:t>
            </a:r>
            <a:r>
              <a:rPr lang="en-US" sz="2204" dirty="0">
                <a:solidFill>
                  <a:schemeClr val="tx1">
                    <a:lumMod val="60000"/>
                    <a:lumOff val="40000"/>
                  </a:schemeClr>
                </a:solidFill>
              </a:rPr>
              <a:t> </a:t>
            </a:r>
            <a:r>
              <a:rPr lang="en-US" sz="2204" dirty="0" err="1">
                <a:solidFill>
                  <a:schemeClr val="tx1">
                    <a:lumMod val="60000"/>
                    <a:lumOff val="40000"/>
                  </a:schemeClr>
                </a:solidFill>
              </a:rPr>
              <a:t>trỏ</a:t>
            </a:r>
            <a:r>
              <a:rPr lang="en-US" sz="2204" dirty="0">
                <a:solidFill>
                  <a:schemeClr val="tx1">
                    <a:lumMod val="60000"/>
                    <a:lumOff val="40000"/>
                  </a:schemeClr>
                </a:solidFill>
              </a:rPr>
              <a:t> </a:t>
            </a:r>
            <a:r>
              <a:rPr lang="vi-VN" sz="2204" dirty="0">
                <a:solidFill>
                  <a:schemeClr val="tx1">
                    <a:lumMod val="60000"/>
                    <a:lumOff val="40000"/>
                  </a:schemeClr>
                </a:solidFill>
              </a:rPr>
              <a:t>đế</a:t>
            </a:r>
            <a:r>
              <a:rPr lang="en-US" sz="2204" dirty="0">
                <a:solidFill>
                  <a:schemeClr val="tx1">
                    <a:lumMod val="60000"/>
                    <a:lumOff val="40000"/>
                  </a:schemeClr>
                </a:solidFill>
              </a:rPr>
              <a:t>n</a:t>
            </a:r>
          </a:p>
          <a:p>
            <a:pPr lvl="1">
              <a:defRPr/>
            </a:pPr>
            <a:r>
              <a:rPr lang="en-US" sz="2204" dirty="0"/>
              <a:t>Con </a:t>
            </a:r>
            <a:r>
              <a:rPr lang="en-US" sz="2204" dirty="0" err="1"/>
              <a:t>trỏ</a:t>
            </a:r>
            <a:r>
              <a:rPr lang="en-US" sz="2204" dirty="0"/>
              <a:t> </a:t>
            </a:r>
            <a:r>
              <a:rPr lang="en-US" sz="2204" dirty="0" err="1"/>
              <a:t>chứa</a:t>
            </a:r>
            <a:r>
              <a:rPr lang="en-US" sz="2204" dirty="0"/>
              <a:t> </a:t>
            </a:r>
            <a:r>
              <a:rPr lang="en-US" sz="2204" dirty="0" err="1">
                <a:solidFill>
                  <a:srgbClr val="FF0000"/>
                </a:solidFill>
              </a:rPr>
              <a:t>một</a:t>
            </a:r>
            <a:r>
              <a:rPr lang="en-US" sz="2204" dirty="0">
                <a:solidFill>
                  <a:srgbClr val="FF0000"/>
                </a:solidFill>
              </a:rPr>
              <a:t> </a:t>
            </a:r>
            <a:r>
              <a:rPr lang="en-US" sz="2204" dirty="0" err="1">
                <a:solidFill>
                  <a:srgbClr val="FF0000"/>
                </a:solidFill>
              </a:rPr>
              <a:t>số</a:t>
            </a:r>
            <a:r>
              <a:rPr lang="en-US" sz="2204" dirty="0">
                <a:solidFill>
                  <a:srgbClr val="FF0000"/>
                </a:solidFill>
              </a:rPr>
              <a:t> </a:t>
            </a:r>
            <a:r>
              <a:rPr lang="en-US" sz="2204" dirty="0" err="1">
                <a:solidFill>
                  <a:srgbClr val="FF0000"/>
                </a:solidFill>
              </a:rPr>
              <a:t>nguyên</a:t>
            </a:r>
            <a:r>
              <a:rPr lang="en-US" sz="2204" dirty="0">
                <a:solidFill>
                  <a:srgbClr val="FF0000"/>
                </a:solidFill>
              </a:rPr>
              <a:t> </a:t>
            </a:r>
            <a:r>
              <a:rPr lang="en-US" sz="2204" dirty="0" err="1">
                <a:solidFill>
                  <a:srgbClr val="FF0000"/>
                </a:solidFill>
              </a:rPr>
              <a:t>chỉ</a:t>
            </a:r>
            <a:r>
              <a:rPr lang="en-US" sz="2204" dirty="0">
                <a:solidFill>
                  <a:srgbClr val="FF0000"/>
                </a:solidFill>
              </a:rPr>
              <a:t> </a:t>
            </a:r>
            <a:r>
              <a:rPr lang="vi-VN" sz="2204" dirty="0">
                <a:solidFill>
                  <a:srgbClr val="FF0000"/>
                </a:solidFill>
              </a:rPr>
              <a:t>đị</a:t>
            </a:r>
            <a:r>
              <a:rPr lang="en-US" sz="2204" dirty="0">
                <a:solidFill>
                  <a:srgbClr val="FF0000"/>
                </a:solidFill>
              </a:rPr>
              <a:t>a </a:t>
            </a:r>
            <a:r>
              <a:rPr lang="en-US" sz="2204" dirty="0" err="1">
                <a:solidFill>
                  <a:srgbClr val="FF0000"/>
                </a:solidFill>
              </a:rPr>
              <a:t>chỉ</a:t>
            </a:r>
            <a:r>
              <a:rPr lang="en-US" sz="2204" dirty="0"/>
              <a:t>.</a:t>
            </a:r>
          </a:p>
          <a:p>
            <a:pPr lvl="1">
              <a:defRPr/>
            </a:pPr>
            <a:r>
              <a:rPr lang="en-US" sz="2204" dirty="0" err="1"/>
              <a:t>Vùng</a:t>
            </a:r>
            <a:r>
              <a:rPr lang="en-US" sz="2204" dirty="0"/>
              <a:t> </a:t>
            </a:r>
            <a:r>
              <a:rPr lang="en-US" sz="2204" dirty="0" err="1"/>
              <a:t>nhớ</a:t>
            </a:r>
            <a:r>
              <a:rPr lang="en-US" sz="2204" dirty="0"/>
              <a:t> </a:t>
            </a:r>
            <a:r>
              <a:rPr lang="en-US" sz="2204" dirty="0" err="1"/>
              <a:t>mà</a:t>
            </a:r>
            <a:r>
              <a:rPr lang="en-US" sz="2204" dirty="0"/>
              <a:t> </a:t>
            </a:r>
            <a:r>
              <a:rPr lang="en-US" sz="2204" dirty="0" err="1"/>
              <a:t>nó</a:t>
            </a:r>
            <a:r>
              <a:rPr lang="en-US" sz="2204" dirty="0"/>
              <a:t> </a:t>
            </a:r>
            <a:r>
              <a:rPr lang="en-US" sz="2204" dirty="0" err="1"/>
              <a:t>trỏ</a:t>
            </a:r>
            <a:r>
              <a:rPr lang="en-US" sz="2204" dirty="0"/>
              <a:t> </a:t>
            </a:r>
            <a:r>
              <a:rPr lang="vi-VN" sz="2204" dirty="0"/>
              <a:t>đế</a:t>
            </a:r>
            <a:r>
              <a:rPr lang="en-US" sz="2204" dirty="0"/>
              <a:t>n, </a:t>
            </a:r>
            <a:r>
              <a:rPr lang="en-US" sz="2204" dirty="0" err="1"/>
              <a:t>sử</a:t>
            </a:r>
            <a:r>
              <a:rPr lang="en-US" sz="2204" dirty="0"/>
              <a:t> </a:t>
            </a:r>
            <a:r>
              <a:rPr lang="en-US" sz="2204" dirty="0" err="1"/>
              <a:t>dụng</a:t>
            </a:r>
            <a:r>
              <a:rPr lang="en-US" sz="2204" dirty="0"/>
              <a:t> </a:t>
            </a:r>
            <a:r>
              <a:rPr lang="en-US" sz="2204" dirty="0" err="1"/>
              <a:t>toán</a:t>
            </a:r>
            <a:r>
              <a:rPr lang="en-US" sz="2204" dirty="0"/>
              <a:t> </a:t>
            </a:r>
            <a:r>
              <a:rPr lang="en-US" sz="2204" dirty="0" err="1"/>
              <a:t>tử</a:t>
            </a:r>
            <a:r>
              <a:rPr lang="en-US" sz="2204" dirty="0"/>
              <a:t> </a:t>
            </a:r>
            <a:r>
              <a:rPr lang="en-US" sz="2204" dirty="0">
                <a:solidFill>
                  <a:srgbClr val="FF0000"/>
                </a:solidFill>
              </a:rPr>
              <a:t>*</a:t>
            </a:r>
            <a:r>
              <a:rPr lang="en-US" sz="2204" dirty="0"/>
              <a:t>.</a:t>
            </a:r>
          </a:p>
          <a:p>
            <a:pPr>
              <a:defRPr/>
            </a:pPr>
            <a:r>
              <a:rPr lang="en-US" sz="2204" dirty="0" err="1">
                <a:solidFill>
                  <a:schemeClr val="tx1">
                    <a:lumMod val="60000"/>
                    <a:lumOff val="40000"/>
                  </a:schemeClr>
                </a:solidFill>
              </a:rPr>
              <a:t>Ví</a:t>
            </a:r>
            <a:r>
              <a:rPr lang="en-US" sz="2204" dirty="0">
                <a:solidFill>
                  <a:schemeClr val="tx1">
                    <a:lumMod val="60000"/>
                    <a:lumOff val="40000"/>
                  </a:schemeClr>
                </a:solidFill>
              </a:rPr>
              <a:t> </a:t>
            </a:r>
            <a:r>
              <a:rPr lang="en-US" sz="2204" dirty="0" err="1">
                <a:solidFill>
                  <a:schemeClr val="tx1">
                    <a:lumMod val="60000"/>
                    <a:lumOff val="40000"/>
                  </a:schemeClr>
                </a:solidFill>
              </a:rPr>
              <a:t>dụ</a:t>
            </a:r>
            <a:endParaRPr lang="en-US" sz="2204" dirty="0">
              <a:solidFill>
                <a:schemeClr val="tx1">
                  <a:lumMod val="60000"/>
                  <a:lumOff val="40000"/>
                </a:schemeClr>
              </a:solidFill>
            </a:endParaRPr>
          </a:p>
        </p:txBody>
      </p:sp>
      <p:sp>
        <p:nvSpPr>
          <p:cNvPr id="9" name="Rounded Rectangle 8"/>
          <p:cNvSpPr/>
          <p:nvPr/>
        </p:nvSpPr>
        <p:spPr>
          <a:xfrm>
            <a:off x="2434808" y="3442414"/>
            <a:ext cx="167918" cy="1343343"/>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p>
        </p:txBody>
      </p:sp>
      <p:sp>
        <p:nvSpPr>
          <p:cNvPr id="52230" name="TextBox 9"/>
          <p:cNvSpPr txBox="1">
            <a:spLocks noChangeArrowheads="1"/>
          </p:cNvSpPr>
          <p:nvPr/>
        </p:nvSpPr>
        <p:spPr bwMode="auto">
          <a:xfrm>
            <a:off x="2602725" y="3442415"/>
            <a:ext cx="9151521" cy="1449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n-US" altLang="en-US" sz="2204" b="1">
                <a:latin typeface="Courier New" panose="02070309020205020404" pitchFamily="49" charset="0"/>
                <a:cs typeface="Courier New" panose="02070309020205020404" pitchFamily="49" charset="0"/>
              </a:rPr>
              <a:t>int a = 5, *pa = </a:t>
            </a:r>
            <a:r>
              <a:rPr lang="en-US" altLang="en-US" sz="2204" b="1">
                <a:solidFill>
                  <a:srgbClr val="FF0000"/>
                </a:solidFill>
                <a:latin typeface="Courier New" panose="02070309020205020404" pitchFamily="49" charset="0"/>
                <a:cs typeface="Courier New" panose="02070309020205020404" pitchFamily="49" charset="0"/>
              </a:rPr>
              <a:t>&amp;</a:t>
            </a:r>
            <a:r>
              <a:rPr lang="en-US" altLang="en-US" sz="2204" b="1">
                <a:latin typeface="Courier New" panose="02070309020205020404" pitchFamily="49" charset="0"/>
                <a:cs typeface="Courier New" panose="02070309020205020404" pitchFamily="49" charset="0"/>
              </a:rPr>
              <a:t>a;</a:t>
            </a:r>
          </a:p>
          <a:p>
            <a:pPr eaLnBrk="1" hangingPunct="1"/>
            <a:r>
              <a:rPr lang="en-US" altLang="en-US" sz="2204" b="1">
                <a:latin typeface="Courier New" panose="02070309020205020404" pitchFamily="49" charset="0"/>
                <a:cs typeface="Courier New" panose="02070309020205020404" pitchFamily="49" charset="0"/>
              </a:rPr>
              <a:t>cout&lt;&lt; pa;  // Giá trị biến pa</a:t>
            </a:r>
          </a:p>
          <a:p>
            <a:pPr eaLnBrk="1" hangingPunct="1"/>
            <a:r>
              <a:rPr lang="en-US" altLang="en-US" sz="2204" b="1">
                <a:latin typeface="Courier New" panose="02070309020205020404" pitchFamily="49" charset="0"/>
                <a:cs typeface="Courier New" panose="02070309020205020404" pitchFamily="49" charset="0"/>
              </a:rPr>
              <a:t>cout&lt;&lt; *pa; // Giá trị vùng nhớ pa trỏ </a:t>
            </a:r>
            <a:r>
              <a:rPr lang="vi-VN" altLang="en-US" sz="2204" b="1">
                <a:latin typeface="Courier New" panose="02070309020205020404" pitchFamily="49" charset="0"/>
                <a:cs typeface="Courier New" panose="02070309020205020404" pitchFamily="49" charset="0"/>
              </a:rPr>
              <a:t>đế</a:t>
            </a:r>
            <a:r>
              <a:rPr lang="en-US" altLang="en-US" sz="2204" b="1">
                <a:latin typeface="Courier New" panose="02070309020205020404" pitchFamily="49" charset="0"/>
                <a:cs typeface="Courier New" panose="02070309020205020404" pitchFamily="49" charset="0"/>
              </a:rPr>
              <a:t>n</a:t>
            </a:r>
          </a:p>
          <a:p>
            <a:pPr eaLnBrk="1" hangingPunct="1"/>
            <a:r>
              <a:rPr lang="en-US" altLang="en-US" sz="2204" b="1">
                <a:latin typeface="Courier New" panose="02070309020205020404" pitchFamily="49" charset="0"/>
                <a:cs typeface="Courier New" panose="02070309020205020404" pitchFamily="49" charset="0"/>
              </a:rPr>
              <a:t>cout&lt;&lt; &amp;pa; // Địa chỉ biến pa</a:t>
            </a:r>
          </a:p>
        </p:txBody>
      </p:sp>
      <p:sp>
        <p:nvSpPr>
          <p:cNvPr id="56" name="AutoShape 6"/>
          <p:cNvSpPr>
            <a:spLocks noChangeArrowheads="1"/>
          </p:cNvSpPr>
          <p:nvPr/>
        </p:nvSpPr>
        <p:spPr bwMode="gray">
          <a:xfrm>
            <a:off x="9991110" y="5625346"/>
            <a:ext cx="503753" cy="503753"/>
          </a:xfrm>
          <a:prstGeom prst="roundRect">
            <a:avLst>
              <a:gd name="adj" fmla="val 16667"/>
            </a:avLst>
          </a:prstGeom>
          <a:ln>
            <a:headEnd/>
            <a:tailEnd/>
          </a:ln>
        </p:spPr>
        <p:style>
          <a:lnRef idx="2">
            <a:schemeClr val="accent3"/>
          </a:lnRef>
          <a:fillRef idx="1">
            <a:schemeClr val="lt1"/>
          </a:fillRef>
          <a:effectRef idx="0">
            <a:schemeClr val="accent3"/>
          </a:effectRef>
          <a:fontRef idx="minor">
            <a:schemeClr val="dk1"/>
          </a:fontRef>
        </p:style>
        <p:txBody>
          <a:bodyPr wrap="none" anchor="ctr"/>
          <a:lstStyle/>
          <a:p>
            <a:pPr algn="ctr">
              <a:defRPr/>
            </a:pPr>
            <a:r>
              <a:rPr lang="en-US" sz="2644"/>
              <a:t>…</a:t>
            </a:r>
          </a:p>
        </p:txBody>
      </p:sp>
      <p:sp>
        <p:nvSpPr>
          <p:cNvPr id="57" name="AutoShape 6"/>
          <p:cNvSpPr>
            <a:spLocks noChangeArrowheads="1"/>
          </p:cNvSpPr>
          <p:nvPr/>
        </p:nvSpPr>
        <p:spPr bwMode="gray">
          <a:xfrm>
            <a:off x="2434808" y="5625346"/>
            <a:ext cx="503753" cy="503753"/>
          </a:xfrm>
          <a:prstGeom prst="roundRect">
            <a:avLst>
              <a:gd name="adj" fmla="val 16667"/>
            </a:avLst>
          </a:prstGeom>
          <a:ln>
            <a:headEnd/>
            <a:tailEnd/>
          </a:ln>
        </p:spPr>
        <p:style>
          <a:lnRef idx="2">
            <a:schemeClr val="accent3"/>
          </a:lnRef>
          <a:fillRef idx="1">
            <a:schemeClr val="lt1"/>
          </a:fillRef>
          <a:effectRef idx="0">
            <a:schemeClr val="accent3"/>
          </a:effectRef>
          <a:fontRef idx="minor">
            <a:schemeClr val="dk1"/>
          </a:fontRef>
        </p:style>
        <p:txBody>
          <a:bodyPr wrap="none" anchor="ctr"/>
          <a:lstStyle/>
          <a:p>
            <a:pPr algn="ctr">
              <a:defRPr/>
            </a:pPr>
            <a:r>
              <a:rPr lang="en-US" sz="2644"/>
              <a:t>…</a:t>
            </a:r>
          </a:p>
        </p:txBody>
      </p:sp>
      <p:sp>
        <p:nvSpPr>
          <p:cNvPr id="58" name="AutoShape 6"/>
          <p:cNvSpPr>
            <a:spLocks noChangeArrowheads="1"/>
          </p:cNvSpPr>
          <p:nvPr/>
        </p:nvSpPr>
        <p:spPr bwMode="gray">
          <a:xfrm>
            <a:off x="2938561" y="5625346"/>
            <a:ext cx="503753" cy="503753"/>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endParaRPr lang="en-US" sz="2644"/>
          </a:p>
        </p:txBody>
      </p:sp>
      <p:sp>
        <p:nvSpPr>
          <p:cNvPr id="59" name="AutoShape 6"/>
          <p:cNvSpPr>
            <a:spLocks noChangeArrowheads="1"/>
          </p:cNvSpPr>
          <p:nvPr/>
        </p:nvSpPr>
        <p:spPr bwMode="gray">
          <a:xfrm>
            <a:off x="2938561" y="5121593"/>
            <a:ext cx="503753" cy="503753"/>
          </a:xfrm>
          <a:prstGeom prst="roundRect">
            <a:avLst>
              <a:gd name="adj" fmla="val 16667"/>
            </a:avLst>
          </a:prstGeom>
          <a:noFill/>
          <a:ln>
            <a:noFill/>
            <a:prstDash val="sysDash"/>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en-US"/>
              <a:t>0A</a:t>
            </a:r>
            <a:endParaRPr lang="en-US" baseline="30000"/>
          </a:p>
        </p:txBody>
      </p:sp>
      <p:sp>
        <p:nvSpPr>
          <p:cNvPr id="60" name="AutoShape 6"/>
          <p:cNvSpPr>
            <a:spLocks noChangeArrowheads="1"/>
          </p:cNvSpPr>
          <p:nvPr/>
        </p:nvSpPr>
        <p:spPr bwMode="gray">
          <a:xfrm>
            <a:off x="3442315" y="5625346"/>
            <a:ext cx="503753" cy="503753"/>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endParaRPr lang="en-US" sz="2644"/>
          </a:p>
        </p:txBody>
      </p:sp>
      <p:sp>
        <p:nvSpPr>
          <p:cNvPr id="61" name="AutoShape 6"/>
          <p:cNvSpPr>
            <a:spLocks noChangeArrowheads="1"/>
          </p:cNvSpPr>
          <p:nvPr/>
        </p:nvSpPr>
        <p:spPr bwMode="gray">
          <a:xfrm>
            <a:off x="3442315" y="5121593"/>
            <a:ext cx="503753" cy="503753"/>
          </a:xfrm>
          <a:prstGeom prst="roundRect">
            <a:avLst>
              <a:gd name="adj" fmla="val 16667"/>
            </a:avLst>
          </a:prstGeom>
          <a:noFill/>
          <a:ln>
            <a:noFill/>
            <a:prstDash val="sysDash"/>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en-US"/>
              <a:t>0B</a:t>
            </a:r>
            <a:endParaRPr lang="en-US" baseline="30000"/>
          </a:p>
        </p:txBody>
      </p:sp>
      <p:sp>
        <p:nvSpPr>
          <p:cNvPr id="62" name="AutoShape 6"/>
          <p:cNvSpPr>
            <a:spLocks noChangeArrowheads="1"/>
          </p:cNvSpPr>
          <p:nvPr/>
        </p:nvSpPr>
        <p:spPr bwMode="gray">
          <a:xfrm>
            <a:off x="3946068" y="5625346"/>
            <a:ext cx="503753" cy="503753"/>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endParaRPr lang="en-US" sz="2644"/>
          </a:p>
        </p:txBody>
      </p:sp>
      <p:sp>
        <p:nvSpPr>
          <p:cNvPr id="63" name="AutoShape 6"/>
          <p:cNvSpPr>
            <a:spLocks noChangeArrowheads="1"/>
          </p:cNvSpPr>
          <p:nvPr/>
        </p:nvSpPr>
        <p:spPr bwMode="gray">
          <a:xfrm>
            <a:off x="3946068" y="5121593"/>
            <a:ext cx="503753" cy="503753"/>
          </a:xfrm>
          <a:prstGeom prst="roundRect">
            <a:avLst>
              <a:gd name="adj" fmla="val 16667"/>
            </a:avLst>
          </a:prstGeom>
          <a:noFill/>
          <a:ln>
            <a:noFill/>
            <a:prstDash val="sysDash"/>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en-US"/>
              <a:t>0C</a:t>
            </a:r>
            <a:endParaRPr lang="en-US" baseline="30000"/>
          </a:p>
        </p:txBody>
      </p:sp>
      <p:sp>
        <p:nvSpPr>
          <p:cNvPr id="64" name="AutoShape 6"/>
          <p:cNvSpPr>
            <a:spLocks noChangeArrowheads="1"/>
          </p:cNvSpPr>
          <p:nvPr/>
        </p:nvSpPr>
        <p:spPr bwMode="gray">
          <a:xfrm>
            <a:off x="4449822" y="5625346"/>
            <a:ext cx="503753" cy="503753"/>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endParaRPr lang="en-US" sz="2644"/>
          </a:p>
        </p:txBody>
      </p:sp>
      <p:sp>
        <p:nvSpPr>
          <p:cNvPr id="65" name="AutoShape 6"/>
          <p:cNvSpPr>
            <a:spLocks noChangeArrowheads="1"/>
          </p:cNvSpPr>
          <p:nvPr/>
        </p:nvSpPr>
        <p:spPr bwMode="gray">
          <a:xfrm>
            <a:off x="4449822" y="5121593"/>
            <a:ext cx="503753" cy="503753"/>
          </a:xfrm>
          <a:prstGeom prst="roundRect">
            <a:avLst>
              <a:gd name="adj" fmla="val 16667"/>
            </a:avLst>
          </a:prstGeom>
          <a:noFill/>
          <a:ln>
            <a:noFill/>
            <a:prstDash val="sysDash"/>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en-US"/>
              <a:t>0D</a:t>
            </a:r>
            <a:endParaRPr lang="en-US" baseline="30000"/>
          </a:p>
        </p:txBody>
      </p:sp>
      <p:sp>
        <p:nvSpPr>
          <p:cNvPr id="66" name="AutoShape 6"/>
          <p:cNvSpPr>
            <a:spLocks noChangeArrowheads="1"/>
          </p:cNvSpPr>
          <p:nvPr/>
        </p:nvSpPr>
        <p:spPr bwMode="gray">
          <a:xfrm>
            <a:off x="4953575" y="5625346"/>
            <a:ext cx="503753" cy="503753"/>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endParaRPr lang="en-US" sz="2644"/>
          </a:p>
        </p:txBody>
      </p:sp>
      <p:sp>
        <p:nvSpPr>
          <p:cNvPr id="67" name="AutoShape 6"/>
          <p:cNvSpPr>
            <a:spLocks noChangeArrowheads="1"/>
          </p:cNvSpPr>
          <p:nvPr/>
        </p:nvSpPr>
        <p:spPr bwMode="gray">
          <a:xfrm>
            <a:off x="4953575" y="5121593"/>
            <a:ext cx="503753" cy="503753"/>
          </a:xfrm>
          <a:prstGeom prst="roundRect">
            <a:avLst>
              <a:gd name="adj" fmla="val 16667"/>
            </a:avLst>
          </a:prstGeom>
          <a:noFill/>
          <a:ln>
            <a:noFill/>
            <a:prstDash val="sysDash"/>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en-US"/>
              <a:t>0E</a:t>
            </a:r>
            <a:endParaRPr lang="en-US" baseline="30000"/>
          </a:p>
        </p:txBody>
      </p:sp>
      <p:sp>
        <p:nvSpPr>
          <p:cNvPr id="68" name="AutoShape 6"/>
          <p:cNvSpPr>
            <a:spLocks noChangeArrowheads="1"/>
          </p:cNvSpPr>
          <p:nvPr/>
        </p:nvSpPr>
        <p:spPr bwMode="gray">
          <a:xfrm>
            <a:off x="5457329" y="5625346"/>
            <a:ext cx="503753" cy="503753"/>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endParaRPr lang="en-US" sz="2644"/>
          </a:p>
        </p:txBody>
      </p:sp>
      <p:sp>
        <p:nvSpPr>
          <p:cNvPr id="69" name="AutoShape 6"/>
          <p:cNvSpPr>
            <a:spLocks noChangeArrowheads="1"/>
          </p:cNvSpPr>
          <p:nvPr/>
        </p:nvSpPr>
        <p:spPr bwMode="gray">
          <a:xfrm>
            <a:off x="5457329" y="5121593"/>
            <a:ext cx="503753" cy="503753"/>
          </a:xfrm>
          <a:prstGeom prst="roundRect">
            <a:avLst>
              <a:gd name="adj" fmla="val 16667"/>
            </a:avLst>
          </a:prstGeom>
          <a:noFill/>
          <a:ln>
            <a:noFill/>
            <a:prstDash val="sysDash"/>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en-US"/>
              <a:t>0F</a:t>
            </a:r>
            <a:endParaRPr lang="en-US" baseline="30000"/>
          </a:p>
        </p:txBody>
      </p:sp>
      <p:sp>
        <p:nvSpPr>
          <p:cNvPr id="70" name="AutoShape 6"/>
          <p:cNvSpPr>
            <a:spLocks noChangeArrowheads="1"/>
          </p:cNvSpPr>
          <p:nvPr/>
        </p:nvSpPr>
        <p:spPr bwMode="gray">
          <a:xfrm>
            <a:off x="5961082" y="5625346"/>
            <a:ext cx="503753" cy="503753"/>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endParaRPr lang="en-US" sz="2644"/>
          </a:p>
        </p:txBody>
      </p:sp>
      <p:sp>
        <p:nvSpPr>
          <p:cNvPr id="71" name="AutoShape 6"/>
          <p:cNvSpPr>
            <a:spLocks noChangeArrowheads="1"/>
          </p:cNvSpPr>
          <p:nvPr/>
        </p:nvSpPr>
        <p:spPr bwMode="gray">
          <a:xfrm>
            <a:off x="5961082" y="5121593"/>
            <a:ext cx="503753" cy="503753"/>
          </a:xfrm>
          <a:prstGeom prst="roundRect">
            <a:avLst>
              <a:gd name="adj" fmla="val 16667"/>
            </a:avLst>
          </a:prstGeom>
          <a:noFill/>
          <a:ln>
            <a:noFill/>
            <a:prstDash val="sysDash"/>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en-US"/>
              <a:t>10</a:t>
            </a:r>
            <a:endParaRPr lang="en-US" baseline="30000"/>
          </a:p>
        </p:txBody>
      </p:sp>
      <p:sp>
        <p:nvSpPr>
          <p:cNvPr id="72" name="AutoShape 6"/>
          <p:cNvSpPr>
            <a:spLocks noChangeArrowheads="1"/>
          </p:cNvSpPr>
          <p:nvPr/>
        </p:nvSpPr>
        <p:spPr bwMode="gray">
          <a:xfrm>
            <a:off x="6464836" y="5625346"/>
            <a:ext cx="503753" cy="503753"/>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endParaRPr lang="en-US" sz="2644"/>
          </a:p>
        </p:txBody>
      </p:sp>
      <p:sp>
        <p:nvSpPr>
          <p:cNvPr id="73" name="AutoShape 6"/>
          <p:cNvSpPr>
            <a:spLocks noChangeArrowheads="1"/>
          </p:cNvSpPr>
          <p:nvPr/>
        </p:nvSpPr>
        <p:spPr bwMode="gray">
          <a:xfrm>
            <a:off x="6464836" y="5121593"/>
            <a:ext cx="503753" cy="503753"/>
          </a:xfrm>
          <a:prstGeom prst="roundRect">
            <a:avLst>
              <a:gd name="adj" fmla="val 16667"/>
            </a:avLst>
          </a:prstGeom>
          <a:noFill/>
          <a:ln>
            <a:noFill/>
            <a:prstDash val="sysDash"/>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en-US"/>
              <a:t>11</a:t>
            </a:r>
            <a:endParaRPr lang="en-US" baseline="30000"/>
          </a:p>
        </p:txBody>
      </p:sp>
      <p:sp>
        <p:nvSpPr>
          <p:cNvPr id="74" name="AutoShape 6"/>
          <p:cNvSpPr>
            <a:spLocks noChangeArrowheads="1"/>
          </p:cNvSpPr>
          <p:nvPr/>
        </p:nvSpPr>
        <p:spPr bwMode="gray">
          <a:xfrm>
            <a:off x="6968589" y="5625346"/>
            <a:ext cx="503753" cy="503753"/>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endParaRPr lang="en-US" sz="2644"/>
          </a:p>
        </p:txBody>
      </p:sp>
      <p:sp>
        <p:nvSpPr>
          <p:cNvPr id="75" name="AutoShape 6"/>
          <p:cNvSpPr>
            <a:spLocks noChangeArrowheads="1"/>
          </p:cNvSpPr>
          <p:nvPr/>
        </p:nvSpPr>
        <p:spPr bwMode="gray">
          <a:xfrm>
            <a:off x="6968589" y="5121593"/>
            <a:ext cx="503753" cy="503753"/>
          </a:xfrm>
          <a:prstGeom prst="roundRect">
            <a:avLst>
              <a:gd name="adj" fmla="val 16667"/>
            </a:avLst>
          </a:prstGeom>
          <a:noFill/>
          <a:ln>
            <a:noFill/>
            <a:prstDash val="sysDash"/>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en-US"/>
              <a:t>12</a:t>
            </a:r>
            <a:endParaRPr lang="en-US" baseline="30000"/>
          </a:p>
        </p:txBody>
      </p:sp>
      <p:sp>
        <p:nvSpPr>
          <p:cNvPr id="76" name="AutoShape 6"/>
          <p:cNvSpPr>
            <a:spLocks noChangeArrowheads="1"/>
          </p:cNvSpPr>
          <p:nvPr/>
        </p:nvSpPr>
        <p:spPr bwMode="gray">
          <a:xfrm>
            <a:off x="7472342" y="5625346"/>
            <a:ext cx="503753" cy="503753"/>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endParaRPr lang="en-US" sz="2644"/>
          </a:p>
        </p:txBody>
      </p:sp>
      <p:sp>
        <p:nvSpPr>
          <p:cNvPr id="77" name="AutoShape 6"/>
          <p:cNvSpPr>
            <a:spLocks noChangeArrowheads="1"/>
          </p:cNvSpPr>
          <p:nvPr/>
        </p:nvSpPr>
        <p:spPr bwMode="gray">
          <a:xfrm>
            <a:off x="7472342" y="5121593"/>
            <a:ext cx="503753" cy="503753"/>
          </a:xfrm>
          <a:prstGeom prst="roundRect">
            <a:avLst>
              <a:gd name="adj" fmla="val 16667"/>
            </a:avLst>
          </a:prstGeom>
          <a:noFill/>
          <a:ln>
            <a:noFill/>
            <a:prstDash val="sysDash"/>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en-US"/>
              <a:t>13</a:t>
            </a:r>
            <a:endParaRPr lang="en-US" baseline="30000"/>
          </a:p>
        </p:txBody>
      </p:sp>
      <p:sp>
        <p:nvSpPr>
          <p:cNvPr id="78" name="AutoShape 6"/>
          <p:cNvSpPr>
            <a:spLocks noChangeArrowheads="1"/>
          </p:cNvSpPr>
          <p:nvPr/>
        </p:nvSpPr>
        <p:spPr bwMode="gray">
          <a:xfrm>
            <a:off x="7976096" y="5625346"/>
            <a:ext cx="503753" cy="503753"/>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endParaRPr lang="en-US" sz="2644"/>
          </a:p>
        </p:txBody>
      </p:sp>
      <p:sp>
        <p:nvSpPr>
          <p:cNvPr id="79" name="AutoShape 6"/>
          <p:cNvSpPr>
            <a:spLocks noChangeArrowheads="1"/>
          </p:cNvSpPr>
          <p:nvPr/>
        </p:nvSpPr>
        <p:spPr bwMode="gray">
          <a:xfrm>
            <a:off x="7976096" y="5121593"/>
            <a:ext cx="503753" cy="503753"/>
          </a:xfrm>
          <a:prstGeom prst="roundRect">
            <a:avLst>
              <a:gd name="adj" fmla="val 16667"/>
            </a:avLst>
          </a:prstGeom>
          <a:noFill/>
          <a:ln>
            <a:noFill/>
            <a:prstDash val="sysDash"/>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en-US"/>
              <a:t>14</a:t>
            </a:r>
            <a:endParaRPr lang="en-US" baseline="30000"/>
          </a:p>
        </p:txBody>
      </p:sp>
      <p:sp>
        <p:nvSpPr>
          <p:cNvPr id="80" name="AutoShape 6"/>
          <p:cNvSpPr>
            <a:spLocks noChangeArrowheads="1"/>
          </p:cNvSpPr>
          <p:nvPr/>
        </p:nvSpPr>
        <p:spPr bwMode="gray">
          <a:xfrm>
            <a:off x="8479849" y="5625346"/>
            <a:ext cx="503753" cy="503753"/>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endParaRPr lang="en-US" sz="2644"/>
          </a:p>
        </p:txBody>
      </p:sp>
      <p:sp>
        <p:nvSpPr>
          <p:cNvPr id="81" name="AutoShape 6"/>
          <p:cNvSpPr>
            <a:spLocks noChangeArrowheads="1"/>
          </p:cNvSpPr>
          <p:nvPr/>
        </p:nvSpPr>
        <p:spPr bwMode="gray">
          <a:xfrm>
            <a:off x="8479849" y="5121593"/>
            <a:ext cx="503753" cy="503753"/>
          </a:xfrm>
          <a:prstGeom prst="roundRect">
            <a:avLst>
              <a:gd name="adj" fmla="val 16667"/>
            </a:avLst>
          </a:prstGeom>
          <a:noFill/>
          <a:ln>
            <a:noFill/>
            <a:prstDash val="sysDash"/>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en-US"/>
              <a:t>15</a:t>
            </a:r>
            <a:endParaRPr lang="en-US" baseline="30000"/>
          </a:p>
        </p:txBody>
      </p:sp>
      <p:sp>
        <p:nvSpPr>
          <p:cNvPr id="82" name="AutoShape 6"/>
          <p:cNvSpPr>
            <a:spLocks noChangeArrowheads="1"/>
          </p:cNvSpPr>
          <p:nvPr/>
        </p:nvSpPr>
        <p:spPr bwMode="gray">
          <a:xfrm>
            <a:off x="8983603" y="5625346"/>
            <a:ext cx="503753" cy="503753"/>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endParaRPr lang="en-US" sz="2644"/>
          </a:p>
        </p:txBody>
      </p:sp>
      <p:sp>
        <p:nvSpPr>
          <p:cNvPr id="83" name="AutoShape 6"/>
          <p:cNvSpPr>
            <a:spLocks noChangeArrowheads="1"/>
          </p:cNvSpPr>
          <p:nvPr/>
        </p:nvSpPr>
        <p:spPr bwMode="gray">
          <a:xfrm>
            <a:off x="8983603" y="5121593"/>
            <a:ext cx="503753" cy="503753"/>
          </a:xfrm>
          <a:prstGeom prst="roundRect">
            <a:avLst>
              <a:gd name="adj" fmla="val 16667"/>
            </a:avLst>
          </a:prstGeom>
          <a:noFill/>
          <a:ln>
            <a:noFill/>
            <a:prstDash val="sysDash"/>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en-US"/>
              <a:t>16</a:t>
            </a:r>
            <a:endParaRPr lang="en-US" baseline="30000"/>
          </a:p>
        </p:txBody>
      </p:sp>
      <p:sp>
        <p:nvSpPr>
          <p:cNvPr id="84" name="AutoShape 6"/>
          <p:cNvSpPr>
            <a:spLocks noChangeArrowheads="1"/>
          </p:cNvSpPr>
          <p:nvPr/>
        </p:nvSpPr>
        <p:spPr bwMode="gray">
          <a:xfrm>
            <a:off x="9487356" y="5625346"/>
            <a:ext cx="503753" cy="503753"/>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endParaRPr lang="en-US" sz="2644"/>
          </a:p>
        </p:txBody>
      </p:sp>
      <p:sp>
        <p:nvSpPr>
          <p:cNvPr id="85" name="AutoShape 6"/>
          <p:cNvSpPr>
            <a:spLocks noChangeArrowheads="1"/>
          </p:cNvSpPr>
          <p:nvPr/>
        </p:nvSpPr>
        <p:spPr bwMode="gray">
          <a:xfrm>
            <a:off x="9487356" y="5121593"/>
            <a:ext cx="503753" cy="503753"/>
          </a:xfrm>
          <a:prstGeom prst="roundRect">
            <a:avLst>
              <a:gd name="adj" fmla="val 16667"/>
            </a:avLst>
          </a:prstGeom>
          <a:noFill/>
          <a:ln>
            <a:noFill/>
            <a:prstDash val="sysDash"/>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en-US"/>
              <a:t>17</a:t>
            </a:r>
            <a:endParaRPr lang="en-US" baseline="30000"/>
          </a:p>
        </p:txBody>
      </p:sp>
      <p:sp>
        <p:nvSpPr>
          <p:cNvPr id="86" name="AutoShape 6"/>
          <p:cNvSpPr>
            <a:spLocks noChangeArrowheads="1"/>
          </p:cNvSpPr>
          <p:nvPr/>
        </p:nvSpPr>
        <p:spPr bwMode="gray">
          <a:xfrm>
            <a:off x="3442315" y="6548894"/>
            <a:ext cx="503753" cy="503753"/>
          </a:xfrm>
          <a:prstGeom prst="roundRect">
            <a:avLst>
              <a:gd name="adj" fmla="val 16667"/>
            </a:avLst>
          </a:prstGeom>
          <a:ln>
            <a:headEnd/>
            <a:tailEnd/>
          </a:ln>
        </p:spPr>
        <p:style>
          <a:lnRef idx="2">
            <a:schemeClr val="accent3"/>
          </a:lnRef>
          <a:fillRef idx="1">
            <a:schemeClr val="lt1"/>
          </a:fillRef>
          <a:effectRef idx="0">
            <a:schemeClr val="accent3"/>
          </a:effectRef>
          <a:fontRef idx="minor">
            <a:schemeClr val="dk1"/>
          </a:fontRef>
        </p:style>
        <p:txBody>
          <a:bodyPr wrap="none" anchor="ctr"/>
          <a:lstStyle/>
          <a:p>
            <a:pPr algn="ctr">
              <a:defRPr/>
            </a:pPr>
            <a:r>
              <a:rPr lang="en-US" sz="2644"/>
              <a:t>a</a:t>
            </a:r>
          </a:p>
        </p:txBody>
      </p:sp>
      <p:cxnSp>
        <p:nvCxnSpPr>
          <p:cNvPr id="87" name="Straight Arrow Connector 86"/>
          <p:cNvCxnSpPr/>
          <p:nvPr/>
        </p:nvCxnSpPr>
        <p:spPr>
          <a:xfrm rot="5400000" flipH="1" flipV="1">
            <a:off x="3486044" y="6421207"/>
            <a:ext cx="418046" cy="175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8" name="AutoShape 6"/>
          <p:cNvSpPr>
            <a:spLocks noChangeArrowheads="1"/>
          </p:cNvSpPr>
          <p:nvPr/>
        </p:nvSpPr>
        <p:spPr bwMode="gray">
          <a:xfrm>
            <a:off x="6464836" y="6548894"/>
            <a:ext cx="503753" cy="503753"/>
          </a:xfrm>
          <a:prstGeom prst="roundRect">
            <a:avLst>
              <a:gd name="adj" fmla="val 16667"/>
            </a:avLst>
          </a:prstGeom>
          <a:ln>
            <a:headEnd/>
            <a:tailEnd/>
          </a:ln>
        </p:spPr>
        <p:style>
          <a:lnRef idx="2">
            <a:schemeClr val="accent3"/>
          </a:lnRef>
          <a:fillRef idx="1">
            <a:schemeClr val="lt1"/>
          </a:fillRef>
          <a:effectRef idx="0">
            <a:schemeClr val="accent3"/>
          </a:effectRef>
          <a:fontRef idx="minor">
            <a:schemeClr val="dk1"/>
          </a:fontRef>
        </p:style>
        <p:txBody>
          <a:bodyPr wrap="none" anchor="ctr"/>
          <a:lstStyle/>
          <a:p>
            <a:pPr algn="ctr">
              <a:defRPr/>
            </a:pPr>
            <a:r>
              <a:rPr lang="en-US" sz="2644"/>
              <a:t>pa</a:t>
            </a:r>
          </a:p>
        </p:txBody>
      </p:sp>
      <p:cxnSp>
        <p:nvCxnSpPr>
          <p:cNvPr id="89" name="Straight Arrow Connector 88"/>
          <p:cNvCxnSpPr/>
          <p:nvPr/>
        </p:nvCxnSpPr>
        <p:spPr>
          <a:xfrm rot="5400000" flipH="1" flipV="1">
            <a:off x="6508565" y="6421207"/>
            <a:ext cx="418046" cy="175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rot="5400000" flipH="1" flipV="1">
            <a:off x="6549670" y="5036761"/>
            <a:ext cx="334086" cy="3498"/>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rot="5400000">
            <a:off x="3526274" y="5037635"/>
            <a:ext cx="335836" cy="349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rot="10800000">
            <a:off x="3694191" y="4867969"/>
            <a:ext cx="3022521" cy="1749"/>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3" name="AutoShape 6"/>
          <p:cNvSpPr>
            <a:spLocks noChangeArrowheads="1"/>
          </p:cNvSpPr>
          <p:nvPr/>
        </p:nvSpPr>
        <p:spPr bwMode="gray">
          <a:xfrm>
            <a:off x="3442315" y="5541387"/>
            <a:ext cx="2015014" cy="671671"/>
          </a:xfrm>
          <a:prstGeom prst="roundRect">
            <a:avLst>
              <a:gd name="adj" fmla="val 16667"/>
            </a:avLst>
          </a:prstGeom>
          <a:noFill/>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endParaRPr lang="en-US" sz="2644"/>
          </a:p>
        </p:txBody>
      </p:sp>
      <p:sp>
        <p:nvSpPr>
          <p:cNvPr id="94" name="AutoShape 6"/>
          <p:cNvSpPr>
            <a:spLocks noChangeArrowheads="1"/>
          </p:cNvSpPr>
          <p:nvPr/>
        </p:nvSpPr>
        <p:spPr bwMode="gray">
          <a:xfrm>
            <a:off x="6464836" y="5625346"/>
            <a:ext cx="503753" cy="50375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2644"/>
              <a:t>0B</a:t>
            </a:r>
          </a:p>
        </p:txBody>
      </p:sp>
      <p:sp>
        <p:nvSpPr>
          <p:cNvPr id="95" name="AutoShape 6"/>
          <p:cNvSpPr>
            <a:spLocks noChangeArrowheads="1"/>
          </p:cNvSpPr>
          <p:nvPr/>
        </p:nvSpPr>
        <p:spPr bwMode="gray">
          <a:xfrm>
            <a:off x="6968589" y="5625346"/>
            <a:ext cx="503753" cy="50375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2644" dirty="0"/>
              <a:t>00</a:t>
            </a:r>
          </a:p>
        </p:txBody>
      </p:sp>
      <p:sp>
        <p:nvSpPr>
          <p:cNvPr id="96" name="AutoShape 6"/>
          <p:cNvSpPr>
            <a:spLocks noChangeArrowheads="1"/>
          </p:cNvSpPr>
          <p:nvPr/>
        </p:nvSpPr>
        <p:spPr bwMode="gray">
          <a:xfrm>
            <a:off x="7472342" y="5625346"/>
            <a:ext cx="503753" cy="50375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2644" dirty="0"/>
              <a:t>00</a:t>
            </a:r>
          </a:p>
        </p:txBody>
      </p:sp>
      <p:sp>
        <p:nvSpPr>
          <p:cNvPr id="97" name="AutoShape 6"/>
          <p:cNvSpPr>
            <a:spLocks noChangeArrowheads="1"/>
          </p:cNvSpPr>
          <p:nvPr/>
        </p:nvSpPr>
        <p:spPr bwMode="gray">
          <a:xfrm>
            <a:off x="7976096" y="5625346"/>
            <a:ext cx="503753" cy="50375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2644" dirty="0"/>
              <a:t>00</a:t>
            </a:r>
          </a:p>
        </p:txBody>
      </p:sp>
      <p:sp>
        <p:nvSpPr>
          <p:cNvPr id="98" name="AutoShape 6"/>
          <p:cNvSpPr>
            <a:spLocks noChangeArrowheads="1"/>
          </p:cNvSpPr>
          <p:nvPr/>
        </p:nvSpPr>
        <p:spPr bwMode="gray">
          <a:xfrm>
            <a:off x="6464835" y="5541387"/>
            <a:ext cx="2015014" cy="671671"/>
          </a:xfrm>
          <a:prstGeom prst="roundRect">
            <a:avLst>
              <a:gd name="adj" fmla="val 16667"/>
            </a:avLst>
          </a:prstGeom>
          <a:noFill/>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endParaRPr lang="en-US" sz="2644"/>
          </a:p>
        </p:txBody>
      </p:sp>
      <p:sp>
        <p:nvSpPr>
          <p:cNvPr id="99" name="AutoShape 6"/>
          <p:cNvSpPr>
            <a:spLocks noChangeArrowheads="1"/>
          </p:cNvSpPr>
          <p:nvPr/>
        </p:nvSpPr>
        <p:spPr bwMode="gray">
          <a:xfrm>
            <a:off x="3442315" y="5625346"/>
            <a:ext cx="503753" cy="50375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2644"/>
              <a:t>05</a:t>
            </a:r>
          </a:p>
        </p:txBody>
      </p:sp>
      <p:sp>
        <p:nvSpPr>
          <p:cNvPr id="100" name="AutoShape 6"/>
          <p:cNvSpPr>
            <a:spLocks noChangeArrowheads="1"/>
          </p:cNvSpPr>
          <p:nvPr/>
        </p:nvSpPr>
        <p:spPr bwMode="gray">
          <a:xfrm>
            <a:off x="3946068" y="5625346"/>
            <a:ext cx="503753" cy="50375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2644"/>
              <a:t>00</a:t>
            </a:r>
          </a:p>
        </p:txBody>
      </p:sp>
      <p:sp>
        <p:nvSpPr>
          <p:cNvPr id="101" name="AutoShape 6"/>
          <p:cNvSpPr>
            <a:spLocks noChangeArrowheads="1"/>
          </p:cNvSpPr>
          <p:nvPr/>
        </p:nvSpPr>
        <p:spPr bwMode="gray">
          <a:xfrm>
            <a:off x="4449822" y="5625346"/>
            <a:ext cx="503753" cy="50375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2644"/>
              <a:t>00</a:t>
            </a:r>
          </a:p>
        </p:txBody>
      </p:sp>
      <p:sp>
        <p:nvSpPr>
          <p:cNvPr id="102" name="AutoShape 6"/>
          <p:cNvSpPr>
            <a:spLocks noChangeArrowheads="1"/>
          </p:cNvSpPr>
          <p:nvPr/>
        </p:nvSpPr>
        <p:spPr bwMode="gray">
          <a:xfrm>
            <a:off x="4953575" y="5625346"/>
            <a:ext cx="503753" cy="50375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2644"/>
              <a:t>00</a:t>
            </a:r>
          </a:p>
        </p:txBody>
      </p:sp>
      <p:sp>
        <p:nvSpPr>
          <p:cNvPr id="2" name="Footer Placeholder 1">
            <a:extLst>
              <a:ext uri="{FF2B5EF4-FFF2-40B4-BE49-F238E27FC236}">
                <a16:creationId xmlns:a16="http://schemas.microsoft.com/office/drawing/2014/main" id="{A2C7D320-5E06-3747-BC5E-BDAD59E1D5F2}"/>
              </a:ext>
            </a:extLst>
          </p:cNvPr>
          <p:cNvSpPr>
            <a:spLocks noGrp="1"/>
          </p:cNvSpPr>
          <p:nvPr>
            <p:ph type="ftr" sz="quarter" idx="10"/>
          </p:nvPr>
        </p:nvSpPr>
        <p:spPr/>
        <p:txBody>
          <a:bodyPr/>
          <a:lstStyle/>
          <a:p>
            <a:r>
              <a:rPr lang="en-US"/>
              <a:t>CSE224 - Nhắc lại về C++</a:t>
            </a:r>
            <a:endParaRPr lang="en-VN"/>
          </a:p>
        </p:txBody>
      </p:sp>
      <p:sp>
        <p:nvSpPr>
          <p:cNvPr id="4" name="Slide Number Placeholder 3">
            <a:extLst>
              <a:ext uri="{FF2B5EF4-FFF2-40B4-BE49-F238E27FC236}">
                <a16:creationId xmlns:a16="http://schemas.microsoft.com/office/drawing/2014/main" id="{A7735965-C702-9844-9A5D-8240B30A0D03}"/>
              </a:ext>
            </a:extLst>
          </p:cNvPr>
          <p:cNvSpPr>
            <a:spLocks noGrp="1"/>
          </p:cNvSpPr>
          <p:nvPr>
            <p:ph type="sldNum" sz="quarter" idx="11"/>
          </p:nvPr>
        </p:nvSpPr>
        <p:spPr/>
        <p:txBody>
          <a:bodyPr/>
          <a:lstStyle/>
          <a:p>
            <a:fld id="{B6F15528-21DE-4FAA-801E-634DDDAF4B2B}" type="slidenum">
              <a:rPr lang="en-VN"/>
              <a:t>30</a:t>
            </a:fld>
            <a:endParaRPr lang="en-VN"/>
          </a:p>
        </p:txBody>
      </p:sp>
    </p:spTree>
    <p:extLst>
      <p:ext uri="{BB962C8B-B14F-4D97-AF65-F5344CB8AC3E}">
        <p14:creationId xmlns:p14="http://schemas.microsoft.com/office/powerpoint/2010/main" val="20759491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a:pPr>
            <a:r>
              <a:rPr lang="en-US" dirty="0" err="1">
                <a:solidFill>
                  <a:schemeClr val="tx1">
                    <a:lumMod val="60000"/>
                    <a:lumOff val="40000"/>
                  </a:schemeClr>
                </a:solidFill>
              </a:rPr>
              <a:t>Kích</a:t>
            </a:r>
            <a:r>
              <a:rPr lang="en-US" dirty="0">
                <a:solidFill>
                  <a:schemeClr val="tx1">
                    <a:lumMod val="60000"/>
                    <a:lumOff val="40000"/>
                  </a:schemeClr>
                </a:solidFill>
              </a:rPr>
              <a:t> </a:t>
            </a:r>
            <a:r>
              <a:rPr lang="en-US" dirty="0" err="1">
                <a:solidFill>
                  <a:schemeClr val="tx1">
                    <a:lumMod val="60000"/>
                    <a:lumOff val="40000"/>
                  </a:schemeClr>
                </a:solidFill>
              </a:rPr>
              <a:t>th</a:t>
            </a:r>
            <a:r>
              <a:rPr lang="vi-VN" dirty="0">
                <a:solidFill>
                  <a:schemeClr val="tx1">
                    <a:lumMod val="60000"/>
                    <a:lumOff val="40000"/>
                  </a:schemeClr>
                </a:solidFill>
              </a:rPr>
              <a:t>ướ</a:t>
            </a:r>
            <a:r>
              <a:rPr lang="en-US" dirty="0">
                <a:solidFill>
                  <a:schemeClr val="tx1">
                    <a:lumMod val="60000"/>
                    <a:lumOff val="40000"/>
                  </a:schemeClr>
                </a:solidFill>
              </a:rPr>
              <a:t>c </a:t>
            </a:r>
            <a:r>
              <a:rPr lang="en-US" dirty="0" err="1">
                <a:solidFill>
                  <a:schemeClr val="tx1">
                    <a:lumMod val="60000"/>
                    <a:lumOff val="40000"/>
                  </a:schemeClr>
                </a:solidFill>
              </a:rPr>
              <a:t>của</a:t>
            </a:r>
            <a:r>
              <a:rPr lang="en-US" dirty="0">
                <a:solidFill>
                  <a:schemeClr val="tx1">
                    <a:lumMod val="60000"/>
                    <a:lumOff val="40000"/>
                  </a:schemeClr>
                </a:solidFill>
              </a:rPr>
              <a:t> con </a:t>
            </a:r>
            <a:r>
              <a:rPr lang="en-US" dirty="0" err="1">
                <a:solidFill>
                  <a:schemeClr val="tx1">
                    <a:lumMod val="60000"/>
                    <a:lumOff val="40000"/>
                  </a:schemeClr>
                </a:solidFill>
              </a:rPr>
              <a:t>trỏ</a:t>
            </a:r>
            <a:endParaRPr lang="en-US" dirty="0">
              <a:solidFill>
                <a:schemeClr val="tx1">
                  <a:lumMod val="60000"/>
                  <a:lumOff val="40000"/>
                </a:schemeClr>
              </a:solidFill>
            </a:endParaRPr>
          </a:p>
          <a:p>
            <a:pPr lvl="1">
              <a:defRPr/>
            </a:pPr>
            <a:endParaRPr lang="en-US" dirty="0"/>
          </a:p>
          <a:p>
            <a:pPr lvl="1">
              <a:defRPr/>
            </a:pPr>
            <a:endParaRPr lang="en-US" dirty="0"/>
          </a:p>
          <a:p>
            <a:pPr lvl="1">
              <a:defRPr/>
            </a:pPr>
            <a:endParaRPr lang="en-US" dirty="0"/>
          </a:p>
          <a:p>
            <a:pPr marL="503748" lvl="1" indent="0">
              <a:buNone/>
              <a:defRPr/>
            </a:pPr>
            <a:endParaRPr lang="en-US" dirty="0"/>
          </a:p>
          <a:p>
            <a:pPr marL="503748" lvl="1" indent="0">
              <a:buNone/>
              <a:defRPr/>
            </a:pPr>
            <a:endParaRPr lang="en-US" dirty="0"/>
          </a:p>
          <a:p>
            <a:pPr>
              <a:defRPr/>
            </a:pPr>
            <a:r>
              <a:rPr lang="en-US" dirty="0"/>
              <a:t>Con </a:t>
            </a:r>
            <a:r>
              <a:rPr lang="en-US" dirty="0" err="1"/>
              <a:t>trỏ</a:t>
            </a:r>
            <a:r>
              <a:rPr lang="en-US" dirty="0"/>
              <a:t> </a:t>
            </a:r>
            <a:r>
              <a:rPr lang="en-US" dirty="0" err="1">
                <a:solidFill>
                  <a:srgbClr val="FF0000"/>
                </a:solidFill>
              </a:rPr>
              <a:t>chỉ</a:t>
            </a:r>
            <a:r>
              <a:rPr lang="en-US" dirty="0">
                <a:solidFill>
                  <a:srgbClr val="FF0000"/>
                </a:solidFill>
              </a:rPr>
              <a:t> l</a:t>
            </a:r>
            <a:r>
              <a:rPr lang="vi-VN" dirty="0">
                <a:solidFill>
                  <a:srgbClr val="FF0000"/>
                </a:solidFill>
              </a:rPr>
              <a:t>ư</a:t>
            </a:r>
            <a:r>
              <a:rPr lang="en-US" dirty="0">
                <a:solidFill>
                  <a:srgbClr val="FF0000"/>
                </a:solidFill>
              </a:rPr>
              <a:t>u </a:t>
            </a:r>
            <a:r>
              <a:rPr lang="vi-VN" dirty="0">
                <a:solidFill>
                  <a:srgbClr val="FF0000"/>
                </a:solidFill>
              </a:rPr>
              <a:t>đị</a:t>
            </a:r>
            <a:r>
              <a:rPr lang="en-US" dirty="0">
                <a:solidFill>
                  <a:srgbClr val="FF0000"/>
                </a:solidFill>
              </a:rPr>
              <a:t>a </a:t>
            </a:r>
            <a:r>
              <a:rPr lang="en-US" dirty="0" err="1">
                <a:solidFill>
                  <a:srgbClr val="FF0000"/>
                </a:solidFill>
              </a:rPr>
              <a:t>chỉ</a:t>
            </a:r>
            <a:r>
              <a:rPr lang="en-US" dirty="0"/>
              <a:t> </a:t>
            </a:r>
            <a:r>
              <a:rPr lang="en-US" dirty="0" err="1"/>
              <a:t>nên</a:t>
            </a:r>
            <a:r>
              <a:rPr lang="en-US" dirty="0"/>
              <a:t> </a:t>
            </a:r>
            <a:r>
              <a:rPr lang="en-US" dirty="0" err="1"/>
              <a:t>kích</a:t>
            </a:r>
            <a:r>
              <a:rPr lang="en-US" dirty="0"/>
              <a:t> </a:t>
            </a:r>
            <a:r>
              <a:rPr lang="en-US" dirty="0" err="1"/>
              <a:t>th</a:t>
            </a:r>
            <a:r>
              <a:rPr lang="vi-VN" dirty="0"/>
              <a:t>ước</a:t>
            </a:r>
            <a:r>
              <a:rPr lang="en-US" dirty="0"/>
              <a:t> </a:t>
            </a:r>
            <a:r>
              <a:rPr lang="en-US" dirty="0" err="1"/>
              <a:t>của</a:t>
            </a:r>
            <a:r>
              <a:rPr lang="en-US" dirty="0"/>
              <a:t> </a:t>
            </a:r>
            <a:r>
              <a:rPr lang="en-US" dirty="0" err="1"/>
              <a:t>mọi</a:t>
            </a:r>
            <a:r>
              <a:rPr lang="en-US" dirty="0"/>
              <a:t> con </a:t>
            </a:r>
            <a:r>
              <a:rPr lang="en-US" dirty="0" err="1"/>
              <a:t>trỏ</a:t>
            </a:r>
            <a:r>
              <a:rPr lang="en-US" dirty="0"/>
              <a:t> </a:t>
            </a:r>
            <a:r>
              <a:rPr lang="en-US" dirty="0" err="1"/>
              <a:t>là</a:t>
            </a:r>
            <a:r>
              <a:rPr lang="en-US" dirty="0"/>
              <a:t> </a:t>
            </a:r>
            <a:r>
              <a:rPr lang="en-US" dirty="0" err="1"/>
              <a:t>nh</a:t>
            </a:r>
            <a:r>
              <a:rPr lang="vi-VN" dirty="0"/>
              <a:t>ư</a:t>
            </a:r>
            <a:r>
              <a:rPr lang="en-US" dirty="0"/>
              <a:t> </a:t>
            </a:r>
            <a:r>
              <a:rPr lang="en-US" dirty="0" err="1"/>
              <a:t>nhau</a:t>
            </a:r>
            <a:endParaRPr lang="en-US" dirty="0"/>
          </a:p>
        </p:txBody>
      </p:sp>
      <p:sp>
        <p:nvSpPr>
          <p:cNvPr id="53250" name="Title 1"/>
          <p:cNvSpPr>
            <a:spLocks noGrp="1"/>
          </p:cNvSpPr>
          <p:nvPr>
            <p:ph type="title"/>
          </p:nvPr>
        </p:nvSpPr>
        <p:spPr/>
        <p:txBody>
          <a:bodyPr/>
          <a:lstStyle/>
          <a:p>
            <a:r>
              <a:rPr lang="en-US" altLang="en-US" dirty="0" err="1">
                <a:cs typeface="Consolas" panose="020B0609020204030204" pitchFamily="49" charset="0"/>
              </a:rPr>
              <a:t>Kích</a:t>
            </a:r>
            <a:r>
              <a:rPr lang="en-US" altLang="en-US" dirty="0">
                <a:cs typeface="Consolas" panose="020B0609020204030204" pitchFamily="49" charset="0"/>
              </a:rPr>
              <a:t> </a:t>
            </a:r>
            <a:r>
              <a:rPr lang="en-US" altLang="en-US" dirty="0" err="1">
                <a:cs typeface="Consolas" panose="020B0609020204030204" pitchFamily="49" charset="0"/>
              </a:rPr>
              <a:t>th</a:t>
            </a:r>
            <a:r>
              <a:rPr lang="vi-VN" altLang="en-US" dirty="0">
                <a:cs typeface="Consolas" panose="020B0609020204030204" pitchFamily="49" charset="0"/>
              </a:rPr>
              <a:t>ướ</a:t>
            </a:r>
            <a:r>
              <a:rPr lang="en-US" altLang="en-US" dirty="0">
                <a:cs typeface="Consolas" panose="020B0609020204030204" pitchFamily="49" charset="0"/>
              </a:rPr>
              <a:t>c </a:t>
            </a:r>
            <a:r>
              <a:rPr lang="en-US" altLang="en-US" dirty="0" err="1">
                <a:cs typeface="Consolas" panose="020B0609020204030204" pitchFamily="49" charset="0"/>
              </a:rPr>
              <a:t>của</a:t>
            </a:r>
            <a:r>
              <a:rPr lang="en-US" altLang="en-US" dirty="0">
                <a:cs typeface="Consolas" panose="020B0609020204030204" pitchFamily="49" charset="0"/>
              </a:rPr>
              <a:t> con </a:t>
            </a:r>
            <a:r>
              <a:rPr lang="en-US" altLang="en-US" dirty="0" err="1">
                <a:cs typeface="Consolas" panose="020B0609020204030204" pitchFamily="49" charset="0"/>
              </a:rPr>
              <a:t>trỏ</a:t>
            </a:r>
            <a:endParaRPr lang="en-US" altLang="en-US" dirty="0">
              <a:cs typeface="Consolas" panose="020B0609020204030204" pitchFamily="49" charset="0"/>
            </a:endParaRPr>
          </a:p>
        </p:txBody>
      </p:sp>
      <p:grpSp>
        <p:nvGrpSpPr>
          <p:cNvPr id="2" name="Group 1"/>
          <p:cNvGrpSpPr/>
          <p:nvPr/>
        </p:nvGrpSpPr>
        <p:grpSpPr>
          <a:xfrm>
            <a:off x="2434808" y="2462478"/>
            <a:ext cx="7892137" cy="1788310"/>
            <a:chOff x="2209800" y="2057400"/>
            <a:chExt cx="7162800" cy="1623047"/>
          </a:xfrm>
        </p:grpSpPr>
        <p:sp>
          <p:nvSpPr>
            <p:cNvPr id="7" name="Rounded Rectangle 6"/>
            <p:cNvSpPr/>
            <p:nvPr/>
          </p:nvSpPr>
          <p:spPr>
            <a:xfrm>
              <a:off x="2209800" y="2057400"/>
              <a:ext cx="152400" cy="16002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p>
          </p:txBody>
        </p:sp>
        <p:sp>
          <p:nvSpPr>
            <p:cNvPr id="53254" name="TextBox 7"/>
            <p:cNvSpPr txBox="1">
              <a:spLocks noChangeArrowheads="1"/>
            </p:cNvSpPr>
            <p:nvPr/>
          </p:nvSpPr>
          <p:spPr bwMode="auto">
            <a:xfrm>
              <a:off x="2362200" y="2057400"/>
              <a:ext cx="7010400" cy="1623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n-US" altLang="en-US" sz="2204" b="1">
                  <a:latin typeface="Courier New" panose="02070309020205020404" pitchFamily="49" charset="0"/>
                  <a:cs typeface="Courier New" panose="02070309020205020404" pitchFamily="49" charset="0"/>
                </a:rPr>
                <a:t>char </a:t>
              </a:r>
              <a:r>
                <a:rPr lang="en-US" altLang="en-US" sz="2204" b="1">
                  <a:solidFill>
                    <a:srgbClr val="FF0000"/>
                  </a:solidFill>
                  <a:latin typeface="Courier New" panose="02070309020205020404" pitchFamily="49" charset="0"/>
                  <a:cs typeface="Courier New" panose="02070309020205020404" pitchFamily="49" charset="0"/>
                </a:rPr>
                <a:t>*</a:t>
              </a:r>
              <a:r>
                <a:rPr lang="en-US" altLang="en-US" sz="2204" b="1">
                  <a:latin typeface="Courier New" panose="02070309020205020404" pitchFamily="49" charset="0"/>
                  <a:cs typeface="Courier New" panose="02070309020205020404" pitchFamily="49" charset="0"/>
                </a:rPr>
                <a:t>p1;</a:t>
              </a:r>
            </a:p>
            <a:p>
              <a:pPr eaLnBrk="1" hangingPunct="1"/>
              <a:r>
                <a:rPr lang="en-US" altLang="en-US" sz="2204" b="1">
                  <a:latin typeface="Courier New" panose="02070309020205020404" pitchFamily="49" charset="0"/>
                  <a:cs typeface="Courier New" panose="02070309020205020404" pitchFamily="49" charset="0"/>
                </a:rPr>
                <a:t>int </a:t>
              </a:r>
              <a:r>
                <a:rPr lang="en-US" altLang="en-US" sz="2204" b="1">
                  <a:solidFill>
                    <a:srgbClr val="FF0000"/>
                  </a:solidFill>
                  <a:latin typeface="Courier New" panose="02070309020205020404" pitchFamily="49" charset="0"/>
                  <a:cs typeface="Courier New" panose="02070309020205020404" pitchFamily="49" charset="0"/>
                </a:rPr>
                <a:t>*</a:t>
              </a:r>
              <a:r>
                <a:rPr lang="en-US" altLang="en-US" sz="2204" b="1">
                  <a:latin typeface="Courier New" panose="02070309020205020404" pitchFamily="49" charset="0"/>
                  <a:cs typeface="Courier New" panose="02070309020205020404" pitchFamily="49" charset="0"/>
                </a:rPr>
                <a:t>p2;</a:t>
              </a:r>
            </a:p>
            <a:p>
              <a:pPr eaLnBrk="1" hangingPunct="1"/>
              <a:r>
                <a:rPr lang="en-US" altLang="en-US" sz="2204" b="1">
                  <a:latin typeface="Courier New" panose="02070309020205020404" pitchFamily="49" charset="0"/>
                  <a:cs typeface="Courier New" panose="02070309020205020404" pitchFamily="49" charset="0"/>
                </a:rPr>
                <a:t>float *p3;</a:t>
              </a:r>
            </a:p>
            <a:p>
              <a:pPr eaLnBrk="1" hangingPunct="1"/>
              <a:r>
                <a:rPr lang="en-US" altLang="en-US" sz="2204" b="1">
                  <a:latin typeface="Courier New" panose="02070309020205020404" pitchFamily="49" charset="0"/>
                  <a:cs typeface="Courier New" panose="02070309020205020404" pitchFamily="49" charset="0"/>
                </a:rPr>
                <a:t>double *p4;</a:t>
              </a:r>
            </a:p>
            <a:p>
              <a:pPr eaLnBrk="1" hangingPunct="1"/>
              <a:r>
                <a:rPr lang="en-US" altLang="en-US" sz="2204" b="1">
                  <a:latin typeface="Courier New" panose="02070309020205020404" pitchFamily="49" charset="0"/>
                  <a:cs typeface="Courier New" panose="02070309020205020404" pitchFamily="49" charset="0"/>
                </a:rPr>
                <a:t>…</a:t>
              </a:r>
            </a:p>
          </p:txBody>
        </p:sp>
      </p:grpSp>
      <p:sp>
        <p:nvSpPr>
          <p:cNvPr id="4" name="Footer Placeholder 3">
            <a:extLst>
              <a:ext uri="{FF2B5EF4-FFF2-40B4-BE49-F238E27FC236}">
                <a16:creationId xmlns:a16="http://schemas.microsoft.com/office/drawing/2014/main" id="{856E6BBF-1FA0-A04E-AAD6-AA56C08A7C6B}"/>
              </a:ext>
            </a:extLst>
          </p:cNvPr>
          <p:cNvSpPr>
            <a:spLocks noGrp="1"/>
          </p:cNvSpPr>
          <p:nvPr>
            <p:ph type="ftr" sz="quarter" idx="10"/>
          </p:nvPr>
        </p:nvSpPr>
        <p:spPr/>
        <p:txBody>
          <a:bodyPr/>
          <a:lstStyle/>
          <a:p>
            <a:r>
              <a:rPr lang="en-US"/>
              <a:t>CSE224 - Nhắc lại về C++</a:t>
            </a:r>
            <a:endParaRPr lang="en-VN"/>
          </a:p>
        </p:txBody>
      </p:sp>
      <p:sp>
        <p:nvSpPr>
          <p:cNvPr id="5" name="Slide Number Placeholder 4">
            <a:extLst>
              <a:ext uri="{FF2B5EF4-FFF2-40B4-BE49-F238E27FC236}">
                <a16:creationId xmlns:a16="http://schemas.microsoft.com/office/drawing/2014/main" id="{C395602C-7510-6945-AA21-038229D97316}"/>
              </a:ext>
            </a:extLst>
          </p:cNvPr>
          <p:cNvSpPr>
            <a:spLocks noGrp="1"/>
          </p:cNvSpPr>
          <p:nvPr>
            <p:ph type="sldNum" sz="quarter" idx="11"/>
          </p:nvPr>
        </p:nvSpPr>
        <p:spPr/>
        <p:txBody>
          <a:bodyPr/>
          <a:lstStyle/>
          <a:p>
            <a:fld id="{B6F15528-21DE-4FAA-801E-634DDDAF4B2B}" type="slidenum">
              <a:rPr lang="en-VN"/>
              <a:t>31</a:t>
            </a:fld>
            <a:endParaRPr lang="en-VN"/>
          </a:p>
        </p:txBody>
      </p:sp>
    </p:spTree>
    <p:extLst>
      <p:ext uri="{BB962C8B-B14F-4D97-AF65-F5344CB8AC3E}">
        <p14:creationId xmlns:p14="http://schemas.microsoft.com/office/powerpoint/2010/main" val="38769484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507A11-AA8D-714A-8441-44BAF21D0372}"/>
              </a:ext>
            </a:extLst>
          </p:cNvPr>
          <p:cNvSpPr>
            <a:spLocks noGrp="1"/>
          </p:cNvSpPr>
          <p:nvPr>
            <p:ph idx="1"/>
          </p:nvPr>
        </p:nvSpPr>
        <p:spPr/>
        <p:txBody>
          <a:bodyPr/>
          <a:lstStyle/>
          <a:p>
            <a:endParaRPr lang="en-VN"/>
          </a:p>
        </p:txBody>
      </p:sp>
      <p:sp>
        <p:nvSpPr>
          <p:cNvPr id="3" name="Title 2">
            <a:extLst>
              <a:ext uri="{FF2B5EF4-FFF2-40B4-BE49-F238E27FC236}">
                <a16:creationId xmlns:a16="http://schemas.microsoft.com/office/drawing/2014/main" id="{C9D55BF7-2547-4145-BC5D-CD26DF34D09F}"/>
              </a:ext>
            </a:extLst>
          </p:cNvPr>
          <p:cNvSpPr>
            <a:spLocks noGrp="1"/>
          </p:cNvSpPr>
          <p:nvPr>
            <p:ph type="title"/>
          </p:nvPr>
        </p:nvSpPr>
        <p:spPr/>
        <p:txBody>
          <a:bodyPr/>
          <a:lstStyle/>
          <a:p>
            <a:r>
              <a:rPr lang="vi-VN"/>
              <a:t>1</a:t>
            </a:r>
            <a:r>
              <a:rPr lang="it-IT"/>
              <a:t>.</a:t>
            </a:r>
            <a:r>
              <a:rPr lang="vi-VN"/>
              <a:t>5. C</a:t>
            </a:r>
            <a:r>
              <a:rPr lang="it-IT"/>
              <a:t>ấu trúc</a:t>
            </a:r>
            <a:endParaRPr lang="en-VN"/>
          </a:p>
        </p:txBody>
      </p:sp>
      <p:sp>
        <p:nvSpPr>
          <p:cNvPr id="4" name="Footer Placeholder 3">
            <a:extLst>
              <a:ext uri="{FF2B5EF4-FFF2-40B4-BE49-F238E27FC236}">
                <a16:creationId xmlns:a16="http://schemas.microsoft.com/office/drawing/2014/main" id="{CF217512-2AB0-3249-A9D4-673087F1BCCE}"/>
              </a:ext>
            </a:extLst>
          </p:cNvPr>
          <p:cNvSpPr>
            <a:spLocks noGrp="1"/>
          </p:cNvSpPr>
          <p:nvPr>
            <p:ph type="ftr" sz="quarter" idx="10"/>
          </p:nvPr>
        </p:nvSpPr>
        <p:spPr/>
        <p:txBody>
          <a:bodyPr/>
          <a:lstStyle/>
          <a:p>
            <a:r>
              <a:rPr lang="en-US"/>
              <a:t>CSE224 - Nhắc lại về C++</a:t>
            </a:r>
            <a:endParaRPr lang="en-VN"/>
          </a:p>
        </p:txBody>
      </p:sp>
      <p:sp>
        <p:nvSpPr>
          <p:cNvPr id="6" name="Slide Number Placeholder 5">
            <a:extLst>
              <a:ext uri="{FF2B5EF4-FFF2-40B4-BE49-F238E27FC236}">
                <a16:creationId xmlns:a16="http://schemas.microsoft.com/office/drawing/2014/main" id="{360B8C45-14CB-D449-8D96-98BD16D87110}"/>
              </a:ext>
            </a:extLst>
          </p:cNvPr>
          <p:cNvSpPr>
            <a:spLocks noGrp="1"/>
          </p:cNvSpPr>
          <p:nvPr>
            <p:ph type="sldNum" sz="quarter" idx="11"/>
          </p:nvPr>
        </p:nvSpPr>
        <p:spPr/>
        <p:txBody>
          <a:bodyPr/>
          <a:lstStyle/>
          <a:p>
            <a:fld id="{B6F15528-21DE-4FAA-801E-634DDDAF4B2B}" type="slidenum">
              <a:rPr lang="en-VN"/>
              <a:t>32</a:t>
            </a:fld>
            <a:endParaRPr lang="en-VN"/>
          </a:p>
        </p:txBody>
      </p:sp>
    </p:spTree>
    <p:extLst>
      <p:ext uri="{BB962C8B-B14F-4D97-AF65-F5344CB8AC3E}">
        <p14:creationId xmlns:p14="http://schemas.microsoft.com/office/powerpoint/2010/main" val="41066455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Content Placeholder 2">
            <a:extLst>
              <a:ext uri="{FF2B5EF4-FFF2-40B4-BE49-F238E27FC236}">
                <a16:creationId xmlns:a16="http://schemas.microsoft.com/office/drawing/2014/main" id="{EE1944E1-9283-584C-8048-15CA878335C3}"/>
              </a:ext>
            </a:extLst>
          </p:cNvPr>
          <p:cNvSpPr>
            <a:spLocks noGrp="1"/>
          </p:cNvSpPr>
          <p:nvPr>
            <p:ph idx="1"/>
          </p:nvPr>
        </p:nvSpPr>
        <p:spPr/>
        <p:txBody>
          <a:bodyPr/>
          <a:lstStyle/>
          <a:p>
            <a:pPr eaLnBrk="1" hangingPunct="1"/>
            <a:r>
              <a:rPr lang="en-US" altLang="en-VN" sz="3085" b="1"/>
              <a:t>Ý nghĩa</a:t>
            </a:r>
            <a:r>
              <a:rPr lang="en-US" altLang="en-VN" sz="3085"/>
              <a:t>: là cấu trúc cho phép bên trong chứa các trường dữ liệu mà có kiểu dữ liệu có thể khác nhau</a:t>
            </a:r>
          </a:p>
          <a:p>
            <a:pPr eaLnBrk="1" hangingPunct="1"/>
            <a:r>
              <a:rPr lang="en-US" altLang="en-VN" sz="3085"/>
              <a:t>Các thao tác cơ bản:</a:t>
            </a:r>
          </a:p>
          <a:p>
            <a:pPr lvl="1" eaLnBrk="1" hangingPunct="1"/>
            <a:r>
              <a:rPr lang="en-US" altLang="en-VN" sz="2645"/>
              <a:t>Định nghĩa</a:t>
            </a:r>
          </a:p>
          <a:p>
            <a:pPr lvl="1" eaLnBrk="1" hangingPunct="1"/>
            <a:r>
              <a:rPr lang="en-US" altLang="en-VN" sz="2645"/>
              <a:t>Khai báo biến</a:t>
            </a:r>
          </a:p>
          <a:p>
            <a:pPr lvl="1" eaLnBrk="1" hangingPunct="1"/>
            <a:r>
              <a:rPr lang="en-US" altLang="en-VN" sz="2645"/>
              <a:t>Truy nhập vào các trường</a:t>
            </a:r>
          </a:p>
          <a:p>
            <a:pPr lvl="1" eaLnBrk="1" hangingPunct="1"/>
            <a:r>
              <a:rPr lang="en-US" altLang="en-VN" sz="2645"/>
              <a:t>Gán giá trị</a:t>
            </a:r>
          </a:p>
        </p:txBody>
      </p:sp>
      <p:sp>
        <p:nvSpPr>
          <p:cNvPr id="17410" name="Title 1">
            <a:extLst>
              <a:ext uri="{FF2B5EF4-FFF2-40B4-BE49-F238E27FC236}">
                <a16:creationId xmlns:a16="http://schemas.microsoft.com/office/drawing/2014/main" id="{4866D9C8-04A5-E942-AFE1-06E25589C6B5}"/>
              </a:ext>
            </a:extLst>
          </p:cNvPr>
          <p:cNvSpPr>
            <a:spLocks noGrp="1"/>
          </p:cNvSpPr>
          <p:nvPr>
            <p:ph type="title"/>
          </p:nvPr>
        </p:nvSpPr>
        <p:spPr/>
        <p:txBody>
          <a:bodyPr/>
          <a:lstStyle/>
          <a:p>
            <a:pPr eaLnBrk="1" hangingPunct="1"/>
            <a:r>
              <a:rPr lang="en-US" altLang="en-VN"/>
              <a:t>Kiểu struct</a:t>
            </a:r>
          </a:p>
        </p:txBody>
      </p:sp>
      <p:sp>
        <p:nvSpPr>
          <p:cNvPr id="2" name="Footer Placeholder 1">
            <a:extLst>
              <a:ext uri="{FF2B5EF4-FFF2-40B4-BE49-F238E27FC236}">
                <a16:creationId xmlns:a16="http://schemas.microsoft.com/office/drawing/2014/main" id="{984FF404-823A-B84A-A44A-6012F112D385}"/>
              </a:ext>
            </a:extLst>
          </p:cNvPr>
          <p:cNvSpPr>
            <a:spLocks noGrp="1"/>
          </p:cNvSpPr>
          <p:nvPr>
            <p:ph type="ftr" sz="quarter" idx="10"/>
          </p:nvPr>
        </p:nvSpPr>
        <p:spPr/>
        <p:txBody>
          <a:bodyPr/>
          <a:lstStyle/>
          <a:p>
            <a:r>
              <a:rPr lang="en-US"/>
              <a:t>CSE224 - Nhắc lại về C++</a:t>
            </a:r>
            <a:endParaRPr lang="en-VN"/>
          </a:p>
        </p:txBody>
      </p:sp>
      <p:sp>
        <p:nvSpPr>
          <p:cNvPr id="3" name="Slide Number Placeholder 2">
            <a:extLst>
              <a:ext uri="{FF2B5EF4-FFF2-40B4-BE49-F238E27FC236}">
                <a16:creationId xmlns:a16="http://schemas.microsoft.com/office/drawing/2014/main" id="{731F91C3-1253-3D43-84FE-5B9C32973EA5}"/>
              </a:ext>
            </a:extLst>
          </p:cNvPr>
          <p:cNvSpPr>
            <a:spLocks noGrp="1"/>
          </p:cNvSpPr>
          <p:nvPr>
            <p:ph type="sldNum" sz="quarter" idx="11"/>
          </p:nvPr>
        </p:nvSpPr>
        <p:spPr/>
        <p:txBody>
          <a:bodyPr/>
          <a:lstStyle/>
          <a:p>
            <a:fld id="{B6F15528-21DE-4FAA-801E-634DDDAF4B2B}" type="slidenum">
              <a:rPr lang="en-VN"/>
              <a:t>33</a:t>
            </a:fld>
            <a:endParaRPr lang="en-V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Content Placeholder 2">
            <a:extLst>
              <a:ext uri="{FF2B5EF4-FFF2-40B4-BE49-F238E27FC236}">
                <a16:creationId xmlns:a16="http://schemas.microsoft.com/office/drawing/2014/main" id="{87775113-7019-4344-B0F2-F66D9B1FB58F}"/>
              </a:ext>
            </a:extLst>
          </p:cNvPr>
          <p:cNvSpPr>
            <a:spLocks noGrp="1"/>
          </p:cNvSpPr>
          <p:nvPr>
            <p:ph idx="1"/>
          </p:nvPr>
        </p:nvSpPr>
        <p:spPr/>
        <p:txBody>
          <a:bodyPr/>
          <a:lstStyle/>
          <a:p>
            <a:pPr eaLnBrk="1" hangingPunct="1">
              <a:buFont typeface="Arial" panose="020B0604020202020204" pitchFamily="34" charset="0"/>
              <a:buNone/>
            </a:pPr>
            <a:r>
              <a:rPr lang="en-US" altLang="en-VN" sz="2645" b="1"/>
              <a:t>struct  </a:t>
            </a:r>
            <a:r>
              <a:rPr lang="en-US" altLang="en-VN" sz="2645"/>
              <a:t>tên_kiểu {</a:t>
            </a:r>
          </a:p>
          <a:p>
            <a:pPr eaLnBrk="1" hangingPunct="1">
              <a:buFont typeface="Arial" panose="020B0604020202020204" pitchFamily="34" charset="0"/>
              <a:buNone/>
            </a:pPr>
            <a:r>
              <a:rPr lang="en-US" altLang="en-VN" sz="2645"/>
              <a:t>	Khai báo các trường;</a:t>
            </a:r>
          </a:p>
          <a:p>
            <a:pPr eaLnBrk="1" hangingPunct="1">
              <a:buFont typeface="Arial" panose="020B0604020202020204" pitchFamily="34" charset="0"/>
              <a:buNone/>
            </a:pPr>
            <a:r>
              <a:rPr lang="en-US" altLang="en-VN" sz="2645"/>
              <a:t>};</a:t>
            </a:r>
          </a:p>
          <a:p>
            <a:pPr eaLnBrk="1" hangingPunct="1">
              <a:buFont typeface="Arial" panose="020B0604020202020204" pitchFamily="34" charset="0"/>
              <a:buNone/>
            </a:pPr>
            <a:r>
              <a:rPr lang="en-US" altLang="en-VN" sz="2645"/>
              <a:t> </a:t>
            </a:r>
            <a:r>
              <a:rPr lang="en-US" altLang="en-VN" sz="2645" b="1"/>
              <a:t>VD: </a:t>
            </a:r>
            <a:endParaRPr lang="en-US" altLang="en-VN" sz="2645"/>
          </a:p>
          <a:p>
            <a:pPr eaLnBrk="1" hangingPunct="1">
              <a:buFont typeface="Arial" panose="020B0604020202020204" pitchFamily="34" charset="0"/>
              <a:buNone/>
            </a:pPr>
            <a:r>
              <a:rPr lang="en-US" altLang="en-VN" sz="2645" b="1"/>
              <a:t>struct</a:t>
            </a:r>
            <a:r>
              <a:rPr lang="en-US" altLang="en-VN" sz="2645"/>
              <a:t> date {</a:t>
            </a:r>
          </a:p>
          <a:p>
            <a:pPr eaLnBrk="1" hangingPunct="1">
              <a:buFont typeface="Arial" panose="020B0604020202020204" pitchFamily="34" charset="0"/>
              <a:buNone/>
            </a:pPr>
            <a:r>
              <a:rPr lang="en-US" altLang="en-VN" sz="2645"/>
              <a:t>	int  ngay;</a:t>
            </a:r>
          </a:p>
          <a:p>
            <a:pPr eaLnBrk="1" hangingPunct="1">
              <a:buFont typeface="Arial" panose="020B0604020202020204" pitchFamily="34" charset="0"/>
              <a:buNone/>
            </a:pPr>
            <a:r>
              <a:rPr lang="en-US" altLang="en-VN" sz="2645"/>
              <a:t>	int thang;</a:t>
            </a:r>
          </a:p>
          <a:p>
            <a:pPr eaLnBrk="1" hangingPunct="1">
              <a:buFont typeface="Arial" panose="020B0604020202020204" pitchFamily="34" charset="0"/>
              <a:buNone/>
            </a:pPr>
            <a:r>
              <a:rPr lang="en-US" altLang="en-VN" sz="2645"/>
              <a:t>	int nam;</a:t>
            </a:r>
          </a:p>
          <a:p>
            <a:pPr eaLnBrk="1" hangingPunct="1">
              <a:buFont typeface="Arial" panose="020B0604020202020204" pitchFamily="34" charset="0"/>
              <a:buNone/>
            </a:pPr>
            <a:r>
              <a:rPr lang="en-US" altLang="en-VN" sz="2645"/>
              <a:t>};</a:t>
            </a:r>
          </a:p>
        </p:txBody>
      </p:sp>
      <p:sp>
        <p:nvSpPr>
          <p:cNvPr id="19458" name="Title 1">
            <a:extLst>
              <a:ext uri="{FF2B5EF4-FFF2-40B4-BE49-F238E27FC236}">
                <a16:creationId xmlns:a16="http://schemas.microsoft.com/office/drawing/2014/main" id="{E7BBC621-1624-9C42-9B23-B1BF166E0E13}"/>
              </a:ext>
            </a:extLst>
          </p:cNvPr>
          <p:cNvSpPr>
            <a:spLocks noGrp="1"/>
          </p:cNvSpPr>
          <p:nvPr>
            <p:ph type="title"/>
          </p:nvPr>
        </p:nvSpPr>
        <p:spPr/>
        <p:txBody>
          <a:bodyPr/>
          <a:lstStyle/>
          <a:p>
            <a:pPr eaLnBrk="1" hangingPunct="1"/>
            <a:r>
              <a:rPr lang="en-US" altLang="en-VN"/>
              <a:t>Kiểu struct – Định nghĩa</a:t>
            </a:r>
          </a:p>
        </p:txBody>
      </p:sp>
      <p:sp>
        <p:nvSpPr>
          <p:cNvPr id="6" name="Content Placeholder 5">
            <a:extLst>
              <a:ext uri="{FF2B5EF4-FFF2-40B4-BE49-F238E27FC236}">
                <a16:creationId xmlns:a16="http://schemas.microsoft.com/office/drawing/2014/main" id="{F270E37F-094D-024A-8FDE-00668C84AC7E}"/>
              </a:ext>
            </a:extLst>
          </p:cNvPr>
          <p:cNvSpPr>
            <a:spLocks noGrp="1"/>
          </p:cNvSpPr>
          <p:nvPr>
            <p:ph sz="quarter" idx="4294967295"/>
          </p:nvPr>
        </p:nvSpPr>
        <p:spPr>
          <a:xfrm>
            <a:off x="5649912" y="1699830"/>
            <a:ext cx="6549955" cy="5440363"/>
          </a:xfrm>
        </p:spPr>
        <p:txBody>
          <a:bodyPr>
            <a:normAutofit/>
          </a:bodyPr>
          <a:lstStyle/>
          <a:p>
            <a:pPr marL="377842" indent="-377842" fontAlgn="auto">
              <a:spcAft>
                <a:spcPts val="0"/>
              </a:spcAft>
              <a:buNone/>
              <a:defRPr/>
            </a:pPr>
            <a:endParaRPr lang="en-US" sz="2645" b="1"/>
          </a:p>
          <a:p>
            <a:pPr marL="377842" indent="-377842" fontAlgn="auto">
              <a:spcAft>
                <a:spcPts val="0"/>
              </a:spcAft>
              <a:buNone/>
              <a:defRPr/>
            </a:pPr>
            <a:endParaRPr lang="en-US" sz="2645" b="1"/>
          </a:p>
          <a:p>
            <a:pPr marL="377842" indent="-377842" fontAlgn="auto">
              <a:spcAft>
                <a:spcPts val="0"/>
              </a:spcAft>
              <a:buNone/>
              <a:defRPr/>
            </a:pPr>
            <a:endParaRPr lang="en-US" sz="2645" b="1"/>
          </a:p>
          <a:p>
            <a:pPr marL="377842" indent="-377842" fontAlgn="auto">
              <a:spcAft>
                <a:spcPts val="0"/>
              </a:spcAft>
              <a:buNone/>
              <a:defRPr/>
            </a:pPr>
            <a:r>
              <a:rPr lang="en-US" sz="2645" b="1"/>
              <a:t>struct</a:t>
            </a:r>
            <a:r>
              <a:rPr lang="en-US" sz="2645"/>
              <a:t>  nguoi {</a:t>
            </a:r>
          </a:p>
          <a:p>
            <a:pPr marL="377842" indent="-377842" fontAlgn="auto">
              <a:spcAft>
                <a:spcPts val="0"/>
              </a:spcAft>
              <a:buNone/>
              <a:defRPr/>
            </a:pPr>
            <a:r>
              <a:rPr lang="en-US" sz="2645"/>
              <a:t>	char  ten[30];</a:t>
            </a:r>
          </a:p>
          <a:p>
            <a:pPr marL="377842" indent="-377842" fontAlgn="auto">
              <a:spcAft>
                <a:spcPts val="0"/>
              </a:spcAft>
              <a:buNone/>
              <a:defRPr/>
            </a:pPr>
            <a:r>
              <a:rPr lang="en-US" sz="2645"/>
              <a:t>	int  tuoi;</a:t>
            </a:r>
          </a:p>
          <a:p>
            <a:pPr marL="377842" indent="-377842" fontAlgn="auto">
              <a:spcAft>
                <a:spcPts val="0"/>
              </a:spcAft>
              <a:buNone/>
              <a:defRPr/>
            </a:pPr>
            <a:r>
              <a:rPr lang="en-US" sz="2645"/>
              <a:t>	char  gioitinh; // ‘M’ cho nam, ‘F’ cho nữ</a:t>
            </a:r>
          </a:p>
          <a:p>
            <a:pPr marL="377842" indent="-377842" fontAlgn="auto">
              <a:spcAft>
                <a:spcPts val="0"/>
              </a:spcAft>
              <a:buNone/>
              <a:defRPr/>
            </a:pPr>
            <a:r>
              <a:rPr lang="en-US" sz="2645"/>
              <a:t>	date ngaysinh;</a:t>
            </a:r>
          </a:p>
          <a:p>
            <a:pPr marL="377842" indent="-377842" fontAlgn="auto">
              <a:spcAft>
                <a:spcPts val="0"/>
              </a:spcAft>
              <a:buNone/>
              <a:defRPr/>
            </a:pPr>
            <a:r>
              <a:rPr lang="en-US" sz="2645"/>
              <a:t>};</a:t>
            </a:r>
          </a:p>
          <a:p>
            <a:pPr marL="302273" indent="-302273" fontAlgn="auto">
              <a:spcAft>
                <a:spcPts val="0"/>
              </a:spcAft>
              <a:buFont typeface="Wingdings 3"/>
              <a:buChar char=""/>
              <a:defRPr/>
            </a:pPr>
            <a:endParaRPr lang="en-AU"/>
          </a:p>
        </p:txBody>
      </p:sp>
      <p:sp>
        <p:nvSpPr>
          <p:cNvPr id="2" name="Footer Placeholder 1">
            <a:extLst>
              <a:ext uri="{FF2B5EF4-FFF2-40B4-BE49-F238E27FC236}">
                <a16:creationId xmlns:a16="http://schemas.microsoft.com/office/drawing/2014/main" id="{2C8A5A26-8134-6F4A-9C80-0E4D3126D4E8}"/>
              </a:ext>
            </a:extLst>
          </p:cNvPr>
          <p:cNvSpPr>
            <a:spLocks noGrp="1"/>
          </p:cNvSpPr>
          <p:nvPr>
            <p:ph type="ftr" sz="quarter" idx="10"/>
          </p:nvPr>
        </p:nvSpPr>
        <p:spPr/>
        <p:txBody>
          <a:bodyPr/>
          <a:lstStyle/>
          <a:p>
            <a:r>
              <a:rPr lang="en-US"/>
              <a:t>CSE224 - Nhắc lại về C++</a:t>
            </a:r>
            <a:endParaRPr lang="en-VN"/>
          </a:p>
        </p:txBody>
      </p:sp>
      <p:sp>
        <p:nvSpPr>
          <p:cNvPr id="3" name="Slide Number Placeholder 2">
            <a:extLst>
              <a:ext uri="{FF2B5EF4-FFF2-40B4-BE49-F238E27FC236}">
                <a16:creationId xmlns:a16="http://schemas.microsoft.com/office/drawing/2014/main" id="{92B8E607-F757-784D-9EA2-EC46045AC531}"/>
              </a:ext>
            </a:extLst>
          </p:cNvPr>
          <p:cNvSpPr>
            <a:spLocks noGrp="1"/>
          </p:cNvSpPr>
          <p:nvPr>
            <p:ph type="sldNum" sz="quarter" idx="11"/>
          </p:nvPr>
        </p:nvSpPr>
        <p:spPr/>
        <p:txBody>
          <a:bodyPr/>
          <a:lstStyle/>
          <a:p>
            <a:fld id="{B6F15528-21DE-4FAA-801E-634DDDAF4B2B}" type="slidenum">
              <a:rPr lang="en-VN"/>
              <a:t>34</a:t>
            </a:fld>
            <a:endParaRPr lang="en-V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Content Placeholder 2">
            <a:extLst>
              <a:ext uri="{FF2B5EF4-FFF2-40B4-BE49-F238E27FC236}">
                <a16:creationId xmlns:a16="http://schemas.microsoft.com/office/drawing/2014/main" id="{2F410571-18D1-1E4D-AEC2-6C55A3B76A50}"/>
              </a:ext>
            </a:extLst>
          </p:cNvPr>
          <p:cNvSpPr>
            <a:spLocks noGrp="1"/>
          </p:cNvSpPr>
          <p:nvPr>
            <p:ph idx="1"/>
          </p:nvPr>
        </p:nvSpPr>
        <p:spPr>
          <a:xfrm>
            <a:off x="671672" y="1220461"/>
            <a:ext cx="6959440" cy="5660378"/>
          </a:xfrm>
        </p:spPr>
        <p:txBody>
          <a:bodyPr/>
          <a:lstStyle/>
          <a:p>
            <a:pPr eaLnBrk="1" hangingPunct="1"/>
            <a:r>
              <a:rPr lang="en-US" altLang="en-VN"/>
              <a:t>Có 2 cách truy nhập:</a:t>
            </a:r>
          </a:p>
          <a:p>
            <a:pPr lvl="1" eaLnBrk="1" hangingPunct="1"/>
            <a:r>
              <a:rPr lang="en-US" altLang="en-VN"/>
              <a:t>Cách 1: dùng biến thông thường, sử dụng cú pháp “</a:t>
            </a:r>
            <a:r>
              <a:rPr lang="en-US" altLang="en-VN" b="1" i="1"/>
              <a:t>tên_biến.tên_trường</a:t>
            </a:r>
            <a:r>
              <a:rPr lang="en-US" altLang="en-VN"/>
              <a:t>”</a:t>
            </a:r>
          </a:p>
          <a:p>
            <a:pPr lvl="1" eaLnBrk="1" hangingPunct="1"/>
            <a:r>
              <a:rPr lang="en-US" altLang="en-VN"/>
              <a:t>Cách 2: dùng biến con trỏ, sử dụng cú pháp “</a:t>
            </a:r>
            <a:r>
              <a:rPr lang="en-US" altLang="en-VN" b="1" i="1"/>
              <a:t>tên_biến-&gt;tên_trường</a:t>
            </a:r>
            <a:r>
              <a:rPr lang="en-US" altLang="en-VN"/>
              <a:t>”</a:t>
            </a:r>
          </a:p>
        </p:txBody>
      </p:sp>
      <p:sp>
        <p:nvSpPr>
          <p:cNvPr id="23554" name="Title 1">
            <a:extLst>
              <a:ext uri="{FF2B5EF4-FFF2-40B4-BE49-F238E27FC236}">
                <a16:creationId xmlns:a16="http://schemas.microsoft.com/office/drawing/2014/main" id="{672A119D-957D-0641-937D-27EF4F5B46D2}"/>
              </a:ext>
            </a:extLst>
          </p:cNvPr>
          <p:cNvSpPr>
            <a:spLocks noGrp="1"/>
          </p:cNvSpPr>
          <p:nvPr>
            <p:ph type="title"/>
          </p:nvPr>
        </p:nvSpPr>
        <p:spPr/>
        <p:txBody>
          <a:bodyPr/>
          <a:lstStyle/>
          <a:p>
            <a:pPr eaLnBrk="1" hangingPunct="1"/>
            <a:r>
              <a:rPr lang="en-US" altLang="en-VN"/>
              <a:t>Truy nhập vào các trường</a:t>
            </a:r>
          </a:p>
        </p:txBody>
      </p:sp>
      <p:sp>
        <p:nvSpPr>
          <p:cNvPr id="5" name="Rounded Rectangle 4">
            <a:extLst>
              <a:ext uri="{FF2B5EF4-FFF2-40B4-BE49-F238E27FC236}">
                <a16:creationId xmlns:a16="http://schemas.microsoft.com/office/drawing/2014/main" id="{7A7927E3-E3E4-694A-8A46-A6E255307EEB}"/>
              </a:ext>
            </a:extLst>
          </p:cNvPr>
          <p:cNvSpPr/>
          <p:nvPr/>
        </p:nvSpPr>
        <p:spPr>
          <a:xfrm>
            <a:off x="7467600" y="1220461"/>
            <a:ext cx="5724444" cy="565035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defRPr/>
            </a:pPr>
            <a:r>
              <a:rPr lang="en-US" sz="2645" b="1">
                <a:solidFill>
                  <a:schemeClr val="tx1"/>
                </a:solidFill>
                <a:latin typeface="Times New Roman" panose="02020603050405020304" pitchFamily="18" charset="0"/>
                <a:cs typeface="Times New Roman" panose="02020603050405020304" pitchFamily="18" charset="0"/>
              </a:rPr>
              <a:t>struct </a:t>
            </a:r>
            <a:r>
              <a:rPr lang="en-US" sz="2645">
                <a:solidFill>
                  <a:schemeClr val="tx1"/>
                </a:solidFill>
                <a:latin typeface="Times New Roman" panose="02020603050405020304" pitchFamily="18" charset="0"/>
                <a:cs typeface="Times New Roman" panose="02020603050405020304" pitchFamily="18" charset="0"/>
              </a:rPr>
              <a:t> lophoc{</a:t>
            </a:r>
          </a:p>
          <a:p>
            <a:pPr>
              <a:defRPr/>
            </a:pPr>
            <a:r>
              <a:rPr lang="en-US" sz="2645">
                <a:solidFill>
                  <a:schemeClr val="tx1"/>
                </a:solidFill>
                <a:latin typeface="Times New Roman" panose="02020603050405020304" pitchFamily="18" charset="0"/>
                <a:cs typeface="Times New Roman" panose="02020603050405020304" pitchFamily="18" charset="0"/>
              </a:rPr>
              <a:t>    char  sohieu[30] ;</a:t>
            </a:r>
          </a:p>
          <a:p>
            <a:pPr>
              <a:defRPr/>
            </a:pPr>
            <a:r>
              <a:rPr lang="en-US" sz="2645">
                <a:solidFill>
                  <a:schemeClr val="tx1"/>
                </a:solidFill>
                <a:latin typeface="Times New Roman" panose="02020603050405020304" pitchFamily="18" charset="0"/>
                <a:cs typeface="Times New Roman" panose="02020603050405020304" pitchFamily="18" charset="0"/>
              </a:rPr>
              <a:t>    char  chuyennganh; </a:t>
            </a:r>
          </a:p>
          <a:p>
            <a:pPr>
              <a:defRPr/>
            </a:pPr>
            <a:r>
              <a:rPr lang="en-US" sz="2645">
                <a:solidFill>
                  <a:schemeClr val="tx1"/>
                </a:solidFill>
                <a:latin typeface="Times New Roman" panose="02020603050405020304" pitchFamily="18" charset="0"/>
                <a:cs typeface="Times New Roman" panose="02020603050405020304" pitchFamily="18" charset="0"/>
              </a:rPr>
              <a:t>    int  soluong;</a:t>
            </a:r>
          </a:p>
          <a:p>
            <a:pPr>
              <a:defRPr/>
            </a:pPr>
            <a:r>
              <a:rPr lang="en-US" sz="2645">
                <a:solidFill>
                  <a:schemeClr val="tx1"/>
                </a:solidFill>
                <a:latin typeface="Times New Roman" panose="02020603050405020304" pitchFamily="18" charset="0"/>
                <a:cs typeface="Times New Roman" panose="02020603050405020304" pitchFamily="18" charset="0"/>
              </a:rPr>
              <a:t>} ;</a:t>
            </a:r>
            <a:endParaRPr lang="en-US" sz="2204">
              <a:solidFill>
                <a:schemeClr val="tx1"/>
              </a:solidFill>
              <a:latin typeface="Times New Roman" panose="02020603050405020304" pitchFamily="18" charset="0"/>
              <a:cs typeface="Times New Roman" panose="02020603050405020304" pitchFamily="18" charset="0"/>
            </a:endParaRPr>
          </a:p>
          <a:p>
            <a:pPr>
              <a:defRPr/>
            </a:pPr>
            <a:r>
              <a:rPr lang="en-US" sz="2645">
                <a:solidFill>
                  <a:schemeClr val="tx1"/>
                </a:solidFill>
                <a:latin typeface="Times New Roman" panose="02020603050405020304" pitchFamily="18" charset="0"/>
                <a:cs typeface="Times New Roman" panose="02020603050405020304" pitchFamily="18" charset="0"/>
              </a:rPr>
              <a:t>lophoc  lh;</a:t>
            </a:r>
          </a:p>
          <a:p>
            <a:pPr>
              <a:defRPr/>
            </a:pPr>
            <a:r>
              <a:rPr lang="en-US" sz="2645">
                <a:solidFill>
                  <a:schemeClr val="tx1"/>
                </a:solidFill>
                <a:latin typeface="Times New Roman" panose="02020603050405020304" pitchFamily="18" charset="0"/>
                <a:cs typeface="Times New Roman" panose="02020603050405020304" pitchFamily="18" charset="0"/>
              </a:rPr>
              <a:t>lophoc * p = &amp; lh;</a:t>
            </a:r>
          </a:p>
          <a:p>
            <a:pPr>
              <a:defRPr/>
            </a:pPr>
            <a:endParaRPr lang="en-US" sz="2645">
              <a:solidFill>
                <a:schemeClr val="tx1"/>
              </a:solidFill>
              <a:latin typeface="Times New Roman" panose="02020603050405020304" pitchFamily="18" charset="0"/>
              <a:cs typeface="Times New Roman" panose="02020603050405020304" pitchFamily="18" charset="0"/>
            </a:endParaRPr>
          </a:p>
          <a:p>
            <a:pPr>
              <a:defRPr/>
            </a:pPr>
            <a:r>
              <a:rPr lang="en-US" sz="2645">
                <a:solidFill>
                  <a:schemeClr val="tx1"/>
                </a:solidFill>
                <a:latin typeface="Times New Roman" panose="02020603050405020304" pitchFamily="18" charset="0"/>
                <a:cs typeface="Times New Roman" panose="02020603050405020304" pitchFamily="18" charset="0"/>
              </a:rPr>
              <a:t>cin&gt;&gt;</a:t>
            </a:r>
            <a:r>
              <a:rPr lang="en-US" sz="2645" b="1">
                <a:solidFill>
                  <a:schemeClr val="tx1"/>
                </a:solidFill>
                <a:latin typeface="Times New Roman" panose="02020603050405020304" pitchFamily="18" charset="0"/>
                <a:cs typeface="Times New Roman" panose="02020603050405020304" pitchFamily="18" charset="0"/>
              </a:rPr>
              <a:t>lh.sohieu</a:t>
            </a:r>
            <a:r>
              <a:rPr lang="en-US" sz="2645">
                <a:solidFill>
                  <a:schemeClr val="tx1"/>
                </a:solidFill>
                <a:latin typeface="Times New Roman" panose="02020603050405020304" pitchFamily="18" charset="0"/>
                <a:cs typeface="Times New Roman" panose="02020603050405020304" pitchFamily="18" charset="0"/>
              </a:rPr>
              <a:t>;</a:t>
            </a:r>
          </a:p>
          <a:p>
            <a:pPr>
              <a:defRPr/>
            </a:pPr>
            <a:r>
              <a:rPr lang="en-US" sz="2645">
                <a:solidFill>
                  <a:schemeClr val="tx1"/>
                </a:solidFill>
                <a:latin typeface="Times New Roman" panose="02020603050405020304" pitchFamily="18" charset="0"/>
                <a:cs typeface="Times New Roman" panose="02020603050405020304" pitchFamily="18" charset="0"/>
              </a:rPr>
              <a:t>cin&gt;&gt;</a:t>
            </a:r>
            <a:r>
              <a:rPr lang="en-US" sz="2645" b="1">
                <a:solidFill>
                  <a:schemeClr val="tx1"/>
                </a:solidFill>
                <a:latin typeface="Times New Roman" panose="02020603050405020304" pitchFamily="18" charset="0"/>
                <a:cs typeface="Times New Roman" panose="02020603050405020304" pitchFamily="18" charset="0"/>
              </a:rPr>
              <a:t>p-&gt;chuyennganh</a:t>
            </a:r>
            <a:r>
              <a:rPr lang="en-US" sz="2645">
                <a:solidFill>
                  <a:schemeClr val="tx1"/>
                </a:solidFill>
                <a:latin typeface="Times New Roman" panose="02020603050405020304" pitchFamily="18" charset="0"/>
                <a:cs typeface="Times New Roman" panose="02020603050405020304" pitchFamily="18" charset="0"/>
              </a:rPr>
              <a:t>;</a:t>
            </a:r>
          </a:p>
          <a:p>
            <a:pPr>
              <a:defRPr/>
            </a:pPr>
            <a:r>
              <a:rPr lang="en-US" sz="2645">
                <a:solidFill>
                  <a:schemeClr val="tx1"/>
                </a:solidFill>
                <a:latin typeface="Times New Roman" panose="02020603050405020304" pitchFamily="18" charset="0"/>
                <a:cs typeface="Times New Roman" panose="02020603050405020304" pitchFamily="18" charset="0"/>
              </a:rPr>
              <a:t>cin&gt;&gt;</a:t>
            </a:r>
            <a:r>
              <a:rPr lang="en-US" sz="2645" b="1">
                <a:solidFill>
                  <a:schemeClr val="tx1"/>
                </a:solidFill>
                <a:latin typeface="Times New Roman" panose="02020603050405020304" pitchFamily="18" charset="0"/>
                <a:cs typeface="Times New Roman" panose="02020603050405020304" pitchFamily="18" charset="0"/>
              </a:rPr>
              <a:t>p-&gt;soluong</a:t>
            </a:r>
            <a:r>
              <a:rPr lang="en-US" sz="2645">
                <a:solidFill>
                  <a:schemeClr val="tx1"/>
                </a:solidFill>
                <a:latin typeface="Times New Roman" panose="02020603050405020304" pitchFamily="18" charset="0"/>
                <a:cs typeface="Times New Roman" panose="02020603050405020304" pitchFamily="18" charset="0"/>
              </a:rPr>
              <a:t>;</a:t>
            </a:r>
          </a:p>
          <a:p>
            <a:pPr>
              <a:defRPr/>
            </a:pPr>
            <a:endParaRPr lang="en-US" sz="2204">
              <a:solidFill>
                <a:schemeClr val="tx1"/>
              </a:solidFill>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7E6BD533-064E-CC43-9EFC-FE00EE4F2120}"/>
              </a:ext>
            </a:extLst>
          </p:cNvPr>
          <p:cNvSpPr>
            <a:spLocks noGrp="1"/>
          </p:cNvSpPr>
          <p:nvPr>
            <p:ph type="ftr" sz="quarter" idx="10"/>
          </p:nvPr>
        </p:nvSpPr>
        <p:spPr/>
        <p:txBody>
          <a:bodyPr/>
          <a:lstStyle/>
          <a:p>
            <a:r>
              <a:rPr lang="en-US"/>
              <a:t>CSE224 - Nhắc lại về C++</a:t>
            </a:r>
            <a:endParaRPr lang="en-VN"/>
          </a:p>
        </p:txBody>
      </p:sp>
      <p:sp>
        <p:nvSpPr>
          <p:cNvPr id="3" name="Slide Number Placeholder 2">
            <a:extLst>
              <a:ext uri="{FF2B5EF4-FFF2-40B4-BE49-F238E27FC236}">
                <a16:creationId xmlns:a16="http://schemas.microsoft.com/office/drawing/2014/main" id="{FA7CD910-687C-1B4E-8BA6-B6F90AF09CFD}"/>
              </a:ext>
            </a:extLst>
          </p:cNvPr>
          <p:cNvSpPr>
            <a:spLocks noGrp="1"/>
          </p:cNvSpPr>
          <p:nvPr>
            <p:ph type="sldNum" sz="quarter" idx="11"/>
          </p:nvPr>
        </p:nvSpPr>
        <p:spPr/>
        <p:txBody>
          <a:bodyPr/>
          <a:lstStyle/>
          <a:p>
            <a:fld id="{B6F15528-21DE-4FAA-801E-634DDDAF4B2B}" type="slidenum">
              <a:rPr lang="en-VN"/>
              <a:t>35</a:t>
            </a:fld>
            <a:endParaRPr lang="en-V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Content Placeholder 2">
            <a:extLst>
              <a:ext uri="{FF2B5EF4-FFF2-40B4-BE49-F238E27FC236}">
                <a16:creationId xmlns:a16="http://schemas.microsoft.com/office/drawing/2014/main" id="{7408C308-FA5A-D54D-A6EF-0FF645BFF881}"/>
              </a:ext>
            </a:extLst>
          </p:cNvPr>
          <p:cNvSpPr>
            <a:spLocks noGrp="1"/>
          </p:cNvSpPr>
          <p:nvPr>
            <p:ph idx="1"/>
          </p:nvPr>
        </p:nvSpPr>
        <p:spPr/>
        <p:txBody>
          <a:bodyPr/>
          <a:lstStyle/>
          <a:p>
            <a:pPr algn="just" eaLnBrk="1" hangingPunct="1"/>
            <a:r>
              <a:rPr lang="en-US" altLang="en-VN"/>
              <a:t>Hai biến cùng một kiểu struct có thể được gán cho nhau. Việc gán này sẽ cho thay cho việc gán lần lượt tất cả các trường của hai biến này cho nhau. </a:t>
            </a:r>
          </a:p>
          <a:p>
            <a:pPr algn="just" eaLnBrk="1" hangingPunct="1">
              <a:buFont typeface="Arial" panose="020B0604020202020204" pitchFamily="34" charset="0"/>
              <a:buNone/>
            </a:pPr>
            <a:endParaRPr lang="en-US" altLang="en-VN"/>
          </a:p>
          <a:p>
            <a:pPr algn="just" eaLnBrk="1" hangingPunct="1">
              <a:buFont typeface="Arial" panose="020B0604020202020204" pitchFamily="34" charset="0"/>
              <a:buNone/>
            </a:pPr>
            <a:r>
              <a:rPr lang="en-US" altLang="en-VN"/>
              <a:t>VD:</a:t>
            </a:r>
          </a:p>
        </p:txBody>
      </p:sp>
      <p:sp>
        <p:nvSpPr>
          <p:cNvPr id="24578" name="Title 1">
            <a:extLst>
              <a:ext uri="{FF2B5EF4-FFF2-40B4-BE49-F238E27FC236}">
                <a16:creationId xmlns:a16="http://schemas.microsoft.com/office/drawing/2014/main" id="{20438725-5BB0-4249-A8B2-39795422F982}"/>
              </a:ext>
            </a:extLst>
          </p:cNvPr>
          <p:cNvSpPr>
            <a:spLocks noGrp="1"/>
          </p:cNvSpPr>
          <p:nvPr>
            <p:ph type="title"/>
          </p:nvPr>
        </p:nvSpPr>
        <p:spPr/>
        <p:txBody>
          <a:bodyPr/>
          <a:lstStyle/>
          <a:p>
            <a:pPr eaLnBrk="1" hangingPunct="1"/>
            <a:r>
              <a:rPr lang="en-US" altLang="en-VN"/>
              <a:t>Kiểu struct -  Gán giá trị</a:t>
            </a:r>
          </a:p>
        </p:txBody>
      </p:sp>
      <p:sp>
        <p:nvSpPr>
          <p:cNvPr id="5" name="Rounded Rectangle 4">
            <a:extLst>
              <a:ext uri="{FF2B5EF4-FFF2-40B4-BE49-F238E27FC236}">
                <a16:creationId xmlns:a16="http://schemas.microsoft.com/office/drawing/2014/main" id="{2CBA2A26-66CB-5043-9BF9-05C4BD235A18}"/>
              </a:ext>
            </a:extLst>
          </p:cNvPr>
          <p:cNvSpPr/>
          <p:nvPr/>
        </p:nvSpPr>
        <p:spPr>
          <a:xfrm>
            <a:off x="6548789" y="3778250"/>
            <a:ext cx="5651077" cy="1679222"/>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400">
                <a:solidFill>
                  <a:schemeClr val="tx1"/>
                </a:solidFill>
                <a:latin typeface="+mj-lt"/>
                <a:cs typeface="Arial" pitchFamily="34" charset="0"/>
              </a:rPr>
              <a:t>lh1.sohieu = lh2.sohieu;</a:t>
            </a:r>
          </a:p>
          <a:p>
            <a:pPr>
              <a:defRPr/>
            </a:pPr>
            <a:r>
              <a:rPr lang="en-US" sz="2400">
                <a:solidFill>
                  <a:schemeClr val="tx1"/>
                </a:solidFill>
                <a:latin typeface="+mj-lt"/>
                <a:cs typeface="Arial" pitchFamily="34" charset="0"/>
              </a:rPr>
              <a:t>lh1.chuyennganh =   lh2.chuyennganh;</a:t>
            </a:r>
          </a:p>
          <a:p>
            <a:pPr>
              <a:defRPr/>
            </a:pPr>
            <a:r>
              <a:rPr lang="en-US" sz="2400">
                <a:solidFill>
                  <a:schemeClr val="tx1"/>
                </a:solidFill>
                <a:latin typeface="+mj-lt"/>
                <a:cs typeface="Arial" pitchFamily="34" charset="0"/>
              </a:rPr>
              <a:t>lh1.soluong = lh2.soluong;</a:t>
            </a:r>
          </a:p>
        </p:txBody>
      </p:sp>
      <p:sp>
        <p:nvSpPr>
          <p:cNvPr id="6" name="Left-Right Arrow 5">
            <a:extLst>
              <a:ext uri="{FF2B5EF4-FFF2-40B4-BE49-F238E27FC236}">
                <a16:creationId xmlns:a16="http://schemas.microsoft.com/office/drawing/2014/main" id="{231C1B5E-B459-2F4D-8599-5CD3D9D6B4DB}"/>
              </a:ext>
            </a:extLst>
          </p:cNvPr>
          <p:cNvSpPr/>
          <p:nvPr/>
        </p:nvSpPr>
        <p:spPr>
          <a:xfrm>
            <a:off x="5192712" y="4365978"/>
            <a:ext cx="1259417" cy="25188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ounded Rectangle 6">
            <a:extLst>
              <a:ext uri="{FF2B5EF4-FFF2-40B4-BE49-F238E27FC236}">
                <a16:creationId xmlns:a16="http://schemas.microsoft.com/office/drawing/2014/main" id="{76306B3A-6647-B642-A430-8263E4294AA0}"/>
              </a:ext>
            </a:extLst>
          </p:cNvPr>
          <p:cNvSpPr/>
          <p:nvPr/>
        </p:nvSpPr>
        <p:spPr>
          <a:xfrm>
            <a:off x="2367173" y="3862211"/>
            <a:ext cx="2825539" cy="1343378"/>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Arial" charset="0"/>
              <a:buNone/>
              <a:defRPr/>
            </a:pPr>
            <a:r>
              <a:rPr lang="en-US" sz="2400">
                <a:solidFill>
                  <a:schemeClr val="tx1"/>
                </a:solidFill>
                <a:latin typeface="+mj-lt"/>
                <a:cs typeface="Arial" pitchFamily="34" charset="0"/>
              </a:rPr>
              <a:t>lophoc lh1, lh2;</a:t>
            </a:r>
          </a:p>
          <a:p>
            <a:pPr>
              <a:buFont typeface="Arial" charset="0"/>
              <a:buNone/>
              <a:defRPr/>
            </a:pPr>
            <a:r>
              <a:rPr lang="en-US" sz="2400">
                <a:solidFill>
                  <a:schemeClr val="tx1"/>
                </a:solidFill>
                <a:latin typeface="+mj-lt"/>
                <a:cs typeface="Arial" pitchFamily="34" charset="0"/>
              </a:rPr>
              <a:t>lh1=lh2; </a:t>
            </a:r>
          </a:p>
          <a:p>
            <a:pPr>
              <a:defRPr/>
            </a:pPr>
            <a:endParaRPr lang="en-US" sz="2400">
              <a:solidFill>
                <a:schemeClr val="tx1"/>
              </a:solidFill>
              <a:latin typeface="+mj-lt"/>
              <a:cs typeface="Arial" pitchFamily="34" charset="0"/>
            </a:endParaRPr>
          </a:p>
        </p:txBody>
      </p:sp>
      <p:sp>
        <p:nvSpPr>
          <p:cNvPr id="2" name="Footer Placeholder 1">
            <a:extLst>
              <a:ext uri="{FF2B5EF4-FFF2-40B4-BE49-F238E27FC236}">
                <a16:creationId xmlns:a16="http://schemas.microsoft.com/office/drawing/2014/main" id="{3A296CFB-FDBE-3446-B098-C9EA0BE719DA}"/>
              </a:ext>
            </a:extLst>
          </p:cNvPr>
          <p:cNvSpPr>
            <a:spLocks noGrp="1"/>
          </p:cNvSpPr>
          <p:nvPr>
            <p:ph type="ftr" sz="quarter" idx="10"/>
          </p:nvPr>
        </p:nvSpPr>
        <p:spPr/>
        <p:txBody>
          <a:bodyPr/>
          <a:lstStyle/>
          <a:p>
            <a:r>
              <a:rPr lang="en-US"/>
              <a:t>CSE224 - Nhắc lại về C++</a:t>
            </a:r>
            <a:endParaRPr lang="en-VN"/>
          </a:p>
        </p:txBody>
      </p:sp>
      <p:sp>
        <p:nvSpPr>
          <p:cNvPr id="3" name="Slide Number Placeholder 2">
            <a:extLst>
              <a:ext uri="{FF2B5EF4-FFF2-40B4-BE49-F238E27FC236}">
                <a16:creationId xmlns:a16="http://schemas.microsoft.com/office/drawing/2014/main" id="{0EDBBE71-5684-7C44-80F2-C2E6B4CA3633}"/>
              </a:ext>
            </a:extLst>
          </p:cNvPr>
          <p:cNvSpPr>
            <a:spLocks noGrp="1"/>
          </p:cNvSpPr>
          <p:nvPr>
            <p:ph type="sldNum" sz="quarter" idx="11"/>
          </p:nvPr>
        </p:nvSpPr>
        <p:spPr/>
        <p:txBody>
          <a:bodyPr/>
          <a:lstStyle/>
          <a:p>
            <a:fld id="{B6F15528-21DE-4FAA-801E-634DDDAF4B2B}" type="slidenum">
              <a:rPr lang="en-VN"/>
              <a:t>36</a:t>
            </a:fld>
            <a:endParaRPr lang="en-V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Content Placeholder 3">
            <a:extLst>
              <a:ext uri="{FF2B5EF4-FFF2-40B4-BE49-F238E27FC236}">
                <a16:creationId xmlns:a16="http://schemas.microsoft.com/office/drawing/2014/main" id="{4EC2932E-087D-684C-9A41-B281C19FA808}"/>
              </a:ext>
            </a:extLst>
          </p:cNvPr>
          <p:cNvSpPr>
            <a:spLocks noGrp="1"/>
          </p:cNvSpPr>
          <p:nvPr>
            <p:ph idx="1"/>
          </p:nvPr>
        </p:nvSpPr>
        <p:spPr/>
        <p:txBody>
          <a:bodyPr/>
          <a:lstStyle/>
          <a:p>
            <a:pPr eaLnBrk="1" hangingPunct="1"/>
            <a:r>
              <a:rPr lang="en-US" altLang="en-VN" sz="3085">
                <a:latin typeface="+mj-lt"/>
                <a:cs typeface="Arial" panose="020B0604020202020204" pitchFamily="34" charset="0"/>
              </a:rPr>
              <a:t>Viết chương trình quản lý một danh sách nhân viên với các chức năng:</a:t>
            </a:r>
          </a:p>
          <a:p>
            <a:pPr lvl="1" eaLnBrk="1" hangingPunct="1"/>
            <a:r>
              <a:rPr lang="en-US" altLang="en-VN">
                <a:latin typeface="+mj-lt"/>
                <a:cs typeface="Arial" panose="020B0604020202020204" pitchFamily="34" charset="0"/>
              </a:rPr>
              <a:t>Nhập vào một danh sách N nhân viên (N là hằng số cho trước)</a:t>
            </a:r>
          </a:p>
          <a:p>
            <a:pPr lvl="1" eaLnBrk="1" hangingPunct="1"/>
            <a:r>
              <a:rPr lang="en-US" altLang="en-VN">
                <a:latin typeface="+mj-lt"/>
                <a:cs typeface="Arial" panose="020B0604020202020204" pitchFamily="34" charset="0"/>
              </a:rPr>
              <a:t>In ra nội dung danh sách đó</a:t>
            </a:r>
            <a:endParaRPr lang="en-AU" altLang="en-VN">
              <a:latin typeface="+mj-lt"/>
            </a:endParaRPr>
          </a:p>
        </p:txBody>
      </p:sp>
      <p:sp>
        <p:nvSpPr>
          <p:cNvPr id="25602" name="Title 1">
            <a:extLst>
              <a:ext uri="{FF2B5EF4-FFF2-40B4-BE49-F238E27FC236}">
                <a16:creationId xmlns:a16="http://schemas.microsoft.com/office/drawing/2014/main" id="{08E463EC-B34C-FF4B-ACE5-70F282417A07}"/>
              </a:ext>
            </a:extLst>
          </p:cNvPr>
          <p:cNvSpPr>
            <a:spLocks noGrp="1"/>
          </p:cNvSpPr>
          <p:nvPr>
            <p:ph type="title"/>
          </p:nvPr>
        </p:nvSpPr>
        <p:spPr/>
        <p:txBody>
          <a:bodyPr/>
          <a:lstStyle/>
          <a:p>
            <a:pPr eaLnBrk="1" hangingPunct="1"/>
            <a:r>
              <a:rPr lang="en-AU" altLang="en-VN"/>
              <a:t>Bài tập áp dụng </a:t>
            </a:r>
          </a:p>
        </p:txBody>
      </p:sp>
      <p:sp>
        <p:nvSpPr>
          <p:cNvPr id="2" name="Footer Placeholder 1">
            <a:extLst>
              <a:ext uri="{FF2B5EF4-FFF2-40B4-BE49-F238E27FC236}">
                <a16:creationId xmlns:a16="http://schemas.microsoft.com/office/drawing/2014/main" id="{3D74B726-DB29-0943-9FCA-CD93CF035AA9}"/>
              </a:ext>
            </a:extLst>
          </p:cNvPr>
          <p:cNvSpPr>
            <a:spLocks noGrp="1"/>
          </p:cNvSpPr>
          <p:nvPr>
            <p:ph type="ftr" sz="quarter" idx="10"/>
          </p:nvPr>
        </p:nvSpPr>
        <p:spPr/>
        <p:txBody>
          <a:bodyPr/>
          <a:lstStyle/>
          <a:p>
            <a:r>
              <a:rPr lang="en-US"/>
              <a:t>CSE224 - Nhắc lại về C++</a:t>
            </a:r>
            <a:endParaRPr lang="en-VN"/>
          </a:p>
        </p:txBody>
      </p:sp>
      <p:sp>
        <p:nvSpPr>
          <p:cNvPr id="3" name="Slide Number Placeholder 2">
            <a:extLst>
              <a:ext uri="{FF2B5EF4-FFF2-40B4-BE49-F238E27FC236}">
                <a16:creationId xmlns:a16="http://schemas.microsoft.com/office/drawing/2014/main" id="{ACFDAD0C-10BE-EC4C-B505-9F3BEFAFE444}"/>
              </a:ext>
            </a:extLst>
          </p:cNvPr>
          <p:cNvSpPr>
            <a:spLocks noGrp="1"/>
          </p:cNvSpPr>
          <p:nvPr>
            <p:ph type="sldNum" sz="quarter" idx="11"/>
          </p:nvPr>
        </p:nvSpPr>
        <p:spPr/>
        <p:txBody>
          <a:bodyPr/>
          <a:lstStyle/>
          <a:p>
            <a:fld id="{B6F15528-21DE-4FAA-801E-634DDDAF4B2B}" type="slidenum">
              <a:rPr lang="en-VN"/>
              <a:t>37</a:t>
            </a:fld>
            <a:endParaRPr lang="en-V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err="1"/>
              <a:t>Các</a:t>
            </a:r>
            <a:r>
              <a:rPr lang="en-US" dirty="0"/>
              <a:t> </a:t>
            </a:r>
            <a:r>
              <a:rPr lang="en-US" dirty="0" err="1"/>
              <a:t>môi</a:t>
            </a:r>
            <a:r>
              <a:rPr lang="en-US" dirty="0"/>
              <a:t> </a:t>
            </a:r>
            <a:r>
              <a:rPr lang="en-US" dirty="0" err="1"/>
              <a:t>trường</a:t>
            </a:r>
            <a:r>
              <a:rPr lang="en-US" dirty="0"/>
              <a:t> </a:t>
            </a:r>
            <a:r>
              <a:rPr lang="en-US" dirty="0" err="1"/>
              <a:t>hỗ</a:t>
            </a:r>
            <a:r>
              <a:rPr lang="en-US" dirty="0"/>
              <a:t> </a:t>
            </a:r>
            <a:r>
              <a:rPr lang="en-US" dirty="0" err="1"/>
              <a:t>trợ</a:t>
            </a:r>
            <a:r>
              <a:rPr lang="en-US" dirty="0"/>
              <a:t> </a:t>
            </a:r>
            <a:r>
              <a:rPr lang="en-US" dirty="0" err="1"/>
              <a:t>lập</a:t>
            </a:r>
            <a:r>
              <a:rPr lang="en-US" dirty="0"/>
              <a:t> </a:t>
            </a:r>
            <a:r>
              <a:rPr lang="en-US" dirty="0" err="1"/>
              <a:t>trình</a:t>
            </a:r>
            <a:r>
              <a:rPr lang="en-US" dirty="0"/>
              <a:t> (IDE)</a:t>
            </a:r>
          </a:p>
        </p:txBody>
      </p:sp>
      <p:sp>
        <p:nvSpPr>
          <p:cNvPr id="3" name="Content Placeholder 2"/>
          <p:cNvSpPr>
            <a:spLocks noGrp="1"/>
          </p:cNvSpPr>
          <p:nvPr>
            <p:ph idx="1"/>
          </p:nvPr>
        </p:nvSpPr>
        <p:spPr/>
        <p:txBody>
          <a:bodyPr>
            <a:noAutofit/>
          </a:bodyPr>
          <a:lstStyle/>
          <a:p>
            <a:pPr>
              <a:defRPr/>
            </a:pPr>
            <a:r>
              <a:rPr lang="en-US" dirty="0"/>
              <a:t>Borland C++</a:t>
            </a:r>
          </a:p>
          <a:p>
            <a:pPr>
              <a:defRPr/>
            </a:pPr>
            <a:r>
              <a:rPr lang="en-US" dirty="0"/>
              <a:t>Microsoft Visual Basic</a:t>
            </a:r>
          </a:p>
          <a:p>
            <a:pPr>
              <a:defRPr/>
            </a:pPr>
            <a:r>
              <a:rPr lang="en-US" dirty="0"/>
              <a:t>Microsoft Visual C++</a:t>
            </a:r>
          </a:p>
          <a:p>
            <a:pPr>
              <a:defRPr/>
            </a:pPr>
            <a:r>
              <a:rPr lang="en-US" dirty="0" err="1"/>
              <a:t>JBuider</a:t>
            </a:r>
            <a:endParaRPr lang="en-US" dirty="0"/>
          </a:p>
          <a:p>
            <a:pPr>
              <a:defRPr/>
            </a:pPr>
            <a:r>
              <a:rPr lang="en-US" dirty="0"/>
              <a:t>Eclipse SDK</a:t>
            </a:r>
          </a:p>
          <a:p>
            <a:pPr>
              <a:defRPr/>
            </a:pPr>
            <a:r>
              <a:rPr lang="en-US" dirty="0"/>
              <a:t>Visual </a:t>
            </a:r>
            <a:r>
              <a:rPr lang="en-US" dirty="0" err="1"/>
              <a:t>.Net</a:t>
            </a:r>
            <a:endParaRPr lang="en-US" dirty="0"/>
          </a:p>
          <a:p>
            <a:pPr>
              <a:defRPr/>
            </a:pPr>
            <a:r>
              <a:rPr lang="en-US" dirty="0"/>
              <a:t>…</a:t>
            </a:r>
          </a:p>
        </p:txBody>
      </p:sp>
      <p:sp>
        <p:nvSpPr>
          <p:cNvPr id="4" name="Footer Placeholder 3">
            <a:extLst>
              <a:ext uri="{FF2B5EF4-FFF2-40B4-BE49-F238E27FC236}">
                <a16:creationId xmlns:a16="http://schemas.microsoft.com/office/drawing/2014/main" id="{D334ABE5-4F00-D84B-9E4A-88CE843D786D}"/>
              </a:ext>
            </a:extLst>
          </p:cNvPr>
          <p:cNvSpPr>
            <a:spLocks noGrp="1"/>
          </p:cNvSpPr>
          <p:nvPr>
            <p:ph type="ftr" sz="quarter" idx="10"/>
          </p:nvPr>
        </p:nvSpPr>
        <p:spPr/>
        <p:txBody>
          <a:bodyPr/>
          <a:lstStyle/>
          <a:p>
            <a:r>
              <a:rPr lang="en-US"/>
              <a:t>CSE224 - Nhắc lại về C++</a:t>
            </a:r>
            <a:endParaRPr lang="en-VN"/>
          </a:p>
        </p:txBody>
      </p:sp>
      <p:sp>
        <p:nvSpPr>
          <p:cNvPr id="5" name="Slide Number Placeholder 4">
            <a:extLst>
              <a:ext uri="{FF2B5EF4-FFF2-40B4-BE49-F238E27FC236}">
                <a16:creationId xmlns:a16="http://schemas.microsoft.com/office/drawing/2014/main" id="{87CB1B6C-2628-0745-897C-DCF5549F03C6}"/>
              </a:ext>
            </a:extLst>
          </p:cNvPr>
          <p:cNvSpPr>
            <a:spLocks noGrp="1"/>
          </p:cNvSpPr>
          <p:nvPr>
            <p:ph type="sldNum" sz="quarter" idx="11"/>
          </p:nvPr>
        </p:nvSpPr>
        <p:spPr/>
        <p:txBody>
          <a:bodyPr/>
          <a:lstStyle/>
          <a:p>
            <a:fld id="{B6F15528-21DE-4FAA-801E-634DDDAF4B2B}" type="slidenum">
              <a:rPr lang="en-VN"/>
              <a:t>4</a:t>
            </a:fld>
            <a:endParaRPr lang="en-VN"/>
          </a:p>
        </p:txBody>
      </p:sp>
    </p:spTree>
    <p:extLst>
      <p:ext uri="{BB962C8B-B14F-4D97-AF65-F5344CB8AC3E}">
        <p14:creationId xmlns:p14="http://schemas.microsoft.com/office/powerpoint/2010/main" val="3930949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a:t>
            </a:r>
            <a:r>
              <a:rPr lang="en-US" dirty="0"/>
              <a:t> </a:t>
            </a:r>
            <a:r>
              <a:rPr lang="en-US" dirty="0" err="1"/>
              <a:t>bước</a:t>
            </a:r>
            <a:r>
              <a:rPr lang="en-US" dirty="0"/>
              <a:t> </a:t>
            </a:r>
            <a:r>
              <a:rPr lang="en-US" dirty="0" err="1"/>
              <a:t>thực</a:t>
            </a:r>
            <a:r>
              <a:rPr lang="en-US" dirty="0"/>
              <a:t> </a:t>
            </a:r>
            <a:r>
              <a:rPr lang="en-US" dirty="0" err="1"/>
              <a:t>thi</a:t>
            </a:r>
            <a:r>
              <a:rPr lang="en-US" dirty="0"/>
              <a:t> </a:t>
            </a:r>
            <a:r>
              <a:rPr lang="en-US" dirty="0" err="1"/>
              <a:t>chương</a:t>
            </a:r>
            <a:r>
              <a:rPr lang="en-US" dirty="0"/>
              <a:t> </a:t>
            </a:r>
            <a:r>
              <a:rPr lang="en-US" dirty="0" err="1"/>
              <a:t>trình</a:t>
            </a:r>
            <a:r>
              <a:rPr lang="en-US" dirty="0"/>
              <a:t> C++</a:t>
            </a:r>
          </a:p>
        </p:txBody>
      </p:sp>
      <p:pic>
        <p:nvPicPr>
          <p:cNvPr id="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474018" y="2077758"/>
            <a:ext cx="6892696" cy="4862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id="{8DE2D6E1-1B1D-8540-963F-0175D2A2A1A3}"/>
              </a:ext>
            </a:extLst>
          </p:cNvPr>
          <p:cNvSpPr>
            <a:spLocks noGrp="1"/>
          </p:cNvSpPr>
          <p:nvPr>
            <p:ph type="ftr" sz="quarter" idx="10"/>
          </p:nvPr>
        </p:nvSpPr>
        <p:spPr/>
        <p:txBody>
          <a:bodyPr/>
          <a:lstStyle/>
          <a:p>
            <a:r>
              <a:rPr lang="en-US"/>
              <a:t>CSE224 - Nhắc lại về C++</a:t>
            </a:r>
            <a:endParaRPr lang="en-VN"/>
          </a:p>
        </p:txBody>
      </p:sp>
      <p:sp>
        <p:nvSpPr>
          <p:cNvPr id="5" name="Slide Number Placeholder 4">
            <a:extLst>
              <a:ext uri="{FF2B5EF4-FFF2-40B4-BE49-F238E27FC236}">
                <a16:creationId xmlns:a16="http://schemas.microsoft.com/office/drawing/2014/main" id="{E4D460A6-227B-394B-B09E-757A6D3EA10E}"/>
              </a:ext>
            </a:extLst>
          </p:cNvPr>
          <p:cNvSpPr>
            <a:spLocks noGrp="1"/>
          </p:cNvSpPr>
          <p:nvPr>
            <p:ph type="sldNum" sz="quarter" idx="11"/>
          </p:nvPr>
        </p:nvSpPr>
        <p:spPr/>
        <p:txBody>
          <a:bodyPr/>
          <a:lstStyle/>
          <a:p>
            <a:fld id="{B6F15528-21DE-4FAA-801E-634DDDAF4B2B}" type="slidenum">
              <a:rPr lang="en-VN"/>
              <a:t>5</a:t>
            </a:fld>
            <a:endParaRPr lang="en-VN"/>
          </a:p>
        </p:txBody>
      </p:sp>
    </p:spTree>
    <p:extLst>
      <p:ext uri="{BB962C8B-B14F-4D97-AF65-F5344CB8AC3E}">
        <p14:creationId xmlns:p14="http://schemas.microsoft.com/office/powerpoint/2010/main" val="3016417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2" name="Rectangle 12"/>
          <p:cNvSpPr>
            <a:spLocks noChangeArrowheads="1"/>
          </p:cNvSpPr>
          <p:nvPr/>
        </p:nvSpPr>
        <p:spPr bwMode="auto">
          <a:xfrm>
            <a:off x="2014890" y="1679222"/>
            <a:ext cx="4114094" cy="5709356"/>
          </a:xfrm>
          <a:prstGeom prst="rect">
            <a:avLst/>
          </a:prstGeom>
          <a:solidFill>
            <a:schemeClr val="bg2"/>
          </a:solidFill>
          <a:ln w="9525">
            <a:solidFill>
              <a:schemeClr val="tx1"/>
            </a:solidFill>
            <a:prstDash val="lgDashDotDot"/>
            <a:miter lim="800000"/>
            <a:headEnd/>
            <a:tailEnd/>
          </a:ln>
        </p:spPr>
        <p:txBody>
          <a:bodyPr wrap="none" anchor="ctr"/>
          <a:lstStyle/>
          <a:p>
            <a:endParaRPr lang="en-US" dirty="0"/>
          </a:p>
        </p:txBody>
      </p:sp>
      <p:sp>
        <p:nvSpPr>
          <p:cNvPr id="2" name="Content Placeholder 1">
            <a:extLst>
              <a:ext uri="{FF2B5EF4-FFF2-40B4-BE49-F238E27FC236}">
                <a16:creationId xmlns:a16="http://schemas.microsoft.com/office/drawing/2014/main" id="{82927214-78AE-4447-B8C1-7158639CB487}"/>
              </a:ext>
            </a:extLst>
          </p:cNvPr>
          <p:cNvSpPr>
            <a:spLocks noGrp="1"/>
          </p:cNvSpPr>
          <p:nvPr>
            <p:ph idx="1"/>
          </p:nvPr>
        </p:nvSpPr>
        <p:spPr/>
        <p:txBody>
          <a:bodyPr/>
          <a:lstStyle/>
          <a:p>
            <a:endParaRPr lang="en-VN"/>
          </a:p>
        </p:txBody>
      </p:sp>
      <p:sp>
        <p:nvSpPr>
          <p:cNvPr id="10243" name="Title 1"/>
          <p:cNvSpPr>
            <a:spLocks noGrp="1"/>
          </p:cNvSpPr>
          <p:nvPr>
            <p:ph type="title"/>
          </p:nvPr>
        </p:nvSpPr>
        <p:spPr bwMode="auto"/>
        <p:txBody>
          <a:bodyPr wrap="square" numCol="1" compatLnSpc="1">
            <a:prstTxWarp prst="textNoShape">
              <a:avLst/>
            </a:prstTxWarp>
          </a:bodyPr>
          <a:lstStyle/>
          <a:p>
            <a:pPr marL="352652" indent="-352652" fontAlgn="auto">
              <a:spcAft>
                <a:spcPts val="0"/>
              </a:spcAft>
              <a:buClr>
                <a:schemeClr val="accent6">
                  <a:lumMod val="75000"/>
                </a:schemeClr>
              </a:buClr>
              <a:defRPr/>
            </a:pPr>
            <a:r>
              <a:rPr lang="it-IT"/>
              <a:t>1.2 Cấu trúc một chương trình C++</a:t>
            </a:r>
            <a:endParaRPr lang="en-US" dirty="0"/>
          </a:p>
        </p:txBody>
      </p:sp>
      <p:grpSp>
        <p:nvGrpSpPr>
          <p:cNvPr id="3" name="Group 13"/>
          <p:cNvGrpSpPr>
            <a:grpSpLocks/>
          </p:cNvGrpSpPr>
          <p:nvPr/>
        </p:nvGrpSpPr>
        <p:grpSpPr bwMode="auto">
          <a:xfrm>
            <a:off x="3190345" y="1763184"/>
            <a:ext cx="2854678" cy="5541433"/>
            <a:chOff x="816" y="864"/>
            <a:chExt cx="1632" cy="3168"/>
          </a:xfrm>
        </p:grpSpPr>
        <p:sp>
          <p:nvSpPr>
            <p:cNvPr id="6160" name="Rectangle 7"/>
            <p:cNvSpPr>
              <a:spLocks noChangeArrowheads="1"/>
            </p:cNvSpPr>
            <p:nvPr/>
          </p:nvSpPr>
          <p:spPr bwMode="auto">
            <a:xfrm>
              <a:off x="816" y="864"/>
              <a:ext cx="1632" cy="576"/>
            </a:xfrm>
            <a:prstGeom prst="rect">
              <a:avLst/>
            </a:prstGeom>
            <a:solidFill>
              <a:schemeClr val="accent1"/>
            </a:solidFill>
            <a:ln w="9525">
              <a:solidFill>
                <a:schemeClr val="folHlink"/>
              </a:solidFill>
              <a:miter lim="800000"/>
              <a:headEnd/>
              <a:tailEnd/>
            </a:ln>
          </p:spPr>
          <p:txBody>
            <a:bodyPr wrap="none" anchor="ctr"/>
            <a:lstStyle/>
            <a:p>
              <a:pPr algn="ctr"/>
              <a:r>
                <a:rPr lang="en-US" sz="3526" b="1">
                  <a:solidFill>
                    <a:schemeClr val="bg1"/>
                  </a:solidFill>
                </a:rPr>
                <a:t>Khai báo</a:t>
              </a:r>
            </a:p>
          </p:txBody>
        </p:sp>
        <p:sp>
          <p:nvSpPr>
            <p:cNvPr id="6161" name="Rectangle 8"/>
            <p:cNvSpPr>
              <a:spLocks noChangeArrowheads="1"/>
            </p:cNvSpPr>
            <p:nvPr/>
          </p:nvSpPr>
          <p:spPr bwMode="auto">
            <a:xfrm>
              <a:off x="816" y="2160"/>
              <a:ext cx="1632" cy="576"/>
            </a:xfrm>
            <a:prstGeom prst="rect">
              <a:avLst/>
            </a:prstGeom>
            <a:solidFill>
              <a:schemeClr val="accent1"/>
            </a:solidFill>
            <a:ln w="9525">
              <a:solidFill>
                <a:schemeClr val="folHlink"/>
              </a:solidFill>
              <a:miter lim="800000"/>
              <a:headEnd/>
              <a:tailEnd/>
            </a:ln>
          </p:spPr>
          <p:txBody>
            <a:bodyPr wrap="none" anchor="ctr"/>
            <a:lstStyle/>
            <a:p>
              <a:pPr algn="ctr"/>
              <a:r>
                <a:rPr lang="en-US" sz="3526" b="1">
                  <a:solidFill>
                    <a:schemeClr val="bg1"/>
                  </a:solidFill>
                </a:rPr>
                <a:t>Cài đặt hàm</a:t>
              </a:r>
            </a:p>
          </p:txBody>
        </p:sp>
        <p:sp>
          <p:nvSpPr>
            <p:cNvPr id="6162" name="Rectangle 9"/>
            <p:cNvSpPr>
              <a:spLocks noChangeArrowheads="1"/>
            </p:cNvSpPr>
            <p:nvPr/>
          </p:nvSpPr>
          <p:spPr bwMode="auto">
            <a:xfrm>
              <a:off x="816" y="3456"/>
              <a:ext cx="1632" cy="576"/>
            </a:xfrm>
            <a:prstGeom prst="rect">
              <a:avLst/>
            </a:prstGeom>
            <a:solidFill>
              <a:schemeClr val="accent1"/>
            </a:solidFill>
            <a:ln w="9525">
              <a:solidFill>
                <a:schemeClr val="folHlink"/>
              </a:solidFill>
              <a:miter lim="800000"/>
              <a:headEnd/>
              <a:tailEnd/>
            </a:ln>
          </p:spPr>
          <p:txBody>
            <a:bodyPr wrap="none" anchor="ctr"/>
            <a:lstStyle/>
            <a:p>
              <a:pPr algn="ctr"/>
              <a:r>
                <a:rPr lang="en-US" sz="3526" b="1">
                  <a:solidFill>
                    <a:schemeClr val="bg1"/>
                  </a:solidFill>
                </a:rPr>
                <a:t>Hàm main()</a:t>
              </a:r>
            </a:p>
          </p:txBody>
        </p:sp>
        <p:sp>
          <p:nvSpPr>
            <p:cNvPr id="6163" name="Line 10"/>
            <p:cNvSpPr>
              <a:spLocks noChangeShapeType="1"/>
            </p:cNvSpPr>
            <p:nvPr/>
          </p:nvSpPr>
          <p:spPr bwMode="auto">
            <a:xfrm>
              <a:off x="1632" y="1440"/>
              <a:ext cx="0" cy="720"/>
            </a:xfrm>
            <a:prstGeom prst="line">
              <a:avLst/>
            </a:prstGeom>
            <a:noFill/>
            <a:ln w="38100" cmpd="dbl">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4" name="Line 11"/>
            <p:cNvSpPr>
              <a:spLocks noChangeShapeType="1"/>
            </p:cNvSpPr>
            <p:nvPr/>
          </p:nvSpPr>
          <p:spPr bwMode="auto">
            <a:xfrm>
              <a:off x="1632" y="2736"/>
              <a:ext cx="0" cy="720"/>
            </a:xfrm>
            <a:prstGeom prst="line">
              <a:avLst/>
            </a:prstGeom>
            <a:noFill/>
            <a:ln w="38100" cmpd="dbl">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0254" name="Text Box 14"/>
          <p:cNvSpPr txBox="1">
            <a:spLocks noChangeArrowheads="1"/>
          </p:cNvSpPr>
          <p:nvPr/>
        </p:nvSpPr>
        <p:spPr bwMode="auto">
          <a:xfrm rot="-5400000">
            <a:off x="-55834" y="3945150"/>
            <a:ext cx="5121628" cy="1177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sz="3526" b="1">
                <a:solidFill>
                  <a:srgbClr val="0000CC"/>
                </a:solidFill>
              </a:rPr>
              <a:t>CHƯƠNG TRÌNH C++</a:t>
            </a:r>
          </a:p>
          <a:p>
            <a:pPr algn="ctr" eaLnBrk="1" hangingPunct="1"/>
            <a:r>
              <a:rPr lang="en-US" sz="3526" b="1">
                <a:solidFill>
                  <a:srgbClr val="0000CC"/>
                </a:solidFill>
              </a:rPr>
              <a:t>(Hướng cấu trúc)</a:t>
            </a:r>
          </a:p>
        </p:txBody>
      </p:sp>
      <p:grpSp>
        <p:nvGrpSpPr>
          <p:cNvPr id="4" name="Group 17"/>
          <p:cNvGrpSpPr>
            <a:grpSpLocks/>
          </p:cNvGrpSpPr>
          <p:nvPr/>
        </p:nvGrpSpPr>
        <p:grpSpPr bwMode="auto">
          <a:xfrm>
            <a:off x="5877101" y="1595261"/>
            <a:ext cx="4869744" cy="1259417"/>
            <a:chOff x="2448" y="768"/>
            <a:chExt cx="2784" cy="720"/>
          </a:xfrm>
        </p:grpSpPr>
        <p:sp>
          <p:nvSpPr>
            <p:cNvPr id="6158" name="AutoShape 15"/>
            <p:cNvSpPr>
              <a:spLocks noChangeArrowheads="1"/>
            </p:cNvSpPr>
            <p:nvPr/>
          </p:nvSpPr>
          <p:spPr bwMode="auto">
            <a:xfrm>
              <a:off x="2880" y="768"/>
              <a:ext cx="2352" cy="720"/>
            </a:xfrm>
            <a:prstGeom prst="foldedCorner">
              <a:avLst>
                <a:gd name="adj" fmla="val 12500"/>
              </a:avLst>
            </a:prstGeom>
            <a:solidFill>
              <a:srgbClr val="FFCCCC"/>
            </a:solidFill>
            <a:ln w="9525">
              <a:solidFill>
                <a:srgbClr val="0000CC"/>
              </a:solidFill>
              <a:prstDash val="dashDot"/>
              <a:round/>
              <a:headEnd/>
              <a:tailEnd/>
            </a:ln>
          </p:spPr>
          <p:txBody>
            <a:bodyPr wrap="none" anchor="ctr"/>
            <a:lstStyle/>
            <a:p>
              <a:r>
                <a:rPr lang="en-US" sz="2424" dirty="0" err="1"/>
                <a:t>Khai</a:t>
              </a:r>
              <a:r>
                <a:rPr lang="en-US" sz="2424" dirty="0"/>
                <a:t> </a:t>
              </a:r>
              <a:r>
                <a:rPr lang="en-US" sz="2424" dirty="0" err="1"/>
                <a:t>báo</a:t>
              </a:r>
              <a:r>
                <a:rPr lang="en-US" sz="2424" dirty="0"/>
                <a:t> </a:t>
              </a:r>
              <a:r>
                <a:rPr lang="en-US" sz="2424" dirty="0" err="1"/>
                <a:t>thư</a:t>
              </a:r>
              <a:r>
                <a:rPr lang="en-US" sz="2424" dirty="0"/>
                <a:t> </a:t>
              </a:r>
              <a:r>
                <a:rPr lang="en-US" sz="2424" dirty="0" err="1"/>
                <a:t>viện</a:t>
              </a:r>
              <a:r>
                <a:rPr lang="en-US" sz="2424" dirty="0"/>
                <a:t> </a:t>
              </a:r>
              <a:r>
                <a:rPr lang="en-US" sz="2424" dirty="0" err="1"/>
                <a:t>hàm</a:t>
              </a:r>
              <a:endParaRPr lang="en-US" sz="2424" dirty="0"/>
            </a:p>
            <a:p>
              <a:r>
                <a:rPr lang="en-US" sz="2424" dirty="0" err="1"/>
                <a:t>Khai</a:t>
              </a:r>
              <a:r>
                <a:rPr lang="en-US" sz="2424" dirty="0"/>
                <a:t> </a:t>
              </a:r>
              <a:r>
                <a:rPr lang="en-US" sz="2424" dirty="0" err="1"/>
                <a:t>báo</a:t>
              </a:r>
              <a:r>
                <a:rPr lang="en-US" sz="2424" dirty="0"/>
                <a:t> </a:t>
              </a:r>
              <a:r>
                <a:rPr lang="en-US" sz="2424" dirty="0" err="1"/>
                <a:t>hàm</a:t>
              </a:r>
              <a:endParaRPr lang="en-US" sz="2424" dirty="0"/>
            </a:p>
            <a:p>
              <a:r>
                <a:rPr lang="en-US" sz="2424" dirty="0" err="1"/>
                <a:t>Khai</a:t>
              </a:r>
              <a:r>
                <a:rPr lang="en-US" sz="2424" dirty="0"/>
                <a:t> </a:t>
              </a:r>
              <a:r>
                <a:rPr lang="en-US" sz="2424" dirty="0" err="1"/>
                <a:t>báo</a:t>
              </a:r>
              <a:r>
                <a:rPr lang="en-US" sz="2424" dirty="0"/>
                <a:t> </a:t>
              </a:r>
              <a:r>
                <a:rPr lang="en-US" sz="2424" dirty="0" err="1"/>
                <a:t>hằng</a:t>
              </a:r>
              <a:r>
                <a:rPr lang="en-US" sz="2424" dirty="0"/>
                <a:t> </a:t>
              </a:r>
              <a:r>
                <a:rPr lang="en-US" sz="2424" dirty="0" err="1"/>
                <a:t>số</a:t>
              </a:r>
              <a:r>
                <a:rPr lang="en-US" sz="2424" dirty="0"/>
                <a:t> …</a:t>
              </a:r>
            </a:p>
          </p:txBody>
        </p:sp>
        <p:sp>
          <p:nvSpPr>
            <p:cNvPr id="6159" name="Line 16"/>
            <p:cNvSpPr>
              <a:spLocks noChangeShapeType="1"/>
            </p:cNvSpPr>
            <p:nvPr/>
          </p:nvSpPr>
          <p:spPr bwMode="auto">
            <a:xfrm>
              <a:off x="2448" y="1152"/>
              <a:ext cx="432" cy="0"/>
            </a:xfrm>
            <a:prstGeom prst="line">
              <a:avLst/>
            </a:prstGeom>
            <a:noFill/>
            <a:ln w="57150" cmpd="thickThin">
              <a:solidFill>
                <a:srgbClr val="0000CC"/>
              </a:solidFill>
              <a:prstDash val="dash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5" name="Group 18"/>
          <p:cNvGrpSpPr>
            <a:grpSpLocks/>
          </p:cNvGrpSpPr>
          <p:nvPr/>
        </p:nvGrpSpPr>
        <p:grpSpPr bwMode="auto">
          <a:xfrm>
            <a:off x="5877101" y="3862211"/>
            <a:ext cx="4869744" cy="1259417"/>
            <a:chOff x="2448" y="768"/>
            <a:chExt cx="2784" cy="720"/>
          </a:xfrm>
        </p:grpSpPr>
        <p:sp>
          <p:nvSpPr>
            <p:cNvPr id="6156" name="AutoShape 19"/>
            <p:cNvSpPr>
              <a:spLocks noChangeArrowheads="1"/>
            </p:cNvSpPr>
            <p:nvPr/>
          </p:nvSpPr>
          <p:spPr bwMode="auto">
            <a:xfrm>
              <a:off x="2880" y="768"/>
              <a:ext cx="2352" cy="720"/>
            </a:xfrm>
            <a:prstGeom prst="foldedCorner">
              <a:avLst>
                <a:gd name="adj" fmla="val 12500"/>
              </a:avLst>
            </a:prstGeom>
            <a:solidFill>
              <a:srgbClr val="FFCCCC"/>
            </a:solidFill>
            <a:ln w="9525">
              <a:solidFill>
                <a:srgbClr val="0000CC"/>
              </a:solidFill>
              <a:prstDash val="dashDot"/>
              <a:round/>
              <a:headEnd/>
              <a:tailEnd/>
            </a:ln>
          </p:spPr>
          <p:txBody>
            <a:bodyPr wrap="none" anchor="ctr"/>
            <a:lstStyle/>
            <a:p>
              <a:r>
                <a:rPr lang="en-US" sz="2424" dirty="0" err="1"/>
                <a:t>Cài</a:t>
              </a:r>
              <a:r>
                <a:rPr lang="en-US" sz="2424" dirty="0"/>
                <a:t> </a:t>
              </a:r>
              <a:r>
                <a:rPr lang="en-US" sz="2424" dirty="0" err="1"/>
                <a:t>đặt</a:t>
              </a:r>
              <a:r>
                <a:rPr lang="en-US" sz="2424" dirty="0"/>
                <a:t> </a:t>
              </a:r>
              <a:r>
                <a:rPr lang="en-US" sz="2424" dirty="0" err="1"/>
                <a:t>tất</a:t>
              </a:r>
              <a:r>
                <a:rPr lang="en-US" sz="2424" dirty="0"/>
                <a:t> </a:t>
              </a:r>
              <a:r>
                <a:rPr lang="en-US" sz="2424" dirty="0" err="1"/>
                <a:t>cả</a:t>
              </a:r>
              <a:r>
                <a:rPr lang="en-US" sz="2424" dirty="0"/>
                <a:t> </a:t>
              </a:r>
              <a:r>
                <a:rPr lang="en-US" sz="2424" dirty="0" err="1"/>
                <a:t>những</a:t>
              </a:r>
              <a:r>
                <a:rPr lang="en-US" sz="2424" dirty="0"/>
                <a:t> </a:t>
              </a:r>
              <a:r>
                <a:rPr lang="en-US" sz="2424" dirty="0" err="1"/>
                <a:t>hàm</a:t>
              </a:r>
              <a:r>
                <a:rPr lang="en-US" sz="2424" dirty="0"/>
                <a:t> con </a:t>
              </a:r>
            </a:p>
            <a:p>
              <a:r>
                <a:rPr lang="en-US" sz="2424" dirty="0" err="1"/>
                <a:t>đã</a:t>
              </a:r>
              <a:r>
                <a:rPr lang="en-US" sz="2424" dirty="0"/>
                <a:t> </a:t>
              </a:r>
              <a:r>
                <a:rPr lang="en-US" sz="2424" dirty="0" err="1"/>
                <a:t>được</a:t>
              </a:r>
              <a:r>
                <a:rPr lang="en-US" sz="2424" dirty="0"/>
                <a:t> </a:t>
              </a:r>
              <a:r>
                <a:rPr lang="en-US" sz="2424" dirty="0" err="1"/>
                <a:t>khai</a:t>
              </a:r>
              <a:r>
                <a:rPr lang="en-US" sz="2424" dirty="0"/>
                <a:t> </a:t>
              </a:r>
              <a:r>
                <a:rPr lang="en-US" sz="2424" dirty="0" err="1"/>
                <a:t>báo</a:t>
              </a:r>
              <a:endParaRPr lang="en-US" sz="2424" dirty="0"/>
            </a:p>
          </p:txBody>
        </p:sp>
        <p:sp>
          <p:nvSpPr>
            <p:cNvPr id="6157" name="Line 20"/>
            <p:cNvSpPr>
              <a:spLocks noChangeShapeType="1"/>
            </p:cNvSpPr>
            <p:nvPr/>
          </p:nvSpPr>
          <p:spPr bwMode="auto">
            <a:xfrm>
              <a:off x="2448" y="1152"/>
              <a:ext cx="432" cy="0"/>
            </a:xfrm>
            <a:prstGeom prst="line">
              <a:avLst/>
            </a:prstGeom>
            <a:noFill/>
            <a:ln w="57150" cmpd="thickThin">
              <a:solidFill>
                <a:srgbClr val="0000CC"/>
              </a:solidFill>
              <a:prstDash val="dashDot"/>
              <a:round/>
              <a:headEnd/>
              <a:tailEnd type="triangle" w="med" len="med"/>
            </a:ln>
            <a:extLst>
              <a:ext uri="{909E8E84-426E-40DD-AFC4-6F175D3DCCD1}">
                <a14:hiddenFill xmlns:a14="http://schemas.microsoft.com/office/drawing/2010/main">
                  <a:noFill/>
                </a14:hiddenFill>
              </a:ext>
            </a:extLst>
          </p:spPr>
          <p:txBody>
            <a:bodyPr/>
            <a:lstStyle/>
            <a:p>
              <a:endParaRPr lang="en-US" sz="2424"/>
            </a:p>
          </p:txBody>
        </p:sp>
      </p:grpSp>
      <p:grpSp>
        <p:nvGrpSpPr>
          <p:cNvPr id="6" name="Group 21"/>
          <p:cNvGrpSpPr>
            <a:grpSpLocks/>
          </p:cNvGrpSpPr>
          <p:nvPr/>
        </p:nvGrpSpPr>
        <p:grpSpPr bwMode="auto">
          <a:xfrm>
            <a:off x="5877101" y="6129161"/>
            <a:ext cx="4869744" cy="1259417"/>
            <a:chOff x="2448" y="768"/>
            <a:chExt cx="2784" cy="720"/>
          </a:xfrm>
        </p:grpSpPr>
        <p:sp>
          <p:nvSpPr>
            <p:cNvPr id="6154" name="AutoShape 22"/>
            <p:cNvSpPr>
              <a:spLocks noChangeArrowheads="1"/>
            </p:cNvSpPr>
            <p:nvPr/>
          </p:nvSpPr>
          <p:spPr bwMode="auto">
            <a:xfrm>
              <a:off x="2880" y="768"/>
              <a:ext cx="2352" cy="720"/>
            </a:xfrm>
            <a:prstGeom prst="foldedCorner">
              <a:avLst>
                <a:gd name="adj" fmla="val 12500"/>
              </a:avLst>
            </a:prstGeom>
            <a:solidFill>
              <a:srgbClr val="FFCCCC"/>
            </a:solidFill>
            <a:ln w="9525">
              <a:solidFill>
                <a:srgbClr val="0000CC"/>
              </a:solidFill>
              <a:prstDash val="dash"/>
              <a:round/>
              <a:headEnd/>
              <a:tailEnd/>
            </a:ln>
          </p:spPr>
          <p:txBody>
            <a:bodyPr wrap="none" anchor="ctr"/>
            <a:lstStyle/>
            <a:p>
              <a:r>
                <a:rPr lang="en-US" sz="2424" dirty="0" err="1"/>
                <a:t>Gọi</a:t>
              </a:r>
              <a:r>
                <a:rPr lang="en-US" sz="2424" dirty="0"/>
                <a:t> </a:t>
              </a:r>
              <a:r>
                <a:rPr lang="en-US" sz="2424" dirty="0" err="1"/>
                <a:t>thực</a:t>
              </a:r>
              <a:r>
                <a:rPr lang="en-US" sz="2424" dirty="0"/>
                <a:t> </a:t>
              </a:r>
              <a:r>
                <a:rPr lang="en-US" sz="2424" dirty="0" err="1"/>
                <a:t>hiện</a:t>
              </a:r>
              <a:r>
                <a:rPr lang="en-US" sz="2424" dirty="0"/>
                <a:t> </a:t>
              </a:r>
              <a:r>
                <a:rPr lang="en-US" sz="2424" dirty="0" err="1"/>
                <a:t>các</a:t>
              </a:r>
              <a:r>
                <a:rPr lang="en-US" sz="2424" dirty="0"/>
                <a:t> </a:t>
              </a:r>
              <a:r>
                <a:rPr lang="en-US" sz="2424" dirty="0" err="1"/>
                <a:t>hàm</a:t>
              </a:r>
              <a:r>
                <a:rPr lang="en-US" sz="2424" dirty="0"/>
                <a:t> </a:t>
              </a:r>
              <a:r>
                <a:rPr lang="en-US" sz="2424" dirty="0" err="1"/>
                <a:t>theo</a:t>
              </a:r>
              <a:r>
                <a:rPr lang="en-US" sz="2424" dirty="0"/>
                <a:t> </a:t>
              </a:r>
            </a:p>
            <a:p>
              <a:r>
                <a:rPr lang="en-US" sz="2424" dirty="0" err="1"/>
                <a:t>yêu</a:t>
              </a:r>
              <a:r>
                <a:rPr lang="en-US" sz="2424" dirty="0"/>
                <a:t> </a:t>
              </a:r>
              <a:r>
                <a:rPr lang="en-US" sz="2424" dirty="0" err="1"/>
                <a:t>cầu</a:t>
              </a:r>
              <a:r>
                <a:rPr lang="en-US" sz="2424" dirty="0"/>
                <a:t> </a:t>
              </a:r>
              <a:r>
                <a:rPr lang="en-US" sz="2424" dirty="0" err="1"/>
                <a:t>của</a:t>
              </a:r>
              <a:r>
                <a:rPr lang="en-US" sz="2424" dirty="0"/>
                <a:t> </a:t>
              </a:r>
              <a:r>
                <a:rPr lang="en-US" sz="2424" dirty="0" err="1"/>
                <a:t>bài</a:t>
              </a:r>
              <a:r>
                <a:rPr lang="en-US" sz="2424" dirty="0"/>
                <a:t> </a:t>
              </a:r>
              <a:r>
                <a:rPr lang="en-US" sz="2424" dirty="0" err="1"/>
                <a:t>toán</a:t>
              </a:r>
              <a:endParaRPr lang="en-US" sz="2424" dirty="0"/>
            </a:p>
          </p:txBody>
        </p:sp>
        <p:sp>
          <p:nvSpPr>
            <p:cNvPr id="6155" name="Line 23"/>
            <p:cNvSpPr>
              <a:spLocks noChangeShapeType="1"/>
            </p:cNvSpPr>
            <p:nvPr/>
          </p:nvSpPr>
          <p:spPr bwMode="auto">
            <a:xfrm>
              <a:off x="2448" y="1152"/>
              <a:ext cx="432" cy="0"/>
            </a:xfrm>
            <a:prstGeom prst="line">
              <a:avLst/>
            </a:prstGeom>
            <a:noFill/>
            <a:ln w="57150" cmpd="thickThin">
              <a:solidFill>
                <a:srgbClr val="0000CC"/>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sz="2424"/>
            </a:p>
          </p:txBody>
        </p:sp>
      </p:grpSp>
      <p:sp>
        <p:nvSpPr>
          <p:cNvPr id="7" name="Footer Placeholder 6">
            <a:extLst>
              <a:ext uri="{FF2B5EF4-FFF2-40B4-BE49-F238E27FC236}">
                <a16:creationId xmlns:a16="http://schemas.microsoft.com/office/drawing/2014/main" id="{C92C2AA0-2B57-214B-891A-22BBC24BD048}"/>
              </a:ext>
            </a:extLst>
          </p:cNvPr>
          <p:cNvSpPr>
            <a:spLocks noGrp="1"/>
          </p:cNvSpPr>
          <p:nvPr>
            <p:ph type="ftr" sz="quarter" idx="10"/>
          </p:nvPr>
        </p:nvSpPr>
        <p:spPr/>
        <p:txBody>
          <a:bodyPr/>
          <a:lstStyle/>
          <a:p>
            <a:r>
              <a:rPr lang="en-US"/>
              <a:t>CSE224 - Nhắc lại về C++</a:t>
            </a:r>
            <a:endParaRPr lang="en-VN"/>
          </a:p>
        </p:txBody>
      </p:sp>
      <p:sp>
        <p:nvSpPr>
          <p:cNvPr id="9" name="Slide Number Placeholder 8">
            <a:extLst>
              <a:ext uri="{FF2B5EF4-FFF2-40B4-BE49-F238E27FC236}">
                <a16:creationId xmlns:a16="http://schemas.microsoft.com/office/drawing/2014/main" id="{7CEF5725-AB2D-8047-AE2D-5613E20C95EE}"/>
              </a:ext>
            </a:extLst>
          </p:cNvPr>
          <p:cNvSpPr>
            <a:spLocks noGrp="1"/>
          </p:cNvSpPr>
          <p:nvPr>
            <p:ph type="sldNum" sz="quarter" idx="11"/>
          </p:nvPr>
        </p:nvSpPr>
        <p:spPr/>
        <p:txBody>
          <a:bodyPr/>
          <a:lstStyle/>
          <a:p>
            <a:fld id="{B6F15528-21DE-4FAA-801E-634DDDAF4B2B}" type="slidenum">
              <a:rPr lang="en-VN"/>
              <a:t>6</a:t>
            </a:fld>
            <a:endParaRPr lang="en-VN"/>
          </a:p>
        </p:txBody>
      </p:sp>
    </p:spTree>
    <p:extLst>
      <p:ext uri="{BB962C8B-B14F-4D97-AF65-F5344CB8AC3E}">
        <p14:creationId xmlns:p14="http://schemas.microsoft.com/office/powerpoint/2010/main" val="13437249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5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2000"/>
                                        <p:tgtEl>
                                          <p:spTgt spid="3"/>
                                        </p:tgtEl>
                                      </p:cBhvr>
                                    </p:animEffect>
                                  </p:childTnLst>
                                </p:cTn>
                              </p:par>
                            </p:childTnLst>
                          </p:cTn>
                        </p:par>
                        <p:par>
                          <p:cTn id="12" fill="hold" nodeType="afterGroup">
                            <p:stCondLst>
                              <p:cond delay="2000"/>
                            </p:stCondLst>
                            <p:childTnLst>
                              <p:par>
                                <p:cTn id="13" presetID="3" presetClass="entr" presetSubtype="10" fill="hold" grpId="0" nodeType="afterEffect">
                                  <p:stCondLst>
                                    <p:cond delay="0"/>
                                  </p:stCondLst>
                                  <p:childTnLst>
                                    <p:set>
                                      <p:cBhvr>
                                        <p:cTn id="14" dur="1" fill="hold">
                                          <p:stCondLst>
                                            <p:cond delay="0"/>
                                          </p:stCondLst>
                                        </p:cTn>
                                        <p:tgtEl>
                                          <p:spTgt spid="10254"/>
                                        </p:tgtEl>
                                        <p:attrNameLst>
                                          <p:attrName>style.visibility</p:attrName>
                                        </p:attrNameLst>
                                      </p:cBhvr>
                                      <p:to>
                                        <p:strVal val="visible"/>
                                      </p:to>
                                    </p:set>
                                    <p:animEffect transition="in" filter="blinds(horizontal)">
                                      <p:cBhvr>
                                        <p:cTn id="15" dur="500"/>
                                        <p:tgtEl>
                                          <p:spTgt spid="1025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8"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0-#ppt_w/2"/>
                                          </p:val>
                                        </p:tav>
                                        <p:tav tm="100000">
                                          <p:val>
                                            <p:strVal val="#ppt_x"/>
                                          </p:val>
                                        </p:tav>
                                      </p:tavLst>
                                    </p:anim>
                                    <p:anim calcmode="lin" valueType="num">
                                      <p:cBhvr additive="base">
                                        <p:cTn id="21"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8"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0-#ppt_w/2"/>
                                          </p:val>
                                        </p:tav>
                                        <p:tav tm="100000">
                                          <p:val>
                                            <p:strVal val="#ppt_x"/>
                                          </p:val>
                                        </p:tav>
                                      </p:tavLst>
                                    </p:anim>
                                    <p:anim calcmode="lin" valueType="num">
                                      <p:cBhvr additive="base">
                                        <p:cTn id="27"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8"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additive="base">
                                        <p:cTn id="32" dur="500" fill="hold"/>
                                        <p:tgtEl>
                                          <p:spTgt spid="6"/>
                                        </p:tgtEl>
                                        <p:attrNameLst>
                                          <p:attrName>ppt_x</p:attrName>
                                        </p:attrNameLst>
                                      </p:cBhvr>
                                      <p:tavLst>
                                        <p:tav tm="0">
                                          <p:val>
                                            <p:strVal val="0-#ppt_w/2"/>
                                          </p:val>
                                        </p:tav>
                                        <p:tav tm="100000">
                                          <p:val>
                                            <p:strVal val="#ppt_x"/>
                                          </p:val>
                                        </p:tav>
                                      </p:tavLst>
                                    </p:anim>
                                    <p:anim calcmode="lin" valueType="num">
                                      <p:cBhvr additive="base">
                                        <p:cTn id="33"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2" grpId="0" animBg="1"/>
      <p:bldP spid="1025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it-IT"/>
              <a:t>1.2 Cấu trúc một chương trình C++</a:t>
            </a:r>
            <a:endParaRPr lang="en-US" dirty="0"/>
          </a:p>
        </p:txBody>
      </p:sp>
      <p:sp>
        <p:nvSpPr>
          <p:cNvPr id="10" name="Rectangle 9">
            <a:extLst>
              <a:ext uri="{FF2B5EF4-FFF2-40B4-BE49-F238E27FC236}">
                <a16:creationId xmlns:a16="http://schemas.microsoft.com/office/drawing/2014/main" id="{35B353A3-A959-6E4B-B942-8C1FA181BD06}"/>
              </a:ext>
            </a:extLst>
          </p:cNvPr>
          <p:cNvSpPr/>
          <p:nvPr/>
        </p:nvSpPr>
        <p:spPr>
          <a:xfrm>
            <a:off x="1074095" y="1980119"/>
            <a:ext cx="6716713" cy="3139321"/>
          </a:xfrm>
          <a:prstGeom prst="rect">
            <a:avLst/>
          </a:prstGeom>
          <a:solidFill>
            <a:schemeClr val="accent4">
              <a:lumMod val="85000"/>
              <a:lumOff val="15000"/>
            </a:schemeClr>
          </a:solidFill>
        </p:spPr>
        <p:txBody>
          <a:bodyPr>
            <a:spAutoFit/>
          </a:bodyPr>
          <a:lstStyle/>
          <a:p>
            <a:r>
              <a:rPr lang="en-US">
                <a:solidFill>
                  <a:srgbClr val="6C7986"/>
                </a:solidFill>
                <a:latin typeface="Menlo" panose="020B0609030804020204" pitchFamily="49" charset="0"/>
              </a:rPr>
              <a:t>/*Chuong trinh C++ */</a:t>
            </a:r>
          </a:p>
          <a:p>
            <a:r>
              <a:rPr lang="en-US">
                <a:solidFill>
                  <a:srgbClr val="FD8F3F"/>
                </a:solidFill>
                <a:latin typeface="Menlo" panose="020B0609030804020204" pitchFamily="49" charset="0"/>
              </a:rPr>
              <a:t>#include </a:t>
            </a:r>
            <a:r>
              <a:rPr lang="en-US">
                <a:solidFill>
                  <a:srgbClr val="FC6A5D"/>
                </a:solidFill>
                <a:latin typeface="Menlo" panose="020B0609030804020204" pitchFamily="49" charset="0"/>
              </a:rPr>
              <a:t>&lt;iostream&gt;</a:t>
            </a:r>
          </a:p>
          <a:p>
            <a:endParaRPr lang="en-US">
              <a:solidFill>
                <a:srgbClr val="F3FFED"/>
              </a:solidFill>
              <a:latin typeface="Menlo" panose="020B0609030804020204" pitchFamily="49" charset="0"/>
            </a:endParaRPr>
          </a:p>
          <a:p>
            <a:r>
              <a:rPr lang="en-US" b="1">
                <a:solidFill>
                  <a:srgbClr val="FC5FA3"/>
                </a:solidFill>
                <a:latin typeface="Menlo" panose="020B0609030804020204" pitchFamily="49" charset="0"/>
              </a:rPr>
              <a:t>using</a:t>
            </a:r>
            <a:r>
              <a:rPr lang="en-US">
                <a:solidFill>
                  <a:srgbClr val="FC5FA3"/>
                </a:solidFill>
                <a:latin typeface="Menlo" panose="020B0609030804020204" pitchFamily="49" charset="0"/>
              </a:rPr>
              <a:t> </a:t>
            </a:r>
            <a:r>
              <a:rPr lang="en-US" b="1">
                <a:solidFill>
                  <a:srgbClr val="FC5FA3"/>
                </a:solidFill>
                <a:latin typeface="Menlo" panose="020B0609030804020204" pitchFamily="49" charset="0"/>
              </a:rPr>
              <a:t>namespace</a:t>
            </a:r>
            <a:r>
              <a:rPr lang="en-US">
                <a:solidFill>
                  <a:srgbClr val="FC5FA3"/>
                </a:solidFill>
                <a:latin typeface="Menlo" panose="020B0609030804020204" pitchFamily="49" charset="0"/>
              </a:rPr>
              <a:t> </a:t>
            </a:r>
            <a:r>
              <a:rPr lang="en-US">
                <a:solidFill>
                  <a:srgbClr val="5DD8FF"/>
                </a:solidFill>
                <a:latin typeface="Menlo" panose="020B0609030804020204" pitchFamily="49" charset="0"/>
              </a:rPr>
              <a:t>std</a:t>
            </a:r>
            <a:r>
              <a:rPr lang="en-US">
                <a:solidFill>
                  <a:srgbClr val="FC5FA3"/>
                </a:solidFill>
                <a:latin typeface="Menlo" panose="020B0609030804020204" pitchFamily="49" charset="0"/>
              </a:rPr>
              <a:t>;</a:t>
            </a:r>
            <a:r>
              <a:rPr lang="en-US">
                <a:solidFill>
                  <a:srgbClr val="F3FFED"/>
                </a:solidFill>
                <a:latin typeface="Menlo" panose="020B0609030804020204" pitchFamily="49" charset="0"/>
              </a:rPr>
              <a:t/>
            </a:r>
            <a:br>
              <a:rPr lang="en-US">
                <a:solidFill>
                  <a:srgbClr val="F3FFED"/>
                </a:solidFill>
                <a:latin typeface="Menlo" panose="020B0609030804020204" pitchFamily="49" charset="0"/>
              </a:rPr>
            </a:br>
            <a:endParaRPr lang="en-US">
              <a:solidFill>
                <a:srgbClr val="F3FFED"/>
              </a:solidFill>
              <a:latin typeface="Menlo" panose="020B0609030804020204" pitchFamily="49" charset="0"/>
            </a:endParaRPr>
          </a:p>
          <a:p>
            <a:r>
              <a:rPr lang="en-US" b="1">
                <a:solidFill>
                  <a:srgbClr val="FC5FA3"/>
                </a:solidFill>
                <a:latin typeface="Menlo" panose="020B0609030804020204" pitchFamily="49" charset="0"/>
              </a:rPr>
              <a:t>int</a:t>
            </a:r>
            <a:r>
              <a:rPr lang="en-US">
                <a:solidFill>
                  <a:srgbClr val="41A1C0"/>
                </a:solidFill>
                <a:latin typeface="Menlo" panose="020B0609030804020204" pitchFamily="49" charset="0"/>
              </a:rPr>
              <a:t> main()</a:t>
            </a:r>
          </a:p>
          <a:p>
            <a:r>
              <a:rPr lang="en-US">
                <a:solidFill>
                  <a:srgbClr val="F3FFED"/>
                </a:solidFill>
                <a:latin typeface="Menlo" panose="020B0609030804020204" pitchFamily="49" charset="0"/>
              </a:rPr>
              <a:t>{</a:t>
            </a:r>
          </a:p>
          <a:p>
            <a:r>
              <a:rPr lang="en-US">
                <a:solidFill>
                  <a:srgbClr val="6C7986"/>
                </a:solidFill>
                <a:latin typeface="Menlo" panose="020B0609030804020204" pitchFamily="49" charset="0"/>
              </a:rPr>
              <a:t>    //Lenh cout&lt;&lt; de xuat ra man hinh</a:t>
            </a:r>
          </a:p>
          <a:p>
            <a:r>
              <a:rPr lang="en-US">
                <a:solidFill>
                  <a:srgbClr val="FC6A5D"/>
                </a:solidFill>
                <a:latin typeface="Menlo" panose="020B0609030804020204" pitchFamily="49" charset="0"/>
              </a:rPr>
              <a:t>    </a:t>
            </a:r>
            <a:r>
              <a:rPr lang="en-US">
                <a:solidFill>
                  <a:srgbClr val="A167E6"/>
                </a:solidFill>
                <a:latin typeface="Menlo" panose="020B0609030804020204" pitchFamily="49" charset="0"/>
              </a:rPr>
              <a:t>cout</a:t>
            </a:r>
            <a:r>
              <a:rPr lang="en-US">
                <a:solidFill>
                  <a:srgbClr val="FC6A5D"/>
                </a:solidFill>
                <a:latin typeface="Menlo" panose="020B0609030804020204" pitchFamily="49" charset="0"/>
              </a:rPr>
              <a:t>&lt;&lt;"Xin chao cac ban\n";</a:t>
            </a:r>
          </a:p>
          <a:p>
            <a:r>
              <a:rPr lang="en-US">
                <a:solidFill>
                  <a:srgbClr val="F3FFED"/>
                </a:solidFill>
                <a:latin typeface="Menlo" panose="020B0609030804020204" pitchFamily="49" charset="0"/>
              </a:rPr>
              <a:t>    </a:t>
            </a:r>
            <a:r>
              <a:rPr lang="en-US" b="1">
                <a:solidFill>
                  <a:srgbClr val="FC5FA3"/>
                </a:solidFill>
                <a:latin typeface="Menlo" panose="020B0609030804020204" pitchFamily="49" charset="0"/>
              </a:rPr>
              <a:t>return</a:t>
            </a:r>
            <a:r>
              <a:rPr lang="en-US">
                <a:solidFill>
                  <a:srgbClr val="F3FFED"/>
                </a:solidFill>
                <a:latin typeface="Menlo" panose="020B0609030804020204" pitchFamily="49" charset="0"/>
              </a:rPr>
              <a:t> </a:t>
            </a:r>
            <a:r>
              <a:rPr lang="en-US">
                <a:solidFill>
                  <a:srgbClr val="D0BF69"/>
                </a:solidFill>
                <a:latin typeface="Menlo" panose="020B0609030804020204" pitchFamily="49" charset="0"/>
              </a:rPr>
              <a:t>0</a:t>
            </a:r>
            <a:r>
              <a:rPr lang="en-US">
                <a:solidFill>
                  <a:srgbClr val="F3FFED"/>
                </a:solidFill>
                <a:latin typeface="Menlo" panose="020B0609030804020204" pitchFamily="49" charset="0"/>
              </a:rPr>
              <a:t>;</a:t>
            </a:r>
          </a:p>
          <a:p>
            <a:r>
              <a:rPr lang="en-US">
                <a:solidFill>
                  <a:srgbClr val="F3FFED"/>
                </a:solidFill>
                <a:latin typeface="Menlo" panose="020B0609030804020204" pitchFamily="49" charset="0"/>
              </a:rPr>
              <a:t>}</a:t>
            </a:r>
          </a:p>
        </p:txBody>
      </p:sp>
      <p:sp>
        <p:nvSpPr>
          <p:cNvPr id="11" name="Line Callout 2 10">
            <a:extLst>
              <a:ext uri="{FF2B5EF4-FFF2-40B4-BE49-F238E27FC236}">
                <a16:creationId xmlns:a16="http://schemas.microsoft.com/office/drawing/2014/main" id="{9AF48BEA-D135-0946-A7A2-E182CD7A37E0}"/>
              </a:ext>
            </a:extLst>
          </p:cNvPr>
          <p:cNvSpPr/>
          <p:nvPr/>
        </p:nvSpPr>
        <p:spPr>
          <a:xfrm>
            <a:off x="6838307" y="1408622"/>
            <a:ext cx="2245901" cy="839589"/>
          </a:xfrm>
          <a:prstGeom prst="borderCallout2">
            <a:avLst>
              <a:gd name="adj1" fmla="val 18750"/>
              <a:gd name="adj2" fmla="val -8333"/>
              <a:gd name="adj3" fmla="val 18750"/>
              <a:gd name="adj4" fmla="val -16667"/>
              <a:gd name="adj5" fmla="val 82575"/>
              <a:gd name="adj6" fmla="val -1124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latin typeface="Times New Roman" panose="02020603050405020304" pitchFamily="18" charset="0"/>
                <a:cs typeface="Times New Roman" panose="02020603050405020304" pitchFamily="18" charset="0"/>
              </a:rPr>
              <a:t>Chú</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thích</a:t>
            </a:r>
            <a:endParaRPr lang="en-GB" dirty="0">
              <a:latin typeface="Times New Roman" panose="02020603050405020304" pitchFamily="18" charset="0"/>
              <a:cs typeface="Times New Roman" panose="02020603050405020304" pitchFamily="18" charset="0"/>
            </a:endParaRPr>
          </a:p>
          <a:p>
            <a:pPr algn="ctr"/>
            <a:r>
              <a:rPr lang="en-GB" dirty="0">
                <a:latin typeface="Times New Roman" panose="02020603050405020304" pitchFamily="18" charset="0"/>
                <a:cs typeface="Times New Roman" panose="02020603050405020304" pitchFamily="18" charset="0"/>
              </a:rPr>
              <a:t>(Comment)</a:t>
            </a:r>
          </a:p>
        </p:txBody>
      </p:sp>
      <p:sp>
        <p:nvSpPr>
          <p:cNvPr id="15" name="Line Callout 2 14">
            <a:extLst>
              <a:ext uri="{FF2B5EF4-FFF2-40B4-BE49-F238E27FC236}">
                <a16:creationId xmlns:a16="http://schemas.microsoft.com/office/drawing/2014/main" id="{28A74B63-40D4-B045-80D2-F2742ED1BE8B}"/>
              </a:ext>
            </a:extLst>
          </p:cNvPr>
          <p:cNvSpPr/>
          <p:nvPr/>
        </p:nvSpPr>
        <p:spPr>
          <a:xfrm>
            <a:off x="7819665" y="3642719"/>
            <a:ext cx="2245901" cy="839589"/>
          </a:xfrm>
          <a:prstGeom prst="borderCallout2">
            <a:avLst>
              <a:gd name="adj1" fmla="val 18750"/>
              <a:gd name="adj2" fmla="val -8333"/>
              <a:gd name="adj3" fmla="val 18750"/>
              <a:gd name="adj4" fmla="val -16667"/>
              <a:gd name="adj5" fmla="val 89719"/>
              <a:gd name="adj6" fmla="val -671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latin typeface="Times New Roman" panose="02020603050405020304" pitchFamily="18" charset="0"/>
                <a:cs typeface="Times New Roman" panose="02020603050405020304" pitchFamily="18" charset="0"/>
              </a:rPr>
              <a:t>Chú</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thích</a:t>
            </a:r>
            <a:endParaRPr lang="en-GB" dirty="0">
              <a:latin typeface="Times New Roman" panose="02020603050405020304" pitchFamily="18" charset="0"/>
              <a:cs typeface="Times New Roman" panose="02020603050405020304" pitchFamily="18" charset="0"/>
            </a:endParaRPr>
          </a:p>
          <a:p>
            <a:pPr algn="ctr"/>
            <a:r>
              <a:rPr lang="en-GB" dirty="0">
                <a:latin typeface="Times New Roman" panose="02020603050405020304" pitchFamily="18" charset="0"/>
                <a:cs typeface="Times New Roman" panose="02020603050405020304" pitchFamily="18" charset="0"/>
              </a:rPr>
              <a:t>(Comment)</a:t>
            </a:r>
          </a:p>
        </p:txBody>
      </p:sp>
      <p:sp>
        <p:nvSpPr>
          <p:cNvPr id="16" name="Line Callout 2 15">
            <a:extLst>
              <a:ext uri="{FF2B5EF4-FFF2-40B4-BE49-F238E27FC236}">
                <a16:creationId xmlns:a16="http://schemas.microsoft.com/office/drawing/2014/main" id="{2B263148-A968-3A47-8457-D3B5D1FD4304}"/>
              </a:ext>
            </a:extLst>
          </p:cNvPr>
          <p:cNvSpPr/>
          <p:nvPr/>
        </p:nvSpPr>
        <p:spPr>
          <a:xfrm>
            <a:off x="5022325" y="2489702"/>
            <a:ext cx="2938562" cy="839589"/>
          </a:xfrm>
          <a:prstGeom prst="borderCallout2">
            <a:avLst>
              <a:gd name="adj1" fmla="val 18750"/>
              <a:gd name="adj2" fmla="val -8333"/>
              <a:gd name="adj3" fmla="val 18750"/>
              <a:gd name="adj4" fmla="val -16667"/>
              <a:gd name="adj5" fmla="val 9717"/>
              <a:gd name="adj6" fmla="val -390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latin typeface="Times New Roman" panose="02020603050405020304" pitchFamily="18" charset="0"/>
                <a:cs typeface="Times New Roman" panose="02020603050405020304" pitchFamily="18" charset="0"/>
              </a:rPr>
              <a:t>Chỉ</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thị</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tiền</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xử</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lý</a:t>
            </a:r>
            <a:endParaRPr lang="en-GB" dirty="0">
              <a:latin typeface="Times New Roman" panose="02020603050405020304" pitchFamily="18" charset="0"/>
              <a:cs typeface="Times New Roman" panose="02020603050405020304" pitchFamily="18" charset="0"/>
            </a:endParaRPr>
          </a:p>
          <a:p>
            <a:pPr algn="ctr"/>
            <a:r>
              <a:rPr lang="en-GB" dirty="0">
                <a:latin typeface="Times New Roman" panose="02020603050405020304" pitchFamily="18" charset="0"/>
                <a:cs typeface="Times New Roman" panose="02020603050405020304" pitchFamily="18" charset="0"/>
              </a:rPr>
              <a:t>(</a:t>
            </a:r>
            <a:r>
              <a:rPr lang="en-GB" dirty="0" err="1">
                <a:latin typeface="Times New Roman" panose="02020603050405020304" pitchFamily="18" charset="0"/>
                <a:cs typeface="Times New Roman" panose="02020603050405020304" pitchFamily="18" charset="0"/>
              </a:rPr>
              <a:t>Preprocessor</a:t>
            </a:r>
            <a:r>
              <a:rPr lang="en-GB" dirty="0">
                <a:latin typeface="Times New Roman" panose="02020603050405020304" pitchFamily="18" charset="0"/>
                <a:cs typeface="Times New Roman" panose="02020603050405020304" pitchFamily="18" charset="0"/>
              </a:rPr>
              <a:t> directive)</a:t>
            </a:r>
          </a:p>
        </p:txBody>
      </p:sp>
      <p:sp>
        <p:nvSpPr>
          <p:cNvPr id="17" name="Line Callout 2 16">
            <a:extLst>
              <a:ext uri="{FF2B5EF4-FFF2-40B4-BE49-F238E27FC236}">
                <a16:creationId xmlns:a16="http://schemas.microsoft.com/office/drawing/2014/main" id="{9DCB9591-D39B-1F42-BD41-4E8073EC800E}"/>
              </a:ext>
            </a:extLst>
          </p:cNvPr>
          <p:cNvSpPr/>
          <p:nvPr/>
        </p:nvSpPr>
        <p:spPr>
          <a:xfrm>
            <a:off x="7961257" y="4771662"/>
            <a:ext cx="2245901" cy="839589"/>
          </a:xfrm>
          <a:prstGeom prst="borderCallout2">
            <a:avLst>
              <a:gd name="adj1" fmla="val 18750"/>
              <a:gd name="adj2" fmla="val -8333"/>
              <a:gd name="adj3" fmla="val 18750"/>
              <a:gd name="adj4" fmla="val -16667"/>
              <a:gd name="adj5" fmla="val -6005"/>
              <a:gd name="adj6" fmla="val -1070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latin typeface="Times New Roman" panose="02020603050405020304" pitchFamily="18" charset="0"/>
                <a:cs typeface="Times New Roman" panose="02020603050405020304" pitchFamily="18" charset="0"/>
              </a:rPr>
              <a:t>Lệnh</a:t>
            </a:r>
            <a:endParaRPr lang="en-GB" dirty="0">
              <a:latin typeface="Times New Roman" panose="02020603050405020304" pitchFamily="18" charset="0"/>
              <a:cs typeface="Times New Roman" panose="02020603050405020304" pitchFamily="18" charset="0"/>
            </a:endParaRPr>
          </a:p>
          <a:p>
            <a:pPr algn="ctr"/>
            <a:r>
              <a:rPr lang="en-GB" dirty="0">
                <a:latin typeface="Times New Roman" panose="02020603050405020304" pitchFamily="18" charset="0"/>
                <a:cs typeface="Times New Roman" panose="02020603050405020304" pitchFamily="18" charset="0"/>
              </a:rPr>
              <a:t>(Statement)</a:t>
            </a:r>
          </a:p>
        </p:txBody>
      </p:sp>
      <p:sp>
        <p:nvSpPr>
          <p:cNvPr id="3" name="Footer Placeholder 2">
            <a:extLst>
              <a:ext uri="{FF2B5EF4-FFF2-40B4-BE49-F238E27FC236}">
                <a16:creationId xmlns:a16="http://schemas.microsoft.com/office/drawing/2014/main" id="{DAD3F5DD-2CEF-384E-980B-7368EFD0940F}"/>
              </a:ext>
            </a:extLst>
          </p:cNvPr>
          <p:cNvSpPr>
            <a:spLocks noGrp="1"/>
          </p:cNvSpPr>
          <p:nvPr>
            <p:ph type="ftr" sz="quarter" idx="10"/>
          </p:nvPr>
        </p:nvSpPr>
        <p:spPr/>
        <p:txBody>
          <a:bodyPr/>
          <a:lstStyle/>
          <a:p>
            <a:r>
              <a:rPr lang="en-US"/>
              <a:t>CSE224 - Nhắc lại về C++</a:t>
            </a:r>
            <a:endParaRPr lang="en-VN"/>
          </a:p>
        </p:txBody>
      </p:sp>
      <p:sp>
        <p:nvSpPr>
          <p:cNvPr id="5" name="Slide Number Placeholder 4">
            <a:extLst>
              <a:ext uri="{FF2B5EF4-FFF2-40B4-BE49-F238E27FC236}">
                <a16:creationId xmlns:a16="http://schemas.microsoft.com/office/drawing/2014/main" id="{84AF625B-2F75-714D-9135-4B03C3768AAC}"/>
              </a:ext>
            </a:extLst>
          </p:cNvPr>
          <p:cNvSpPr>
            <a:spLocks noGrp="1"/>
          </p:cNvSpPr>
          <p:nvPr>
            <p:ph type="sldNum" sz="quarter" idx="11"/>
          </p:nvPr>
        </p:nvSpPr>
        <p:spPr/>
        <p:txBody>
          <a:bodyPr/>
          <a:lstStyle/>
          <a:p>
            <a:fld id="{B6F15528-21DE-4FAA-801E-634DDDAF4B2B}" type="slidenum">
              <a:rPr lang="en-VN"/>
              <a:t>7</a:t>
            </a:fld>
            <a:endParaRPr lang="en-VN"/>
          </a:p>
        </p:txBody>
      </p:sp>
    </p:spTree>
    <p:extLst>
      <p:ext uri="{BB962C8B-B14F-4D97-AF65-F5344CB8AC3E}">
        <p14:creationId xmlns:p14="http://schemas.microsoft.com/office/powerpoint/2010/main" val="1042254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Chỉ</a:t>
            </a:r>
            <a:r>
              <a:rPr lang="en-GB" dirty="0"/>
              <a:t> </a:t>
            </a:r>
            <a:r>
              <a:rPr lang="en-GB" dirty="0" err="1"/>
              <a:t>thị</a:t>
            </a:r>
            <a:r>
              <a:rPr lang="en-GB" dirty="0"/>
              <a:t> </a:t>
            </a:r>
            <a:r>
              <a:rPr lang="en-GB" dirty="0" err="1"/>
              <a:t>tiền</a:t>
            </a:r>
            <a:r>
              <a:rPr lang="en-GB" dirty="0"/>
              <a:t> </a:t>
            </a:r>
            <a:r>
              <a:rPr lang="en-GB" dirty="0" err="1"/>
              <a:t>xử</a:t>
            </a:r>
            <a:r>
              <a:rPr lang="en-GB" dirty="0"/>
              <a:t> </a:t>
            </a:r>
            <a:r>
              <a:rPr lang="en-GB" dirty="0" err="1"/>
              <a:t>lý</a:t>
            </a:r>
            <a:r>
              <a:rPr lang="en-GB" dirty="0"/>
              <a:t> (</a:t>
            </a:r>
            <a:r>
              <a:rPr lang="en-GB" i="1" dirty="0" err="1"/>
              <a:t>Preprocessor</a:t>
            </a:r>
            <a:r>
              <a:rPr lang="en-GB" i="1" dirty="0"/>
              <a:t> directive</a:t>
            </a:r>
            <a:r>
              <a:rPr lang="en-GB" dirty="0"/>
              <a:t>)</a:t>
            </a:r>
          </a:p>
        </p:txBody>
      </p:sp>
      <p:sp>
        <p:nvSpPr>
          <p:cNvPr id="3" name="Content Placeholder 2"/>
          <p:cNvSpPr>
            <a:spLocks noGrp="1"/>
          </p:cNvSpPr>
          <p:nvPr>
            <p:ph idx="1"/>
          </p:nvPr>
        </p:nvSpPr>
        <p:spPr/>
        <p:txBody>
          <a:bodyPr>
            <a:normAutofit/>
          </a:bodyPr>
          <a:lstStyle/>
          <a:p>
            <a:pPr algn="just"/>
            <a:r>
              <a:rPr lang="en-GB" dirty="0" err="1"/>
              <a:t>Các</a:t>
            </a:r>
            <a:r>
              <a:rPr lang="en-GB" dirty="0"/>
              <a:t> c</a:t>
            </a:r>
            <a:r>
              <a:rPr lang="vi-VN" dirty="0"/>
              <a:t>hỉ thị tiền xử lý là những dòng </a:t>
            </a:r>
            <a:r>
              <a:rPr lang="en-GB" dirty="0" err="1"/>
              <a:t>được</a:t>
            </a:r>
            <a:r>
              <a:rPr lang="en-GB" dirty="0"/>
              <a:t> </a:t>
            </a:r>
            <a:r>
              <a:rPr lang="en-GB" dirty="0" err="1"/>
              <a:t>đưa</a:t>
            </a:r>
            <a:r>
              <a:rPr lang="en-GB" dirty="0"/>
              <a:t> </a:t>
            </a:r>
            <a:r>
              <a:rPr lang="en-GB" dirty="0" err="1"/>
              <a:t>vào</a:t>
            </a:r>
            <a:r>
              <a:rPr lang="en-GB" dirty="0"/>
              <a:t> </a:t>
            </a:r>
            <a:r>
              <a:rPr lang="vi-VN" dirty="0"/>
              <a:t>trong mã của chương trình </a:t>
            </a:r>
            <a:r>
              <a:rPr lang="en-GB" dirty="0" err="1"/>
              <a:t>phía</a:t>
            </a:r>
            <a:r>
              <a:rPr lang="en-GB" dirty="0"/>
              <a:t> </a:t>
            </a:r>
            <a:r>
              <a:rPr lang="en-GB" dirty="0" err="1"/>
              <a:t>sau</a:t>
            </a:r>
            <a:r>
              <a:rPr lang="en-GB" dirty="0"/>
              <a:t> </a:t>
            </a:r>
            <a:r>
              <a:rPr lang="en-GB" dirty="0" err="1"/>
              <a:t>dấu</a:t>
            </a:r>
            <a:r>
              <a:rPr lang="en-GB" dirty="0"/>
              <a:t> </a:t>
            </a:r>
            <a:r>
              <a:rPr lang="vi-VN" b="1" dirty="0">
                <a:solidFill>
                  <a:srgbClr val="FF0000"/>
                </a:solidFill>
              </a:rPr>
              <a:t>#</a:t>
            </a:r>
            <a:endParaRPr lang="en-GB" dirty="0"/>
          </a:p>
          <a:p>
            <a:pPr algn="just"/>
            <a:r>
              <a:rPr lang="vi-VN" dirty="0"/>
              <a:t>Những dòng này </a:t>
            </a:r>
            <a:r>
              <a:rPr lang="en-GB" dirty="0" err="1"/>
              <a:t>không</a:t>
            </a:r>
            <a:r>
              <a:rPr lang="en-GB" dirty="0"/>
              <a:t> </a:t>
            </a:r>
            <a:r>
              <a:rPr lang="en-GB" dirty="0" err="1"/>
              <a:t>phải</a:t>
            </a:r>
            <a:r>
              <a:rPr lang="en-GB" dirty="0"/>
              <a:t> </a:t>
            </a:r>
            <a:r>
              <a:rPr lang="en-GB" dirty="0" err="1"/>
              <a:t>là</a:t>
            </a:r>
            <a:r>
              <a:rPr lang="en-GB" dirty="0"/>
              <a:t> </a:t>
            </a:r>
            <a:r>
              <a:rPr lang="en-GB" dirty="0" err="1"/>
              <a:t>lệnh</a:t>
            </a:r>
            <a:r>
              <a:rPr lang="en-GB" dirty="0"/>
              <a:t> </a:t>
            </a:r>
            <a:r>
              <a:rPr lang="en-GB" dirty="0" err="1"/>
              <a:t>của</a:t>
            </a:r>
            <a:r>
              <a:rPr lang="en-GB" dirty="0"/>
              <a:t> </a:t>
            </a:r>
            <a:r>
              <a:rPr lang="vi-VN" dirty="0"/>
              <a:t>chương trình nhưng </a:t>
            </a:r>
            <a:r>
              <a:rPr lang="en-GB" dirty="0" err="1"/>
              <a:t>chỉ</a:t>
            </a:r>
            <a:r>
              <a:rPr lang="en-GB" dirty="0"/>
              <a:t> </a:t>
            </a:r>
            <a:r>
              <a:rPr lang="en-GB" dirty="0" err="1"/>
              <a:t>thị</a:t>
            </a:r>
            <a:r>
              <a:rPr lang="en-GB" dirty="0"/>
              <a:t> </a:t>
            </a:r>
            <a:r>
              <a:rPr lang="en-GB" dirty="0" err="1"/>
              <a:t>cho</a:t>
            </a:r>
            <a:r>
              <a:rPr lang="en-GB" dirty="0"/>
              <a:t> </a:t>
            </a:r>
            <a:r>
              <a:rPr lang="en-GB" dirty="0" err="1"/>
              <a:t>tiền</a:t>
            </a:r>
            <a:r>
              <a:rPr lang="en-GB" dirty="0"/>
              <a:t> </a:t>
            </a:r>
            <a:r>
              <a:rPr lang="en-GB" dirty="0" err="1"/>
              <a:t>xử</a:t>
            </a:r>
            <a:r>
              <a:rPr lang="en-GB" dirty="0"/>
              <a:t> </a:t>
            </a:r>
            <a:r>
              <a:rPr lang="en-GB" dirty="0" err="1"/>
              <a:t>lý</a:t>
            </a:r>
            <a:endParaRPr lang="en-GB" dirty="0"/>
          </a:p>
          <a:p>
            <a:pPr algn="just"/>
            <a:r>
              <a:rPr lang="vi-VN" dirty="0"/>
              <a:t>Tiền xử lý kiểm tra mã </a:t>
            </a:r>
            <a:r>
              <a:rPr lang="en-GB" dirty="0" err="1"/>
              <a:t>lệnh</a:t>
            </a:r>
            <a:r>
              <a:rPr lang="en-GB" dirty="0"/>
              <a:t> </a:t>
            </a:r>
            <a:r>
              <a:rPr lang="vi-VN" dirty="0"/>
              <a:t>trước khi biên dịch thực </a:t>
            </a:r>
            <a:r>
              <a:rPr lang="en-GB" dirty="0" err="1"/>
              <a:t>sự</a:t>
            </a:r>
            <a:r>
              <a:rPr lang="en-GB" dirty="0"/>
              <a:t> </a:t>
            </a:r>
            <a:r>
              <a:rPr lang="vi-VN" dirty="0"/>
              <a:t>và </a:t>
            </a:r>
            <a:r>
              <a:rPr lang="en-GB" b="1" i="1" dirty="0" err="1">
                <a:solidFill>
                  <a:srgbClr val="FF0000"/>
                </a:solidFill>
              </a:rPr>
              <a:t>thực</a:t>
            </a:r>
            <a:r>
              <a:rPr lang="en-GB" b="1" i="1" dirty="0">
                <a:solidFill>
                  <a:srgbClr val="FF0000"/>
                </a:solidFill>
              </a:rPr>
              <a:t> </a:t>
            </a:r>
            <a:r>
              <a:rPr lang="en-GB" b="1" i="1" dirty="0" err="1">
                <a:solidFill>
                  <a:srgbClr val="FF0000"/>
                </a:solidFill>
              </a:rPr>
              <a:t>hiện</a:t>
            </a:r>
            <a:r>
              <a:rPr lang="en-GB" b="1" i="1" dirty="0">
                <a:solidFill>
                  <a:srgbClr val="FF0000"/>
                </a:solidFill>
              </a:rPr>
              <a:t> </a:t>
            </a:r>
            <a:r>
              <a:rPr lang="en-GB" b="1" i="1" dirty="0" err="1">
                <a:solidFill>
                  <a:srgbClr val="FF0000"/>
                </a:solidFill>
              </a:rPr>
              <a:t>tất</a:t>
            </a:r>
            <a:r>
              <a:rPr lang="en-GB" b="1" i="1" dirty="0">
                <a:solidFill>
                  <a:srgbClr val="FF0000"/>
                </a:solidFill>
              </a:rPr>
              <a:t> </a:t>
            </a:r>
            <a:r>
              <a:rPr lang="en-GB" b="1" i="1" dirty="0" err="1">
                <a:solidFill>
                  <a:srgbClr val="FF0000"/>
                </a:solidFill>
              </a:rPr>
              <a:t>cả</a:t>
            </a:r>
            <a:r>
              <a:rPr lang="en-GB" b="1" i="1" dirty="0">
                <a:solidFill>
                  <a:srgbClr val="FF0000"/>
                </a:solidFill>
              </a:rPr>
              <a:t> </a:t>
            </a:r>
            <a:r>
              <a:rPr lang="vi-VN" b="1" i="1" dirty="0">
                <a:solidFill>
                  <a:srgbClr val="FF0000"/>
                </a:solidFill>
              </a:rPr>
              <a:t>các chỉ thị trước</a:t>
            </a:r>
            <a:r>
              <a:rPr lang="vi-VN" dirty="0"/>
              <a:t> khi </a:t>
            </a:r>
            <a:r>
              <a:rPr lang="en-GB" dirty="0" err="1"/>
              <a:t>thực</a:t>
            </a:r>
            <a:r>
              <a:rPr lang="en-GB" dirty="0"/>
              <a:t> </a:t>
            </a:r>
            <a:r>
              <a:rPr lang="en-GB" dirty="0" err="1"/>
              <a:t>thi</a:t>
            </a:r>
            <a:r>
              <a:rPr lang="en-GB" dirty="0"/>
              <a:t> </a:t>
            </a:r>
            <a:r>
              <a:rPr lang="en-GB" dirty="0" err="1"/>
              <a:t>mã</a:t>
            </a:r>
            <a:r>
              <a:rPr lang="en-GB" dirty="0"/>
              <a:t> </a:t>
            </a:r>
            <a:r>
              <a:rPr lang="en-GB" dirty="0" err="1"/>
              <a:t>lệnh</a:t>
            </a:r>
            <a:r>
              <a:rPr lang="en-GB" dirty="0"/>
              <a:t> </a:t>
            </a:r>
            <a:r>
              <a:rPr lang="en-GB" dirty="0" err="1"/>
              <a:t>của</a:t>
            </a:r>
            <a:r>
              <a:rPr lang="en-GB" dirty="0"/>
              <a:t> </a:t>
            </a:r>
            <a:r>
              <a:rPr lang="en-GB" dirty="0" err="1"/>
              <a:t>các</a:t>
            </a:r>
            <a:r>
              <a:rPr lang="en-GB" dirty="0"/>
              <a:t> </a:t>
            </a:r>
            <a:r>
              <a:rPr lang="vi-VN" dirty="0"/>
              <a:t>câu lệnh thông thường</a:t>
            </a:r>
            <a:endParaRPr lang="en-GB" dirty="0"/>
          </a:p>
        </p:txBody>
      </p:sp>
      <p:sp>
        <p:nvSpPr>
          <p:cNvPr id="4" name="Footer Placeholder 3">
            <a:extLst>
              <a:ext uri="{FF2B5EF4-FFF2-40B4-BE49-F238E27FC236}">
                <a16:creationId xmlns:a16="http://schemas.microsoft.com/office/drawing/2014/main" id="{5284795D-8F4C-DC49-A659-BA176686A923}"/>
              </a:ext>
            </a:extLst>
          </p:cNvPr>
          <p:cNvSpPr>
            <a:spLocks noGrp="1"/>
          </p:cNvSpPr>
          <p:nvPr>
            <p:ph type="ftr" sz="quarter" idx="10"/>
          </p:nvPr>
        </p:nvSpPr>
        <p:spPr/>
        <p:txBody>
          <a:bodyPr/>
          <a:lstStyle/>
          <a:p>
            <a:r>
              <a:rPr lang="en-US"/>
              <a:t>CSE224 - Nhắc lại về C++</a:t>
            </a:r>
            <a:endParaRPr lang="en-VN"/>
          </a:p>
        </p:txBody>
      </p:sp>
      <p:sp>
        <p:nvSpPr>
          <p:cNvPr id="5" name="Slide Number Placeholder 4">
            <a:extLst>
              <a:ext uri="{FF2B5EF4-FFF2-40B4-BE49-F238E27FC236}">
                <a16:creationId xmlns:a16="http://schemas.microsoft.com/office/drawing/2014/main" id="{42269CA3-5499-4046-97EB-BA3BD2AE0415}"/>
              </a:ext>
            </a:extLst>
          </p:cNvPr>
          <p:cNvSpPr>
            <a:spLocks noGrp="1"/>
          </p:cNvSpPr>
          <p:nvPr>
            <p:ph type="sldNum" sz="quarter" idx="11"/>
          </p:nvPr>
        </p:nvSpPr>
        <p:spPr/>
        <p:txBody>
          <a:bodyPr/>
          <a:lstStyle/>
          <a:p>
            <a:fld id="{B6F15528-21DE-4FAA-801E-634DDDAF4B2B}" type="slidenum">
              <a:rPr lang="en-VN"/>
              <a:t>8</a:t>
            </a:fld>
            <a:endParaRPr lang="en-VN"/>
          </a:p>
        </p:txBody>
      </p:sp>
    </p:spTree>
    <p:extLst>
      <p:ext uri="{BB962C8B-B14F-4D97-AF65-F5344CB8AC3E}">
        <p14:creationId xmlns:p14="http://schemas.microsoft.com/office/powerpoint/2010/main" val="4059621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Chỉ</a:t>
            </a:r>
            <a:r>
              <a:rPr lang="en-GB" dirty="0"/>
              <a:t> </a:t>
            </a:r>
            <a:r>
              <a:rPr lang="en-GB" dirty="0" err="1"/>
              <a:t>thị</a:t>
            </a:r>
            <a:r>
              <a:rPr lang="en-GB" dirty="0"/>
              <a:t> </a:t>
            </a:r>
            <a:r>
              <a:rPr lang="en-GB" dirty="0" err="1"/>
              <a:t>tiền</a:t>
            </a:r>
            <a:r>
              <a:rPr lang="en-GB" dirty="0"/>
              <a:t> </a:t>
            </a:r>
            <a:r>
              <a:rPr lang="en-GB" dirty="0" err="1"/>
              <a:t>xử</a:t>
            </a:r>
            <a:r>
              <a:rPr lang="en-GB" dirty="0"/>
              <a:t> </a:t>
            </a:r>
            <a:r>
              <a:rPr lang="en-GB" dirty="0" err="1"/>
              <a:t>lý</a:t>
            </a:r>
            <a:r>
              <a:rPr lang="en-GB" dirty="0"/>
              <a:t> (</a:t>
            </a:r>
            <a:r>
              <a:rPr lang="en-GB" i="1" dirty="0" err="1"/>
              <a:t>Preprocessor</a:t>
            </a:r>
            <a:r>
              <a:rPr lang="en-GB" i="1" dirty="0"/>
              <a:t> directive</a:t>
            </a:r>
            <a:r>
              <a:rPr lang="en-GB" dirty="0"/>
              <a:t>)</a:t>
            </a:r>
          </a:p>
        </p:txBody>
      </p:sp>
      <p:sp>
        <p:nvSpPr>
          <p:cNvPr id="3" name="Content Placeholder 2"/>
          <p:cNvSpPr>
            <a:spLocks noGrp="1"/>
          </p:cNvSpPr>
          <p:nvPr>
            <p:ph idx="1"/>
          </p:nvPr>
        </p:nvSpPr>
        <p:spPr/>
        <p:txBody>
          <a:bodyPr>
            <a:normAutofit/>
          </a:bodyPr>
          <a:lstStyle/>
          <a:p>
            <a:pPr marL="0" indent="0">
              <a:buNone/>
            </a:pPr>
            <a:r>
              <a:rPr lang="en-GB" b="1" dirty="0" err="1"/>
              <a:t>Đặc</a:t>
            </a:r>
            <a:r>
              <a:rPr lang="en-GB" b="1" dirty="0"/>
              <a:t> </a:t>
            </a:r>
            <a:r>
              <a:rPr lang="en-GB" b="1" dirty="0" err="1"/>
              <a:t>điểm</a:t>
            </a:r>
            <a:r>
              <a:rPr lang="en-GB" b="1" dirty="0"/>
              <a:t>:</a:t>
            </a:r>
          </a:p>
          <a:p>
            <a:pPr marL="425034" indent="-425034">
              <a:buAutoNum type="arabicPeriod"/>
            </a:pPr>
            <a:r>
              <a:rPr lang="en-GB" dirty="0" err="1"/>
              <a:t>Mô</a:t>
            </a:r>
            <a:r>
              <a:rPr lang="en-GB" dirty="0"/>
              <a:t> </a:t>
            </a:r>
            <a:r>
              <a:rPr lang="en-GB" dirty="0" err="1"/>
              <a:t>tả</a:t>
            </a:r>
            <a:r>
              <a:rPr lang="en-GB" dirty="0"/>
              <a:t> </a:t>
            </a:r>
            <a:r>
              <a:rPr lang="en-GB" dirty="0" err="1"/>
              <a:t>trên</a:t>
            </a:r>
            <a:r>
              <a:rPr lang="en-GB" dirty="0"/>
              <a:t> </a:t>
            </a:r>
            <a:r>
              <a:rPr lang="en-GB" dirty="0" err="1"/>
              <a:t>một</a:t>
            </a:r>
            <a:r>
              <a:rPr lang="en-GB" dirty="0"/>
              <a:t> </a:t>
            </a:r>
            <a:r>
              <a:rPr lang="en-GB" dirty="0" err="1"/>
              <a:t>dòng</a:t>
            </a:r>
            <a:r>
              <a:rPr lang="en-GB" dirty="0"/>
              <a:t>, </a:t>
            </a:r>
            <a:r>
              <a:rPr lang="en-GB" dirty="0" err="1"/>
              <a:t>không</a:t>
            </a:r>
            <a:r>
              <a:rPr lang="en-GB" dirty="0"/>
              <a:t> </a:t>
            </a:r>
            <a:r>
              <a:rPr lang="en-GB" dirty="0" err="1"/>
              <a:t>có</a:t>
            </a:r>
            <a:r>
              <a:rPr lang="en-GB" dirty="0"/>
              <a:t> </a:t>
            </a:r>
            <a:r>
              <a:rPr lang="en-GB" dirty="0" err="1"/>
              <a:t>dấu</a:t>
            </a:r>
            <a:r>
              <a:rPr lang="en-GB" dirty="0"/>
              <a:t> ;</a:t>
            </a:r>
          </a:p>
          <a:p>
            <a:pPr marL="425034" indent="-425034">
              <a:buAutoNum type="arabicPeriod"/>
            </a:pPr>
            <a:r>
              <a:rPr lang="en-GB" dirty="0" err="1"/>
              <a:t>Trường</a:t>
            </a:r>
            <a:r>
              <a:rPr lang="en-GB" dirty="0"/>
              <a:t> </a:t>
            </a:r>
            <a:r>
              <a:rPr lang="en-GB" dirty="0" err="1"/>
              <a:t>hợp</a:t>
            </a:r>
            <a:r>
              <a:rPr lang="en-GB" dirty="0"/>
              <a:t> </a:t>
            </a:r>
            <a:r>
              <a:rPr lang="en-GB" dirty="0" err="1"/>
              <a:t>cần</a:t>
            </a:r>
            <a:r>
              <a:rPr lang="en-GB" dirty="0"/>
              <a:t> </a:t>
            </a:r>
            <a:r>
              <a:rPr lang="en-GB" dirty="0" err="1"/>
              <a:t>mô</a:t>
            </a:r>
            <a:r>
              <a:rPr lang="en-GB" dirty="0"/>
              <a:t> </a:t>
            </a:r>
            <a:r>
              <a:rPr lang="en-GB" dirty="0" err="1"/>
              <a:t>tả</a:t>
            </a:r>
            <a:r>
              <a:rPr lang="en-GB" dirty="0"/>
              <a:t> </a:t>
            </a:r>
            <a:r>
              <a:rPr lang="en-GB" dirty="0" err="1"/>
              <a:t>trên</a:t>
            </a:r>
            <a:r>
              <a:rPr lang="en-GB" dirty="0"/>
              <a:t> </a:t>
            </a:r>
            <a:r>
              <a:rPr lang="en-GB" dirty="0" err="1"/>
              <a:t>nhiều</a:t>
            </a:r>
            <a:r>
              <a:rPr lang="en-GB" dirty="0"/>
              <a:t> </a:t>
            </a:r>
            <a:r>
              <a:rPr lang="en-GB" dirty="0" err="1"/>
              <a:t>dòng</a:t>
            </a:r>
            <a:r>
              <a:rPr lang="en-GB" dirty="0"/>
              <a:t> </a:t>
            </a:r>
            <a:r>
              <a:rPr lang="en-GB" dirty="0" err="1"/>
              <a:t>dùng</a:t>
            </a:r>
            <a:r>
              <a:rPr lang="en-GB" dirty="0"/>
              <a:t> </a:t>
            </a:r>
            <a:r>
              <a:rPr lang="en-GB" dirty="0" err="1"/>
              <a:t>dấu</a:t>
            </a:r>
            <a:r>
              <a:rPr lang="en-GB" dirty="0"/>
              <a:t> \ ở </a:t>
            </a:r>
            <a:r>
              <a:rPr lang="en-GB" dirty="0" err="1"/>
              <a:t>cuối</a:t>
            </a:r>
            <a:r>
              <a:rPr lang="en-GB" dirty="0"/>
              <a:t> </a:t>
            </a:r>
            <a:r>
              <a:rPr lang="en-GB" dirty="0" err="1"/>
              <a:t>mỗi</a:t>
            </a:r>
            <a:r>
              <a:rPr lang="en-GB" dirty="0"/>
              <a:t> </a:t>
            </a:r>
            <a:r>
              <a:rPr lang="en-GB" dirty="0" err="1"/>
              <a:t>dòng</a:t>
            </a:r>
            <a:endParaRPr lang="en-GB" dirty="0"/>
          </a:p>
          <a:p>
            <a:pPr marL="0" indent="0">
              <a:buNone/>
            </a:pPr>
            <a:endParaRPr lang="en-GB" dirty="0"/>
          </a:p>
        </p:txBody>
      </p:sp>
      <p:sp>
        <p:nvSpPr>
          <p:cNvPr id="4" name="Footer Placeholder 3">
            <a:extLst>
              <a:ext uri="{FF2B5EF4-FFF2-40B4-BE49-F238E27FC236}">
                <a16:creationId xmlns:a16="http://schemas.microsoft.com/office/drawing/2014/main" id="{C962FED6-E249-D74F-BC20-DC6C05EBB35E}"/>
              </a:ext>
            </a:extLst>
          </p:cNvPr>
          <p:cNvSpPr>
            <a:spLocks noGrp="1"/>
          </p:cNvSpPr>
          <p:nvPr>
            <p:ph type="ftr" sz="quarter" idx="10"/>
          </p:nvPr>
        </p:nvSpPr>
        <p:spPr/>
        <p:txBody>
          <a:bodyPr/>
          <a:lstStyle/>
          <a:p>
            <a:r>
              <a:rPr lang="en-US"/>
              <a:t>CSE224 - Nhắc lại về C++</a:t>
            </a:r>
            <a:endParaRPr lang="en-VN"/>
          </a:p>
        </p:txBody>
      </p:sp>
      <p:sp>
        <p:nvSpPr>
          <p:cNvPr id="5" name="Slide Number Placeholder 4">
            <a:extLst>
              <a:ext uri="{FF2B5EF4-FFF2-40B4-BE49-F238E27FC236}">
                <a16:creationId xmlns:a16="http://schemas.microsoft.com/office/drawing/2014/main" id="{DCA7F294-41DC-6849-B032-2B76A4421D9A}"/>
              </a:ext>
            </a:extLst>
          </p:cNvPr>
          <p:cNvSpPr>
            <a:spLocks noGrp="1"/>
          </p:cNvSpPr>
          <p:nvPr>
            <p:ph type="sldNum" sz="quarter" idx="11"/>
          </p:nvPr>
        </p:nvSpPr>
        <p:spPr/>
        <p:txBody>
          <a:bodyPr/>
          <a:lstStyle/>
          <a:p>
            <a:fld id="{B6F15528-21DE-4FAA-801E-634DDDAF4B2B}" type="slidenum">
              <a:rPr lang="en-VN"/>
              <a:t>9</a:t>
            </a:fld>
            <a:endParaRPr lang="en-VN"/>
          </a:p>
        </p:txBody>
      </p:sp>
    </p:spTree>
    <p:extLst>
      <p:ext uri="{BB962C8B-B14F-4D97-AF65-F5344CB8AC3E}">
        <p14:creationId xmlns:p14="http://schemas.microsoft.com/office/powerpoint/2010/main" val="996485206"/>
      </p:ext>
    </p:extLst>
  </p:cSld>
  <p:clrMapOvr>
    <a:masterClrMapping/>
  </p:clrMapOvr>
</p:sld>
</file>

<file path=ppt/theme/theme1.xml><?xml version="1.0" encoding="utf-8"?>
<a:theme xmlns:a="http://schemas.openxmlformats.org/drawingml/2006/main" name="CSE224">
  <a:themeElements>
    <a:clrScheme name="cdb2004138l 3">
      <a:dk1>
        <a:srgbClr val="1D528D"/>
      </a:dk1>
      <a:lt1>
        <a:srgbClr val="FFFFFF"/>
      </a:lt1>
      <a:dk2>
        <a:srgbClr val="000000"/>
      </a:dk2>
      <a:lt2>
        <a:srgbClr val="DDDDDD"/>
      </a:lt2>
      <a:accent1>
        <a:srgbClr val="25B1B1"/>
      </a:accent1>
      <a:accent2>
        <a:srgbClr val="5BACE9"/>
      </a:accent2>
      <a:accent3>
        <a:srgbClr val="FFFFFF"/>
      </a:accent3>
      <a:accent4>
        <a:srgbClr val="174578"/>
      </a:accent4>
      <a:accent5>
        <a:srgbClr val="ACD5D5"/>
      </a:accent5>
      <a:accent6>
        <a:srgbClr val="529BD3"/>
      </a:accent6>
      <a:hlink>
        <a:srgbClr val="6E71F0"/>
      </a:hlink>
      <a:folHlink>
        <a:srgbClr val="969696"/>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cdb2004138l 1">
        <a:dk1>
          <a:srgbClr val="1D528D"/>
        </a:dk1>
        <a:lt1>
          <a:srgbClr val="FFFFFF"/>
        </a:lt1>
        <a:dk2>
          <a:srgbClr val="000000"/>
        </a:dk2>
        <a:lt2>
          <a:srgbClr val="C0C0C0"/>
        </a:lt2>
        <a:accent1>
          <a:srgbClr val="4EA693"/>
        </a:accent1>
        <a:accent2>
          <a:srgbClr val="ABA755"/>
        </a:accent2>
        <a:accent3>
          <a:srgbClr val="FFFFFF"/>
        </a:accent3>
        <a:accent4>
          <a:srgbClr val="174578"/>
        </a:accent4>
        <a:accent5>
          <a:srgbClr val="B2D0C8"/>
        </a:accent5>
        <a:accent6>
          <a:srgbClr val="9B974C"/>
        </a:accent6>
        <a:hlink>
          <a:srgbClr val="3981B7"/>
        </a:hlink>
        <a:folHlink>
          <a:srgbClr val="969696"/>
        </a:folHlink>
      </a:clrScheme>
      <a:clrMap bg1="lt1" tx1="dk1" bg2="lt2" tx2="dk2" accent1="accent1" accent2="accent2" accent3="accent3" accent4="accent4" accent5="accent5" accent6="accent6" hlink="hlink" folHlink="folHlink"/>
    </a:extraClrScheme>
    <a:extraClrScheme>
      <a:clrScheme name="cdb2004138l 2">
        <a:dk1>
          <a:srgbClr val="124B98"/>
        </a:dk1>
        <a:lt1>
          <a:srgbClr val="FFFFFF"/>
        </a:lt1>
        <a:dk2>
          <a:srgbClr val="000000"/>
        </a:dk2>
        <a:lt2>
          <a:srgbClr val="DDDDDD"/>
        </a:lt2>
        <a:accent1>
          <a:srgbClr val="4976D1"/>
        </a:accent1>
        <a:accent2>
          <a:srgbClr val="4CB494"/>
        </a:accent2>
        <a:accent3>
          <a:srgbClr val="FFFFFF"/>
        </a:accent3>
        <a:accent4>
          <a:srgbClr val="0E3F81"/>
        </a:accent4>
        <a:accent5>
          <a:srgbClr val="B1BDE5"/>
        </a:accent5>
        <a:accent6>
          <a:srgbClr val="44A386"/>
        </a:accent6>
        <a:hlink>
          <a:srgbClr val="0099CC"/>
        </a:hlink>
        <a:folHlink>
          <a:srgbClr val="969696"/>
        </a:folHlink>
      </a:clrScheme>
      <a:clrMap bg1="lt1" tx1="dk1" bg2="lt2" tx2="dk2" accent1="accent1" accent2="accent2" accent3="accent3" accent4="accent4" accent5="accent5" accent6="accent6" hlink="hlink" folHlink="folHlink"/>
    </a:extraClrScheme>
    <a:extraClrScheme>
      <a:clrScheme name="cdb2004138l 3">
        <a:dk1>
          <a:srgbClr val="1D528D"/>
        </a:dk1>
        <a:lt1>
          <a:srgbClr val="FFFFFF"/>
        </a:lt1>
        <a:dk2>
          <a:srgbClr val="000000"/>
        </a:dk2>
        <a:lt2>
          <a:srgbClr val="DDDDDD"/>
        </a:lt2>
        <a:accent1>
          <a:srgbClr val="25B1B1"/>
        </a:accent1>
        <a:accent2>
          <a:srgbClr val="5BACE9"/>
        </a:accent2>
        <a:accent3>
          <a:srgbClr val="FFFFFF"/>
        </a:accent3>
        <a:accent4>
          <a:srgbClr val="174578"/>
        </a:accent4>
        <a:accent5>
          <a:srgbClr val="ACD5D5"/>
        </a:accent5>
        <a:accent6>
          <a:srgbClr val="529BD3"/>
        </a:accent6>
        <a:hlink>
          <a:srgbClr val="6E71F0"/>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SE224" id="{5E69D8E8-746F-F745-8271-59681E33B7BB}" vid="{8AE2637C-071A-B34C-A0DB-C4E214832E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CSE224</Template>
  <TotalTime>173</TotalTime>
  <Words>2084</Words>
  <Application>Microsoft Office PowerPoint</Application>
  <PresentationFormat>Custom</PresentationFormat>
  <Paragraphs>397</Paragraphs>
  <Slides>37</Slides>
  <Notes>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37</vt:i4>
      </vt:variant>
    </vt:vector>
  </HeadingPairs>
  <TitlesOfParts>
    <vt:vector size="48" baseType="lpstr">
      <vt:lpstr>Arial</vt:lpstr>
      <vt:lpstr>Calibri</vt:lpstr>
      <vt:lpstr>Carlito</vt:lpstr>
      <vt:lpstr>Consolas</vt:lpstr>
      <vt:lpstr>Courier New</vt:lpstr>
      <vt:lpstr>Menlo</vt:lpstr>
      <vt:lpstr>Times New Roman</vt:lpstr>
      <vt:lpstr>Verdana</vt:lpstr>
      <vt:lpstr>Wingdings</vt:lpstr>
      <vt:lpstr>Wingdings 3</vt:lpstr>
      <vt:lpstr>CSE224</vt:lpstr>
      <vt:lpstr>NGUYÊN LÝ LẬP TRÌNH HƯỚNG ĐỐI TƯỢNG CSE 224 Chương 1: Nhắc lại về C++</vt:lpstr>
      <vt:lpstr>Nội dung</vt:lpstr>
      <vt:lpstr>1.1 Tổng quan về C++</vt:lpstr>
      <vt:lpstr>Các môi trường hỗ trợ lập trình (IDE)</vt:lpstr>
      <vt:lpstr>Các bước thực thi chương trình C++</vt:lpstr>
      <vt:lpstr>1.2 Cấu trúc một chương trình C++</vt:lpstr>
      <vt:lpstr>1.2 Cấu trúc một chương trình C++</vt:lpstr>
      <vt:lpstr>Chỉ thị tiền xử lý (Preprocessor directive)</vt:lpstr>
      <vt:lpstr>Chỉ thị tiền xử lý (Preprocessor directive)</vt:lpstr>
      <vt:lpstr>Khai báo thư viện #include</vt:lpstr>
      <vt:lpstr>Hàm main()</vt:lpstr>
      <vt:lpstr>Lệnh/ khối lệnh</vt:lpstr>
      <vt:lpstr>Lệnh/ khối lệnh</vt:lpstr>
      <vt:lpstr>Chú thích (comment)</vt:lpstr>
      <vt:lpstr>1.3 Hàm và nạp chồng hàm</vt:lpstr>
      <vt:lpstr>Hàm</vt:lpstr>
      <vt:lpstr>Hàm</vt:lpstr>
      <vt:lpstr>Cấu trúc chung của hàm</vt:lpstr>
      <vt:lpstr>Cấu trúc chung của hàm</vt:lpstr>
      <vt:lpstr>Nạp chồng hàm</vt:lpstr>
      <vt:lpstr>Nạp chồng hàm</vt:lpstr>
      <vt:lpstr>Nạp chồng hàm</vt:lpstr>
      <vt:lpstr>Bài tập áp dụng</vt:lpstr>
      <vt:lpstr>1.4. Con trỏ</vt:lpstr>
      <vt:lpstr>Khái niệm con trỏ</vt:lpstr>
      <vt:lpstr>Khai báo con trỏ</vt:lpstr>
      <vt:lpstr>Khai báo con trỏ</vt:lpstr>
      <vt:lpstr>Con trỏ NULL</vt:lpstr>
      <vt:lpstr>Khởi tạo kiểu con trỏ</vt:lpstr>
      <vt:lpstr>Sử dụng con trỏ</vt:lpstr>
      <vt:lpstr>Kích thước của con trỏ</vt:lpstr>
      <vt:lpstr>1.5. Cấu trúc</vt:lpstr>
      <vt:lpstr>Kiểu struct</vt:lpstr>
      <vt:lpstr>Kiểu struct – Định nghĩa</vt:lpstr>
      <vt:lpstr>Truy nhập vào các trường</vt:lpstr>
      <vt:lpstr>Kiểu struct -  Gán giá trị</vt:lpstr>
      <vt:lpstr>Bài tập áp dụng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OOP_Bai01</dc:title>
  <dc:creator>Dũng Cù Dev </dc:creator>
  <cp:lastModifiedBy>Nguyen Duc</cp:lastModifiedBy>
  <cp:revision>193</cp:revision>
  <dcterms:created xsi:type="dcterms:W3CDTF">2021-08-29T10:40:48Z</dcterms:created>
  <dcterms:modified xsi:type="dcterms:W3CDTF">2021-11-15T16:39:20Z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2020-10-05T00:00:00Z</vt:filetime>
  </property>
  <property fmtid="{D5CDD505-2E9C-101B-9397-08002B2CF9AE}" pid="3" name="Creator">
    <vt:lpwstr>Preview</vt:lpwstr>
  </property>
  <property fmtid="{D5CDD505-2E9C-101B-9397-08002B2CF9AE}" pid="4" name="LastSaved">
    <vt:filetime>2021-08-29T00:00:00Z</vt:filetime>
  </property>
</Properties>
</file>