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ancing Script" panose="020B0604020202020204" charset="0"/>
      <p:regular r:id="rId18"/>
    </p:embeddedFont>
    <p:embeddedFont>
      <p:font typeface="DejaVu Serif" panose="020B0604020202020204" charset="0"/>
      <p:regular r:id="rId19"/>
    </p:embeddedFont>
    <p:embeddedFont>
      <p:font typeface="Lato Bold" panose="020B0604020202020204" charset="0"/>
      <p:regular r:id="rId20"/>
    </p:embeddedFont>
    <p:embeddedFont>
      <p:font typeface="Noto Sans" panose="020B0604020202020204" charset="0"/>
      <p:regular r:id="rId21"/>
    </p:embeddedFont>
    <p:embeddedFont>
      <p:font typeface="Noto Sans Bold" panose="020B0604020202020204" charset="0"/>
      <p:regular r:id="rId22"/>
    </p:embeddedFont>
    <p:embeddedFont>
      <p:font typeface="Public San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873321"/>
            <a:ext cx="2421673" cy="23660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45337" y="873321"/>
            <a:ext cx="2366002" cy="236600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969678" y="3380372"/>
            <a:ext cx="10878127" cy="228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29"/>
              </a:lnSpc>
            </a:pPr>
            <a:r>
              <a:rPr lang="en-US" sz="10024">
                <a:solidFill>
                  <a:srgbClr val="FFFFFF"/>
                </a:solidFill>
                <a:latin typeface="Lato Bold"/>
              </a:rPr>
              <a:t>React Hook Form</a:t>
            </a:r>
          </a:p>
          <a:p>
            <a:pPr>
              <a:lnSpc>
                <a:spcPts val="5914"/>
              </a:lnSpc>
            </a:pPr>
            <a:endParaRPr lang="en-US" sz="10024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985595" y="1009650"/>
            <a:ext cx="1273705" cy="400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FFFFFF"/>
                </a:solidFill>
                <a:latin typeface="Public San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284697"/>
            <a:ext cx="16230600" cy="1443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83"/>
              </a:lnSpc>
            </a:pPr>
            <a:r>
              <a:rPr lang="en-US" sz="4131">
                <a:solidFill>
                  <a:srgbClr val="EC5990"/>
                </a:solidFill>
                <a:latin typeface="DejaVu Serif"/>
              </a:rPr>
              <a:t>Performant, flexible and extensible forms with easy-to-use validation.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78311" y="3208620"/>
            <a:ext cx="9835829" cy="59260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73859" y="428625"/>
            <a:ext cx="9540281" cy="1207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DejaVu Serif"/>
              </a:rPr>
              <a:t>Resolvers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54174" y="9366974"/>
            <a:ext cx="5779651" cy="49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EC5990"/>
                </a:solidFill>
                <a:latin typeface="Noto Sans"/>
              </a:rPr>
              <a:t>npm install @hookform/resolvers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0097" y="1843145"/>
            <a:ext cx="15527806" cy="107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Noto Sans"/>
              </a:rPr>
              <a:t>This function allows you to use any external validation library such as </a:t>
            </a:r>
            <a:r>
              <a:rPr lang="en-US" sz="3099">
                <a:solidFill>
                  <a:srgbClr val="EC5990"/>
                </a:solidFill>
                <a:latin typeface="Noto Sans Bold"/>
              </a:rPr>
              <a:t>Yup, Zod, Joi, Superstruct, Vest</a:t>
            </a:r>
            <a:r>
              <a:rPr lang="en-US" sz="3099">
                <a:solidFill>
                  <a:srgbClr val="FFFFFF"/>
                </a:solidFill>
                <a:latin typeface="Noto Sans"/>
              </a:rPr>
              <a:t> and many others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1585" y="457200"/>
            <a:ext cx="1048482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FFFFFF"/>
                </a:solidFill>
                <a:latin typeface="DejaVu Serif"/>
              </a:rPr>
              <a:t>Other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7592" y="2073910"/>
            <a:ext cx="15073786" cy="6818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39"/>
              </a:lnSpc>
            </a:pPr>
            <a:r>
              <a:rPr lang="en-US" sz="3400">
                <a:solidFill>
                  <a:srgbClr val="FFFFFF"/>
                </a:solidFill>
                <a:latin typeface="Noto Sans"/>
              </a:rPr>
              <a:t>- </a:t>
            </a:r>
            <a:r>
              <a:rPr lang="en-US" sz="3400">
                <a:solidFill>
                  <a:srgbClr val="EC5990"/>
                </a:solidFill>
                <a:latin typeface="Noto Sans Bold"/>
              </a:rPr>
              <a:t>reset </a:t>
            </a:r>
            <a:r>
              <a:rPr lang="en-US" sz="3400">
                <a:solidFill>
                  <a:srgbClr val="FFFFFF"/>
                </a:solidFill>
                <a:latin typeface="Noto Sans"/>
              </a:rPr>
              <a:t>: reset either the entire form state or part of the form state.</a:t>
            </a:r>
          </a:p>
          <a:p>
            <a:pPr>
              <a:lnSpc>
                <a:spcPts val="5439"/>
              </a:lnSpc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- </a:t>
            </a:r>
            <a:r>
              <a:rPr lang="en-US" sz="3399">
                <a:solidFill>
                  <a:srgbClr val="EC5990"/>
                </a:solidFill>
                <a:latin typeface="Noto Sans Bold"/>
              </a:rPr>
              <a:t>setValue</a:t>
            </a:r>
            <a:r>
              <a:rPr lang="en-US" sz="3399">
                <a:solidFill>
                  <a:srgbClr val="FFFFFF"/>
                </a:solidFill>
                <a:latin typeface="Noto Sans"/>
              </a:rPr>
              <a:t> : This function allows you to dynamically set the value of a registered field. At the same time, it tries to avoid unnecessary re-rerenders.</a:t>
            </a:r>
          </a:p>
          <a:p>
            <a:pPr>
              <a:lnSpc>
                <a:spcPts val="5439"/>
              </a:lnSpc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- </a:t>
            </a:r>
            <a:r>
              <a:rPr lang="en-US" sz="3399">
                <a:solidFill>
                  <a:srgbClr val="EC5990"/>
                </a:solidFill>
                <a:latin typeface="Noto Sans Bold"/>
              </a:rPr>
              <a:t>trigger</a:t>
            </a:r>
            <a:r>
              <a:rPr lang="en-US" sz="3399">
                <a:solidFill>
                  <a:srgbClr val="FFFFFF"/>
                </a:solidFill>
                <a:latin typeface="Noto Sans"/>
              </a:rPr>
              <a:t> : Manually triggers form or input validation. This method is also useful when you have dependant validation</a:t>
            </a:r>
          </a:p>
          <a:p>
            <a:pPr>
              <a:lnSpc>
                <a:spcPts val="5439"/>
              </a:lnSpc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- </a:t>
            </a:r>
            <a:r>
              <a:rPr lang="en-US" sz="3399">
                <a:solidFill>
                  <a:srgbClr val="EC5990"/>
                </a:solidFill>
                <a:latin typeface="Noto Sans Bold"/>
              </a:rPr>
              <a:t>watch </a:t>
            </a:r>
            <a:r>
              <a:rPr lang="en-US" sz="3399">
                <a:solidFill>
                  <a:srgbClr val="FFFFFF"/>
                </a:solidFill>
                <a:latin typeface="Noto Sans"/>
              </a:rPr>
              <a:t>: This will watch specified inputs and return their values. It is useful for determining what to render.</a:t>
            </a:r>
          </a:p>
          <a:p>
            <a:pPr>
              <a:lnSpc>
                <a:spcPts val="5439"/>
              </a:lnSpc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- useController, useFormContext, useWatch, useFormState, useFieldArray</a:t>
            </a:r>
          </a:p>
          <a:p>
            <a:pPr>
              <a:lnSpc>
                <a:spcPts val="5440"/>
              </a:lnSpc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....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7107" y="9191625"/>
            <a:ext cx="15073786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EC5990"/>
                </a:solidFill>
                <a:latin typeface="Noto Sans"/>
              </a:rPr>
              <a:t>https://react-hook-form.com/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34100" y="3412866"/>
            <a:ext cx="8619800" cy="2755290"/>
            <a:chOff x="0" y="0"/>
            <a:chExt cx="11493067" cy="3673720"/>
          </a:xfrm>
        </p:grpSpPr>
        <p:sp>
          <p:nvSpPr>
            <p:cNvPr id="3" name="TextBox 3"/>
            <p:cNvSpPr txBox="1"/>
            <p:nvPr/>
          </p:nvSpPr>
          <p:spPr>
            <a:xfrm>
              <a:off x="0" y="-276225"/>
              <a:ext cx="11493067" cy="3114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0"/>
                </a:lnSpc>
              </a:pPr>
              <a:r>
                <a:rPr lang="en-US" sz="14000">
                  <a:solidFill>
                    <a:srgbClr val="EC5990"/>
                  </a:solidFill>
                  <a:latin typeface="Dancing Script"/>
                </a:rPr>
                <a:t>Thank you 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644932" y="2893093"/>
              <a:ext cx="8203203" cy="7806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FFFFFF"/>
                  </a:solidFill>
                  <a:latin typeface="Dancing Script"/>
                </a:rPr>
                <a:t>Let me know if you have questions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29545" y="624294"/>
            <a:ext cx="9447326" cy="903841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985595" y="1009650"/>
            <a:ext cx="1273705" cy="400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Public Sa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479977"/>
            <a:ext cx="8129545" cy="240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1"/>
              </a:lnSpc>
            </a:pPr>
            <a:r>
              <a:rPr lang="en-US" sz="4543">
                <a:solidFill>
                  <a:srgbClr val="FFFFFF"/>
                </a:solidFill>
                <a:latin typeface="DejaVu Serif"/>
              </a:rPr>
              <a:t>React hook form is a library that helps you validate forms in React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1010" y="2031787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Github start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1010" y="2676685"/>
            <a:ext cx="2016919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Created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1010" y="3311499"/>
            <a:ext cx="2414826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Component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1010" y="4046440"/>
            <a:ext cx="2271117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Rendering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0" y="6745624"/>
            <a:ext cx="273022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Package size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1010" y="5589490"/>
            <a:ext cx="1557754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API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9923" y="8698958"/>
            <a:ext cx="213800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Learning curve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1010" y="7479758"/>
            <a:ext cx="222950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Validation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41010" y="1622006"/>
            <a:ext cx="17079297" cy="0"/>
          </a:xfrm>
          <a:prstGeom prst="line">
            <a:avLst/>
          </a:prstGeom>
          <a:ln w="38100" cap="flat">
            <a:solidFill>
              <a:srgbClr val="EC599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2816549" y="646430"/>
            <a:ext cx="13306217" cy="574040"/>
            <a:chOff x="0" y="0"/>
            <a:chExt cx="17741622" cy="76538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85725"/>
              <a:ext cx="5934562" cy="851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DejaVu Serif"/>
                </a:rPr>
                <a:t>React Hook Form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734838" y="-85725"/>
              <a:ext cx="2946327" cy="851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FFFFFF"/>
                  </a:solidFill>
                  <a:latin typeface="DejaVu Serif"/>
                </a:rPr>
                <a:t>Formik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256921" y="-85725"/>
              <a:ext cx="4484701" cy="851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FFFFFF"/>
                  </a:solidFill>
                  <a:latin typeface="DejaVu Serif"/>
                </a:rPr>
                <a:t>Redux Form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60642" y="2031787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22.3k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63370" y="2031787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27.9k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10930" y="2031787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12.6k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060642" y="2762859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2019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263370" y="2762859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2017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110930" y="2762859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2015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60642" y="3311499"/>
            <a:ext cx="4112853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EC5990"/>
                </a:solidFill>
                <a:latin typeface="Noto Sans" panose="020B0604020202020204" charset="0"/>
                <a:ea typeface="Noto Sans" panose="020B0604020202020204" charset="0"/>
              </a:rPr>
              <a:t>uncontrolled &amp; controlled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263370" y="3311499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EC5990"/>
                </a:solidFill>
                <a:latin typeface="Noto Sans"/>
              </a:rPr>
              <a:t>controlled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110930" y="3311499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EC5990"/>
                </a:solidFill>
                <a:latin typeface="Noto Sans"/>
              </a:rPr>
              <a:t>controlled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060642" y="4046440"/>
            <a:ext cx="3664618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minimum re-render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263370" y="3952875"/>
            <a:ext cx="465706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re-render according to local state changes as you type in the input.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110930" y="3952875"/>
            <a:ext cx="4985747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re-render according to state management lib changes as you type in the input.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60642" y="5589490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Hooks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263370" y="5559010"/>
            <a:ext cx="3888735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Component (RenderProps, Form, Field) + Hooks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110930" y="5559010"/>
            <a:ext cx="3806638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Component (RenderProps, Form, Field)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060642" y="6745624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Small</a:t>
            </a:r>
            <a:r>
              <a:rPr lang="en-US" sz="2400">
                <a:solidFill>
                  <a:srgbClr val="EC5990"/>
                </a:solidFill>
                <a:latin typeface="Noto Sans"/>
              </a:rPr>
              <a:t> 8KB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263370" y="6745624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Medium </a:t>
            </a:r>
            <a:r>
              <a:rPr lang="en-US" sz="2400">
                <a:solidFill>
                  <a:srgbClr val="EC5990"/>
                </a:solidFill>
                <a:latin typeface="Noto Sans"/>
              </a:rPr>
              <a:t>15KB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110930" y="6745624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Large </a:t>
            </a:r>
            <a:r>
              <a:rPr lang="en-US" sz="2400">
                <a:solidFill>
                  <a:srgbClr val="EC5990"/>
                </a:solidFill>
                <a:latin typeface="Noto Sans"/>
              </a:rPr>
              <a:t>26.4KB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060642" y="7479758"/>
            <a:ext cx="4645132" cy="127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 panose="020B0604020202020204" charset="0"/>
                <a:ea typeface="Noto Sans" panose="020B0604020202020204" charset="0"/>
              </a:rPr>
              <a:t>Built-in, </a:t>
            </a:r>
            <a:r>
              <a:rPr lang="en-US" sz="2400">
                <a:solidFill>
                  <a:srgbClr val="EC5990"/>
                </a:solidFill>
                <a:latin typeface="Noto Sans" panose="020B0604020202020204" charset="0"/>
                <a:ea typeface="Noto Sans" panose="020B0604020202020204" charset="0"/>
              </a:rPr>
              <a:t>Yup, Zod, Joi, </a:t>
            </a:r>
            <a:r>
              <a:rPr lang="en-US" sz="2400">
                <a:solidFill>
                  <a:srgbClr val="EC5990"/>
                </a:solidFill>
                <a:latin typeface="Noto Sans"/>
              </a:rPr>
              <a:t>Superstruct </a:t>
            </a:r>
            <a:r>
              <a:rPr lang="en-US" sz="2400">
                <a:solidFill>
                  <a:srgbClr val="FFFFFF"/>
                </a:solidFill>
                <a:latin typeface="Noto Sans"/>
              </a:rPr>
              <a:t>and build your own.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8263370" y="7479758"/>
            <a:ext cx="3244397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Build yourself or </a:t>
            </a:r>
            <a:r>
              <a:rPr lang="en-US" sz="2400">
                <a:solidFill>
                  <a:srgbClr val="EC5990"/>
                </a:solidFill>
                <a:latin typeface="Noto Sans"/>
              </a:rPr>
              <a:t>Yup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0930" y="7479758"/>
            <a:ext cx="3806638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Build yourself or Plugins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060642" y="8698958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Low to Medium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263370" y="8698958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Medium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110930" y="8698958"/>
            <a:ext cx="243197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Medium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5103" y="1304432"/>
            <a:ext cx="4689707" cy="20486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77322" y="1028700"/>
            <a:ext cx="4523263" cy="209225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750569" y="6529133"/>
            <a:ext cx="4340642" cy="228285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91969" y="6671164"/>
            <a:ext cx="3695974" cy="239798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139956" y="4986616"/>
            <a:ext cx="3035222" cy="16845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2168583" y="3791430"/>
            <a:ext cx="2752308" cy="152753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5951329" y="4375558"/>
            <a:ext cx="6385343" cy="1603875"/>
            <a:chOff x="0" y="0"/>
            <a:chExt cx="6035296" cy="15159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036566" cy="1515950"/>
            </a:xfrm>
            <a:custGeom>
              <a:avLst/>
              <a:gdLst/>
              <a:ahLst/>
              <a:cxnLst/>
              <a:rect l="l" t="t" r="r" b="b"/>
              <a:pathLst>
                <a:path w="6036566" h="1515950">
                  <a:moveTo>
                    <a:pt x="5482846" y="1515950"/>
                  </a:moveTo>
                  <a:lnTo>
                    <a:pt x="553720" y="1515950"/>
                  </a:lnTo>
                  <a:cubicBezTo>
                    <a:pt x="247650" y="1515950"/>
                    <a:pt x="0" y="1176617"/>
                    <a:pt x="0" y="758883"/>
                  </a:cubicBezTo>
                  <a:cubicBezTo>
                    <a:pt x="0" y="339409"/>
                    <a:pt x="247650" y="0"/>
                    <a:pt x="553720" y="0"/>
                  </a:cubicBezTo>
                  <a:lnTo>
                    <a:pt x="5482846" y="0"/>
                  </a:lnTo>
                  <a:cubicBezTo>
                    <a:pt x="5788916" y="0"/>
                    <a:pt x="6036566" y="339409"/>
                    <a:pt x="6036566" y="758883"/>
                  </a:cubicBezTo>
                  <a:cubicBezTo>
                    <a:pt x="6035296" y="1176617"/>
                    <a:pt x="5787646" y="1515950"/>
                    <a:pt x="5482846" y="151595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6636219" y="4469470"/>
            <a:ext cx="5015561" cy="133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191824"/>
                </a:solidFill>
                <a:latin typeface="DejaVu Serif"/>
              </a:rPr>
              <a:t>Why you should use React Hook Form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 flipV="1">
            <a:off x="6175179" y="2708719"/>
            <a:ext cx="3003314" cy="166683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V="1">
            <a:off x="9084651" y="5979433"/>
            <a:ext cx="3192671" cy="17719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51600" y="3670282"/>
            <a:ext cx="6584800" cy="51147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07961" y="1564344"/>
            <a:ext cx="15169515" cy="1093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299">
                <a:solidFill>
                  <a:srgbClr val="FFFFFF"/>
                </a:solidFill>
                <a:latin typeface="DejaVu Serif"/>
              </a:rPr>
              <a:t>How to validate a form with useForm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43414" y="3097758"/>
            <a:ext cx="12246475" cy="616054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65793" y="415290"/>
            <a:ext cx="4201716" cy="1093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299">
                <a:solidFill>
                  <a:srgbClr val="FFFFFF"/>
                </a:solidFill>
                <a:latin typeface="DejaVu Serif"/>
              </a:rPr>
              <a:t>useForm()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75476" y="2121168"/>
            <a:ext cx="1118235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to Sans"/>
              </a:rPr>
              <a:t>useForm is custom hook for managing forms with ease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30253" y="4115792"/>
            <a:ext cx="8461560" cy="535376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8172" y="3735298"/>
            <a:ext cx="7739044" cy="564975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168085" y="528955"/>
            <a:ext cx="7951829" cy="894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DejaVu Serif"/>
              </a:rPr>
              <a:t>Register vs Control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1910943"/>
            <a:ext cx="8760238" cy="178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to Sans"/>
              </a:rPr>
              <a:t>Wrapper component for controlled inputs will make it easier for you to work with React-Select, AntD and Material-UI.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910943"/>
            <a:ext cx="9144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to Sans"/>
              </a:rPr>
              <a:t>Register an input or select element and apply validation rules to React Hook Form.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7883" y="1474873"/>
            <a:ext cx="4803631" cy="73372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168085" y="528955"/>
            <a:ext cx="7951829" cy="894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DejaVu Serif"/>
              </a:rPr>
              <a:t>formState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38042" y="2098599"/>
            <a:ext cx="10221258" cy="393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9"/>
              </a:lnSpc>
            </a:pPr>
            <a:r>
              <a:rPr lang="en-US" sz="3206">
                <a:solidFill>
                  <a:srgbClr val="FFFFFF"/>
                </a:solidFill>
                <a:latin typeface="Public Sans"/>
              </a:rPr>
              <a:t>State of the form :</a:t>
            </a:r>
          </a:p>
          <a:p>
            <a:pPr algn="just">
              <a:lnSpc>
                <a:spcPts val="4489"/>
              </a:lnSpc>
            </a:pPr>
            <a:r>
              <a:rPr lang="en-US" sz="3206">
                <a:solidFill>
                  <a:srgbClr val="FFFFFF"/>
                </a:solidFill>
                <a:latin typeface="Public Sans"/>
              </a:rPr>
              <a:t>- isDirty</a:t>
            </a:r>
            <a:r>
              <a:rPr lang="en-US" sz="3206">
                <a:solidFill>
                  <a:srgbClr val="EC5990"/>
                </a:solidFill>
                <a:latin typeface="Public Sans"/>
              </a:rPr>
              <a:t>(boolean) </a:t>
            </a:r>
            <a:r>
              <a:rPr lang="en-US" sz="3206">
                <a:solidFill>
                  <a:srgbClr val="FFFFFF"/>
                </a:solidFill>
                <a:latin typeface="Public Sans"/>
              </a:rPr>
              <a:t>: Set to true after the user modifies any of the inputs.</a:t>
            </a:r>
          </a:p>
          <a:p>
            <a:pPr algn="just">
              <a:lnSpc>
                <a:spcPts val="4489"/>
              </a:lnSpc>
            </a:pPr>
            <a:r>
              <a:rPr lang="en-US" sz="3206">
                <a:solidFill>
                  <a:srgbClr val="FFFFFF"/>
                </a:solidFill>
                <a:latin typeface="Public Sans"/>
              </a:rPr>
              <a:t>- isValid </a:t>
            </a:r>
            <a:r>
              <a:rPr lang="en-US" sz="3206">
                <a:solidFill>
                  <a:srgbClr val="EC5990"/>
                </a:solidFill>
                <a:latin typeface="Public Sans"/>
              </a:rPr>
              <a:t>(boolean)</a:t>
            </a:r>
            <a:r>
              <a:rPr lang="en-US" sz="3206">
                <a:solidFill>
                  <a:srgbClr val="FFFFFF"/>
                </a:solidFill>
                <a:latin typeface="Public Sans"/>
              </a:rPr>
              <a:t>: Set to true if the form doesn't have any errors.</a:t>
            </a:r>
          </a:p>
          <a:p>
            <a:pPr algn="just">
              <a:lnSpc>
                <a:spcPts val="4489"/>
              </a:lnSpc>
            </a:pPr>
            <a:r>
              <a:rPr lang="en-US" sz="3206">
                <a:solidFill>
                  <a:srgbClr val="FFFFFF"/>
                </a:solidFill>
                <a:latin typeface="Public Sans"/>
              </a:rPr>
              <a:t>- errors </a:t>
            </a:r>
            <a:r>
              <a:rPr lang="en-US" sz="3206">
                <a:solidFill>
                  <a:srgbClr val="EC5990"/>
                </a:solidFill>
                <a:latin typeface="Public Sans"/>
              </a:rPr>
              <a:t>(object)</a:t>
            </a:r>
            <a:r>
              <a:rPr lang="en-US" sz="3206">
                <a:solidFill>
                  <a:srgbClr val="FFFFFF"/>
                </a:solidFill>
                <a:latin typeface="Public Sans"/>
              </a:rPr>
              <a:t>: An object with field errors</a:t>
            </a:r>
          </a:p>
          <a:p>
            <a:pPr algn="just">
              <a:lnSpc>
                <a:spcPts val="4489"/>
              </a:lnSpc>
            </a:pPr>
            <a:endParaRPr lang="en-US" sz="3206">
              <a:solidFill>
                <a:srgbClr val="FFFFFF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7459" y="4456071"/>
            <a:ext cx="17513083" cy="3962787"/>
            <a:chOff x="0" y="0"/>
            <a:chExt cx="23350777" cy="528371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688470" y="0"/>
              <a:ext cx="7662307" cy="427207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5317441" cy="5283716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5168085" y="519430"/>
            <a:ext cx="795182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FFFFFF"/>
                </a:solidFill>
                <a:latin typeface="DejaVu Serif"/>
              </a:rPr>
              <a:t>handleSubmit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75430" y="1651636"/>
            <a:ext cx="4737140" cy="49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EC5990"/>
                </a:solidFill>
                <a:latin typeface="Noto Sans"/>
              </a:rPr>
              <a:t>Ready to send to the server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547026"/>
            <a:ext cx="16043242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Noto Sans"/>
              </a:rPr>
              <a:t>This function will received the form data if form validation is successful.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Tùy chỉnh</PresentationFormat>
  <Paragraphs>68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1" baseType="lpstr">
      <vt:lpstr>Public Sans</vt:lpstr>
      <vt:lpstr>DejaVu Serif</vt:lpstr>
      <vt:lpstr>Arial</vt:lpstr>
      <vt:lpstr>Noto Sans</vt:lpstr>
      <vt:lpstr>Dancing Script</vt:lpstr>
      <vt:lpstr>Noto Sans Bold</vt:lpstr>
      <vt:lpstr>Calibri</vt:lpstr>
      <vt:lpstr>Lato 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 Form</dc:title>
  <cp:lastModifiedBy>Nguyễn Thị Thanh Thủy</cp:lastModifiedBy>
  <cp:revision>2</cp:revision>
  <dcterms:created xsi:type="dcterms:W3CDTF">2006-08-16T00:00:00Z</dcterms:created>
  <dcterms:modified xsi:type="dcterms:W3CDTF">2021-08-03T04:34:27Z</dcterms:modified>
  <dc:identifier>DAEluk2jWaE</dc:identifier>
</cp:coreProperties>
</file>