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59" r:id="rId4"/>
    <p:sldId id="272" r:id="rId5"/>
    <p:sldId id="279" r:id="rId6"/>
    <p:sldId id="257" r:id="rId7"/>
    <p:sldId id="271" r:id="rId8"/>
    <p:sldId id="258" r:id="rId9"/>
    <p:sldId id="274" r:id="rId10"/>
    <p:sldId id="270" r:id="rId11"/>
    <p:sldId id="267" r:id="rId12"/>
    <p:sldId id="275" r:id="rId13"/>
    <p:sldId id="268" r:id="rId14"/>
    <p:sldId id="260" r:id="rId15"/>
    <p:sldId id="265" r:id="rId16"/>
    <p:sldId id="273" r:id="rId17"/>
    <p:sldId id="276" r:id="rId18"/>
    <p:sldId id="269" r:id="rId19"/>
    <p:sldId id="280" r:id="rId20"/>
    <p:sldId id="278" r:id="rId21"/>
    <p:sldId id="281" r:id="rId22"/>
  </p:sldIdLst>
  <p:sldSz cx="12192000" cy="6858000"/>
  <p:notesSz cx="6858000" cy="981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95F5F-4F87-E39F-08DE-857B89C85A10}" v="154" dt="2019-12-24T13:57:27.908"/>
    <p1510:client id="{9E12A8CB-75F8-54EC-CBCE-4FAEE0CBA868}" v="112" dt="2019-12-25T18:24:07.353"/>
    <p1510:client id="{471FE3AF-A799-070E-B4AF-B01D79ECEBE3}" v="1484" dt="2019-12-24T14:12:49.967"/>
    <p1510:client id="{5DE945C9-A74E-D937-01C6-3319A4650EA0}" v="183" dt="2019-12-25T18:19:42.599"/>
    <p1510:client id="{1D64F7C3-4F67-91BB-2C5A-1D18CA742F6B}" v="127" dt="2019-12-27T02:48:43.429"/>
    <p1510:client id="{20B79A45-A06F-F2FB-1C06-A708E2ED8B5A}" v="383" dt="2019-12-24T14:14:48.004"/>
    <p1510:client id="{83144771-76D3-732A-3F51-DE07E927B791}" v="1428" dt="2019-12-25T17:58:03.100"/>
    <p1510:client id="{3DA44C12-92DB-205C-6317-62407EF38820}" v="13" dt="2019-12-27T02:30:21.810"/>
    <p1510:client id="{73EBC1CA-DF97-14A1-D192-D026890B3984}" v="244" dt="2019-12-26T16:55:50.907"/>
    <p1510:client id="{5A962731-8A86-B9D5-D40F-74340A8A2D45}" v="2" dt="2019-12-25T08:03:01.735"/>
    <p1510:client id="{72BA92D5-6963-D414-CD5C-382A4B78368A}" v="1968" dt="2019-12-26T17:22:06.549"/>
    <p1510:client id="{C465BCBC-DDEE-5EDF-673F-FD2D2AA1AFAD}" v="42" dt="2019-12-25T13:36:50.007"/>
    <p1510:client id="{D7519CA7-F07A-B6FF-67EB-D1044E97FCF5}" v="89" dt="2019-12-25T10:47:31.597"/>
    <p1510:client id="{E9137893-D072-FAA3-69CB-054EF00C61BC}" v="17" dt="2019-12-27T00:58:17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970" y="15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32321-F602-4333-90BF-1DC4D45A1C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64BC8-18F0-4916-AAB4-4E84E42608C3}">
      <dgm:prSet/>
      <dgm:spPr/>
      <dgm:t>
        <a:bodyPr/>
        <a:lstStyle/>
        <a:p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r>
            <a:rPr lang="en-US"/>
            <a:t> đ</a:t>
          </a:r>
          <a:r>
            <a:rPr lang="vi-VN"/>
            <a:t>ư</a:t>
          </a:r>
          <a:r>
            <a:rPr lang="en-US" err="1"/>
            <a:t>ợc</a:t>
          </a:r>
          <a:r>
            <a:rPr lang="en-US"/>
            <a:t> </a:t>
          </a:r>
          <a:r>
            <a:rPr lang="en-US" err="1"/>
            <a:t>xây</a:t>
          </a:r>
          <a:r>
            <a:rPr lang="en-US"/>
            <a:t> </a:t>
          </a:r>
          <a:r>
            <a:rPr lang="en-US" err="1"/>
            <a:t>dựng</a:t>
          </a:r>
          <a:r>
            <a:rPr lang="en-US"/>
            <a:t> </a:t>
          </a:r>
          <a:r>
            <a:rPr lang="en-US" err="1"/>
            <a:t>theo</a:t>
          </a:r>
          <a:r>
            <a:rPr lang="en-US"/>
            <a:t> h</a:t>
          </a:r>
          <a:r>
            <a:rPr lang="vi-VN"/>
            <a:t>ư</a:t>
          </a:r>
          <a:r>
            <a:rPr lang="en-US" err="1"/>
            <a:t>ớng</a:t>
          </a:r>
          <a:r>
            <a:rPr lang="en-US"/>
            <a:t> end-to-end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sử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convolutional layer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thực</a:t>
          </a:r>
          <a:r>
            <a:rPr lang="en-US"/>
            <a:t> </a:t>
          </a:r>
          <a:r>
            <a:rPr lang="en-US" err="1"/>
            <a:t>hiện</a:t>
          </a:r>
          <a:r>
            <a:rPr lang="en-US"/>
            <a:t> </a:t>
          </a:r>
          <a:r>
            <a:rPr lang="en-US" err="1"/>
            <a:t>việc</a:t>
          </a:r>
          <a:r>
            <a:rPr lang="en-US"/>
            <a:t> </a:t>
          </a:r>
          <a:r>
            <a:rPr lang="en-US" err="1"/>
            <a:t>phần</a:t>
          </a:r>
          <a:r>
            <a:rPr lang="en-US"/>
            <a:t> </a:t>
          </a:r>
          <a:r>
            <a:rPr lang="en-US" err="1"/>
            <a:t>loại</a:t>
          </a:r>
          <a:r>
            <a:rPr lang="en-US"/>
            <a:t>.</a:t>
          </a:r>
        </a:p>
      </dgm:t>
    </dgm:pt>
    <dgm:pt modelId="{213113E2-D29A-4697-B9ED-B202E7813FEA}" type="parTrans" cxnId="{E072F891-E8CA-44FE-955B-59B4C3C47D53}">
      <dgm:prSet/>
      <dgm:spPr/>
      <dgm:t>
        <a:bodyPr/>
        <a:lstStyle/>
        <a:p>
          <a:endParaRPr lang="en-US"/>
        </a:p>
      </dgm:t>
    </dgm:pt>
    <dgm:pt modelId="{8B1DB659-E96E-4E8F-9FFF-4FDEC6473B34}" type="sibTrans" cxnId="{E072F891-E8CA-44FE-955B-59B4C3C47D53}">
      <dgm:prSet/>
      <dgm:spPr/>
      <dgm:t>
        <a:bodyPr/>
        <a:lstStyle/>
        <a:p>
          <a:endParaRPr lang="en-US"/>
        </a:p>
      </dgm:t>
    </dgm:pt>
    <dgm:pt modelId="{3DF48AA1-25C0-42EE-81B1-901891C45487}">
      <dgm:prSet/>
      <dgm:spPr/>
      <dgm:t>
        <a:bodyPr/>
        <a:lstStyle/>
        <a:p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r>
            <a:rPr lang="en-US"/>
            <a:t> </a:t>
          </a:r>
          <a:r>
            <a:rPr lang="en-US" err="1"/>
            <a:t>nhận</a:t>
          </a:r>
          <a:r>
            <a:rPr lang="en-US"/>
            <a:t> input </a:t>
          </a:r>
          <a:r>
            <a:rPr lang="en-US" err="1"/>
            <a:t>là</a:t>
          </a:r>
          <a:r>
            <a:rPr lang="en-US"/>
            <a:t> </a:t>
          </a:r>
          <a:r>
            <a:rPr lang="en-US" err="1"/>
            <a:t>nhũ</a:t>
          </a:r>
          <a:r>
            <a:rPr lang="en-US"/>
            <a:t> </a:t>
          </a:r>
          <a:r>
            <a:rPr lang="en-US" err="1"/>
            <a:t>ảnh</a:t>
          </a:r>
          <a:r>
            <a:rPr lang="en-US"/>
            <a:t>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trả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kết</a:t>
          </a:r>
          <a:r>
            <a:rPr lang="en-US"/>
            <a:t> </a:t>
          </a:r>
          <a:r>
            <a:rPr lang="en-US" err="1"/>
            <a:t>quả</a:t>
          </a:r>
          <a:r>
            <a:rPr lang="en-US"/>
            <a:t> </a:t>
          </a:r>
          <a:r>
            <a:rPr lang="en-US" err="1"/>
            <a:t>có</a:t>
          </a:r>
          <a:r>
            <a:rPr lang="en-US"/>
            <a:t> </a:t>
          </a:r>
          <a:r>
            <a:rPr lang="en-US" err="1"/>
            <a:t>ung</a:t>
          </a:r>
          <a:r>
            <a:rPr lang="en-US"/>
            <a:t> </a:t>
          </a:r>
          <a:r>
            <a:rPr lang="en-US" err="1"/>
            <a:t>th</a:t>
          </a:r>
          <a:r>
            <a:rPr lang="vi-VN"/>
            <a:t>ư</a:t>
          </a:r>
          <a:r>
            <a:rPr lang="en-US"/>
            <a:t> hay </a:t>
          </a:r>
          <a:r>
            <a:rPr lang="en-US" err="1"/>
            <a:t>không</a:t>
          </a:r>
          <a:r>
            <a:rPr lang="en-US"/>
            <a:t>.</a:t>
          </a:r>
        </a:p>
      </dgm:t>
    </dgm:pt>
    <dgm:pt modelId="{6F3D3369-1DEB-4A38-B22F-1EEFD10AB977}" type="parTrans" cxnId="{83593805-29AD-440C-BF4F-2EBE5D7BC815}">
      <dgm:prSet/>
      <dgm:spPr/>
      <dgm:t>
        <a:bodyPr/>
        <a:lstStyle/>
        <a:p>
          <a:endParaRPr lang="en-US"/>
        </a:p>
      </dgm:t>
    </dgm:pt>
    <dgm:pt modelId="{083F3C86-6865-4ED9-81CC-909D882FCDC1}" type="sibTrans" cxnId="{83593805-29AD-440C-BF4F-2EBE5D7BC815}">
      <dgm:prSet/>
      <dgm:spPr/>
      <dgm:t>
        <a:bodyPr/>
        <a:lstStyle/>
        <a:p>
          <a:endParaRPr lang="en-US"/>
        </a:p>
      </dgm:t>
    </dgm:pt>
    <dgm:pt modelId="{1F6FD4E9-0AA8-47A0-9390-37DB810036F1}" type="pres">
      <dgm:prSet presAssocID="{35432321-F602-4333-90BF-1DC4D45A1C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D1B9D8-E80C-4C6B-85B2-2AB1DC79D021}" type="pres">
      <dgm:prSet presAssocID="{EBC64BC8-18F0-4916-AAB4-4E84E42608C3}" presName="hierRoot1" presStyleCnt="0"/>
      <dgm:spPr/>
    </dgm:pt>
    <dgm:pt modelId="{D26E5F58-93FE-4C0B-BA72-B1FAD6D4E2BC}" type="pres">
      <dgm:prSet presAssocID="{EBC64BC8-18F0-4916-AAB4-4E84E42608C3}" presName="composite" presStyleCnt="0"/>
      <dgm:spPr/>
    </dgm:pt>
    <dgm:pt modelId="{3413F142-D312-450E-87CF-C02F0362A2A1}" type="pres">
      <dgm:prSet presAssocID="{EBC64BC8-18F0-4916-AAB4-4E84E42608C3}" presName="background" presStyleLbl="node0" presStyleIdx="0" presStyleCnt="2"/>
      <dgm:spPr/>
    </dgm:pt>
    <dgm:pt modelId="{56A3945B-03D4-49AB-B425-97DE2EA999FA}" type="pres">
      <dgm:prSet presAssocID="{EBC64BC8-18F0-4916-AAB4-4E84E42608C3}" presName="text" presStyleLbl="fgAcc0" presStyleIdx="0" presStyleCnt="2" custLinFactX="30981" custLinFactNeighborX="100000" custLinFactNeighborY="-13328">
        <dgm:presLayoutVars>
          <dgm:chPref val="3"/>
        </dgm:presLayoutVars>
      </dgm:prSet>
      <dgm:spPr/>
    </dgm:pt>
    <dgm:pt modelId="{2F7556F6-3778-4917-8C23-59A178ACDFBD}" type="pres">
      <dgm:prSet presAssocID="{EBC64BC8-18F0-4916-AAB4-4E84E42608C3}" presName="hierChild2" presStyleCnt="0"/>
      <dgm:spPr/>
    </dgm:pt>
    <dgm:pt modelId="{B48F3EB0-2C69-4DAD-9EED-343119E38B69}" type="pres">
      <dgm:prSet presAssocID="{3DF48AA1-25C0-42EE-81B1-901891C45487}" presName="hierRoot1" presStyleCnt="0"/>
      <dgm:spPr/>
    </dgm:pt>
    <dgm:pt modelId="{ABDA8866-4974-42CC-B137-AB1B5E6C4AB4}" type="pres">
      <dgm:prSet presAssocID="{3DF48AA1-25C0-42EE-81B1-901891C45487}" presName="composite" presStyleCnt="0"/>
      <dgm:spPr/>
    </dgm:pt>
    <dgm:pt modelId="{A554E806-825F-481A-869B-6CB3962457B9}" type="pres">
      <dgm:prSet presAssocID="{3DF48AA1-25C0-42EE-81B1-901891C45487}" presName="background" presStyleLbl="node0" presStyleIdx="1" presStyleCnt="2"/>
      <dgm:spPr/>
    </dgm:pt>
    <dgm:pt modelId="{6273187F-523D-45DB-9F8C-17564BAA4875}" type="pres">
      <dgm:prSet presAssocID="{3DF48AA1-25C0-42EE-81B1-901891C45487}" presName="text" presStyleLbl="fgAcc0" presStyleIdx="1" presStyleCnt="2" custLinFactX="-22251" custLinFactNeighborX="-100000" custLinFactNeighborY="-13328">
        <dgm:presLayoutVars>
          <dgm:chPref val="3"/>
        </dgm:presLayoutVars>
      </dgm:prSet>
      <dgm:spPr/>
    </dgm:pt>
    <dgm:pt modelId="{70FF0EE2-B814-4E56-99EB-BADF0E7D3301}" type="pres">
      <dgm:prSet presAssocID="{3DF48AA1-25C0-42EE-81B1-901891C45487}" presName="hierChild2" presStyleCnt="0"/>
      <dgm:spPr/>
    </dgm:pt>
  </dgm:ptLst>
  <dgm:cxnLst>
    <dgm:cxn modelId="{83593805-29AD-440C-BF4F-2EBE5D7BC815}" srcId="{35432321-F602-4333-90BF-1DC4D45A1CC0}" destId="{3DF48AA1-25C0-42EE-81B1-901891C45487}" srcOrd="1" destOrd="0" parTransId="{6F3D3369-1DEB-4A38-B22F-1EEFD10AB977}" sibTransId="{083F3C86-6865-4ED9-81CC-909D882FCDC1}"/>
    <dgm:cxn modelId="{04CB804B-304A-4638-A74F-DD47A1714C76}" type="presOf" srcId="{3DF48AA1-25C0-42EE-81B1-901891C45487}" destId="{6273187F-523D-45DB-9F8C-17564BAA4875}" srcOrd="0" destOrd="0" presId="urn:microsoft.com/office/officeart/2005/8/layout/hierarchy1"/>
    <dgm:cxn modelId="{E072F891-E8CA-44FE-955B-59B4C3C47D53}" srcId="{35432321-F602-4333-90BF-1DC4D45A1CC0}" destId="{EBC64BC8-18F0-4916-AAB4-4E84E42608C3}" srcOrd="0" destOrd="0" parTransId="{213113E2-D29A-4697-B9ED-B202E7813FEA}" sibTransId="{8B1DB659-E96E-4E8F-9FFF-4FDEC6473B34}"/>
    <dgm:cxn modelId="{2EC508B8-8F5C-402C-9ECF-7EA63CBD846E}" type="presOf" srcId="{EBC64BC8-18F0-4916-AAB4-4E84E42608C3}" destId="{56A3945B-03D4-49AB-B425-97DE2EA999FA}" srcOrd="0" destOrd="0" presId="urn:microsoft.com/office/officeart/2005/8/layout/hierarchy1"/>
    <dgm:cxn modelId="{4B7077DC-59A8-4B3B-A824-1DC72EEA6799}" type="presOf" srcId="{35432321-F602-4333-90BF-1DC4D45A1CC0}" destId="{1F6FD4E9-0AA8-47A0-9390-37DB810036F1}" srcOrd="0" destOrd="0" presId="urn:microsoft.com/office/officeart/2005/8/layout/hierarchy1"/>
    <dgm:cxn modelId="{1E1C7E01-FFB4-4AD4-8355-602FABB543CA}" type="presParOf" srcId="{1F6FD4E9-0AA8-47A0-9390-37DB810036F1}" destId="{12D1B9D8-E80C-4C6B-85B2-2AB1DC79D021}" srcOrd="0" destOrd="0" presId="urn:microsoft.com/office/officeart/2005/8/layout/hierarchy1"/>
    <dgm:cxn modelId="{2458D769-63E5-437A-9113-3A4BA16A4EB4}" type="presParOf" srcId="{12D1B9D8-E80C-4C6B-85B2-2AB1DC79D021}" destId="{D26E5F58-93FE-4C0B-BA72-B1FAD6D4E2BC}" srcOrd="0" destOrd="0" presId="urn:microsoft.com/office/officeart/2005/8/layout/hierarchy1"/>
    <dgm:cxn modelId="{CB90762E-5885-4562-B40F-2531E7EB7100}" type="presParOf" srcId="{D26E5F58-93FE-4C0B-BA72-B1FAD6D4E2BC}" destId="{3413F142-D312-450E-87CF-C02F0362A2A1}" srcOrd="0" destOrd="0" presId="urn:microsoft.com/office/officeart/2005/8/layout/hierarchy1"/>
    <dgm:cxn modelId="{6CB6A3EA-5CEF-4E5C-A1DB-9F9B4DAE90E1}" type="presParOf" srcId="{D26E5F58-93FE-4C0B-BA72-B1FAD6D4E2BC}" destId="{56A3945B-03D4-49AB-B425-97DE2EA999FA}" srcOrd="1" destOrd="0" presId="urn:microsoft.com/office/officeart/2005/8/layout/hierarchy1"/>
    <dgm:cxn modelId="{E535146A-17D1-4323-A09D-975B5B07338D}" type="presParOf" srcId="{12D1B9D8-E80C-4C6B-85B2-2AB1DC79D021}" destId="{2F7556F6-3778-4917-8C23-59A178ACDFBD}" srcOrd="1" destOrd="0" presId="urn:microsoft.com/office/officeart/2005/8/layout/hierarchy1"/>
    <dgm:cxn modelId="{BEC7FE51-CBDB-40C0-84A5-01854C6EFCA6}" type="presParOf" srcId="{1F6FD4E9-0AA8-47A0-9390-37DB810036F1}" destId="{B48F3EB0-2C69-4DAD-9EED-343119E38B69}" srcOrd="1" destOrd="0" presId="urn:microsoft.com/office/officeart/2005/8/layout/hierarchy1"/>
    <dgm:cxn modelId="{1346350C-1254-4120-BA59-BB7316854E40}" type="presParOf" srcId="{B48F3EB0-2C69-4DAD-9EED-343119E38B69}" destId="{ABDA8866-4974-42CC-B137-AB1B5E6C4AB4}" srcOrd="0" destOrd="0" presId="urn:microsoft.com/office/officeart/2005/8/layout/hierarchy1"/>
    <dgm:cxn modelId="{1F2A2667-8BFD-462A-98D3-B9D917DF166D}" type="presParOf" srcId="{ABDA8866-4974-42CC-B137-AB1B5E6C4AB4}" destId="{A554E806-825F-481A-869B-6CB3962457B9}" srcOrd="0" destOrd="0" presId="urn:microsoft.com/office/officeart/2005/8/layout/hierarchy1"/>
    <dgm:cxn modelId="{FBBA5B8B-504C-4C4E-B40F-8CA239E2791B}" type="presParOf" srcId="{ABDA8866-4974-42CC-B137-AB1B5E6C4AB4}" destId="{6273187F-523D-45DB-9F8C-17564BAA4875}" srcOrd="1" destOrd="0" presId="urn:microsoft.com/office/officeart/2005/8/layout/hierarchy1"/>
    <dgm:cxn modelId="{915BF94F-1F39-442C-AE4D-E4ABBD1151EE}" type="presParOf" srcId="{B48F3EB0-2C69-4DAD-9EED-343119E38B69}" destId="{70FF0EE2-B814-4E56-99EB-BADF0E7D33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3F142-D312-450E-87CF-C02F0362A2A1}">
      <dsp:nvSpPr>
        <dsp:cNvPr id="0" name=""/>
        <dsp:cNvSpPr/>
      </dsp:nvSpPr>
      <dsp:spPr>
        <a:xfrm>
          <a:off x="5039187" y="172031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945B-03D4-49AB-B425-97DE2EA999FA}">
      <dsp:nvSpPr>
        <dsp:cNvPr id="0" name=""/>
        <dsp:cNvSpPr/>
      </dsp:nvSpPr>
      <dsp:spPr>
        <a:xfrm>
          <a:off x="5497082" y="607031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/>
            <a:t>Hệ</a:t>
          </a:r>
          <a:r>
            <a:rPr lang="en-US" sz="2900" kern="1200"/>
            <a:t> </a:t>
          </a:r>
          <a:r>
            <a:rPr lang="en-US" sz="2900" kern="1200" err="1"/>
            <a:t>thống</a:t>
          </a:r>
          <a:r>
            <a:rPr lang="en-US" sz="2900" kern="1200"/>
            <a:t> đ</a:t>
          </a:r>
          <a:r>
            <a:rPr lang="vi-VN" sz="2900" kern="1200"/>
            <a:t>ư</a:t>
          </a:r>
          <a:r>
            <a:rPr lang="en-US" sz="2900" kern="1200" err="1"/>
            <a:t>ợc</a:t>
          </a:r>
          <a:r>
            <a:rPr lang="en-US" sz="2900" kern="1200"/>
            <a:t> </a:t>
          </a:r>
          <a:r>
            <a:rPr lang="en-US" sz="2900" kern="1200" err="1"/>
            <a:t>xây</a:t>
          </a:r>
          <a:r>
            <a:rPr lang="en-US" sz="2900" kern="1200"/>
            <a:t> </a:t>
          </a:r>
          <a:r>
            <a:rPr lang="en-US" sz="2900" kern="1200" err="1"/>
            <a:t>dựng</a:t>
          </a:r>
          <a:r>
            <a:rPr lang="en-US" sz="2900" kern="1200"/>
            <a:t> </a:t>
          </a:r>
          <a:r>
            <a:rPr lang="en-US" sz="2900" kern="1200" err="1"/>
            <a:t>theo</a:t>
          </a:r>
          <a:r>
            <a:rPr lang="en-US" sz="2900" kern="1200"/>
            <a:t> h</a:t>
          </a:r>
          <a:r>
            <a:rPr lang="vi-VN" sz="2900" kern="1200"/>
            <a:t>ư</a:t>
          </a:r>
          <a:r>
            <a:rPr lang="en-US" sz="2900" kern="1200" err="1"/>
            <a:t>ớng</a:t>
          </a:r>
          <a:r>
            <a:rPr lang="en-US" sz="2900" kern="1200"/>
            <a:t> end-to-end </a:t>
          </a:r>
          <a:r>
            <a:rPr lang="en-US" sz="2900" kern="1200" err="1"/>
            <a:t>và</a:t>
          </a:r>
          <a:r>
            <a:rPr lang="en-US" sz="2900" kern="1200"/>
            <a:t> </a:t>
          </a:r>
          <a:r>
            <a:rPr lang="en-US" sz="2900" kern="1200" err="1"/>
            <a:t>sử</a:t>
          </a:r>
          <a:r>
            <a:rPr lang="en-US" sz="2900" kern="1200"/>
            <a:t> </a:t>
          </a:r>
          <a:r>
            <a:rPr lang="en-US" sz="2900" kern="1200" err="1"/>
            <a:t>dụng</a:t>
          </a:r>
          <a:r>
            <a:rPr lang="en-US" sz="2900" kern="1200"/>
            <a:t> </a:t>
          </a:r>
          <a:r>
            <a:rPr lang="en-US" sz="2900" kern="1200" err="1"/>
            <a:t>các</a:t>
          </a:r>
          <a:r>
            <a:rPr lang="en-US" sz="2900" kern="1200"/>
            <a:t> convolutional layer </a:t>
          </a:r>
          <a:r>
            <a:rPr lang="en-US" sz="2900" kern="1200" err="1"/>
            <a:t>để</a:t>
          </a:r>
          <a:r>
            <a:rPr lang="en-US" sz="2900" kern="1200"/>
            <a:t> </a:t>
          </a:r>
          <a:r>
            <a:rPr lang="en-US" sz="2900" kern="1200" err="1"/>
            <a:t>thực</a:t>
          </a:r>
          <a:r>
            <a:rPr lang="en-US" sz="2900" kern="1200"/>
            <a:t> </a:t>
          </a:r>
          <a:r>
            <a:rPr lang="en-US" sz="2900" kern="1200" err="1"/>
            <a:t>hiện</a:t>
          </a:r>
          <a:r>
            <a:rPr lang="en-US" sz="2900" kern="1200"/>
            <a:t> </a:t>
          </a:r>
          <a:r>
            <a:rPr lang="en-US" sz="2900" kern="1200" err="1"/>
            <a:t>việc</a:t>
          </a:r>
          <a:r>
            <a:rPr lang="en-US" sz="2900" kern="1200"/>
            <a:t> </a:t>
          </a:r>
          <a:r>
            <a:rPr lang="en-US" sz="2900" kern="1200" err="1"/>
            <a:t>phần</a:t>
          </a:r>
          <a:r>
            <a:rPr lang="en-US" sz="2900" kern="1200"/>
            <a:t> </a:t>
          </a:r>
          <a:r>
            <a:rPr lang="en-US" sz="2900" kern="1200" err="1"/>
            <a:t>loại</a:t>
          </a:r>
          <a:r>
            <a:rPr lang="en-US" sz="2900" kern="1200"/>
            <a:t>.</a:t>
          </a:r>
        </a:p>
      </dsp:txBody>
      <dsp:txXfrm>
        <a:off x="5573727" y="683676"/>
        <a:ext cx="3967760" cy="2463577"/>
      </dsp:txXfrm>
    </dsp:sp>
    <dsp:sp modelId="{A554E806-825F-481A-869B-6CB3962457B9}">
      <dsp:nvSpPr>
        <dsp:cNvPr id="0" name=""/>
        <dsp:cNvSpPr/>
      </dsp:nvSpPr>
      <dsp:spPr>
        <a:xfrm>
          <a:off x="-11" y="172031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3187F-523D-45DB-9F8C-17564BAA4875}">
      <dsp:nvSpPr>
        <dsp:cNvPr id="0" name=""/>
        <dsp:cNvSpPr/>
      </dsp:nvSpPr>
      <dsp:spPr>
        <a:xfrm>
          <a:off x="457882" y="607031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/>
            <a:t>Hệ</a:t>
          </a:r>
          <a:r>
            <a:rPr lang="en-US" sz="2900" kern="1200"/>
            <a:t> </a:t>
          </a:r>
          <a:r>
            <a:rPr lang="en-US" sz="2900" kern="1200" err="1"/>
            <a:t>thống</a:t>
          </a:r>
          <a:r>
            <a:rPr lang="en-US" sz="2900" kern="1200"/>
            <a:t> </a:t>
          </a:r>
          <a:r>
            <a:rPr lang="en-US" sz="2900" kern="1200" err="1"/>
            <a:t>nhận</a:t>
          </a:r>
          <a:r>
            <a:rPr lang="en-US" sz="2900" kern="1200"/>
            <a:t> input </a:t>
          </a:r>
          <a:r>
            <a:rPr lang="en-US" sz="2900" kern="1200" err="1"/>
            <a:t>là</a:t>
          </a:r>
          <a:r>
            <a:rPr lang="en-US" sz="2900" kern="1200"/>
            <a:t> </a:t>
          </a:r>
          <a:r>
            <a:rPr lang="en-US" sz="2900" kern="1200" err="1"/>
            <a:t>nhũ</a:t>
          </a:r>
          <a:r>
            <a:rPr lang="en-US" sz="2900" kern="1200"/>
            <a:t> </a:t>
          </a:r>
          <a:r>
            <a:rPr lang="en-US" sz="2900" kern="1200" err="1"/>
            <a:t>ảnh</a:t>
          </a:r>
          <a:r>
            <a:rPr lang="en-US" sz="2900" kern="1200"/>
            <a:t> </a:t>
          </a:r>
          <a:r>
            <a:rPr lang="en-US" sz="2900" kern="1200" err="1"/>
            <a:t>và</a:t>
          </a:r>
          <a:r>
            <a:rPr lang="en-US" sz="2900" kern="1200"/>
            <a:t> </a:t>
          </a:r>
          <a:r>
            <a:rPr lang="en-US" sz="2900" kern="1200" err="1"/>
            <a:t>trả</a:t>
          </a:r>
          <a:r>
            <a:rPr lang="en-US" sz="2900" kern="1200"/>
            <a:t> </a:t>
          </a:r>
          <a:r>
            <a:rPr lang="en-US" sz="2900" kern="1200" err="1"/>
            <a:t>về</a:t>
          </a:r>
          <a:r>
            <a:rPr lang="en-US" sz="2900" kern="1200"/>
            <a:t> </a:t>
          </a:r>
          <a:r>
            <a:rPr lang="en-US" sz="2900" kern="1200" err="1"/>
            <a:t>kết</a:t>
          </a:r>
          <a:r>
            <a:rPr lang="en-US" sz="2900" kern="1200"/>
            <a:t> </a:t>
          </a:r>
          <a:r>
            <a:rPr lang="en-US" sz="2900" kern="1200" err="1"/>
            <a:t>quả</a:t>
          </a:r>
          <a:r>
            <a:rPr lang="en-US" sz="2900" kern="1200"/>
            <a:t> </a:t>
          </a:r>
          <a:r>
            <a:rPr lang="en-US" sz="2900" kern="1200" err="1"/>
            <a:t>có</a:t>
          </a:r>
          <a:r>
            <a:rPr lang="en-US" sz="2900" kern="1200"/>
            <a:t> </a:t>
          </a:r>
          <a:r>
            <a:rPr lang="en-US" sz="2900" kern="1200" err="1"/>
            <a:t>ung</a:t>
          </a:r>
          <a:r>
            <a:rPr lang="en-US" sz="2900" kern="1200"/>
            <a:t> </a:t>
          </a:r>
          <a:r>
            <a:rPr lang="en-US" sz="2900" kern="1200" err="1"/>
            <a:t>th</a:t>
          </a:r>
          <a:r>
            <a:rPr lang="vi-VN" sz="2900" kern="1200"/>
            <a:t>ư</a:t>
          </a:r>
          <a:r>
            <a:rPr lang="en-US" sz="2900" kern="1200"/>
            <a:t> hay </a:t>
          </a:r>
          <a:r>
            <a:rPr lang="en-US" sz="2900" kern="1200" err="1"/>
            <a:t>không</a:t>
          </a:r>
          <a:r>
            <a:rPr lang="en-US" sz="2900" kern="1200"/>
            <a:t>.</a:t>
          </a:r>
        </a:p>
      </dsp:txBody>
      <dsp:txXfrm>
        <a:off x="534527" y="683676"/>
        <a:ext cx="3967760" cy="2463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1DEC5-D739-442C-ACB0-875EDDB30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0C637-ADF6-4DB6-81F6-F1DEADDA72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0AF1-1867-43ED-80CA-AED2A8D14845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4B57-E147-4B51-8015-09EE2A5D3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1863"/>
            <a:ext cx="2971800" cy="49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5B2F7-AF4D-4FF9-BBF6-ED6A3FB84D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31863"/>
            <a:ext cx="2971800" cy="49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E1C58-5F05-4659-A625-B11B08DD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4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CB7F-D9EC-49E0-9C9B-B88749D16A6C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8E9A-1D23-4805-AE31-C2936A57D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0 - Thông tin là chưa đủ để kết luận.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Không có gì bất thường. Bạn nên tiếp tục kiểm tra định kỳ.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Phát hiện u nang lành tính (là khối u nhưng không phải ung thư). Bạn nên tiếp tục kiểm tra định kỳ.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Phát hiện bất thường nhưng chưa chắc là ung thư. Nên thực hiện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chụp nhũ ảnh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 vòng 6 tháng tiếp theo.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 Phát hiện có yếu tố nguy cơ của bệnh ung thư. Bác sĩ có thể thực hiện sinh thiết để xác định.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 Phát hiện nguy cơ cao xảy ra ung thư. Bạn cần phải sinh thiết để xác định.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- </a:t>
            </a:r>
            <a:r>
              <a:rPr lang="en-US" err="1">
                <a:latin typeface="Calibri"/>
                <a:cs typeface="Calibri"/>
              </a:rPr>
              <a:t>Tăng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cường</a:t>
            </a:r>
            <a:r>
              <a:rPr lang="en-US">
                <a:latin typeface="Calibri"/>
                <a:cs typeface="Calibri"/>
              </a:rPr>
              <a:t> AUC:  </a:t>
            </a:r>
            <a:r>
              <a:rPr lang="en-US" err="1">
                <a:latin typeface="Calibri"/>
                <a:cs typeface="Calibri"/>
              </a:rPr>
              <a:t>độ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tăng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cường</a:t>
            </a:r>
            <a:r>
              <a:rPr lang="en-US">
                <a:latin typeface="Calibri"/>
                <a:cs typeface="Calibri"/>
              </a:rPr>
              <a:t> data </a:t>
            </a:r>
            <a:r>
              <a:rPr lang="en-US" err="1">
                <a:latin typeface="Calibri"/>
                <a:cs typeface="Calibri"/>
              </a:rPr>
              <a:t>bằng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cách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lật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ngang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dọc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ảnh</a:t>
            </a:r>
            <a:r>
              <a:rPr lang="en-US">
                <a:latin typeface="Calibri"/>
                <a:cs typeface="Calibri"/>
              </a:rPr>
              <a:t> hay </a:t>
            </a:r>
            <a:r>
              <a:rPr lang="en-US" err="1">
                <a:latin typeface="Calibri"/>
                <a:cs typeface="Calibri"/>
              </a:rPr>
              <a:t>xoay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hình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phóng</a:t>
            </a:r>
            <a:r>
              <a:rPr lang="en-US">
                <a:latin typeface="Calibri"/>
                <a:cs typeface="Calibri"/>
              </a:rPr>
              <a:t> to </a:t>
            </a:r>
            <a:r>
              <a:rPr lang="en-US" err="1">
                <a:latin typeface="Calibri"/>
                <a:cs typeface="Calibri"/>
              </a:rPr>
              <a:t>hình</a:t>
            </a:r>
            <a:r>
              <a:rPr lang="en-US">
                <a:latin typeface="Calibri"/>
                <a:cs typeface="Calibri"/>
              </a:rPr>
              <a:t>. (NA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thực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hiện</a:t>
            </a:r>
            <a:r>
              <a:rPr lang="en-US">
                <a:latin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cs typeface="Calibri"/>
              </a:rPr>
              <a:t>- patch net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khúc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đầu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 model. 2 block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 top layer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#Pat: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lượng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nhân</a:t>
            </a:r>
          </a:p>
          <a:p>
            <a:r>
              <a:rPr lang="en-US">
                <a:latin typeface="Calibri"/>
                <a:cs typeface="Calibri"/>
              </a:rPr>
              <a:t>#</a:t>
            </a:r>
            <a:r>
              <a:rPr lang="en-US" err="1">
                <a:latin typeface="Calibri"/>
                <a:cs typeface="Calibri"/>
              </a:rPr>
              <a:t>Img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lượng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ảnh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r>
              <a:rPr lang="en-US" err="1">
                <a:latin typeface="Calibri"/>
                <a:cs typeface="Calibri"/>
              </a:rPr>
              <a:t>Mấy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kia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auc</a:t>
            </a:r>
            <a:r>
              <a:rPr lang="en-US">
                <a:latin typeface="Calibri"/>
                <a:cs typeface="Calibri"/>
              </a:rPr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0 - Thông tin là chưa đủ để kết luận.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Không có gì bất thường. Bạn nên tiếp tục kiểm tra định kỳ.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Phát hiện u nang lành tính (là khối u nhưng không phải ung thư). Bạn nên tiếp tục kiểm tra định kỳ.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Phát hiện bất thường nhưng chưa chắc là ung thư. Nên thực hiện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chụp nhũ ảnh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 vòng 6 tháng tiếp theo.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 Phát hiện có yếu tố nguy cơ của bệnh ung thư. Bác sĩ có thể thực hiện sinh thiết để xác định.</a:t>
            </a: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 Phát hiện nguy cơ cao xảy ra ung thư. Bạn cần phải sinh thiết để xác định.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Ung thư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.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Một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khối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(không ung thư)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hoặc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(ung thư). Đa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trường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hợp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ung thư </a:t>
            </a:r>
            <a:r>
              <a:rPr lang="vi-VN" sz="1200" b="1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 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bắt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từ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ống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dẫn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sữa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một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phần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nhỏ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phát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triển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ở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túi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sữa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hoặc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thùy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. Ung thư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nếu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phát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hiện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trị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muộn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di căn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xương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bộ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phận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khác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ư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vú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>
                <a:cs typeface="Calibri"/>
              </a:rPr>
              <a:t>- </a:t>
            </a:r>
            <a:r>
              <a:rPr lang="en-US"/>
              <a:t>Theo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Ung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Hoa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,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237.000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ở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nữ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2.100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. </a:t>
            </a:r>
            <a:r>
              <a:rPr lang="en-US" err="1"/>
              <a:t>Số</a:t>
            </a:r>
            <a:r>
              <a:rPr lang="en-US"/>
              <a:t> ca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vong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41.000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nữ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450 </a:t>
            </a:r>
            <a:r>
              <a:rPr lang="en-US" err="1"/>
              <a:t>nam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.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Ở </a:t>
            </a:r>
            <a:r>
              <a:rPr lang="en-US" err="1"/>
              <a:t>Việt</a:t>
            </a:r>
            <a:r>
              <a:rPr lang="en-US"/>
              <a:t> Nam,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ưng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Globocan</a:t>
            </a:r>
            <a:r>
              <a:rPr lang="en-US"/>
              <a:t>,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ta </a:t>
            </a:r>
            <a:r>
              <a:rPr lang="en-US" err="1"/>
              <a:t>có</a:t>
            </a:r>
            <a:r>
              <a:rPr lang="en-US"/>
              <a:t> 15.229 ca </a:t>
            </a:r>
            <a:r>
              <a:rPr lang="en-US" err="1"/>
              <a:t>mắc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ca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vong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6103 ca.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Ung thư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.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Một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khối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lành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(không ung thư)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hoặc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tính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(ung thư). Đa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trường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hợp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 </a:t>
            </a:r>
            <a:r>
              <a:rPr lang="vi-VN" sz="1200" b="1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ung thư </a:t>
            </a:r>
            <a:r>
              <a:rPr lang="vi-VN" sz="1200" b="1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 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bắt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từ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ống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dẫn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sữa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một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phần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nhỏ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phát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triển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ở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túi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sữa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hoặc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thùy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. Ung thư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vú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nếu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phát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hiện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trị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muộn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đã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di căn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xương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bộ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phận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Arial"/>
                <a:cs typeface="Arial"/>
              </a:rPr>
              <a:t>khác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Arial"/>
                <a:cs typeface="Arial"/>
              </a:rPr>
              <a:t>ư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vú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Ở </a:t>
            </a:r>
            <a:r>
              <a:rPr lang="en-US" err="1"/>
              <a:t>Việt</a:t>
            </a:r>
            <a:r>
              <a:rPr lang="en-US"/>
              <a:t> Nam,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ưng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Globocan</a:t>
            </a:r>
            <a:r>
              <a:rPr lang="en-US"/>
              <a:t>,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ta </a:t>
            </a:r>
            <a:r>
              <a:rPr lang="en-US" err="1"/>
              <a:t>có</a:t>
            </a:r>
            <a:r>
              <a:rPr lang="en-US"/>
              <a:t> 15.229 ca </a:t>
            </a:r>
            <a:r>
              <a:rPr lang="en-US" err="1"/>
              <a:t>mắc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ca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vong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6103 ca.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+ </a:t>
            </a:r>
            <a:r>
              <a:rPr lang="en-US" err="1"/>
              <a:t>Các</a:t>
            </a:r>
            <a:r>
              <a:rPr lang="en-US"/>
              <a:t> </a:t>
            </a:r>
            <a:r>
              <a:rPr lang="en-US" err="1"/>
              <a:t>phần</a:t>
            </a:r>
            <a:r>
              <a:rPr lang="en-US"/>
              <a:t> </a:t>
            </a:r>
            <a:r>
              <a:rPr lang="en-US" err="1"/>
              <a:t>mềm</a:t>
            </a:r>
            <a:r>
              <a:rPr lang="en-US"/>
              <a:t> </a:t>
            </a:r>
            <a:r>
              <a:rPr lang="en-US" err="1"/>
              <a:t>hỗ</a:t>
            </a:r>
            <a:r>
              <a:rPr lang="en-US"/>
              <a:t> </a:t>
            </a:r>
            <a:r>
              <a:rPr lang="en-US" err="1"/>
              <a:t>trợ</a:t>
            </a:r>
            <a:r>
              <a:rPr lang="en-US"/>
              <a:t> </a:t>
            </a:r>
            <a:r>
              <a:rPr lang="en-US" err="1"/>
              <a:t>phát</a:t>
            </a:r>
            <a:r>
              <a:rPr lang="en-US"/>
              <a:t> </a:t>
            </a:r>
            <a:r>
              <a:rPr lang="en-US" err="1"/>
              <a:t>hiện</a:t>
            </a:r>
            <a:r>
              <a:rPr lang="en-US"/>
              <a:t> </a:t>
            </a:r>
            <a:r>
              <a:rPr lang="en-US" err="1"/>
              <a:t>và</a:t>
            </a:r>
            <a:r>
              <a:rPr lang="en-US"/>
              <a:t> </a:t>
            </a:r>
            <a:r>
              <a:rPr lang="en-US" err="1"/>
              <a:t>chuẩn</a:t>
            </a:r>
            <a:r>
              <a:rPr lang="en-US"/>
              <a:t> </a:t>
            </a:r>
            <a:r>
              <a:rPr lang="en-US" err="1"/>
              <a:t>đoán</a:t>
            </a:r>
            <a:r>
              <a:rPr lang="en-US"/>
              <a:t> (CAD) đ</a:t>
            </a:r>
            <a:r>
              <a:rPr lang="vi-VN">
                <a:latin typeface="Arial"/>
                <a:cs typeface="Arial"/>
              </a:rPr>
              <a:t>ư</a:t>
            </a:r>
            <a:r>
              <a:rPr lang="en-US" err="1"/>
              <a:t>ợc</a:t>
            </a:r>
            <a:r>
              <a:rPr lang="en-US"/>
              <a:t> </a:t>
            </a:r>
            <a:r>
              <a:rPr lang="en-US" err="1"/>
              <a:t>phát</a:t>
            </a:r>
            <a:r>
              <a:rPr lang="en-US"/>
              <a:t> </a:t>
            </a:r>
            <a:r>
              <a:rPr lang="en-US" err="1"/>
              <a:t>triển</a:t>
            </a:r>
            <a:r>
              <a:rPr lang="en-US"/>
              <a:t> </a:t>
            </a:r>
            <a:r>
              <a:rPr lang="en-US" err="1"/>
              <a:t>và</a:t>
            </a:r>
            <a:r>
              <a:rPr lang="en-US"/>
              <a:t> </a:t>
            </a:r>
            <a:r>
              <a:rPr lang="en-US" err="1"/>
              <a:t>sử</a:t>
            </a:r>
            <a:r>
              <a:rPr lang="en-US"/>
              <a:t> </a:t>
            </a:r>
            <a:r>
              <a:rPr lang="en-US" err="1"/>
              <a:t>dụng</a:t>
            </a:r>
            <a:r>
              <a:rPr lang="en-US"/>
              <a:t> </a:t>
            </a:r>
            <a:r>
              <a:rPr lang="en-US" err="1"/>
              <a:t>lâm</a:t>
            </a:r>
            <a:r>
              <a:rPr lang="en-US"/>
              <a:t> </a:t>
            </a:r>
            <a:r>
              <a:rPr lang="en-US" err="1"/>
              <a:t>sàng</a:t>
            </a:r>
            <a:r>
              <a:rPr lang="en-US"/>
              <a:t> </a:t>
            </a:r>
            <a:r>
              <a:rPr lang="en-US" err="1"/>
              <a:t>từ</a:t>
            </a:r>
            <a:r>
              <a:rPr lang="en-US"/>
              <a:t> </a:t>
            </a:r>
            <a:r>
              <a:rPr lang="en-US" err="1"/>
              <a:t>nh</a:t>
            </a:r>
            <a:r>
              <a:rPr lang="vi-VN">
                <a:latin typeface="Arial"/>
                <a:cs typeface="Arial"/>
              </a:rPr>
              <a:t>ữ</a:t>
            </a:r>
            <a:r>
              <a:rPr lang="en-US"/>
              <a:t>ng </a:t>
            </a:r>
            <a:r>
              <a:rPr lang="en-US" err="1"/>
              <a:t>năm</a:t>
            </a:r>
            <a:r>
              <a:rPr lang="en-US"/>
              <a:t> 1990s.</a:t>
            </a:r>
            <a:endParaRPr lang="vi-VN"/>
          </a:p>
          <a:p>
            <a:r>
              <a:rPr lang="en-US">
                <a:cs typeface="Calibri"/>
              </a:rPr>
              <a:t>+ </a:t>
            </a:r>
            <a:r>
              <a:rPr lang="en-US"/>
              <a:t>Nh</a:t>
            </a:r>
            <a:r>
              <a:rPr lang="vi-VN">
                <a:latin typeface="Arial"/>
                <a:cs typeface="Arial"/>
              </a:rPr>
              <a:t>ữ</a:t>
            </a:r>
            <a:r>
              <a:rPr lang="en-US"/>
              <a:t>ng </a:t>
            </a:r>
            <a:r>
              <a:rPr lang="en-US" err="1"/>
              <a:t>nghiên</a:t>
            </a:r>
            <a:r>
              <a:rPr lang="en-US"/>
              <a:t> </a:t>
            </a:r>
            <a:r>
              <a:rPr lang="en-US" err="1"/>
              <a:t>cứu</a:t>
            </a:r>
            <a:r>
              <a:rPr lang="en-US"/>
              <a:t> </a:t>
            </a:r>
            <a:r>
              <a:rPr lang="en-US" err="1"/>
              <a:t>này</a:t>
            </a:r>
            <a:r>
              <a:rPr lang="en-US"/>
              <a:t> </a:t>
            </a:r>
            <a:r>
              <a:rPr lang="en-US" err="1"/>
              <a:t>chỉ</a:t>
            </a:r>
            <a:r>
              <a:rPr lang="en-US"/>
              <a:t> </a:t>
            </a:r>
            <a:r>
              <a:rPr lang="en-US" err="1"/>
              <a:t>tập</a:t>
            </a:r>
            <a:r>
              <a:rPr lang="en-US"/>
              <a:t> </a:t>
            </a:r>
            <a:r>
              <a:rPr lang="en-US" err="1"/>
              <a:t>trung</a:t>
            </a:r>
            <a:r>
              <a:rPr lang="en-US"/>
              <a:t> </a:t>
            </a:r>
            <a:r>
              <a:rPr lang="en-US" err="1"/>
              <a:t>vào</a:t>
            </a:r>
            <a:r>
              <a:rPr lang="en-US"/>
              <a:t> </a:t>
            </a:r>
            <a:r>
              <a:rPr lang="en-US" err="1"/>
              <a:t>vùng</a:t>
            </a:r>
            <a:r>
              <a:rPr lang="en-US"/>
              <a:t> </a:t>
            </a:r>
            <a:r>
              <a:rPr lang="en-US" err="1"/>
              <a:t>th</a:t>
            </a:r>
            <a:r>
              <a:rPr lang="vi-VN">
                <a:latin typeface="Arial"/>
                <a:cs typeface="Arial"/>
              </a:rPr>
              <a:t>ư</a:t>
            </a:r>
            <a:r>
              <a:rPr lang="en-US" err="1"/>
              <a:t>ơng</a:t>
            </a:r>
            <a:r>
              <a:rPr lang="en-US"/>
              <a:t> </a:t>
            </a:r>
            <a:r>
              <a:rPr lang="en-US" err="1"/>
              <a:t>tổn</a:t>
            </a:r>
            <a:r>
              <a:rPr lang="en-US"/>
              <a:t> đ</a:t>
            </a:r>
            <a:r>
              <a:rPr lang="vi-VN" err="1">
                <a:latin typeface="Arial"/>
                <a:cs typeface="Arial"/>
              </a:rPr>
              <a:t>ượ</a:t>
            </a:r>
            <a:r>
              <a:rPr lang="en-US"/>
              <a:t>c </a:t>
            </a:r>
            <a:r>
              <a:rPr lang="en-US" err="1"/>
              <a:t>chú</a:t>
            </a:r>
            <a:r>
              <a:rPr lang="en-US"/>
              <a:t> </a:t>
            </a:r>
            <a:r>
              <a:rPr lang="en-US" err="1"/>
              <a:t>thích</a:t>
            </a:r>
            <a:r>
              <a:rPr lang="en-US"/>
              <a:t>. </a:t>
            </a:r>
            <a:r>
              <a:rPr lang="en-US" err="1"/>
              <a:t>Nên</a:t>
            </a:r>
            <a:r>
              <a:rPr lang="en-US"/>
              <a:t> </a:t>
            </a:r>
            <a:r>
              <a:rPr lang="en-US" err="1"/>
              <a:t>sẽ</a:t>
            </a:r>
            <a:r>
              <a:rPr lang="en-US"/>
              <a:t> </a:t>
            </a:r>
            <a:r>
              <a:rPr lang="en-US" err="1"/>
              <a:t>không</a:t>
            </a:r>
            <a:r>
              <a:rPr lang="en-US"/>
              <a:t> </a:t>
            </a:r>
            <a:r>
              <a:rPr lang="en-US" err="1"/>
              <a:t>thể</a:t>
            </a:r>
            <a:r>
              <a:rPr lang="en-US"/>
              <a:t> </a:t>
            </a:r>
            <a:r>
              <a:rPr lang="en-US" err="1"/>
              <a:t>áp</a:t>
            </a:r>
            <a:r>
              <a:rPr lang="en-US"/>
              <a:t> </a:t>
            </a:r>
            <a:r>
              <a:rPr lang="en-US" err="1"/>
              <a:t>dụng</a:t>
            </a:r>
            <a:r>
              <a:rPr lang="en-US"/>
              <a:t> </a:t>
            </a:r>
            <a:r>
              <a:rPr lang="en-US" err="1"/>
              <a:t>cho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 database </a:t>
            </a:r>
            <a:r>
              <a:rPr lang="en-US" err="1"/>
              <a:t>lớn</a:t>
            </a:r>
            <a:r>
              <a:rPr lang="en-US"/>
              <a:t> </a:t>
            </a:r>
            <a:r>
              <a:rPr lang="en-US" err="1"/>
              <a:t>thiếu</a:t>
            </a:r>
            <a:r>
              <a:rPr lang="en-US"/>
              <a:t> </a:t>
            </a:r>
            <a:r>
              <a:rPr lang="en-US" err="1"/>
              <a:t>chú</a:t>
            </a:r>
            <a:r>
              <a:rPr lang="en-US"/>
              <a:t> </a:t>
            </a:r>
            <a:r>
              <a:rPr lang="en-US" err="1"/>
              <a:t>thích</a:t>
            </a:r>
            <a:r>
              <a:rPr lang="en-US"/>
              <a:t> </a:t>
            </a:r>
            <a:r>
              <a:rPr lang="en-US" err="1"/>
              <a:t>trên</a:t>
            </a:r>
            <a:r>
              <a:rPr lang="en-US"/>
              <a:t> </a:t>
            </a:r>
            <a:r>
              <a:rPr lang="en-US" err="1"/>
              <a:t>các</a:t>
            </a:r>
            <a:r>
              <a:rPr lang="en-US"/>
              <a:t> </a:t>
            </a:r>
            <a:r>
              <a:rPr lang="en-US" err="1"/>
              <a:t>vùng</a:t>
            </a:r>
            <a:r>
              <a:rPr lang="en-US"/>
              <a:t> </a:t>
            </a:r>
            <a:r>
              <a:rPr lang="en-US" err="1"/>
              <a:t>này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*CAD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hand-crafted features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.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(ROI) đ</a:t>
            </a:r>
            <a:r>
              <a:rPr lang="vi-VN" err="1">
                <a:latin typeface="Arial"/>
                <a:cs typeface="Arial"/>
              </a:rPr>
              <a:t>ượ</a:t>
            </a:r>
            <a:r>
              <a:rPr lang="en-US"/>
              <a:t>c </a:t>
            </a:r>
            <a:r>
              <a:rPr lang="en-US" err="1"/>
              <a:t>chứ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Train </a:t>
            </a:r>
            <a:r>
              <a:rPr lang="en-US" err="1">
                <a:latin typeface="Calibri"/>
                <a:cs typeface="Calibri"/>
              </a:rPr>
              <a:t>theo</a:t>
            </a:r>
            <a:r>
              <a:rPr lang="en-US">
                <a:latin typeface="Calibri"/>
                <a:cs typeface="Calibri"/>
              </a:rPr>
              <a:t> 3 </a:t>
            </a:r>
            <a:r>
              <a:rPr lang="en-US" err="1">
                <a:latin typeface="Calibri"/>
                <a:cs typeface="Calibri"/>
              </a:rPr>
              <a:t>giai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tránh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huỷ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trọng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pre-train model.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Train </a:t>
            </a:r>
            <a:r>
              <a:rPr lang="en-US" err="1">
                <a:latin typeface="Calibri"/>
                <a:cs typeface="Calibri"/>
              </a:rPr>
              <a:t>theo</a:t>
            </a:r>
            <a:r>
              <a:rPr lang="en-US">
                <a:latin typeface="Calibri"/>
                <a:cs typeface="Calibri"/>
              </a:rPr>
              <a:t> 3 </a:t>
            </a:r>
            <a:r>
              <a:rPr lang="en-US" err="1">
                <a:latin typeface="Calibri"/>
                <a:cs typeface="Calibri"/>
              </a:rPr>
              <a:t>giai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đoạn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tránh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huỷ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trọng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pre-train model.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End-to-end: hệ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nhất từ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, đ</a:t>
            </a:r>
            <a:r>
              <a:rPr lang="vi-VN"/>
              <a:t>ượ</a:t>
            </a:r>
            <a:r>
              <a:rPr lang="en-US"/>
              <a:t>c optimize 1 </a:t>
            </a:r>
            <a:r>
              <a:rPr lang="en-US" err="1"/>
              <a:t>lần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</a:t>
            </a:r>
            <a:r>
              <a:rPr lang="en-US"/>
              <a:t>igital </a:t>
            </a:r>
            <a:r>
              <a:rPr lang="en-US" b="1"/>
              <a:t>I</a:t>
            </a:r>
            <a:r>
              <a:rPr lang="en-US"/>
              <a:t>maging and </a:t>
            </a:r>
            <a:r>
              <a:rPr lang="en-US" b="1"/>
              <a:t>Co</a:t>
            </a:r>
            <a:r>
              <a:rPr lang="en-US"/>
              <a:t>mmunications in </a:t>
            </a:r>
            <a:r>
              <a:rPr lang="en-US" b="1"/>
              <a:t>M</a:t>
            </a:r>
            <a:r>
              <a:rPr lang="en-US"/>
              <a:t>edicine (</a:t>
            </a:r>
            <a:r>
              <a:rPr lang="en-US" b="1"/>
              <a:t>DICOM</a:t>
            </a:r>
            <a:r>
              <a:rPr lang="en-US"/>
              <a:t>) </a:t>
            </a:r>
            <a:endParaRPr lang="vi-VN">
              <a:latin typeface="Arial"/>
              <a:cs typeface="Arial"/>
            </a:endParaRPr>
          </a:p>
          <a:p>
            <a:r>
              <a:rPr lang="en-US"/>
              <a:t> Digital Database for Screening Mammography </a:t>
            </a:r>
            <a:endParaRPr lang="en-US">
              <a:cs typeface="Calibri"/>
            </a:endParaRPr>
          </a:p>
          <a:p>
            <a:r>
              <a:rPr lang="en-US"/>
              <a:t>CBIS-DDSM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mắc</a:t>
            </a:r>
            <a:r>
              <a:rPr lang="en-US"/>
              <a:t> </a:t>
            </a:r>
            <a:r>
              <a:rPr lang="en-US" err="1"/>
              <a:t>ba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(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, </a:t>
            </a:r>
            <a:r>
              <a:rPr lang="en-US" err="1"/>
              <a:t>lành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ác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). 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cũng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ROI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đào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B8E9A-1D23-4805-AE31-C2936A57D1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911-8FAF-49A0-9F97-1FBC63239D57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041362"/>
            <a:ext cx="590812" cy="422475"/>
          </a:xfrm>
        </p:spPr>
        <p:txBody>
          <a:bodyPr/>
          <a:lstStyle>
            <a:lvl1pPr>
              <a:defRPr sz="1400"/>
            </a:lvl1pPr>
          </a:lstStyle>
          <a:p>
            <a:fld id="{FFFEFB5B-881E-4E19-AD10-4C6AFE72A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BAA-13CC-47BD-B125-5328EF38ACC1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F790-1562-4CAE-9F53-23205A021AD0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1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3F7-27F9-41B1-A202-DBC93E51852E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36A1-2297-4EF9-B51E-6F9D2BC4068E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30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5709-8E67-4E1C-9783-3CDCF00A65FB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0107-D993-45D5-B304-C56F0C9574A5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7642-BBC1-4AAC-B424-1047FEEB6433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391C-1EC0-41DC-A576-9348A76835DF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5083-4F93-4347-8112-3162926CD079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5E6E-86FD-4081-87B1-C47FB36C0708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5995240"/>
            <a:ext cx="683339" cy="55262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FFFEFB5B-881E-4E19-AD10-4C6AFE72A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6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BE3E-7640-4013-95C3-E885E253D30B}" type="datetime1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A4DF-A529-4FFE-B337-D6AE1FB546D2}" type="datetime1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F707-F836-4ECB-A0E8-4154620E5B56}" type="datetime1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8328-CB01-4C09-9877-50879D22F04C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0A0-837E-462B-B773-8AF7D2B894C3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EE42-A5AA-47EA-AD6E-1DF51521D1A1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7226" y="6041362"/>
            <a:ext cx="95487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FFEFB5B-881E-4E19-AD10-4C6AFE72A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ancerimagingarchiv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950E9FC-B7E6-4756-B5E1-867D2301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9" y="4341029"/>
            <a:ext cx="3698144" cy="2517642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solidFill>
                  <a:srgbClr val="000000"/>
                </a:solidFill>
                <a:cs typeface="Times New Roman"/>
              </a:rPr>
              <a:t>- Lê Thanh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Tiềm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- 16521214</a:t>
            </a:r>
            <a:endParaRPr lang="vi-VN" sz="2000">
              <a:solidFill>
                <a:srgbClr val="000000"/>
              </a:solidFill>
              <a:cs typeface="Times New Roman"/>
            </a:endParaRPr>
          </a:p>
          <a:p>
            <a:pPr algn="just"/>
            <a:r>
              <a:rPr lang="en-US" sz="2000">
                <a:solidFill>
                  <a:srgbClr val="000000"/>
                </a:solidFill>
                <a:cs typeface="Times New Roman"/>
              </a:rPr>
              <a:t>-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Nguyễn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Đăng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Thịnh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- 16521177</a:t>
            </a:r>
          </a:p>
          <a:p>
            <a:pPr algn="just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-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Nguyễn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Hữu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Sơn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- 16521036</a:t>
            </a:r>
            <a:endParaRPr lang="en-US" sz="2000">
              <a:solidFill>
                <a:srgbClr val="000000"/>
              </a:solidFill>
              <a:cs typeface="Times New Roman"/>
            </a:endParaRPr>
          </a:p>
          <a:p>
            <a:pPr algn="just"/>
            <a:r>
              <a:rPr lang="en-US" sz="2000">
                <a:solidFill>
                  <a:srgbClr val="000000"/>
                </a:solidFill>
                <a:cs typeface="Times New Roman"/>
              </a:rPr>
              <a:t>-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Trần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Quốc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Dũng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- 16520263</a:t>
            </a:r>
          </a:p>
          <a:p>
            <a:pPr algn="just"/>
            <a:r>
              <a:rPr lang="en-US" sz="2000">
                <a:solidFill>
                  <a:srgbClr val="000000"/>
                </a:solidFill>
                <a:cs typeface="Times New Roman"/>
              </a:rPr>
              <a:t>-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Trần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Quang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Toàn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- 16521264</a:t>
            </a:r>
          </a:p>
          <a:p>
            <a:pPr algn="just"/>
            <a:endParaRPr lang="en-US" sz="20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BBA9D-C70B-4017-8FF0-5C24BCE39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581" y="2207622"/>
            <a:ext cx="9942099" cy="1032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err="1"/>
              <a:t>Đề</a:t>
            </a:r>
            <a:r>
              <a:rPr lang="en-US" sz="3200"/>
              <a:t> </a:t>
            </a:r>
            <a:r>
              <a:rPr lang="en-US" sz="3200" err="1"/>
              <a:t>tài</a:t>
            </a:r>
            <a:r>
              <a:rPr lang="en-US" sz="3200"/>
              <a:t>: </a:t>
            </a:r>
            <a:br>
              <a:rPr lang="en-US"/>
            </a:br>
            <a:r>
              <a:rPr lang="en-US" sz="3200" err="1"/>
              <a:t>Ứng</a:t>
            </a:r>
            <a:r>
              <a:rPr lang="en-US" sz="3200"/>
              <a:t> </a:t>
            </a:r>
            <a:r>
              <a:rPr lang="en-US" sz="3200" err="1"/>
              <a:t>dụng</a:t>
            </a:r>
            <a:r>
              <a:rPr lang="en-US" sz="3200"/>
              <a:t> Deep Learning </a:t>
            </a:r>
            <a:r>
              <a:rPr lang="en-US" sz="3200" err="1"/>
              <a:t>vào</a:t>
            </a:r>
            <a:r>
              <a:rPr lang="en-US" sz="3200"/>
              <a:t> </a:t>
            </a:r>
            <a:r>
              <a:rPr lang="en-US" sz="3200" err="1"/>
              <a:t>phát</a:t>
            </a:r>
            <a:r>
              <a:rPr lang="en-US" sz="3200"/>
              <a:t> </a:t>
            </a:r>
            <a:r>
              <a:rPr lang="en-US" sz="3200" err="1"/>
              <a:t>hiện</a:t>
            </a:r>
            <a:r>
              <a:rPr lang="en-US" sz="3200"/>
              <a:t> </a:t>
            </a:r>
            <a:r>
              <a:rPr lang="en-US" sz="3200" err="1"/>
              <a:t>ung</a:t>
            </a:r>
            <a:r>
              <a:rPr lang="en-US" sz="3200"/>
              <a:t> </a:t>
            </a:r>
            <a:r>
              <a:rPr lang="en-US" sz="3200" err="1"/>
              <a:t>th</a:t>
            </a:r>
            <a:r>
              <a:rPr lang="vi-VN" sz="3200"/>
              <a:t>ư</a:t>
            </a:r>
            <a:r>
              <a:rPr lang="en-US" sz="3200"/>
              <a:t> </a:t>
            </a:r>
            <a:r>
              <a:rPr lang="en-US" sz="3200" err="1"/>
              <a:t>vú</a:t>
            </a:r>
            <a:endParaRPr lang="en-US" sz="3200">
              <a:cs typeface="Times New Roman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208D80-FD95-454C-B04D-10E5E0349B4B}"/>
              </a:ext>
            </a:extLst>
          </p:cNvPr>
          <p:cNvSpPr txBox="1">
            <a:spLocks/>
          </p:cNvSpPr>
          <p:nvPr/>
        </p:nvSpPr>
        <p:spPr>
          <a:xfrm>
            <a:off x="1678621" y="3716528"/>
            <a:ext cx="3496861" cy="730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err="1">
                <a:solidFill>
                  <a:srgbClr val="000000"/>
                </a:solidFill>
                <a:cs typeface="Times New Roman"/>
              </a:rPr>
              <a:t>Thành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cs typeface="Times New Roman"/>
              </a:rPr>
              <a:t>viên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:</a:t>
            </a:r>
            <a:endParaRPr lang="vi-VN" sz="2000"/>
          </a:p>
          <a:p>
            <a:endParaRPr lang="en-US" sz="20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AA4FAEB-4101-4DFD-B974-20D2B2955B97}"/>
              </a:ext>
            </a:extLst>
          </p:cNvPr>
          <p:cNvSpPr txBox="1">
            <a:spLocks/>
          </p:cNvSpPr>
          <p:nvPr/>
        </p:nvSpPr>
        <p:spPr>
          <a:xfrm>
            <a:off x="5717612" y="4256333"/>
            <a:ext cx="3698144" cy="87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solidFill>
                  <a:srgbClr val="000000"/>
                </a:solidFill>
                <a:cs typeface="Times New Roman"/>
              </a:rPr>
              <a:t>GVHD: Ts. Lê Minh </a:t>
            </a:r>
            <a:r>
              <a:rPr lang="en-US" err="1">
                <a:solidFill>
                  <a:srgbClr val="000000"/>
                </a:solidFill>
                <a:cs typeface="Times New Roman"/>
              </a:rPr>
              <a:t>Hưng</a:t>
            </a:r>
            <a:endParaRPr lang="vi-VN" err="1"/>
          </a:p>
          <a:p>
            <a:endParaRPr lang="en-US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CD79E84-9536-491B-8367-557C07041C4F}"/>
              </a:ext>
            </a:extLst>
          </p:cNvPr>
          <p:cNvSpPr txBox="1">
            <a:spLocks/>
          </p:cNvSpPr>
          <p:nvPr/>
        </p:nvSpPr>
        <p:spPr>
          <a:xfrm>
            <a:off x="5714998" y="3716528"/>
            <a:ext cx="3496861" cy="730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err="1">
                <a:solidFill>
                  <a:srgbClr val="000000"/>
                </a:solidFill>
                <a:cs typeface="Times New Roman"/>
              </a:rPr>
              <a:t>Lớp</a:t>
            </a:r>
            <a:r>
              <a:rPr lang="en-US" sz="2000">
                <a:solidFill>
                  <a:srgbClr val="000000"/>
                </a:solidFill>
                <a:cs typeface="Times New Roman"/>
              </a:rPr>
              <a:t>:   CS529.K11</a:t>
            </a:r>
            <a:endParaRPr lang="vi-VN" sz="2000"/>
          </a:p>
          <a:p>
            <a:endParaRPr lang="en-US" sz="20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3768DAD-BE38-4B08-9446-00A2C858E487}"/>
              </a:ext>
            </a:extLst>
          </p:cNvPr>
          <p:cNvSpPr txBox="1"/>
          <p:nvPr/>
        </p:nvSpPr>
        <p:spPr>
          <a:xfrm>
            <a:off x="1879774" y="269772"/>
            <a:ext cx="7185803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>
                <a:solidFill>
                  <a:srgbClr val="2E74B5"/>
                </a:solidFill>
                <a:cs typeface="Times New Roman"/>
              </a:rPr>
              <a:t>TRƯỜNG ĐẠI HỌC CÔNG NGHỆ THÔNG TIN</a:t>
            </a:r>
          </a:p>
          <a:p>
            <a:pPr algn="ctr"/>
            <a:r>
              <a:rPr lang="en-US" sz="2200" b="1">
                <a:cs typeface="Times New Roman"/>
              </a:rPr>
              <a:t>Khoa: Khoa </a:t>
            </a:r>
            <a:r>
              <a:rPr lang="en-US" sz="2200" b="1" err="1">
                <a:cs typeface="Times New Roman"/>
              </a:rPr>
              <a:t>học</a:t>
            </a:r>
            <a:r>
              <a:rPr lang="en-US" sz="2200" b="1">
                <a:cs typeface="Times New Roman"/>
              </a:rPr>
              <a:t> </a:t>
            </a:r>
            <a:r>
              <a:rPr lang="en-US" sz="2200" b="1" err="1">
                <a:cs typeface="Times New Roman"/>
              </a:rPr>
              <a:t>máy</a:t>
            </a:r>
            <a:r>
              <a:rPr lang="en-US" sz="2200" b="1">
                <a:cs typeface="Times New Roman"/>
              </a:rPr>
              <a:t> </a:t>
            </a:r>
            <a:r>
              <a:rPr lang="en-US" sz="2200" b="1" err="1">
                <a:cs typeface="Times New Roman"/>
              </a:rPr>
              <a:t>tính</a:t>
            </a:r>
            <a:endParaRPr lang="en-US" sz="2200" b="1">
              <a:cs typeface="Times New Roman"/>
            </a:endParaRPr>
          </a:p>
        </p:txBody>
      </p:sp>
      <p:pic>
        <p:nvPicPr>
          <p:cNvPr id="6" name="Hình ảnh 6" descr="Ảnh có chứa thực phẩm&#10;&#10;Mô tả được tạo với mức tin cậy rất cao">
            <a:extLst>
              <a:ext uri="{FF2B5EF4-FFF2-40B4-BE49-F238E27FC236}">
                <a16:creationId xmlns:a16="http://schemas.microsoft.com/office/drawing/2014/main" id="{7FFCF78E-EDF0-44D4-8701-0D72C79D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8" y="1346957"/>
            <a:ext cx="871009" cy="725807"/>
          </a:xfrm>
          <a:prstGeom prst="rect">
            <a:avLst/>
          </a:prstGeom>
        </p:spPr>
      </p:pic>
      <p:pic>
        <p:nvPicPr>
          <p:cNvPr id="7" name="Hình ảnh 8" descr="Ảnh có chứa cái ô&#10;&#10;Mô tả được tạo với mức tin cậy rất cao">
            <a:extLst>
              <a:ext uri="{FF2B5EF4-FFF2-40B4-BE49-F238E27FC236}">
                <a16:creationId xmlns:a16="http://schemas.microsoft.com/office/drawing/2014/main" id="{B1EB4A8C-1DD2-41BF-9F7B-64CD08440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56" b="15873"/>
          <a:stretch/>
        </p:blipFill>
        <p:spPr>
          <a:xfrm>
            <a:off x="5846097" y="1402375"/>
            <a:ext cx="1120127" cy="6807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FB6561-7EEB-410E-A5BD-7EF8A9DF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4468" y="6228521"/>
            <a:ext cx="590812" cy="422475"/>
          </a:xfrm>
        </p:spPr>
        <p:txBody>
          <a:bodyPr/>
          <a:lstStyle/>
          <a:p>
            <a:fld id="{FFFEFB5B-881E-4E19-AD10-4C6AFE72ADB3}" type="slidenum">
              <a:rPr lang="en-US" sz="1800" b="1" smtClean="0"/>
              <a:t>1</a:t>
            </a:fld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220823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4BCEFB4-E413-467A-9924-D67D9E45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50" y="1088862"/>
            <a:ext cx="9275555" cy="48635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E7BD7-8255-42D4-8644-40A7494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337" y="6189557"/>
            <a:ext cx="954879" cy="730250"/>
          </a:xfrm>
        </p:spPr>
        <p:txBody>
          <a:bodyPr/>
          <a:lstStyle/>
          <a:p>
            <a:fld id="{FFFEFB5B-881E-4E19-AD10-4C6AFE72A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2ED52D-D10A-4D5A-8493-ADBA729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cs typeface="Times New Roman"/>
              </a:rPr>
              <a:t>Patch</a:t>
            </a:r>
            <a:r>
              <a:rPr lang="vi-VN">
                <a:cs typeface="Times New Roman"/>
              </a:rPr>
              <a:t> </a:t>
            </a:r>
            <a:r>
              <a:rPr lang="vi-VN" err="1">
                <a:cs typeface="Times New Roman"/>
              </a:rPr>
              <a:t>classifier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7F2FC0-2C9F-436D-9619-11D9BB3E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endParaRPr lang="vi-VN">
              <a:cs typeface="Times New Roman"/>
            </a:endParaRPr>
          </a:p>
          <a:p>
            <a:pPr>
              <a:buFont typeface="Wingdings"/>
              <a:buChar char="§"/>
            </a:pPr>
            <a:endParaRPr lang="vi-VN">
              <a:cs typeface="Times New Roman"/>
            </a:endParaRPr>
          </a:p>
          <a:p>
            <a:pPr>
              <a:buFont typeface="Wingdings"/>
              <a:buChar char="§"/>
            </a:pPr>
            <a:endParaRPr lang="vi-VN">
              <a:cs typeface="Times New Roman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A07A2CA3-0C73-4872-B8F2-9EB4506C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3" y="3160443"/>
            <a:ext cx="6141745" cy="2644573"/>
          </a:xfrm>
          <a:prstGeom prst="rect">
            <a:avLst/>
          </a:prstGeom>
        </p:spPr>
      </p:pic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62E5E091-5918-4AEF-AA6D-689008ECF2B9}"/>
              </a:ext>
            </a:extLst>
          </p:cNvPr>
          <p:cNvSpPr txBox="1">
            <a:spLocks/>
          </p:cNvSpPr>
          <p:nvPr/>
        </p:nvSpPr>
        <p:spPr>
          <a:xfrm>
            <a:off x="678641" y="1939179"/>
            <a:ext cx="7353157" cy="1322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400">
                <a:cs typeface="Times New Roman"/>
              </a:rPr>
              <a:t>Phân </a:t>
            </a:r>
            <a:r>
              <a:rPr lang="vi-VN" sz="2400" err="1">
                <a:cs typeface="Times New Roman"/>
              </a:rPr>
              <a:t>loại</a:t>
            </a:r>
            <a:r>
              <a:rPr lang="vi-VN" sz="2400">
                <a:cs typeface="Times New Roman"/>
              </a:rPr>
              <a:t> xem </a:t>
            </a:r>
            <a:r>
              <a:rPr lang="vi-VN" sz="2400" err="1">
                <a:cs typeface="Times New Roman"/>
              </a:rPr>
              <a:t>từng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patch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thuộc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class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nào</a:t>
            </a:r>
            <a:r>
              <a:rPr lang="vi-VN" sz="2400">
                <a:cs typeface="Times New Roman"/>
              </a:rPr>
              <a:t> trong 5 </a:t>
            </a:r>
            <a:r>
              <a:rPr lang="vi-VN" sz="2400" err="1">
                <a:cs typeface="Times New Roman"/>
              </a:rPr>
              <a:t>class</a:t>
            </a:r>
            <a:r>
              <a:rPr lang="vi-VN" sz="2400">
                <a:cs typeface="Times New Roman"/>
              </a:rPr>
              <a:t>:</a:t>
            </a:r>
          </a:p>
          <a:p>
            <a:pPr marL="0" indent="0">
              <a:buFont typeface="Wingdings 3" charset="2"/>
              <a:buNone/>
            </a:pPr>
            <a:endParaRPr lang="vi-VN" sz="2400">
              <a:cs typeface="Times New Roman"/>
            </a:endParaRPr>
          </a:p>
          <a:p>
            <a:pPr marL="0" indent="0">
              <a:buNone/>
            </a:pPr>
            <a:endParaRPr lang="vi-VN" sz="2400"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D13C-1F72-4BB5-AFA2-0B3B6E0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2ED52D-D10A-4D5A-8493-ADBA729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cs typeface="Times New Roman"/>
              </a:rPr>
              <a:t>Patch</a:t>
            </a:r>
            <a:r>
              <a:rPr lang="vi-VN">
                <a:cs typeface="Times New Roman"/>
              </a:rPr>
              <a:t> </a:t>
            </a:r>
            <a:r>
              <a:rPr lang="vi-VN" err="1">
                <a:cs typeface="Times New Roman"/>
              </a:rPr>
              <a:t>classifier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7F2FC0-2C9F-436D-9619-11D9BB3E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02" y="2160589"/>
            <a:ext cx="9186139" cy="2972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vi-VN" sz="2400" err="1">
                <a:solidFill>
                  <a:srgbClr val="000000"/>
                </a:solidFill>
                <a:cs typeface="Times New Roman"/>
              </a:rPr>
              <a:t>Sử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dụng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pre-train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model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(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sử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dụng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lần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lượt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VGG16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ResNet50) .</a:t>
            </a:r>
            <a:endParaRPr lang="vi-VN" sz="2400">
              <a:solidFill>
                <a:srgbClr val="000000"/>
              </a:solidFill>
            </a:endParaRPr>
          </a:p>
          <a:p>
            <a:pPr>
              <a:buFont typeface="Wingdings"/>
              <a:buChar char="§"/>
            </a:pPr>
            <a:r>
              <a:rPr lang="vi-VN" sz="2400" err="1">
                <a:solidFill>
                  <a:srgbClr val="000000"/>
                </a:solidFill>
                <a:cs typeface="Times New Roman"/>
              </a:rPr>
              <a:t>Classifier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được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theo 3 giai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đoạn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:</a:t>
            </a:r>
          </a:p>
          <a:p>
            <a:pPr lvl="1">
              <a:buFont typeface="Wingdings"/>
              <a:buChar char="§"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Cho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learning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rate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là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10e-3,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layer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cuối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cho 3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epochs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Cho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rate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là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10e-4,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mở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top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layer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và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cho 10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epochs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vi-VN" sz="2400">
              <a:solidFill>
                <a:srgbClr val="000000"/>
              </a:solidFill>
              <a:cs typeface="Times New Roman"/>
            </a:endParaRPr>
          </a:p>
          <a:p>
            <a:pPr lvl="1">
              <a:buFont typeface="Wingdings"/>
              <a:buChar char="§"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Cho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learning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rate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là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10e-5,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mở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tất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layer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cho 37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epochs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>
              <a:buFont typeface="Wingdings"/>
              <a:buChar char="§"/>
            </a:pPr>
            <a:endParaRPr lang="vi-VN" sz="2400">
              <a:solidFill>
                <a:srgbClr val="000000"/>
              </a:solidFill>
              <a:cs typeface="Times New Roman"/>
            </a:endParaRPr>
          </a:p>
          <a:p>
            <a:pPr>
              <a:buFont typeface="Wingdings"/>
              <a:buChar char="§"/>
            </a:pPr>
            <a:endParaRPr lang="vi-VN" sz="24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FDC31-3360-4AD4-BBB3-2E03EE35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D3577C-F179-4BC2-AEAF-94AF5F70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cs typeface="Times New Roman"/>
              </a:rPr>
              <a:t>Whole</a:t>
            </a:r>
            <a:r>
              <a:rPr lang="vi-VN">
                <a:cs typeface="Times New Roman"/>
              </a:rPr>
              <a:t> </a:t>
            </a:r>
            <a:r>
              <a:rPr lang="vi-VN" err="1">
                <a:cs typeface="Times New Roman"/>
              </a:rPr>
              <a:t>image</a:t>
            </a:r>
            <a:r>
              <a:rPr lang="vi-VN">
                <a:cs typeface="Times New Roman"/>
              </a:rPr>
              <a:t> </a:t>
            </a:r>
            <a:r>
              <a:rPr lang="vi-VN" err="1">
                <a:cs typeface="Times New Roman"/>
              </a:rPr>
              <a:t>classifier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8CBDCE-ECBE-4F82-9FCF-ECB5BC32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02" y="19305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>
                <a:solidFill>
                  <a:srgbClr val="000000"/>
                </a:solidFill>
                <a:cs typeface="Times New Roman"/>
              </a:rPr>
              <a:t>Sau khi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xong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patch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classifier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,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tiến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hành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thêm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các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top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layers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để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tổng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hợp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kết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quả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từ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output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thu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được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.</a:t>
            </a:r>
            <a:endParaRPr lang="vi-VN" sz="2400">
              <a:solidFill>
                <a:srgbClr val="000000"/>
              </a:solidFill>
            </a:endParaRPr>
          </a:p>
        </p:txBody>
      </p:sp>
      <p:pic>
        <p:nvPicPr>
          <p:cNvPr id="5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F337588-6B03-4C1D-B3EC-723D8C5A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58" y="2986673"/>
            <a:ext cx="7320234" cy="38283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0DF8-1B7B-463F-B525-1921480C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3B122-A5A9-4F8C-ABC8-AF4ADFE9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End-to-end Convnet system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AF4E73-9C78-48B8-A5B7-37678E310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0082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F7AC3-0F96-406D-8A8D-3863317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5066" y="6042025"/>
            <a:ext cx="954879" cy="730250"/>
          </a:xfrm>
        </p:spPr>
        <p:txBody>
          <a:bodyPr/>
          <a:lstStyle/>
          <a:p>
            <a:fld id="{FFFEFB5B-881E-4E19-AD10-4C6AFE72A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3C0611-60CC-4AD3-8FEE-D7CBDFA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cs typeface="Times New Roman"/>
              </a:rPr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01ADB2-0DE3-4099-9AA2-04DAEA32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8" y="2451797"/>
            <a:ext cx="6105987" cy="3222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vi-VN" sz="2400" err="1">
                <a:solidFill>
                  <a:srgbClr val="000000"/>
                </a:solidFill>
                <a:cs typeface="Times New Roman"/>
              </a:rPr>
              <a:t>Dataset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sử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dụng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là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CBIS-DDSM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(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Curated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Breast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Imaging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DDSM).</a:t>
            </a:r>
            <a:endParaRPr lang="vi-VN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Link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https://wiki.cancerimagingarchive.net/</a:t>
            </a:r>
            <a:endParaRPr lang="vi-VN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chứa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10239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nhũ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ảnh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từ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6671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bệnh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nhân.</a:t>
            </a:r>
          </a:p>
          <a:p>
            <a:pPr>
              <a:buFont typeface="Wingdings"/>
              <a:buChar char="§"/>
            </a:pP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Nhũ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ảnh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được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 lưu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dưới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dạng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file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DICOM.</a:t>
            </a:r>
          </a:p>
          <a:p>
            <a:pPr marL="0" indent="0">
              <a:buNone/>
            </a:pPr>
            <a:endParaRPr lang="vi-VN" sz="24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8" name="Hình ảnh 8">
            <a:extLst>
              <a:ext uri="{FF2B5EF4-FFF2-40B4-BE49-F238E27FC236}">
                <a16:creationId xmlns:a16="http://schemas.microsoft.com/office/drawing/2014/main" id="{6D09DC62-FE8A-416D-9278-DAF59FF6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21" y="1553294"/>
            <a:ext cx="3695699" cy="46456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83BCD-44C9-400A-A481-097A8A0B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3C0611-60CC-4AD3-8FEE-D7CBDFA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cs typeface="Times New Roman"/>
              </a:rPr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01ADB2-0DE3-4099-9AA2-04DAEA32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838" y="2485254"/>
            <a:ext cx="1781801" cy="904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400" b="1" err="1">
                <a:ea typeface="+mn-lt"/>
                <a:cs typeface="+mn-lt"/>
              </a:rPr>
              <a:t>Train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6869F48-CE8A-4861-A050-E9380F49A753}"/>
              </a:ext>
            </a:extLst>
          </p:cNvPr>
          <p:cNvSpPr/>
          <p:nvPr/>
        </p:nvSpPr>
        <p:spPr>
          <a:xfrm>
            <a:off x="761739" y="3066429"/>
            <a:ext cx="6081622" cy="905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cs typeface="Times New Roman"/>
              </a:rPr>
              <a:t>85 %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359B952-695E-422E-B95C-4BCAD22F7708}"/>
              </a:ext>
            </a:extLst>
          </p:cNvPr>
          <p:cNvSpPr/>
          <p:nvPr/>
        </p:nvSpPr>
        <p:spPr>
          <a:xfrm>
            <a:off x="6828983" y="3066428"/>
            <a:ext cx="1725282" cy="9201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cs typeface="Times New Roman"/>
              </a:rPr>
              <a:t>15 %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4539185-8DFE-47CF-BC17-A6A78638661B}"/>
              </a:ext>
            </a:extLst>
          </p:cNvPr>
          <p:cNvSpPr/>
          <p:nvPr/>
        </p:nvSpPr>
        <p:spPr>
          <a:xfrm>
            <a:off x="761739" y="5323674"/>
            <a:ext cx="5175849" cy="905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cs typeface="Times New Roman"/>
              </a:rPr>
              <a:t>90 %</a:t>
            </a: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C3A1CA98-9A27-409F-99FB-87904064D0D8}"/>
              </a:ext>
            </a:extLst>
          </p:cNvPr>
          <p:cNvSpPr txBox="1">
            <a:spLocks/>
          </p:cNvSpPr>
          <p:nvPr/>
        </p:nvSpPr>
        <p:spPr>
          <a:xfrm>
            <a:off x="7296407" y="2479503"/>
            <a:ext cx="827145" cy="516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vi-VN" sz="2400" b="1" err="1">
                <a:ea typeface="+mn-lt"/>
                <a:cs typeface="+mn-lt"/>
              </a:rPr>
              <a:t>Test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BCF891B-4EEE-4A8C-94D7-33C53A8F7720}"/>
              </a:ext>
            </a:extLst>
          </p:cNvPr>
          <p:cNvSpPr/>
          <p:nvPr/>
        </p:nvSpPr>
        <p:spPr>
          <a:xfrm>
            <a:off x="5851324" y="5323673"/>
            <a:ext cx="992037" cy="905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>
                <a:cs typeface="Times New Roman"/>
              </a:rPr>
              <a:t>10 %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8D534287-2556-41EA-B011-08377FC17EDE}"/>
              </a:ext>
            </a:extLst>
          </p:cNvPr>
          <p:cNvCxnSpPr/>
          <p:nvPr/>
        </p:nvCxnSpPr>
        <p:spPr>
          <a:xfrm flipH="1">
            <a:off x="759941" y="3855387"/>
            <a:ext cx="14378" cy="14664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BE823257-42BB-4747-98DB-DE11F6B8C504}"/>
              </a:ext>
            </a:extLst>
          </p:cNvPr>
          <p:cNvCxnSpPr>
            <a:cxnSpLocks/>
          </p:cNvCxnSpPr>
          <p:nvPr/>
        </p:nvCxnSpPr>
        <p:spPr>
          <a:xfrm>
            <a:off x="6812810" y="3970405"/>
            <a:ext cx="14377" cy="13514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hỗ dành sẵn cho Nội dung 2">
            <a:extLst>
              <a:ext uri="{FF2B5EF4-FFF2-40B4-BE49-F238E27FC236}">
                <a16:creationId xmlns:a16="http://schemas.microsoft.com/office/drawing/2014/main" id="{9E5C22BF-34F0-46F7-B037-D9AE162FF0AE}"/>
              </a:ext>
            </a:extLst>
          </p:cNvPr>
          <p:cNvSpPr txBox="1">
            <a:spLocks/>
          </p:cNvSpPr>
          <p:nvPr/>
        </p:nvSpPr>
        <p:spPr>
          <a:xfrm>
            <a:off x="2753162" y="4751126"/>
            <a:ext cx="1781801" cy="90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vi-VN" sz="2400" b="1" err="1">
                <a:ea typeface="+mn-lt"/>
                <a:cs typeface="+mn-lt"/>
              </a:rPr>
              <a:t>Train</a:t>
            </a:r>
          </a:p>
        </p:txBody>
      </p:sp>
      <p:sp>
        <p:nvSpPr>
          <p:cNvPr id="22" name="Chỗ dành sẵn cho Nội dung 2">
            <a:extLst>
              <a:ext uri="{FF2B5EF4-FFF2-40B4-BE49-F238E27FC236}">
                <a16:creationId xmlns:a16="http://schemas.microsoft.com/office/drawing/2014/main" id="{BB497C4E-9B13-41B7-916F-08DC287DBABB}"/>
              </a:ext>
            </a:extLst>
          </p:cNvPr>
          <p:cNvSpPr txBox="1">
            <a:spLocks/>
          </p:cNvSpPr>
          <p:nvPr/>
        </p:nvSpPr>
        <p:spPr>
          <a:xfrm>
            <a:off x="5944936" y="4751126"/>
            <a:ext cx="1781801" cy="90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400" b="1" err="1">
                <a:ea typeface="+mn-lt"/>
                <a:cs typeface="+mn-lt"/>
              </a:rPr>
              <a:t>Valid</a:t>
            </a:r>
            <a:endParaRPr lang="vi-VN" err="1"/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D2859B2-32F8-4F85-85C6-A9E8B9349A65}"/>
              </a:ext>
            </a:extLst>
          </p:cNvPr>
          <p:cNvSpPr txBox="1">
            <a:spLocks/>
          </p:cNvSpPr>
          <p:nvPr/>
        </p:nvSpPr>
        <p:spPr>
          <a:xfrm>
            <a:off x="677334" y="1606407"/>
            <a:ext cx="8485831" cy="1137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- Dataset được chia ngẫu nhiên theo cấp độ bệnh nhân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097E-F766-4BEA-B991-8DF5C35D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C00295-119C-40E5-BC57-D9B317E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588" y="260633"/>
            <a:ext cx="4416341" cy="8662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Times New Roman"/>
              </a:rPr>
              <a:t>Kết quả</a:t>
            </a:r>
            <a:endParaRPr lang="en-US" kern="1200">
              <a:latin typeface="+mj-lt"/>
              <a:cs typeface="Times New Roman"/>
            </a:endParaRPr>
          </a:p>
        </p:txBody>
      </p:sp>
      <p:pic>
        <p:nvPicPr>
          <p:cNvPr id="4" name="Hình ảnh 4" descr="Ảnh có chứa xanh lục&#10;&#10;Mô tả được tạo với mức tin cậy rất cao">
            <a:extLst>
              <a:ext uri="{FF2B5EF4-FFF2-40B4-BE49-F238E27FC236}">
                <a16:creationId xmlns:a16="http://schemas.microsoft.com/office/drawing/2014/main" id="{22040A24-0CB3-422E-9CD2-DC862D21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043" y="2191277"/>
            <a:ext cx="9093165" cy="34513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625D-06B2-46D4-9523-7B8EA373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C00295-119C-40E5-BC57-D9B317EC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716" y="676268"/>
            <a:ext cx="6577650" cy="589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/>
              <a:t>Transfer </a:t>
            </a:r>
            <a:r>
              <a:rPr lang="en-US" sz="4000" err="1"/>
              <a:t>Inbreast</a:t>
            </a:r>
            <a:r>
              <a:rPr lang="en-US" sz="4000"/>
              <a:t> dataset</a:t>
            </a:r>
            <a:endParaRPr lang="en-US" sz="4000" kern="1200">
              <a:latin typeface="+mj-lt"/>
              <a:cs typeface="Times New Roman"/>
            </a:endParaRPr>
          </a:p>
        </p:txBody>
      </p:sp>
      <p:pic>
        <p:nvPicPr>
          <p:cNvPr id="6" name="Hình ảnh 6" descr="Ảnh có chứa ảnh, xanh lục&#10;&#10;Mô tả được tạo với mức tin cậy rất cao">
            <a:extLst>
              <a:ext uri="{FF2B5EF4-FFF2-40B4-BE49-F238E27FC236}">
                <a16:creationId xmlns:a16="http://schemas.microsoft.com/office/drawing/2014/main" id="{83040B97-4AE2-460F-94FD-CC638DD4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7260" y="2246672"/>
            <a:ext cx="7019206" cy="30634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82D7D-88ED-422B-A566-399DCB09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56318-86E7-4876-BD2C-5AB723AC7DD5}"/>
              </a:ext>
            </a:extLst>
          </p:cNvPr>
          <p:cNvSpPr/>
          <p:nvPr/>
        </p:nvSpPr>
        <p:spPr>
          <a:xfrm>
            <a:off x="1306716" y="1525232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cs typeface="Times New Roman"/>
              </a:rPr>
              <a:t>Inbreast</a:t>
            </a:r>
            <a:r>
              <a:rPr lang="en-US" sz="2400" dirty="0">
                <a:cs typeface="Times New Roman"/>
              </a:rPr>
              <a:t>: 410 </a:t>
            </a:r>
            <a:r>
              <a:rPr lang="en-US" sz="2400" dirty="0" err="1">
                <a:cs typeface="Times New Roman"/>
              </a:rPr>
              <a:t>ảnh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51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CD7BFB-D32F-48CD-85AD-813B6921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cs typeface="Times New Roman"/>
              </a:rPr>
              <a:t>Đánh</a:t>
            </a:r>
            <a:r>
              <a:rPr lang="vi-VN">
                <a:cs typeface="Times New Roman"/>
              </a:rPr>
              <a:t> </a:t>
            </a:r>
            <a:r>
              <a:rPr lang="vi-VN" err="1">
                <a:cs typeface="Times New Roman"/>
              </a:rPr>
              <a:t>giá</a:t>
            </a:r>
            <a:r>
              <a:rPr lang="vi-VN">
                <a:cs typeface="Times New Roman"/>
              </a:rPr>
              <a:t> trên </a:t>
            </a:r>
            <a:r>
              <a:rPr lang="vi-VN" err="1">
                <a:cs typeface="Times New Roman"/>
              </a:rPr>
              <a:t>bộ</a:t>
            </a:r>
            <a:r>
              <a:rPr lang="vi-VN">
                <a:cs typeface="Times New Roman"/>
              </a:rPr>
              <a:t> MIAS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2F52B7-59DA-415A-8374-1A9DCBF7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51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dirty="0">
                <a:cs typeface="Times New Roman"/>
              </a:rPr>
              <a:t>Bộ MIAS bao gồm 322 ảnh có kích thước là 1024x1024</a:t>
            </a:r>
          </a:p>
          <a:p>
            <a:r>
              <a:rPr lang="vi-VN" sz="2400" dirty="0">
                <a:cs typeface="Times New Roman"/>
              </a:rPr>
              <a:t>Precision: 81%</a:t>
            </a:r>
          </a:p>
          <a:p>
            <a:pPr marL="0" indent="0">
              <a:buNone/>
            </a:pPr>
            <a:r>
              <a:rPr lang="vi-VN" sz="2400" dirty="0">
                <a:cs typeface="Times New Roman"/>
              </a:rPr>
              <a:t>.</a:t>
            </a:r>
          </a:p>
          <a:p>
            <a:endParaRPr lang="vi-VN" sz="2400" dirty="0">
              <a:cs typeface="Times New Roman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6B00107-FE5A-4E00-948D-C62838D2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3219410"/>
            <a:ext cx="6434782" cy="719013"/>
          </a:xfrm>
          <a:prstGeom prst="rect">
            <a:avLst/>
          </a:prstGeom>
        </p:spPr>
      </p:pic>
      <p:pic>
        <p:nvPicPr>
          <p:cNvPr id="5" name="Hình ảnh 5" descr="Ảnh có chứa đồng hồ đo&#10;&#10;Mô tả được tạo với mức tin cậy rất cao">
            <a:extLst>
              <a:ext uri="{FF2B5EF4-FFF2-40B4-BE49-F238E27FC236}">
                <a16:creationId xmlns:a16="http://schemas.microsoft.com/office/drawing/2014/main" id="{A03A7388-2D45-4832-962B-4C98BB12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4010019"/>
            <a:ext cx="6443407" cy="21512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949B-4BC5-4D39-B041-CF5B2621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7813-7C0F-4FCC-B25F-B7F0391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33D9-CF75-4ACC-BD1B-974D8066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79" y="1542474"/>
            <a:ext cx="9995977" cy="2536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 - </a:t>
            </a:r>
            <a:r>
              <a:rPr lang="en-US" sz="2400" err="1">
                <a:solidFill>
                  <a:srgbClr val="000000"/>
                </a:solidFill>
              </a:rPr>
              <a:t>Bài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toán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2400" err="1">
                <a:solidFill>
                  <a:srgbClr val="000000"/>
                </a:solidFill>
              </a:rPr>
              <a:t>Phân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xem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ảnh</a:t>
            </a:r>
            <a:r>
              <a:rPr lang="en-US" sz="2400">
                <a:solidFill>
                  <a:srgbClr val="000000"/>
                </a:solidFill>
              </a:rPr>
              <a:t> y khoa </a:t>
            </a:r>
            <a:r>
              <a:rPr lang="en-US" sz="2400" err="1">
                <a:solidFill>
                  <a:srgbClr val="000000"/>
                </a:solidFill>
              </a:rPr>
              <a:t>đầu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vào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có</a:t>
            </a:r>
            <a:r>
              <a:rPr lang="en-US" sz="2400">
                <a:solidFill>
                  <a:srgbClr val="000000"/>
                </a:solidFill>
              </a:rPr>
              <a:t>  </a:t>
            </a:r>
            <a:r>
              <a:rPr lang="en-US" sz="2400" err="1">
                <a:solidFill>
                  <a:srgbClr val="000000"/>
                </a:solidFill>
              </a:rPr>
              <a:t>bị</a:t>
            </a:r>
            <a:r>
              <a:rPr lang="en-US" sz="2400">
                <a:solidFill>
                  <a:srgbClr val="000000"/>
                </a:solidFill>
              </a:rPr>
              <a:t> </a:t>
            </a:r>
            <a:r>
              <a:rPr lang="en-US" sz="2400" err="1">
                <a:solidFill>
                  <a:srgbClr val="000000"/>
                </a:solidFill>
              </a:rPr>
              <a:t>ác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tính</a:t>
            </a:r>
            <a:r>
              <a:rPr lang="en-US" sz="2400">
                <a:solidFill>
                  <a:srgbClr val="000000"/>
                </a:solidFill>
              </a:rPr>
              <a:t> (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malignant</a:t>
            </a:r>
            <a:r>
              <a:rPr lang="vi-VN" sz="2400">
                <a:solidFill>
                  <a:srgbClr val="000000"/>
                </a:solidFill>
              </a:rPr>
              <a:t>)</a:t>
            </a:r>
            <a:r>
              <a:rPr lang="en-US" sz="2400">
                <a:solidFill>
                  <a:srgbClr val="000000"/>
                </a:solidFill>
              </a:rPr>
              <a:t> hay </a:t>
            </a:r>
            <a:r>
              <a:rPr lang="en-US" sz="2400" err="1">
                <a:solidFill>
                  <a:srgbClr val="000000"/>
                </a:solidFill>
              </a:rPr>
              <a:t>không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lang="vi-VN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- Input : </a:t>
            </a:r>
            <a:r>
              <a:rPr lang="en-US" sz="2400" err="1">
                <a:solidFill>
                  <a:srgbClr val="000000"/>
                </a:solidFill>
              </a:rPr>
              <a:t>Ảnh</a:t>
            </a:r>
            <a:r>
              <a:rPr lang="en-US" sz="2400">
                <a:solidFill>
                  <a:srgbClr val="000000"/>
                </a:solidFill>
              </a:rPr>
              <a:t> y khoa (</a:t>
            </a:r>
            <a:r>
              <a:rPr lang="en-US" sz="2400" err="1">
                <a:solidFill>
                  <a:srgbClr val="000000"/>
                </a:solidFill>
              </a:rPr>
              <a:t>nhũ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ảnh</a:t>
            </a:r>
            <a:r>
              <a:rPr lang="en-US" sz="2400">
                <a:solidFill>
                  <a:srgbClr val="000000"/>
                </a:solidFill>
              </a:rPr>
              <a:t>).                                </a:t>
            </a:r>
            <a:endParaRPr lang="en-US" sz="240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- Output: </a:t>
            </a:r>
            <a:r>
              <a:rPr lang="vi-VN" sz="2400" err="1">
                <a:solidFill>
                  <a:srgbClr val="000000"/>
                </a:solidFill>
              </a:rPr>
              <a:t>malignant</a:t>
            </a:r>
            <a:r>
              <a:rPr lang="vi-VN" sz="2400" b="1">
                <a:solidFill>
                  <a:srgbClr val="000000"/>
                </a:solidFill>
              </a:rPr>
              <a:t> </a:t>
            </a:r>
            <a:r>
              <a:rPr lang="vi-VN" sz="2400" err="1">
                <a:solidFill>
                  <a:srgbClr val="000000"/>
                </a:solidFill>
              </a:rPr>
              <a:t>hoặc</a:t>
            </a:r>
            <a:r>
              <a:rPr lang="en-US" sz="2400">
                <a:solidFill>
                  <a:srgbClr val="000000"/>
                </a:solidFill>
              </a:rPr>
              <a:t> </a:t>
            </a:r>
            <a:r>
              <a:rPr lang="vi-VN" sz="2400" err="1">
                <a:solidFill>
                  <a:srgbClr val="000000"/>
                </a:solidFill>
              </a:rPr>
              <a:t>nonmalignant</a:t>
            </a:r>
            <a:r>
              <a:rPr lang="vi-VN" sz="2400">
                <a:solidFill>
                  <a:srgbClr val="000000"/>
                </a:solidFill>
              </a:rPr>
              <a:t> (bao </a:t>
            </a:r>
            <a:r>
              <a:rPr lang="vi-VN" sz="2400" err="1">
                <a:solidFill>
                  <a:srgbClr val="000000"/>
                </a:solidFill>
              </a:rPr>
              <a:t>gồm</a:t>
            </a:r>
            <a:r>
              <a:rPr lang="vi-VN" sz="2400">
                <a:solidFill>
                  <a:srgbClr val="000000"/>
                </a:solidFill>
              </a:rPr>
              <a:t> </a:t>
            </a:r>
            <a:r>
              <a:rPr lang="vi-VN" sz="2400" err="1">
                <a:solidFill>
                  <a:srgbClr val="000000"/>
                </a:solidFill>
              </a:rPr>
              <a:t>lành</a:t>
            </a:r>
            <a:r>
              <a:rPr lang="vi-VN" sz="2400">
                <a:solidFill>
                  <a:srgbClr val="000000"/>
                </a:solidFill>
              </a:rPr>
              <a:t> </a:t>
            </a:r>
            <a:r>
              <a:rPr lang="vi-VN" sz="2400" err="1">
                <a:solidFill>
                  <a:srgbClr val="000000"/>
                </a:solidFill>
              </a:rPr>
              <a:t>tính</a:t>
            </a:r>
            <a:r>
              <a:rPr lang="vi-VN" sz="2400">
                <a:solidFill>
                  <a:srgbClr val="000000"/>
                </a:solidFill>
              </a:rPr>
              <a:t> </a:t>
            </a:r>
            <a:r>
              <a:rPr lang="vi-VN" sz="2400" err="1">
                <a:solidFill>
                  <a:srgbClr val="000000"/>
                </a:solidFill>
              </a:rPr>
              <a:t>hoặc</a:t>
            </a:r>
            <a:r>
              <a:rPr lang="vi-VN" sz="2400">
                <a:solidFill>
                  <a:srgbClr val="000000"/>
                </a:solidFill>
              </a:rPr>
              <a:t> </a:t>
            </a:r>
            <a:r>
              <a:rPr lang="vi-VN" sz="2400" err="1">
                <a:solidFill>
                  <a:srgbClr val="000000"/>
                </a:solidFill>
              </a:rPr>
              <a:t>bình</a:t>
            </a:r>
            <a:r>
              <a:rPr lang="vi-VN" sz="2400">
                <a:solidFill>
                  <a:srgbClr val="000000"/>
                </a:solidFill>
              </a:rPr>
              <a:t> </a:t>
            </a:r>
            <a:r>
              <a:rPr lang="vi-VN" sz="2400" err="1">
                <a:solidFill>
                  <a:srgbClr val="000000"/>
                </a:solidFill>
              </a:rPr>
              <a:t>thường</a:t>
            </a:r>
            <a:r>
              <a:rPr lang="vi-VN" sz="2400">
                <a:solidFill>
                  <a:srgbClr val="000000"/>
                </a:solidFill>
              </a:rPr>
              <a:t>)</a:t>
            </a:r>
            <a:endParaRPr lang="en-US" sz="2400">
              <a:solidFill>
                <a:srgbClr val="000000"/>
              </a:solidFill>
              <a:cs typeface="Times New Roman"/>
            </a:endParaRPr>
          </a:p>
        </p:txBody>
      </p:sp>
      <p:pic>
        <p:nvPicPr>
          <p:cNvPr id="4" name="Hình ảnh 4" descr="Ảnh có chứa ảnh, đen, trắng, tối&#10;&#10;Mô tả được tạo với mức tin cậy rất cao">
            <a:extLst>
              <a:ext uri="{FF2B5EF4-FFF2-40B4-BE49-F238E27FC236}">
                <a16:creationId xmlns:a16="http://schemas.microsoft.com/office/drawing/2014/main" id="{0E20D859-E52D-4DA3-8DCA-2DB2D88D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2" y="3211878"/>
            <a:ext cx="2743200" cy="3578443"/>
          </a:xfrm>
          <a:prstGeom prst="rect">
            <a:avLst/>
          </a:prstGeom>
        </p:spPr>
      </p:pic>
      <p:sp>
        <p:nvSpPr>
          <p:cNvPr id="7" name="Khối vuông 6">
            <a:extLst>
              <a:ext uri="{FF2B5EF4-FFF2-40B4-BE49-F238E27FC236}">
                <a16:creationId xmlns:a16="http://schemas.microsoft.com/office/drawing/2014/main" id="{27A7EACE-4EEF-4EAB-9859-B6325B22D077}"/>
              </a:ext>
            </a:extLst>
          </p:cNvPr>
          <p:cNvSpPr/>
          <p:nvPr/>
        </p:nvSpPr>
        <p:spPr>
          <a:xfrm>
            <a:off x="4425455" y="4446235"/>
            <a:ext cx="2840181" cy="1330036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err="1">
                <a:cs typeface="Times New Roman"/>
              </a:rPr>
              <a:t>Model</a:t>
            </a:r>
          </a:p>
        </p:txBody>
      </p:sp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E2F429B4-1445-4394-A327-25C04B5C997E}"/>
              </a:ext>
            </a:extLst>
          </p:cNvPr>
          <p:cNvSpPr/>
          <p:nvPr/>
        </p:nvSpPr>
        <p:spPr>
          <a:xfrm>
            <a:off x="3195240" y="5000763"/>
            <a:ext cx="1177636" cy="31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F901E021-A4A5-4E78-A3ED-B5BD8828C75A}"/>
              </a:ext>
            </a:extLst>
          </p:cNvPr>
          <p:cNvSpPr/>
          <p:nvPr/>
        </p:nvSpPr>
        <p:spPr>
          <a:xfrm>
            <a:off x="7337748" y="4945344"/>
            <a:ext cx="1177636" cy="318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ộp chú thích: Đường Cong 11">
            <a:extLst>
              <a:ext uri="{FF2B5EF4-FFF2-40B4-BE49-F238E27FC236}">
                <a16:creationId xmlns:a16="http://schemas.microsoft.com/office/drawing/2014/main" id="{C32986E7-55F8-4F36-ADA6-F1DD03402010}"/>
              </a:ext>
            </a:extLst>
          </p:cNvPr>
          <p:cNvSpPr/>
          <p:nvPr/>
        </p:nvSpPr>
        <p:spPr>
          <a:xfrm>
            <a:off x="9096376" y="3823196"/>
            <a:ext cx="1551707" cy="942109"/>
          </a:xfrm>
          <a:prstGeom prst="borderCallout2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>
                <a:solidFill>
                  <a:schemeClr val="tx1"/>
                </a:solidFill>
                <a:ea typeface="+mn-lt"/>
                <a:cs typeface="+mn-lt"/>
              </a:rPr>
              <a:t>malignant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AEAEAE52-F769-4690-8E24-6E1AC5E7B9FE}"/>
              </a:ext>
            </a:extLst>
          </p:cNvPr>
          <p:cNvSpPr/>
          <p:nvPr/>
        </p:nvSpPr>
        <p:spPr>
          <a:xfrm>
            <a:off x="9105030" y="5464378"/>
            <a:ext cx="1551708" cy="9421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  <a:cs typeface="Times New Roman"/>
              </a:rPr>
              <a:t>nonmalignant</a:t>
            </a:r>
            <a:endParaRPr lang="vi-VN" dirty="0">
              <a:solidFill>
                <a:schemeClr val="tx1"/>
              </a:solidFill>
              <a:cs typeface="Times New Roman"/>
            </a:endParaRP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6ABF23F2-E50E-45A4-A8AF-B7863D1C8E76}"/>
              </a:ext>
            </a:extLst>
          </p:cNvPr>
          <p:cNvCxnSpPr/>
          <p:nvPr/>
        </p:nvCxnSpPr>
        <p:spPr>
          <a:xfrm>
            <a:off x="8523144" y="5343525"/>
            <a:ext cx="346364" cy="734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5AC3DF11-32D5-4E37-9F63-1AD8A97E790D}"/>
              </a:ext>
            </a:extLst>
          </p:cNvPr>
          <p:cNvCxnSpPr>
            <a:cxnSpLocks/>
          </p:cNvCxnSpPr>
          <p:nvPr/>
        </p:nvCxnSpPr>
        <p:spPr>
          <a:xfrm>
            <a:off x="8883360" y="6077815"/>
            <a:ext cx="207818" cy="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BEAA-F09C-4EAB-A77A-1AD41B58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2B4360-2583-4468-8B1C-FADFAEE5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err="1">
                <a:cs typeface="Times New Roman"/>
              </a:rPr>
              <a:t>Kết</a:t>
            </a:r>
            <a:r>
              <a:rPr lang="vi-VN" sz="3600">
                <a:cs typeface="Times New Roman"/>
              </a:rPr>
              <a:t> </a:t>
            </a:r>
            <a:r>
              <a:rPr lang="vi-VN" sz="3600" err="1">
                <a:cs typeface="Times New Roman"/>
              </a:rPr>
              <a:t>luận</a:t>
            </a:r>
            <a:r>
              <a:rPr lang="vi-VN" sz="3600">
                <a:cs typeface="Times New Roman"/>
              </a:rPr>
              <a:t>:</a:t>
            </a:r>
            <a:endParaRPr lang="vi-VN" sz="36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F4C789-FAA3-4D63-8D45-CD491263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err="1">
                <a:solidFill>
                  <a:srgbClr val="000000"/>
                </a:solidFill>
                <a:cs typeface="Times New Roman"/>
              </a:rPr>
              <a:t>Phượng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pháp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đã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cho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thấy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việc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phân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loại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nhũ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ảnh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có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thể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đạt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được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độ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chính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xác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cao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bằng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hướng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sử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dụng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deep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learning.</a:t>
            </a:r>
          </a:p>
          <a:p>
            <a:pPr marL="0" indent="0">
              <a:buNone/>
            </a:pPr>
            <a:endParaRPr lang="vi-VN" sz="2400">
              <a:solidFill>
                <a:srgbClr val="000000"/>
              </a:solidFill>
              <a:cs typeface="Times New Roman"/>
            </a:endParaRPr>
          </a:p>
          <a:p>
            <a:r>
              <a:rPr lang="vi-VN" sz="2400">
                <a:solidFill>
                  <a:srgbClr val="000000"/>
                </a:solidFill>
                <a:cs typeface="Times New Roman"/>
              </a:rPr>
              <a:t>Mô hình 'end-to-end'  có thể áp dụng cho các vấn đề hình ảnh y khoa khác khi mà phần lớn các bộ data đều không được chú thích đầy đủ.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CF560-46ED-457E-92CE-E188C75D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10" descr="Ảnh có chứa vàng, đồ chơi&#10;&#10;Mô tả được tạo với mức tin cậy rất cao">
            <a:extLst>
              <a:ext uri="{FF2B5EF4-FFF2-40B4-BE49-F238E27FC236}">
                <a16:creationId xmlns:a16="http://schemas.microsoft.com/office/drawing/2014/main" id="{F8C2EB1D-A92C-480C-BC68-0DF987C1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" y="-1135"/>
            <a:ext cx="9170923" cy="6860793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7C0F17FA-EBD7-4C15-83BE-10150D5D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" y="1134666"/>
            <a:ext cx="1288932" cy="2203332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93F9E031-255A-42A8-86D5-CC316DD8C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43896" y="4769853"/>
            <a:ext cx="2257247" cy="225724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A1937-5135-4935-B5EC-2C96F380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2EB7B-88E8-4B26-995F-45031B12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Nhũ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ảnh</a:t>
            </a:r>
            <a:r>
              <a:rPr lang="en-US">
                <a:solidFill>
                  <a:schemeClr val="bg1"/>
                </a:solidFill>
              </a:rPr>
              <a:t> (mammogram)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9276-4F6A-4299-8520-9A01B32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84" y="2528389"/>
            <a:ext cx="4469747" cy="3440110"/>
          </a:xfrm>
        </p:spPr>
        <p:txBody>
          <a:bodyPr>
            <a:norm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Một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trong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quá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trình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sàng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lọc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ung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th</a:t>
            </a:r>
            <a:r>
              <a:rPr lang="vi-VN" sz="2400">
                <a:solidFill>
                  <a:schemeClr val="bg1"/>
                </a:solidFill>
              </a:rPr>
              <a:t>ư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vú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là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chụp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nhũ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ảnh</a:t>
            </a:r>
            <a:r>
              <a:rPr lang="en-US" sz="2400">
                <a:solidFill>
                  <a:schemeClr val="bg1"/>
                </a:solidFill>
              </a:rPr>
              <a:t> (mammography), </a:t>
            </a:r>
            <a:r>
              <a:rPr lang="en-US" sz="2400" err="1">
                <a:solidFill>
                  <a:schemeClr val="bg1"/>
                </a:solidFill>
              </a:rPr>
              <a:t>ảnh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sau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khi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chụp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gọi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là</a:t>
            </a:r>
            <a:r>
              <a:rPr lang="en-US" sz="2400">
                <a:solidFill>
                  <a:schemeClr val="bg1"/>
                </a:solidFill>
              </a:rPr>
              <a:t> mammogram.</a:t>
            </a:r>
          </a:p>
          <a:p>
            <a:r>
              <a:rPr lang="en-US" sz="2400" err="1">
                <a:solidFill>
                  <a:schemeClr val="bg1"/>
                </a:solidFill>
              </a:rPr>
              <a:t>Bác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sĩ</a:t>
            </a:r>
            <a:r>
              <a:rPr lang="en-US" sz="2400">
                <a:solidFill>
                  <a:schemeClr val="bg1"/>
                </a:solidFill>
              </a:rPr>
              <a:t> x-</a:t>
            </a:r>
            <a:r>
              <a:rPr lang="en-US" sz="2400" err="1">
                <a:solidFill>
                  <a:schemeClr val="bg1"/>
                </a:solidFill>
              </a:rPr>
              <a:t>quang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sẽ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đánh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giá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kết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quả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dựa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theo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hệ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thống</a:t>
            </a:r>
            <a:r>
              <a:rPr lang="en-US" sz="2400">
                <a:solidFill>
                  <a:schemeClr val="bg1"/>
                </a:solidFill>
              </a:rPr>
              <a:t> BI-RADS</a:t>
            </a:r>
          </a:p>
        </p:txBody>
      </p:sp>
      <p:pic>
        <p:nvPicPr>
          <p:cNvPr id="4" name="Content Placeholder 3" descr="A picture containing monitor, black, sitting, dark&#10;&#10;Description automatically generated">
            <a:extLst>
              <a:ext uri="{FF2B5EF4-FFF2-40B4-BE49-F238E27FC236}">
                <a16:creationId xmlns:a16="http://schemas.microsoft.com/office/drawing/2014/main" id="{3345EADE-42A1-44A8-8BDA-947A23F4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6992"/>
            <a:ext cx="5214875" cy="540401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DFDF-8A27-4DAC-892E-84CFF87C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2EB7B-88E8-4B26-995F-45031B12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Nhũ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ảnh</a:t>
            </a:r>
            <a:r>
              <a:rPr lang="en-US">
                <a:solidFill>
                  <a:schemeClr val="bg1"/>
                </a:solidFill>
              </a:rPr>
              <a:t> (mammogram)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9276-4F6A-4299-8520-9A01B32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84" y="2534402"/>
            <a:ext cx="4469747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Times New Roman"/>
              </a:rPr>
              <a:t>Đặt vú lên bảng nhận ảnh, ép vú bởi tấm ép vú của máy. Ép đủ lực.</a:t>
            </a:r>
          </a:p>
          <a:p>
            <a:r>
              <a:rPr lang="en-US" sz="2400">
                <a:solidFill>
                  <a:schemeClr val="bg1"/>
                </a:solidFill>
              </a:rPr>
              <a:t>Có thể chụp theo các views khác nhau</a:t>
            </a:r>
            <a:endParaRPr lang="en-US" sz="240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Hình ảnh 5" descr="Ảnh có chứa người, cửa sổ, trong nhà, người phụ nữ&#10;&#10;Mô tả được tạo với mức tin cậy rất cao">
            <a:extLst>
              <a:ext uri="{FF2B5EF4-FFF2-40B4-BE49-F238E27FC236}">
                <a16:creationId xmlns:a16="http://schemas.microsoft.com/office/drawing/2014/main" id="{5B885677-CB46-4E0F-9451-07AF96A1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8" y="994918"/>
            <a:ext cx="5000445" cy="52275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2910-D65D-4294-9775-343345C3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4013DE-EB46-466A-A72D-96A55C4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cs typeface="Times New Roman"/>
              </a:rPr>
              <a:t>Nhũ ảnh (mammogram)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9E200E-35BC-403A-A2BA-11A796AB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55789"/>
            <a:ext cx="7917795" cy="1192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>
                <a:solidFill>
                  <a:srgbClr val="000000"/>
                </a:solidFill>
                <a:cs typeface="Times New Roman"/>
              </a:rPr>
              <a:t>Hai views cơ bản: + Thẳng trên-dưới CC  </a:t>
            </a:r>
          </a:p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                                  + Nghiêng chếch trong-ngoài MLO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0E665FFC-231F-4FAC-9580-E17367E6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19" b="-2427"/>
          <a:stretch/>
        </p:blipFill>
        <p:spPr>
          <a:xfrm>
            <a:off x="1398525" y="3200116"/>
            <a:ext cx="2784097" cy="3470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406D010D-EA51-41A5-8025-CAFE408C0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7" r="175" b="-1339"/>
          <a:stretch/>
        </p:blipFill>
        <p:spPr>
          <a:xfrm>
            <a:off x="5884262" y="3257626"/>
            <a:ext cx="2726552" cy="3413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58FF-025E-4CF7-B02F-86768D3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E0CA-FFFE-4844-AA87-1F86F25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11" y="651164"/>
            <a:ext cx="8596668" cy="1320800"/>
          </a:xfrm>
        </p:spPr>
        <p:txBody>
          <a:bodyPr>
            <a:normAutofit/>
          </a:bodyPr>
          <a:lstStyle/>
          <a:p>
            <a:r>
              <a:rPr lang="en-US" err="1"/>
              <a:t>Tầm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</a:p>
        </p:txBody>
      </p:sp>
      <p:sp>
        <p:nvSpPr>
          <p:cNvPr id="26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A60-2516-4EE1-B498-3B2BD2C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52" y="2145537"/>
            <a:ext cx="5558432" cy="3826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/>
              <a:t>Ung </a:t>
            </a:r>
            <a:r>
              <a:rPr lang="en-US" sz="2400" err="1"/>
              <a:t>th</a:t>
            </a:r>
            <a:r>
              <a:rPr lang="vi-VN" sz="2400"/>
              <a:t>ư</a:t>
            </a:r>
            <a:r>
              <a:rPr lang="en-US" sz="2400"/>
              <a:t> </a:t>
            </a:r>
            <a:r>
              <a:rPr lang="en-US" sz="2400" err="1"/>
              <a:t>vú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loại</a:t>
            </a:r>
            <a:r>
              <a:rPr lang="en-US" sz="2400"/>
              <a:t> </a:t>
            </a:r>
            <a:r>
              <a:rPr lang="en-US" sz="2400" err="1"/>
              <a:t>ung</a:t>
            </a:r>
            <a:r>
              <a:rPr lang="en-US" sz="2400"/>
              <a:t> </a:t>
            </a:r>
            <a:r>
              <a:rPr lang="en-US" sz="2400" err="1"/>
              <a:t>thư</a:t>
            </a:r>
            <a:r>
              <a:rPr lang="en-US" sz="2400"/>
              <a:t> </a:t>
            </a:r>
            <a:r>
              <a:rPr lang="en-US" sz="2400" err="1"/>
              <a:t>th</a:t>
            </a:r>
            <a:r>
              <a:rPr lang="vi-VN" sz="2400"/>
              <a:t>ư</a:t>
            </a:r>
            <a:r>
              <a:rPr lang="en-US" sz="2400" err="1"/>
              <a:t>ờng</a:t>
            </a:r>
            <a:r>
              <a:rPr lang="en-US" sz="2400"/>
              <a:t> </a:t>
            </a:r>
            <a:r>
              <a:rPr lang="en-US" sz="2400" err="1"/>
              <a:t>gặp</a:t>
            </a:r>
            <a:r>
              <a:rPr lang="en-US" sz="2400"/>
              <a:t> </a:t>
            </a:r>
            <a:r>
              <a:rPr lang="en-US" sz="2400" err="1"/>
              <a:t>nhất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gây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vong</a:t>
            </a:r>
            <a:r>
              <a:rPr lang="en-US" sz="2400"/>
              <a:t> </a:t>
            </a:r>
            <a:r>
              <a:rPr lang="en-US" sz="2400" err="1"/>
              <a:t>cao</a:t>
            </a:r>
            <a:r>
              <a:rPr lang="en-US" sz="2400"/>
              <a:t> </a:t>
            </a:r>
            <a:r>
              <a:rPr lang="en-US" sz="2400" err="1"/>
              <a:t>nhất</a:t>
            </a:r>
            <a:r>
              <a:rPr lang="en-US" sz="2400"/>
              <a:t> ở </a:t>
            </a:r>
            <a:r>
              <a:rPr lang="en-US" sz="2400" err="1"/>
              <a:t>phụ</a:t>
            </a:r>
            <a:r>
              <a:rPr lang="en-US" sz="2400"/>
              <a:t> </a:t>
            </a:r>
            <a:r>
              <a:rPr lang="en-US" sz="2400" err="1"/>
              <a:t>nữ</a:t>
            </a:r>
            <a:r>
              <a:rPr lang="en-US" sz="2400"/>
              <a:t>.</a:t>
            </a:r>
            <a:endParaRPr lang="vi-VN"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2400" err="1">
                <a:cs typeface="Times New Roman"/>
              </a:rPr>
              <a:t>Viện</a:t>
            </a:r>
            <a:r>
              <a:rPr lang="en-US" sz="2400">
                <a:cs typeface="Times New Roman"/>
              </a:rPr>
              <a:t> Ung </a:t>
            </a:r>
            <a:r>
              <a:rPr lang="en-US" sz="2400" err="1">
                <a:cs typeface="Times New Roman"/>
              </a:rPr>
              <a:t>thư</a:t>
            </a:r>
            <a:r>
              <a:rPr lang="en-US" sz="2400">
                <a:cs typeface="Times New Roman"/>
              </a:rPr>
              <a:t> </a:t>
            </a:r>
            <a:r>
              <a:rPr lang="en-US" sz="2400" err="1">
                <a:cs typeface="Times New Roman"/>
              </a:rPr>
              <a:t>Hoa</a:t>
            </a:r>
            <a:r>
              <a:rPr lang="en-US" sz="2400">
                <a:cs typeface="Times New Roman"/>
              </a:rPr>
              <a:t> </a:t>
            </a:r>
            <a:r>
              <a:rPr lang="en-US" sz="2400" err="1">
                <a:cs typeface="Times New Roman"/>
              </a:rPr>
              <a:t>Kỳ</a:t>
            </a:r>
            <a:r>
              <a:rPr lang="en-US" sz="2400">
                <a:cs typeface="Times New Roman"/>
              </a:rPr>
              <a:t>: </a:t>
            </a:r>
            <a:r>
              <a:rPr lang="en-US" sz="2400" err="1">
                <a:ea typeface="+mn-lt"/>
                <a:cs typeface="+mn-lt"/>
              </a:rPr>
              <a:t>Mỗi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năm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có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khoảng</a:t>
            </a:r>
            <a:r>
              <a:rPr lang="en-US" sz="2400">
                <a:ea typeface="+mn-lt"/>
                <a:cs typeface="+mn-lt"/>
              </a:rPr>
              <a:t> 237.000 </a:t>
            </a:r>
            <a:r>
              <a:rPr lang="en-US" sz="2400" err="1">
                <a:ea typeface="+mn-lt"/>
                <a:cs typeface="+mn-lt"/>
              </a:rPr>
              <a:t>trường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hợp</a:t>
            </a:r>
            <a:r>
              <a:rPr lang="en-US" sz="2400">
                <a:ea typeface="+mn-lt"/>
                <a:cs typeface="+mn-lt"/>
              </a:rPr>
              <a:t> ở </a:t>
            </a:r>
            <a:r>
              <a:rPr lang="en-US" sz="2400" err="1">
                <a:ea typeface="+mn-lt"/>
                <a:cs typeface="+mn-lt"/>
              </a:rPr>
              <a:t>phụ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nữ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và</a:t>
            </a:r>
            <a:r>
              <a:rPr lang="en-US" sz="2400">
                <a:ea typeface="+mn-lt"/>
                <a:cs typeface="+mn-lt"/>
              </a:rPr>
              <a:t>  2100 ở </a:t>
            </a:r>
            <a:r>
              <a:rPr lang="en-US" sz="2400" err="1">
                <a:ea typeface="+mn-lt"/>
                <a:cs typeface="+mn-lt"/>
              </a:rPr>
              <a:t>nam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giới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Số</a:t>
            </a:r>
            <a:r>
              <a:rPr lang="en-US" sz="2400">
                <a:ea typeface="+mn-lt"/>
                <a:cs typeface="+mn-lt"/>
              </a:rPr>
              <a:t> ca </a:t>
            </a:r>
            <a:r>
              <a:rPr lang="en-US" sz="2400" err="1">
                <a:ea typeface="+mn-lt"/>
                <a:cs typeface="+mn-lt"/>
              </a:rPr>
              <a:t>tử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vong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là</a:t>
            </a:r>
            <a:r>
              <a:rPr lang="en-US" sz="2400">
                <a:ea typeface="+mn-lt"/>
                <a:cs typeface="+mn-lt"/>
              </a:rPr>
              <a:t> 41.000 </a:t>
            </a:r>
            <a:r>
              <a:rPr lang="en-US" sz="2400" err="1">
                <a:ea typeface="+mn-lt"/>
                <a:cs typeface="+mn-lt"/>
              </a:rPr>
              <a:t>phụ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nữ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và</a:t>
            </a:r>
            <a:r>
              <a:rPr lang="en-US" sz="2400">
                <a:ea typeface="+mn-lt"/>
                <a:cs typeface="+mn-lt"/>
              </a:rPr>
              <a:t> 450 </a:t>
            </a:r>
            <a:r>
              <a:rPr lang="en-US" sz="2400" err="1">
                <a:ea typeface="+mn-lt"/>
                <a:cs typeface="+mn-lt"/>
              </a:rPr>
              <a:t>nam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giới</a:t>
            </a:r>
            <a:endParaRPr lang="en-US" sz="2400" err="1">
              <a:cs typeface="Times New Roman"/>
            </a:endParaRPr>
          </a:p>
          <a:p>
            <a:pPr algn="just">
              <a:buFont typeface="Wingdings 3"/>
              <a:buChar char=""/>
            </a:pPr>
            <a:r>
              <a:rPr lang="en-US" sz="2400">
                <a:cs typeface="Times New Roman"/>
              </a:rPr>
              <a:t> </a:t>
            </a:r>
            <a:r>
              <a:rPr lang="en-US" sz="2400" err="1">
                <a:cs typeface="Times New Roman"/>
              </a:rPr>
              <a:t>Globocan</a:t>
            </a:r>
            <a:r>
              <a:rPr lang="en-US" sz="2400">
                <a:cs typeface="Times New Roman"/>
              </a:rPr>
              <a:t>: </a:t>
            </a:r>
            <a:r>
              <a:rPr lang="en-US" sz="2400" err="1">
                <a:ea typeface="+mn-lt"/>
                <a:cs typeface="+mn-lt"/>
              </a:rPr>
              <a:t>Mỗi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năm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nước</a:t>
            </a:r>
            <a:r>
              <a:rPr lang="en-US" sz="2400">
                <a:ea typeface="+mn-lt"/>
                <a:cs typeface="+mn-lt"/>
              </a:rPr>
              <a:t> ta </a:t>
            </a:r>
            <a:r>
              <a:rPr lang="en-US" sz="2400" err="1">
                <a:ea typeface="+mn-lt"/>
                <a:cs typeface="+mn-lt"/>
              </a:rPr>
              <a:t>có</a:t>
            </a:r>
            <a:r>
              <a:rPr lang="en-US" sz="2400">
                <a:ea typeface="+mn-lt"/>
                <a:cs typeface="+mn-lt"/>
              </a:rPr>
              <a:t> 15229 ca </a:t>
            </a:r>
            <a:r>
              <a:rPr lang="en-US" sz="2400" err="1">
                <a:ea typeface="+mn-lt"/>
                <a:cs typeface="+mn-lt"/>
              </a:rPr>
              <a:t>mắc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mới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và</a:t>
            </a:r>
            <a:r>
              <a:rPr lang="en-US" sz="2400">
                <a:ea typeface="+mn-lt"/>
                <a:cs typeface="+mn-lt"/>
              </a:rPr>
              <a:t> 6103 ca </a:t>
            </a:r>
            <a:r>
              <a:rPr lang="en-US" sz="2400" err="1">
                <a:ea typeface="+mn-lt"/>
                <a:cs typeface="+mn-lt"/>
              </a:rPr>
              <a:t>tử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vong</a:t>
            </a:r>
            <a:r>
              <a:rPr lang="en-US" sz="2400">
                <a:ea typeface="+mn-lt"/>
                <a:cs typeface="+mn-lt"/>
              </a:rPr>
              <a:t> do </a:t>
            </a:r>
            <a:r>
              <a:rPr lang="en-US" sz="2400" err="1">
                <a:ea typeface="+mn-lt"/>
                <a:cs typeface="+mn-lt"/>
              </a:rPr>
              <a:t>ung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thư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vú</a:t>
            </a:r>
            <a:endParaRPr lang="en-US" err="1">
              <a:cs typeface="Times New Roman"/>
            </a:endParaRPr>
          </a:p>
          <a:p>
            <a:pPr marL="400050" lvl="1" algn="just">
              <a:buNone/>
            </a:pPr>
            <a:endParaRPr lang="en-US" sz="2200">
              <a:cs typeface="Times New Roman"/>
            </a:endParaRPr>
          </a:p>
          <a:p>
            <a:pPr algn="just"/>
            <a:endParaRPr lang="vi-VN" sz="2400">
              <a:cs typeface="Times New Roman"/>
            </a:endParaRPr>
          </a:p>
          <a:p>
            <a:pPr marL="0" indent="0" algn="just">
              <a:buNone/>
            </a:pPr>
            <a:endParaRPr lang="en-US" sz="2400">
              <a:cs typeface="Times New Roman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65CC8B91-398D-44E6-8A4F-4EE85C16E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44" t="18200" r="22883" b="4908"/>
          <a:stretch/>
        </p:blipFill>
        <p:spPr>
          <a:xfrm>
            <a:off x="5890795" y="1150926"/>
            <a:ext cx="6215418" cy="5215648"/>
          </a:xfrm>
          <a:prstGeom prst="rect">
            <a:avLst/>
          </a:prstGeom>
        </p:spPr>
      </p:pic>
      <p:pic>
        <p:nvPicPr>
          <p:cNvPr id="4" name="Hình ảnh 5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D27C0467-FBD2-4D67-9EA3-8D3D2048A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29" t="1181" r="25839" b="89567"/>
          <a:stretch/>
        </p:blipFill>
        <p:spPr>
          <a:xfrm>
            <a:off x="7039154" y="6259872"/>
            <a:ext cx="4178067" cy="4599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1D3D-DC5D-41C5-9D30-24F94C37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E0CA-FFFE-4844-AA87-1F86F25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err="1"/>
              <a:t>Tầm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</a:p>
        </p:txBody>
      </p:sp>
      <p:sp>
        <p:nvSpPr>
          <p:cNvPr id="26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A60-2516-4EE1-B498-3B2BD2C9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5" y="1920727"/>
            <a:ext cx="4673574" cy="4220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400">
              <a:solidFill>
                <a:srgbClr val="000000"/>
              </a:solidFill>
              <a:cs typeface="Times New Roman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000000"/>
                </a:solidFill>
              </a:rPr>
              <a:t> * </a:t>
            </a:r>
            <a:r>
              <a:rPr lang="en-US" sz="2400" err="1">
                <a:solidFill>
                  <a:srgbClr val="000000"/>
                </a:solidFill>
              </a:rPr>
              <a:t>Tỉ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lệ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mắc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mới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và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tử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vong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cao</a:t>
            </a:r>
            <a:r>
              <a:rPr lang="en-US" sz="2400">
                <a:solidFill>
                  <a:srgbClr val="000000"/>
                </a:solidFill>
              </a:rPr>
              <a:t>. Cho </a:t>
            </a:r>
            <a:r>
              <a:rPr lang="en-US" sz="2400" err="1">
                <a:solidFill>
                  <a:srgbClr val="000000"/>
                </a:solidFill>
              </a:rPr>
              <a:t>nên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việc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phát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triển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các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công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cụ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để</a:t>
            </a:r>
            <a:r>
              <a:rPr lang="en-US" sz="2400">
                <a:solidFill>
                  <a:srgbClr val="000000"/>
                </a:solidFill>
              </a:rPr>
              <a:t> hỗ </a:t>
            </a:r>
            <a:r>
              <a:rPr lang="en-US" sz="2400" err="1">
                <a:solidFill>
                  <a:srgbClr val="000000"/>
                </a:solidFill>
              </a:rPr>
              <a:t>trợ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chẩn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đoán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và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phát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hiện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là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vô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cùng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cần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thiết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 lang="en-US" sz="24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Hình ảnh 5" descr="Ảnh có chứa bàn&#10;&#10;Mô tả được tạo với mức tin cậy rất cao">
            <a:extLst>
              <a:ext uri="{FF2B5EF4-FFF2-40B4-BE49-F238E27FC236}">
                <a16:creationId xmlns:a16="http://schemas.microsoft.com/office/drawing/2014/main" id="{D54ED3DE-1D9B-428A-9019-84B75307D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-150" r="8815" b="5286"/>
          <a:stretch/>
        </p:blipFill>
        <p:spPr>
          <a:xfrm>
            <a:off x="6089465" y="1920657"/>
            <a:ext cx="5748483" cy="39340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F8B4-A022-49E9-9436-9CE02EA1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5CB8-CA4E-43D9-B0E4-48A2953A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83" y="480204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err="1"/>
              <a:t>Các</a:t>
            </a:r>
            <a:r>
              <a:rPr lang="en-US" sz="3600"/>
              <a:t> </a:t>
            </a:r>
            <a:r>
              <a:rPr lang="en-US" sz="3600" err="1"/>
              <a:t>giải</a:t>
            </a:r>
            <a:r>
              <a:rPr lang="en-US" sz="3600"/>
              <a:t> </a:t>
            </a:r>
            <a:r>
              <a:rPr lang="en-US" sz="3600" err="1"/>
              <a:t>pháp</a:t>
            </a:r>
            <a:r>
              <a:rPr lang="en-US" sz="3600"/>
              <a:t>, </a:t>
            </a:r>
            <a:r>
              <a:rPr lang="en-US" sz="3600" err="1"/>
              <a:t>nghiên</a:t>
            </a:r>
            <a:r>
              <a:rPr lang="en-US" sz="3600"/>
              <a:t> </a:t>
            </a:r>
            <a:r>
              <a:rPr lang="en-US" sz="3600" err="1"/>
              <a:t>cứu</a:t>
            </a:r>
            <a:r>
              <a:rPr lang="en-US" sz="3600"/>
              <a:t> </a:t>
            </a:r>
            <a:r>
              <a:rPr lang="en-US" sz="3600" err="1"/>
              <a:t>liên</a:t>
            </a:r>
            <a:r>
              <a:rPr lang="en-US" sz="3600"/>
              <a:t> </a:t>
            </a:r>
            <a:r>
              <a:rPr lang="en-US" sz="3600" err="1"/>
              <a:t>quan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970A-02CF-4CFF-B3A3-2E77A179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07" y="1930400"/>
            <a:ext cx="6177069" cy="4216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Các phần mềm hỗ trợ phát hiện và chuẩn đoán (CAD) được phát triển và sử dụng lâm sàng từ những năm 1990s. </a:t>
            </a:r>
            <a:endParaRPr lang="en-US" sz="240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    =&gt; Chưa đem lại sự cải thện đáng kể. </a:t>
            </a:r>
            <a:endParaRPr lang="en-US">
              <a:solidFill>
                <a:srgbClr val="000000"/>
              </a:solidFill>
              <a:cs typeface="Times New Roman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Các nghiên cứu sử dụng deep learning (CNN, R-CNN) đã được phát triển và đem lại kết quả tốt hơn đáng kể. Tuy nhiên chỉ tập trung vào vùng thương tổn được chú thích.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     =&gt; Không thể áp dụng cho các database lớn</a:t>
            </a:r>
            <a:endParaRPr lang="en-US">
              <a:solidFill>
                <a:srgbClr val="000000"/>
              </a:solidFill>
              <a:cs typeface="Times New Roman"/>
            </a:endParaRPr>
          </a:p>
        </p:txBody>
      </p:sp>
      <p:pic>
        <p:nvPicPr>
          <p:cNvPr id="4" name="Hình ảnh 4" descr="Ảnh có chứa người, trong nhà, thiết bị điện tử, máy tính&#10;&#10;Mô tả được tạo với mức tin cậy rất cao">
            <a:extLst>
              <a:ext uri="{FF2B5EF4-FFF2-40B4-BE49-F238E27FC236}">
                <a16:creationId xmlns:a16="http://schemas.microsoft.com/office/drawing/2014/main" id="{EDECEA96-0EE5-4716-BA4A-65AC11C66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6" r="11111" b="-6827"/>
          <a:stretch/>
        </p:blipFill>
        <p:spPr>
          <a:xfrm>
            <a:off x="6932016" y="1925127"/>
            <a:ext cx="4992884" cy="4128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2305-46D0-4E43-B5EB-D002DDC4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74B9C1-AEDF-41C6-9727-F733E9EE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cs typeface="Times New Roman"/>
              </a:rPr>
              <a:t>Phương </a:t>
            </a:r>
            <a:r>
              <a:rPr lang="vi-VN" err="1">
                <a:cs typeface="Times New Roman"/>
              </a:rPr>
              <a:t>pháp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5B5290-438C-4849-9658-62E3D1F0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78" y="1930552"/>
            <a:ext cx="710116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2400" err="1">
                <a:solidFill>
                  <a:srgbClr val="000000"/>
                </a:solidFill>
                <a:cs typeface="Times New Roman"/>
              </a:rPr>
              <a:t>Vùng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bị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ung thư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rất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nhỏ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so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với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toàn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bộ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ảnh</a:t>
            </a:r>
            <a:endParaRPr lang="vi-VN" sz="240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  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Vd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: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Ảnh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có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kích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thước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là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4000x3000 nhưng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vùng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có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thể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có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ung thư (ROI)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chỉ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vi-VN" sz="2400" err="1">
                <a:solidFill>
                  <a:srgbClr val="000000"/>
                </a:solidFill>
                <a:ea typeface="+mn-lt"/>
                <a:cs typeface="+mn-lt"/>
              </a:rPr>
              <a:t>là</a:t>
            </a:r>
            <a:r>
              <a:rPr lang="vi-VN" sz="2400">
                <a:solidFill>
                  <a:srgbClr val="000000"/>
                </a:solidFill>
                <a:ea typeface="+mn-lt"/>
                <a:cs typeface="+mn-lt"/>
              </a:rPr>
              <a:t> 100x100</a:t>
            </a:r>
          </a:p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=&gt; + 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trước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trên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tập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ảnh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nhỏ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(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vùng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patch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vi-VN" sz="2400">
                <a:solidFill>
                  <a:srgbClr val="000000"/>
                </a:solidFill>
                <a:cs typeface="Times New Roman"/>
              </a:rPr>
              <a:t>      + Sau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đó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,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lấy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kết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quả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trên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patchs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để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train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trên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ảnh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lớn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(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whole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 </a:t>
            </a:r>
            <a:r>
              <a:rPr lang="vi-VN" sz="2400" err="1">
                <a:solidFill>
                  <a:srgbClr val="000000"/>
                </a:solidFill>
                <a:cs typeface="Times New Roman"/>
              </a:rPr>
              <a:t>image</a:t>
            </a:r>
            <a:r>
              <a:rPr lang="vi-VN" sz="2400">
                <a:solidFill>
                  <a:srgbClr val="000000"/>
                </a:solidFill>
                <a:cs typeface="Times New Roman"/>
              </a:rPr>
              <a:t>)</a:t>
            </a:r>
          </a:p>
          <a:p>
            <a:pPr marL="0" indent="0">
              <a:buNone/>
            </a:pPr>
            <a:endParaRPr lang="vi-VN" sz="2400">
              <a:solidFill>
                <a:srgbClr val="000000"/>
              </a:solidFill>
              <a:cs typeface="Times New Roman"/>
            </a:endParaRPr>
          </a:p>
        </p:txBody>
      </p:sp>
      <p:pic>
        <p:nvPicPr>
          <p:cNvPr id="4" name="Hình ảnh 4" descr="Ảnh có chứa ảnh, động vật&#10;&#10;Mô tả được tạo với mức tin cậy rất cao">
            <a:extLst>
              <a:ext uri="{FF2B5EF4-FFF2-40B4-BE49-F238E27FC236}">
                <a16:creationId xmlns:a16="http://schemas.microsoft.com/office/drawing/2014/main" id="{407DBBE3-2394-48E4-AFB2-C494CED41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14" b="311"/>
          <a:stretch/>
        </p:blipFill>
        <p:spPr>
          <a:xfrm>
            <a:off x="7873041" y="656672"/>
            <a:ext cx="3549946" cy="55446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002B-88DB-4054-9349-962E0B84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B5B-881E-4E19-AD10-4C6AFE72A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660</Words>
  <Application>Microsoft Office PowerPoint</Application>
  <PresentationFormat>Widescreen</PresentationFormat>
  <Paragraphs>153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Wingdings 3</vt:lpstr>
      <vt:lpstr>Facet</vt:lpstr>
      <vt:lpstr>Đề tài:  Ứng dụng Deep Learning vào phát hiện ung thư vú</vt:lpstr>
      <vt:lpstr>Giới thiệu bài toán</vt:lpstr>
      <vt:lpstr>Nhũ ảnh (mammogram)</vt:lpstr>
      <vt:lpstr>Nhũ ảnh (mammogram)</vt:lpstr>
      <vt:lpstr>Nhũ ảnh (mammogram)</vt:lpstr>
      <vt:lpstr>Tầm quan trọng</vt:lpstr>
      <vt:lpstr>Tầm quan trọng</vt:lpstr>
      <vt:lpstr>Các giải pháp, nghiên cứu liên quan</vt:lpstr>
      <vt:lpstr>Phương pháp</vt:lpstr>
      <vt:lpstr>PowerPoint Presentation</vt:lpstr>
      <vt:lpstr>Patch classifier</vt:lpstr>
      <vt:lpstr>Patch classifier</vt:lpstr>
      <vt:lpstr>Whole image classifier</vt:lpstr>
      <vt:lpstr>End-to-end Convnet system</vt:lpstr>
      <vt:lpstr>DATASET</vt:lpstr>
      <vt:lpstr>DATASET</vt:lpstr>
      <vt:lpstr>Kết quả</vt:lpstr>
      <vt:lpstr>Transfer Inbreast dataset</vt:lpstr>
      <vt:lpstr>Đánh giá trên bộ MIAS</vt:lpstr>
      <vt:lpstr>Kết luận: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Deep Learning vào phát hiện ung thư vú</dc:title>
  <dc:creator>Thịnh Nguyễn Đăng</dc:creator>
  <cp:lastModifiedBy>LÊ THANH TIỀM</cp:lastModifiedBy>
  <cp:revision>4</cp:revision>
  <dcterms:created xsi:type="dcterms:W3CDTF">2019-12-20T16:04:01Z</dcterms:created>
  <dcterms:modified xsi:type="dcterms:W3CDTF">2019-12-27T07:09:36Z</dcterms:modified>
</cp:coreProperties>
</file>