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notesMasterIdLst>
    <p:notesMasterId r:id="rId26"/>
  </p:notesMasterIdLst>
  <p:sldIdLst>
    <p:sldId id="256" r:id="rId2"/>
    <p:sldId id="283" r:id="rId3"/>
    <p:sldId id="285" r:id="rId4"/>
    <p:sldId id="272" r:id="rId5"/>
    <p:sldId id="265" r:id="rId6"/>
    <p:sldId id="290" r:id="rId7"/>
    <p:sldId id="281" r:id="rId8"/>
    <p:sldId id="282" r:id="rId9"/>
    <p:sldId id="279" r:id="rId10"/>
    <p:sldId id="286" r:id="rId11"/>
    <p:sldId id="287" r:id="rId12"/>
    <p:sldId id="271" r:id="rId13"/>
    <p:sldId id="289" r:id="rId14"/>
    <p:sldId id="258" r:id="rId15"/>
    <p:sldId id="259" r:id="rId16"/>
    <p:sldId id="294" r:id="rId17"/>
    <p:sldId id="261" r:id="rId18"/>
    <p:sldId id="291" r:id="rId19"/>
    <p:sldId id="292" r:id="rId20"/>
    <p:sldId id="293" r:id="rId21"/>
    <p:sldId id="295" r:id="rId22"/>
    <p:sldId id="284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B47CC-2383-215B-818B-FAB291631CF5}" v="8" dt="2019-11-30T01:50:38.959"/>
    <p1510:client id="{0A8C34A3-4084-8D03-B854-5BF50257F8C7}" v="77" dt="2019-12-30T14:30:25.898"/>
    <p1510:client id="{5BE176EB-F566-5298-5D08-45AE1BCD744B}" v="112" dt="2019-12-30T02:23:11.756"/>
    <p1510:client id="{3C33B695-C92A-53CB-B580-495CA567503D}" v="72" dt="2019-12-29T05:27:55.525"/>
    <p1510:client id="{74C0CB87-38FA-0E68-B1FC-A46BC3A891FD}" v="228" dt="2019-11-29T15:41:25.467"/>
    <p1510:client id="{68677CBA-2155-BC37-8252-A029C8996C9C}" v="897" dt="2019-12-30T15:05:48.845"/>
    <p1510:client id="{2FCA7965-FDC3-21BB-F2B6-1C8B1913D66A}" v="10" dt="2019-12-30T15:52:36.512"/>
    <p1510:client id="{0B5E96A6-80D6-B39A-34FE-F894485DA77B}" v="21" dt="2019-12-30T12:38:43.694"/>
    <p1510:client id="{A1BDB82C-1736-4B2B-CB6A-F7B6AEBD7392}" v="155" dt="2019-11-29T16:55:49.239"/>
    <p1510:client id="{1C0E8051-1D47-F378-EE7F-0DC524F9DA5C}" v="105" dt="2019-11-29T15:44:21.617"/>
    <p1510:client id="{2C1A1217-98A3-0C64-DF4F-091887E8CFD4}" v="7" dt="2019-12-29T12:47:40.688"/>
    <p1510:client id="{3C0266D2-5966-E46E-44A8-03C26A460CCF}" v="16" dt="2019-11-30T03:23:16.626"/>
    <p1510:client id="{6289AA2D-D47C-F7C6-AF19-CD8ADC4F4C47}" v="1208" dt="2019-12-30T16:31:31.650"/>
    <p1510:client id="{BD95CF6E-6904-DE3D-BF1B-9855545418FA}" v="2452" dt="2019-12-30T15:28:52.382"/>
    <p1510:client id="{6FE00471-E120-5D54-38E6-EA48621DC424}" v="1797" dt="2019-12-29T03:56:41.169"/>
    <p1510:client id="{CB65CAF8-0963-CDB0-CFDB-716EDA434B33}" v="1499" dt="2019-12-30T14:22:48.490"/>
    <p1510:client id="{7DF6F6FA-3836-E32D-D24D-224CE610C430}" v="1" dt="2019-12-30T15:00:16.558"/>
    <p1510:client id="{8825291C-01D8-5F1B-18D1-D67F96ADE180}" v="159" dt="2019-12-29T03:39:22.446"/>
    <p1510:client id="{B50079E4-F97D-9377-C6A0-402A732012C4}" v="12" dt="2019-11-30T03:39:55.995"/>
    <p1510:client id="{B8DB0AC9-5B52-4802-B23B-F2C9C29FBEDC}" v="580" dt="2019-11-29T15:21:33.827"/>
    <p1510:client id="{F498F95A-FD52-9666-682B-ADD8CDA2A444}" v="18" dt="2019-12-29T02:55:52.759"/>
    <p1510:client id="{D31440AB-15E2-21A7-06F5-2285876BB69A}" v="28" dt="2019-12-29T04:23:35.351"/>
    <p1510:client id="{E6D76016-3DB2-4CB2-A309-F2DA6B7ECC28}" v="33" dt="2019-12-30T08:26:27.619"/>
    <p1510:client id="{F6804246-D90F-5644-7372-89645FF3ADF8}" v="2890" dt="2019-12-30T17:07:0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8ADB-E1E7-4AB6-8B32-05B8AE91E55A}" type="datetimeFigureOut">
              <a:rPr lang="vi-VN"/>
              <a:t>31/12/2019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CD43D-98DE-453F-8436-7DF33302D49A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0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 b="1" err="1"/>
              <a:t>A.</a:t>
            </a:r>
            <a:r>
              <a:rPr lang="en-US" err="1"/>
              <a:t>Transfer</a:t>
            </a:r>
            <a:r>
              <a:rPr lang="en-US"/>
              <a:t> </a:t>
            </a:r>
            <a:r>
              <a:rPr lang="en-US" err="1"/>
              <a:t>cái</a:t>
            </a:r>
            <a:r>
              <a:rPr lang="en-US"/>
              <a:t> </a:t>
            </a:r>
            <a:r>
              <a:rPr lang="en-US" err="1"/>
              <a:t>gì</a:t>
            </a:r>
            <a:r>
              <a:rPr lang="en-US"/>
              <a:t>: </a:t>
            </a:r>
            <a:r>
              <a:rPr lang="en-US" err="1"/>
              <a:t>phần</a:t>
            </a:r>
            <a:r>
              <a:rPr lang="en-US"/>
              <a:t> </a:t>
            </a:r>
            <a:r>
              <a:rPr lang="en-US" err="1"/>
              <a:t>nào</a:t>
            </a:r>
            <a:r>
              <a:rPr lang="en-US"/>
              <a:t> </a:t>
            </a:r>
            <a:r>
              <a:rPr lang="en-US" err="1"/>
              <a:t>của</a:t>
            </a:r>
            <a:r>
              <a:rPr lang="en-US"/>
              <a:t> tri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đã</a:t>
            </a:r>
            <a:r>
              <a:rPr lang="en-US"/>
              <a:t> </a:t>
            </a:r>
            <a:r>
              <a:rPr lang="en-US" err="1"/>
              <a:t>học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thể</a:t>
            </a:r>
            <a:r>
              <a:rPr lang="en-US"/>
              <a:t> transfer? </a:t>
            </a:r>
            <a:r>
              <a:rPr lang="en-US" err="1"/>
              <a:t>Vì</a:t>
            </a:r>
            <a:r>
              <a:rPr lang="en-US"/>
              <a:t> </a:t>
            </a:r>
            <a:r>
              <a:rPr lang="en-US" err="1"/>
              <a:t>một</a:t>
            </a:r>
            <a:r>
              <a:rPr lang="en-US"/>
              <a:t> </a:t>
            </a:r>
            <a:r>
              <a:rPr lang="en-US" err="1"/>
              <a:t>số</a:t>
            </a:r>
            <a:r>
              <a:rPr lang="en-US"/>
              <a:t> tri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tính</a:t>
            </a:r>
            <a:r>
              <a:rPr lang="en-US"/>
              <a:t> </a:t>
            </a:r>
            <a:r>
              <a:rPr lang="en-US" err="1"/>
              <a:t>đặc</a:t>
            </a:r>
            <a:r>
              <a:rPr lang="en-US"/>
              <a:t> </a:t>
            </a:r>
            <a:r>
              <a:rPr lang="en-US" err="1"/>
              <a:t>thù</a:t>
            </a:r>
            <a:r>
              <a:rPr lang="en-US"/>
              <a:t> </a:t>
            </a:r>
            <a:r>
              <a:rPr lang="en-US" err="1"/>
              <a:t>riêng</a:t>
            </a:r>
            <a:r>
              <a:rPr lang="en-US"/>
              <a:t> </a:t>
            </a:r>
            <a:r>
              <a:rPr lang="en-US" err="1"/>
              <a:t>của</a:t>
            </a:r>
            <a:r>
              <a:rPr lang="en-US"/>
              <a:t> </a:t>
            </a:r>
            <a:r>
              <a:rPr lang="en-US" err="1"/>
              <a:t>nhiệm</a:t>
            </a:r>
            <a:r>
              <a:rPr lang="en-US"/>
              <a:t> </a:t>
            </a:r>
            <a:r>
              <a:rPr lang="en-US" err="1"/>
              <a:t>vụ</a:t>
            </a:r>
            <a:r>
              <a:rPr lang="en-US"/>
              <a:t>, </a:t>
            </a:r>
            <a:r>
              <a:rPr lang="en-US" err="1"/>
              <a:t>và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 tri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chung</a:t>
            </a:r>
            <a:r>
              <a:rPr lang="en-US"/>
              <a:t> </a:t>
            </a:r>
            <a:r>
              <a:rPr lang="en-US" err="1"/>
              <a:t>giữa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 </a:t>
            </a:r>
            <a:r>
              <a:rPr lang="en-US" err="1"/>
              <a:t>nhiệm</a:t>
            </a:r>
            <a:r>
              <a:rPr lang="en-US"/>
              <a:t> </a:t>
            </a:r>
            <a:r>
              <a:rPr lang="en-US" err="1"/>
              <a:t>vụ</a:t>
            </a:r>
            <a:r>
              <a:rPr lang="en-US"/>
              <a:t> </a:t>
            </a:r>
            <a:r>
              <a:rPr lang="en-US" err="1"/>
              <a:t>khác</a:t>
            </a:r>
            <a:r>
              <a:rPr lang="en-US"/>
              <a:t> </a:t>
            </a:r>
            <a:r>
              <a:rPr lang="en-US" err="1"/>
              <a:t>nhau</a:t>
            </a:r>
            <a:r>
              <a:rPr lang="en-US"/>
              <a:t>. </a:t>
            </a:r>
            <a:r>
              <a:rPr lang="en-US" err="1"/>
              <a:t>Về</a:t>
            </a:r>
            <a:r>
              <a:rPr lang="en-US"/>
              <a:t> </a:t>
            </a:r>
            <a:r>
              <a:rPr lang="en-US" err="1"/>
              <a:t>cơ</a:t>
            </a:r>
            <a:r>
              <a:rPr lang="en-US"/>
              <a:t> </a:t>
            </a:r>
            <a:r>
              <a:rPr lang="en-US" err="1"/>
              <a:t>bản</a:t>
            </a:r>
            <a:r>
              <a:rPr lang="en-US"/>
              <a:t>, tri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chung</a:t>
            </a:r>
            <a:r>
              <a:rPr lang="en-US"/>
              <a:t> </a:t>
            </a:r>
            <a:r>
              <a:rPr lang="en-US" err="1"/>
              <a:t>là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thể</a:t>
            </a:r>
            <a:r>
              <a:rPr lang="en-US"/>
              <a:t> transfer </a:t>
            </a:r>
            <a:r>
              <a:rPr lang="en-US" err="1"/>
              <a:t>được</a:t>
            </a:r>
            <a:r>
              <a:rPr lang="en-US"/>
              <a:t>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Transfer </a:t>
            </a:r>
            <a:r>
              <a:rPr lang="en-US" err="1"/>
              <a:t>khi</a:t>
            </a:r>
            <a:r>
              <a:rPr lang="en-US"/>
              <a:t> </a:t>
            </a:r>
            <a:r>
              <a:rPr lang="en-US" err="1"/>
              <a:t>nào</a:t>
            </a:r>
            <a:r>
              <a:rPr lang="en-US"/>
              <a:t>: </a:t>
            </a:r>
            <a:r>
              <a:rPr lang="en-US" err="1"/>
              <a:t>trường</a:t>
            </a:r>
            <a:r>
              <a:rPr lang="en-US"/>
              <a:t> </a:t>
            </a:r>
            <a:r>
              <a:rPr lang="en-US" err="1"/>
              <a:t>hợp</a:t>
            </a:r>
            <a:r>
              <a:rPr lang="en-US"/>
              <a:t> </a:t>
            </a:r>
            <a:r>
              <a:rPr lang="en-US" err="1"/>
              <a:t>nào</a:t>
            </a:r>
            <a:r>
              <a:rPr lang="en-US"/>
              <a:t> (</a:t>
            </a:r>
            <a:r>
              <a:rPr lang="en-US" err="1"/>
              <a:t>không</a:t>
            </a:r>
            <a:r>
              <a:rPr lang="en-US"/>
              <a:t>) </a:t>
            </a:r>
            <a:r>
              <a:rPr lang="en-US" err="1"/>
              <a:t>nên</a:t>
            </a:r>
            <a:r>
              <a:rPr lang="en-US"/>
              <a:t> transfer. Transfer learning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thể</a:t>
            </a:r>
            <a:r>
              <a:rPr lang="en-US"/>
              <a:t> </a:t>
            </a:r>
            <a:r>
              <a:rPr lang="en-US" err="1"/>
              <a:t>sẽ</a:t>
            </a:r>
            <a:r>
              <a:rPr lang="en-US"/>
              <a:t> </a:t>
            </a:r>
            <a:r>
              <a:rPr lang="en-US" err="1"/>
              <a:t>không</a:t>
            </a:r>
            <a:r>
              <a:rPr lang="en-US"/>
              <a:t> </a:t>
            </a:r>
            <a:r>
              <a:rPr lang="en-US" err="1"/>
              <a:t>đem</a:t>
            </a:r>
            <a:r>
              <a:rPr lang="en-US"/>
              <a:t> </a:t>
            </a:r>
            <a:r>
              <a:rPr lang="en-US" err="1"/>
              <a:t>lại</a:t>
            </a:r>
            <a:r>
              <a:rPr lang="en-US"/>
              <a:t> </a:t>
            </a:r>
            <a:r>
              <a:rPr lang="en-US" err="1"/>
              <a:t>lợi</a:t>
            </a:r>
            <a:r>
              <a:rPr lang="en-US"/>
              <a:t> </a:t>
            </a:r>
            <a:r>
              <a:rPr lang="en-US" err="1"/>
              <a:t>ích</a:t>
            </a:r>
            <a:r>
              <a:rPr lang="en-US"/>
              <a:t> </a:t>
            </a:r>
            <a:r>
              <a:rPr lang="en-US" err="1"/>
              <a:t>nếu</a:t>
            </a:r>
            <a:r>
              <a:rPr lang="en-US"/>
              <a:t> </a:t>
            </a:r>
            <a:r>
              <a:rPr lang="en-US" err="1"/>
              <a:t>hai</a:t>
            </a:r>
            <a:r>
              <a:rPr lang="en-US"/>
              <a:t> </a:t>
            </a:r>
            <a:r>
              <a:rPr lang="en-US" err="1"/>
              <a:t>nhiệm</a:t>
            </a:r>
            <a:r>
              <a:rPr lang="en-US"/>
              <a:t> </a:t>
            </a:r>
            <a:r>
              <a:rPr lang="en-US" err="1"/>
              <a:t>vụ</a:t>
            </a:r>
            <a:r>
              <a:rPr lang="en-US"/>
              <a:t> </a:t>
            </a:r>
            <a:r>
              <a:rPr lang="en-US" err="1"/>
              <a:t>không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mối</a:t>
            </a:r>
            <a:r>
              <a:rPr lang="en-US"/>
              <a:t> </a:t>
            </a:r>
            <a:r>
              <a:rPr lang="en-US" err="1"/>
              <a:t>sự</a:t>
            </a:r>
            <a:r>
              <a:rPr lang="en-US"/>
              <a:t> </a:t>
            </a:r>
            <a:r>
              <a:rPr lang="en-US" err="1"/>
              <a:t>liên</a:t>
            </a:r>
            <a:r>
              <a:rPr lang="en-US"/>
              <a:t> </a:t>
            </a:r>
            <a:r>
              <a:rPr lang="en-US" err="1"/>
              <a:t>hệ</a:t>
            </a:r>
            <a:r>
              <a:rPr lang="en-US"/>
              <a:t>, </a:t>
            </a:r>
            <a:r>
              <a:rPr lang="en-US" err="1"/>
              <a:t>tương</a:t>
            </a:r>
            <a:r>
              <a:rPr lang="en-US"/>
              <a:t> </a:t>
            </a:r>
            <a:r>
              <a:rPr lang="en-US" err="1"/>
              <a:t>quan</a:t>
            </a:r>
            <a:r>
              <a:rPr lang="en-US"/>
              <a:t> (</a:t>
            </a:r>
            <a:r>
              <a:rPr lang="en-US" err="1"/>
              <a:t>còn</a:t>
            </a:r>
            <a:r>
              <a:rPr lang="en-US"/>
              <a:t> </a:t>
            </a:r>
            <a:r>
              <a:rPr lang="en-US" err="1"/>
              <a:t>được</a:t>
            </a:r>
            <a:r>
              <a:rPr lang="en-US"/>
              <a:t> </a:t>
            </a:r>
            <a:r>
              <a:rPr lang="en-US" err="1"/>
              <a:t>biết</a:t>
            </a:r>
            <a:r>
              <a:rPr lang="en-US"/>
              <a:t> </a:t>
            </a:r>
            <a:r>
              <a:rPr lang="en-US" err="1"/>
              <a:t>đến</a:t>
            </a:r>
            <a:r>
              <a:rPr lang="en-US"/>
              <a:t> </a:t>
            </a:r>
            <a:r>
              <a:rPr lang="en-US" err="1"/>
              <a:t>là</a:t>
            </a:r>
            <a:r>
              <a:rPr lang="en-US"/>
              <a:t> negative transfer)</a:t>
            </a:r>
            <a:endParaRPr lang="en-US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Transfer </a:t>
            </a:r>
            <a:r>
              <a:rPr lang="en-US" err="1"/>
              <a:t>như</a:t>
            </a:r>
            <a:r>
              <a:rPr lang="en-US"/>
              <a:t> </a:t>
            </a:r>
            <a:r>
              <a:rPr lang="en-US" err="1"/>
              <a:t>thế</a:t>
            </a:r>
            <a:r>
              <a:rPr lang="en-US"/>
              <a:t> </a:t>
            </a:r>
            <a:r>
              <a:rPr lang="en-US" err="1"/>
              <a:t>nào</a:t>
            </a:r>
            <a:r>
              <a:rPr lang="en-US"/>
              <a:t>: </a:t>
            </a:r>
            <a:r>
              <a:rPr lang="en-US" err="1"/>
              <a:t>Cách</a:t>
            </a:r>
            <a:r>
              <a:rPr lang="en-US"/>
              <a:t>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thực</a:t>
            </a:r>
            <a:r>
              <a:rPr lang="en-US"/>
              <a:t> </a:t>
            </a:r>
            <a:r>
              <a:rPr lang="en-US" err="1"/>
              <a:t>hiện</a:t>
            </a:r>
            <a:r>
              <a:rPr lang="en-US"/>
              <a:t> transfer </a:t>
            </a:r>
            <a:r>
              <a:rPr lang="en-US" err="1"/>
              <a:t>như</a:t>
            </a:r>
            <a:r>
              <a:rPr lang="en-US"/>
              <a:t> </a:t>
            </a:r>
            <a:r>
              <a:rPr lang="en-US" err="1"/>
              <a:t>thế</a:t>
            </a:r>
            <a:r>
              <a:rPr lang="en-US"/>
              <a:t> </a:t>
            </a:r>
            <a:r>
              <a:rPr lang="en-US" err="1"/>
              <a:t>nào</a:t>
            </a:r>
            <a:r>
              <a:rPr lang="en-US"/>
              <a:t> </a:t>
            </a:r>
            <a:r>
              <a:rPr lang="en-US" err="1"/>
              <a:t>cho</a:t>
            </a:r>
            <a:r>
              <a:rPr lang="en-US"/>
              <a:t> </a:t>
            </a:r>
            <a:r>
              <a:rPr lang="en-US" err="1"/>
              <a:t>hiệu</a:t>
            </a:r>
            <a:r>
              <a:rPr lang="en-US"/>
              <a:t> </a:t>
            </a:r>
            <a:r>
              <a:rPr lang="en-US" err="1"/>
              <a:t>quả</a:t>
            </a:r>
            <a:r>
              <a:rPr lang="en-US"/>
              <a:t>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 b="1" err="1">
                <a:cs typeface="Calibri" panose="020F0502020204030204"/>
              </a:rPr>
              <a:t>B</a:t>
            </a:r>
            <a:r>
              <a:rPr lang="en-US" err="1">
                <a:cs typeface="Calibri" panose="020F0502020204030204"/>
              </a:rPr>
              <a:t>:</a:t>
            </a:r>
            <a:r>
              <a:rPr lang="en-US" err="1"/>
              <a:t>Inductive</a:t>
            </a:r>
            <a:r>
              <a:rPr lang="en-US"/>
              <a:t> transfer learning: </a:t>
            </a:r>
            <a:r>
              <a:rPr lang="en-US" err="1"/>
              <a:t>khác</a:t>
            </a:r>
            <a:r>
              <a:rPr lang="en-US"/>
              <a:t> </a:t>
            </a:r>
            <a:r>
              <a:rPr lang="en-US" err="1"/>
              <a:t>biệt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 </a:t>
            </a:r>
            <a:r>
              <a:rPr lang="en-US" err="1"/>
              <a:t>nhiệm</a:t>
            </a:r>
            <a:r>
              <a:rPr lang="en-US"/>
              <a:t> </a:t>
            </a:r>
            <a:r>
              <a:rPr lang="en-US" err="1"/>
              <a:t>vụ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 err="1"/>
              <a:t>Transductive</a:t>
            </a:r>
            <a:r>
              <a:rPr lang="en-US"/>
              <a:t> transfer learning: </a:t>
            </a:r>
            <a:r>
              <a:rPr lang="en-US" err="1"/>
              <a:t>giống</a:t>
            </a:r>
            <a:r>
              <a:rPr lang="en-US"/>
              <a:t> </a:t>
            </a:r>
            <a:r>
              <a:rPr lang="en-US" err="1"/>
              <a:t>nhau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 </a:t>
            </a:r>
            <a:r>
              <a:rPr lang="en-US" err="1"/>
              <a:t>nhiệm</a:t>
            </a:r>
            <a:r>
              <a:rPr lang="en-US"/>
              <a:t> </a:t>
            </a:r>
            <a:r>
              <a:rPr lang="en-US" err="1"/>
              <a:t>vụ</a:t>
            </a:r>
            <a:r>
              <a:rPr lang="en-US"/>
              <a:t> </a:t>
            </a:r>
            <a:r>
              <a:rPr lang="en-US" err="1"/>
              <a:t>nhưng</a:t>
            </a:r>
            <a:r>
              <a:rPr lang="en-US"/>
              <a:t> </a:t>
            </a:r>
            <a:r>
              <a:rPr lang="en-US" err="1"/>
              <a:t>khác</a:t>
            </a:r>
            <a:r>
              <a:rPr lang="en-US"/>
              <a:t> </a:t>
            </a:r>
            <a:r>
              <a:rPr lang="en-US" err="1"/>
              <a:t>biệt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 domain</a:t>
            </a:r>
            <a:endParaRPr lang="en-US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Unsupervised transfer learning. </a:t>
            </a:r>
            <a:r>
              <a:rPr lang="en-US" err="1"/>
              <a:t>Giống</a:t>
            </a:r>
            <a:r>
              <a:rPr lang="en-US"/>
              <a:t> inductive transfer learning </a:t>
            </a:r>
            <a:r>
              <a:rPr lang="en-US" err="1"/>
              <a:t>nhưng</a:t>
            </a:r>
            <a:r>
              <a:rPr lang="en-US"/>
              <a:t> target task ở </a:t>
            </a:r>
            <a:r>
              <a:rPr lang="en-US" err="1"/>
              <a:t>dạng</a:t>
            </a:r>
            <a:r>
              <a:rPr lang="en-US"/>
              <a:t> un-supervised learning </a:t>
            </a:r>
            <a:r>
              <a:rPr lang="en-US" err="1"/>
              <a:t>điển</a:t>
            </a:r>
            <a:r>
              <a:rPr lang="en-US"/>
              <a:t> </a:t>
            </a:r>
            <a:r>
              <a:rPr lang="en-US" err="1"/>
              <a:t>hình</a:t>
            </a:r>
            <a:r>
              <a:rPr lang="en-US"/>
              <a:t> </a:t>
            </a:r>
            <a:r>
              <a:rPr lang="en-US" err="1"/>
              <a:t>như</a:t>
            </a:r>
            <a:r>
              <a:rPr lang="en-US"/>
              <a:t> clustering (</a:t>
            </a:r>
            <a:r>
              <a:rPr lang="en-US" err="1"/>
              <a:t>nhóm</a:t>
            </a:r>
            <a:r>
              <a:rPr lang="en-US"/>
              <a:t>), </a:t>
            </a:r>
            <a:r>
              <a:rPr lang="en-US" err="1"/>
              <a:t>giảm</a:t>
            </a:r>
            <a:r>
              <a:rPr lang="en-US"/>
              <a:t> </a:t>
            </a:r>
            <a:r>
              <a:rPr lang="en-US" err="1"/>
              <a:t>chiều</a:t>
            </a:r>
            <a:r>
              <a:rPr lang="en-US"/>
              <a:t> </a:t>
            </a:r>
            <a:r>
              <a:rPr lang="en-US" err="1"/>
              <a:t>dữ</a:t>
            </a:r>
            <a:r>
              <a:rPr lang="en-US"/>
              <a:t> </a:t>
            </a:r>
            <a:r>
              <a:rPr lang="en-US" err="1"/>
              <a:t>liệu</a:t>
            </a:r>
            <a:r>
              <a:rPr lang="en-US"/>
              <a:t> (dimension reduction), .v.v.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 b="1" err="1">
                <a:cs typeface="Calibri"/>
              </a:rPr>
              <a:t>C</a:t>
            </a:r>
            <a:r>
              <a:rPr lang="en-US" err="1">
                <a:cs typeface="Calibri"/>
              </a:rPr>
              <a:t>.</a:t>
            </a:r>
            <a:r>
              <a:rPr lang="en-US" err="1"/>
              <a:t>Instance</a:t>
            </a:r>
            <a:r>
              <a:rPr lang="en-US"/>
              <a:t> transfer. </a:t>
            </a:r>
            <a:r>
              <a:rPr lang="en-US" err="1"/>
              <a:t>Dùng</a:t>
            </a:r>
            <a:r>
              <a:rPr lang="en-US"/>
              <a:t> </a:t>
            </a:r>
            <a:r>
              <a:rPr lang="en-US" err="1"/>
              <a:t>lại</a:t>
            </a:r>
            <a:r>
              <a:rPr lang="en-US"/>
              <a:t> tri </a:t>
            </a:r>
            <a:r>
              <a:rPr lang="en-US" err="1"/>
              <a:t>thức</a:t>
            </a:r>
            <a:r>
              <a:rPr lang="en-US"/>
              <a:t> </a:t>
            </a:r>
            <a:r>
              <a:rPr lang="en-US" err="1"/>
              <a:t>từ</a:t>
            </a:r>
            <a:r>
              <a:rPr lang="en-US"/>
              <a:t> source domain </a:t>
            </a:r>
            <a:r>
              <a:rPr lang="en-US" err="1"/>
              <a:t>từ</a:t>
            </a:r>
            <a:r>
              <a:rPr lang="en-US"/>
              <a:t> </a:t>
            </a:r>
            <a:r>
              <a:rPr lang="en-US" err="1"/>
              <a:t>một</a:t>
            </a:r>
            <a:r>
              <a:rPr lang="en-US"/>
              <a:t> </a:t>
            </a:r>
            <a:r>
              <a:rPr lang="en-US" err="1"/>
              <a:t>số</a:t>
            </a:r>
            <a:r>
              <a:rPr lang="en-US"/>
              <a:t> </a:t>
            </a:r>
            <a:r>
              <a:rPr lang="en-US" err="1"/>
              <a:t>trường</a:t>
            </a:r>
            <a:r>
              <a:rPr lang="en-US"/>
              <a:t> </a:t>
            </a:r>
            <a:r>
              <a:rPr lang="en-US" err="1"/>
              <a:t>hợp</a:t>
            </a:r>
            <a:r>
              <a:rPr lang="en-US"/>
              <a:t>/</a:t>
            </a:r>
            <a:r>
              <a:rPr lang="en-US" err="1"/>
              <a:t>ví</a:t>
            </a:r>
            <a:r>
              <a:rPr lang="en-US"/>
              <a:t> </a:t>
            </a:r>
            <a:r>
              <a:rPr lang="en-US" err="1"/>
              <a:t>dụ</a:t>
            </a:r>
            <a:r>
              <a:rPr lang="en-US"/>
              <a:t> </a:t>
            </a:r>
            <a:r>
              <a:rPr lang="en-US" err="1"/>
              <a:t>chính</a:t>
            </a:r>
            <a:r>
              <a:rPr lang="en-US"/>
              <a:t>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Feature representation transfer. </a:t>
            </a:r>
            <a:r>
              <a:rPr lang="en-US" err="1"/>
              <a:t>Giảm</a:t>
            </a:r>
            <a:r>
              <a:rPr lang="en-US"/>
              <a:t> </a:t>
            </a:r>
            <a:r>
              <a:rPr lang="en-US" err="1"/>
              <a:t>thiểu</a:t>
            </a:r>
            <a:r>
              <a:rPr lang="en-US"/>
              <a:t> </a:t>
            </a:r>
            <a:r>
              <a:rPr lang="en-US" err="1"/>
              <a:t>sự</a:t>
            </a:r>
            <a:r>
              <a:rPr lang="en-US"/>
              <a:t> </a:t>
            </a:r>
            <a:r>
              <a:rPr lang="en-US" err="1"/>
              <a:t>khác</a:t>
            </a:r>
            <a:r>
              <a:rPr lang="en-US"/>
              <a:t> </a:t>
            </a:r>
            <a:r>
              <a:rPr lang="en-US" err="1"/>
              <a:t>biệt</a:t>
            </a:r>
            <a:r>
              <a:rPr lang="en-US"/>
              <a:t> </a:t>
            </a:r>
            <a:r>
              <a:rPr lang="en-US" err="1"/>
              <a:t>giữa</a:t>
            </a:r>
            <a:r>
              <a:rPr lang="en-US"/>
              <a:t> 2 domains.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Parameter transfer. </a:t>
            </a:r>
            <a:r>
              <a:rPr lang="en-US" err="1"/>
              <a:t>Dựa</a:t>
            </a:r>
            <a:r>
              <a:rPr lang="en-US"/>
              <a:t> </a:t>
            </a:r>
            <a:r>
              <a:rPr lang="en-US" err="1"/>
              <a:t>trên</a:t>
            </a:r>
            <a:r>
              <a:rPr lang="en-US"/>
              <a:t> </a:t>
            </a:r>
            <a:r>
              <a:rPr lang="en-US" err="1"/>
              <a:t>giả</a:t>
            </a:r>
            <a:r>
              <a:rPr lang="en-US"/>
              <a:t> </a:t>
            </a:r>
            <a:r>
              <a:rPr lang="en-US" err="1"/>
              <a:t>thiết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 task </a:t>
            </a:r>
            <a:r>
              <a:rPr lang="en-US" err="1"/>
              <a:t>liên</a:t>
            </a:r>
            <a:r>
              <a:rPr lang="en-US"/>
              <a:t> </a:t>
            </a:r>
            <a:r>
              <a:rPr lang="en-US" err="1"/>
              <a:t>hệ</a:t>
            </a:r>
            <a:r>
              <a:rPr lang="en-US"/>
              <a:t> </a:t>
            </a:r>
            <a:r>
              <a:rPr lang="en-US" err="1"/>
              <a:t>với</a:t>
            </a:r>
            <a:r>
              <a:rPr lang="en-US"/>
              <a:t> </a:t>
            </a:r>
            <a:r>
              <a:rPr lang="en-US" err="1"/>
              <a:t>nhau</a:t>
            </a:r>
            <a:r>
              <a:rPr lang="en-US"/>
              <a:t> 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err="1"/>
              <a:t>cùng</a:t>
            </a:r>
            <a:r>
              <a:rPr lang="en-US"/>
              <a:t> </a:t>
            </a:r>
            <a:r>
              <a:rPr lang="en-US" err="1"/>
              <a:t>phân</a:t>
            </a:r>
            <a:r>
              <a:rPr lang="en-US"/>
              <a:t> </a:t>
            </a:r>
            <a:r>
              <a:rPr lang="en-US" err="1"/>
              <a:t>bố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 </a:t>
            </a:r>
            <a:r>
              <a:rPr lang="en-US" err="1"/>
              <a:t>bộ</a:t>
            </a:r>
            <a:r>
              <a:rPr lang="en-US"/>
              <a:t> </a:t>
            </a:r>
            <a:r>
              <a:rPr lang="en-US" err="1"/>
              <a:t>thông</a:t>
            </a:r>
            <a:r>
              <a:rPr lang="en-US"/>
              <a:t> </a:t>
            </a:r>
            <a:r>
              <a:rPr lang="en-US" err="1"/>
              <a:t>số</a:t>
            </a:r>
            <a:r>
              <a:rPr lang="en-US"/>
              <a:t> hyper parameters.</a:t>
            </a:r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r>
              <a:rPr lang="en-US"/>
              <a:t>Relational - Knowledge transfer. </a:t>
            </a:r>
            <a:r>
              <a:rPr lang="en-US" err="1"/>
              <a:t>Hướng</a:t>
            </a:r>
            <a:r>
              <a:rPr lang="en-US"/>
              <a:t> </a:t>
            </a:r>
            <a:r>
              <a:rPr lang="en-US" err="1"/>
              <a:t>tới</a:t>
            </a:r>
            <a:r>
              <a:rPr lang="en-US"/>
              <a:t> </a:t>
            </a:r>
            <a:r>
              <a:rPr lang="en-US" err="1"/>
              <a:t>giải</a:t>
            </a:r>
            <a:r>
              <a:rPr lang="en-US"/>
              <a:t> </a:t>
            </a:r>
            <a:r>
              <a:rPr lang="en-US" err="1"/>
              <a:t>quyết</a:t>
            </a:r>
            <a:r>
              <a:rPr lang="en-US"/>
              <a:t> </a:t>
            </a:r>
            <a:r>
              <a:rPr lang="en-US" err="1"/>
              <a:t>vấn</a:t>
            </a:r>
            <a:r>
              <a:rPr lang="en-US"/>
              <a:t> </a:t>
            </a:r>
            <a:r>
              <a:rPr lang="en-US" err="1"/>
              <a:t>đề</a:t>
            </a:r>
            <a:r>
              <a:rPr lang="en-US"/>
              <a:t> </a:t>
            </a:r>
            <a:r>
              <a:rPr lang="en-US" err="1"/>
              <a:t>khi</a:t>
            </a:r>
            <a:r>
              <a:rPr lang="en-US"/>
              <a:t> </a:t>
            </a:r>
            <a:r>
              <a:rPr lang="en-US" err="1"/>
              <a:t>dữ</a:t>
            </a:r>
            <a:r>
              <a:rPr lang="en-US"/>
              <a:t> </a:t>
            </a:r>
            <a:r>
              <a:rPr lang="en-US" err="1"/>
              <a:t>liệu</a:t>
            </a:r>
            <a:r>
              <a:rPr lang="en-US"/>
              <a:t> </a:t>
            </a:r>
            <a:r>
              <a:rPr lang="en-US" err="1"/>
              <a:t>không</a:t>
            </a:r>
            <a:r>
              <a:rPr lang="en-US"/>
              <a:t> </a:t>
            </a:r>
            <a:r>
              <a:rPr lang="en-US" err="1"/>
              <a:t>độc</a:t>
            </a:r>
            <a:r>
              <a:rPr lang="en-US"/>
              <a:t> </a:t>
            </a:r>
            <a:r>
              <a:rPr lang="en-US" err="1"/>
              <a:t>lập</a:t>
            </a:r>
            <a:r>
              <a:rPr lang="en-US"/>
              <a:t> </a:t>
            </a:r>
            <a:r>
              <a:rPr lang="en-US" err="1"/>
              <a:t>và</a:t>
            </a:r>
            <a:r>
              <a:rPr lang="en-US"/>
              <a:t> </a:t>
            </a:r>
            <a:r>
              <a:rPr lang="en-US" err="1"/>
              <a:t>phân</a:t>
            </a:r>
            <a:r>
              <a:rPr lang="en-US"/>
              <a:t> </a:t>
            </a:r>
            <a:r>
              <a:rPr lang="en-US" err="1"/>
              <a:t>bố</a:t>
            </a:r>
            <a:r>
              <a:rPr lang="en-US"/>
              <a:t> </a:t>
            </a:r>
            <a:r>
              <a:rPr lang="en-US" err="1"/>
              <a:t>ngẫu</a:t>
            </a:r>
            <a:r>
              <a:rPr lang="en-US"/>
              <a:t> </a:t>
            </a:r>
            <a:r>
              <a:rPr lang="en-US" err="1"/>
              <a:t>nhiên</a:t>
            </a:r>
            <a:r>
              <a:rPr lang="en-US"/>
              <a:t>, </a:t>
            </a:r>
            <a:r>
              <a:rPr lang="en-US" err="1"/>
              <a:t>thường</a:t>
            </a:r>
            <a:r>
              <a:rPr lang="en-US"/>
              <a:t> </a:t>
            </a:r>
            <a:r>
              <a:rPr lang="en-US" err="1"/>
              <a:t>thấy</a:t>
            </a:r>
            <a:r>
              <a:rPr lang="en-US"/>
              <a:t> ở </a:t>
            </a:r>
            <a:r>
              <a:rPr lang="en-US" err="1"/>
              <a:t>ứng</a:t>
            </a:r>
            <a:r>
              <a:rPr lang="en-US"/>
              <a:t> </a:t>
            </a:r>
            <a:r>
              <a:rPr lang="en-US" err="1"/>
              <a:t>dụng</a:t>
            </a:r>
            <a:r>
              <a:rPr lang="en-US"/>
              <a:t> </a:t>
            </a:r>
            <a:r>
              <a:rPr lang="en-US" err="1"/>
              <a:t>liên</a:t>
            </a:r>
            <a:r>
              <a:rPr lang="en-US"/>
              <a:t> </a:t>
            </a:r>
            <a:r>
              <a:rPr lang="en-US" err="1"/>
              <a:t>quan</a:t>
            </a:r>
            <a:r>
              <a:rPr lang="en-US"/>
              <a:t> </a:t>
            </a:r>
            <a:r>
              <a:rPr lang="en-US" err="1"/>
              <a:t>tới</a:t>
            </a:r>
            <a:r>
              <a:rPr lang="en-US"/>
              <a:t> </a:t>
            </a:r>
            <a:r>
              <a:rPr lang="en-US" err="1"/>
              <a:t>mạng</a:t>
            </a:r>
            <a:r>
              <a:rPr lang="en-US"/>
              <a:t> </a:t>
            </a:r>
            <a:r>
              <a:rPr lang="en-US" err="1"/>
              <a:t>xã</a:t>
            </a:r>
            <a:r>
              <a:rPr lang="en-US"/>
              <a:t> </a:t>
            </a:r>
            <a:r>
              <a:rPr lang="en-US" err="1"/>
              <a:t>hội</a:t>
            </a:r>
            <a:r>
              <a:rPr lang="en-US"/>
              <a:t>.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171450" indent="-171450">
              <a:spcBef>
                <a:spcPts val="1000"/>
              </a:spcBef>
              <a:buFont typeface="Wingdings,Sans-Serif"/>
              <a:buChar char="§"/>
            </a:pPr>
            <a:endParaRPr lang="en-US"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CD43D-98DE-453F-8436-7DF33302D49A}" type="slidenum">
              <a:rPr lang="vi-VN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38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, </a:t>
            </a:r>
            <a:r>
              <a:rPr lang="en-US" b="1"/>
              <a:t>Transfer Learning</a:t>
            </a:r>
            <a:r>
              <a:rPr lang="en-US"/>
              <a:t> </a:t>
            </a:r>
            <a:r>
              <a:rPr lang="en-US" err="1"/>
              <a:t>trong</a:t>
            </a:r>
            <a:r>
              <a:rPr lang="en-US"/>
              <a:t> Deep Learning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:</a:t>
            </a:r>
            <a:endParaRPr lang="vi-VN"/>
          </a:p>
          <a:p>
            <a:pPr marL="285750" indent="-285750">
              <a:buFont typeface="Arial"/>
              <a:buChar char="•"/>
            </a:pPr>
            <a:r>
              <a:rPr lang="en-US" err="1"/>
              <a:t>Một</a:t>
            </a:r>
            <a:r>
              <a:rPr lang="en-US"/>
              <a:t> pretrained model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train </a:t>
            </a:r>
            <a:r>
              <a:rPr lang="en-US" err="1"/>
              <a:t>trên</a:t>
            </a:r>
            <a:r>
              <a:rPr lang="en-US"/>
              <a:t> source tasks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hay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pretrained model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layer </a:t>
            </a:r>
            <a:r>
              <a:rPr lang="en-US" err="1"/>
              <a:t>trong</a:t>
            </a:r>
            <a:r>
              <a:rPr lang="en-US"/>
              <a:t> model </a:t>
            </a:r>
            <a:r>
              <a:rPr lang="en-US" err="1"/>
              <a:t>đó</a:t>
            </a:r>
            <a:r>
              <a:rPr lang="en-US"/>
              <a:t>.</a:t>
            </a:r>
            <a:endParaRPr lang="vi-VN"/>
          </a:p>
          <a:p>
            <a:pPr marL="285750" indent="-285750">
              <a:buFont typeface="Arial"/>
              <a:buChar char="•"/>
            </a:pPr>
            <a:r>
              <a:rPr lang="en-US" err="1"/>
              <a:t>Một</a:t>
            </a:r>
            <a:r>
              <a:rPr lang="en-US"/>
              <a:t> model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hay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pretrained model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target tasks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layer </a:t>
            </a:r>
            <a:r>
              <a:rPr lang="en-US" err="1"/>
              <a:t>mà</a:t>
            </a:r>
            <a:r>
              <a:rPr lang="en-US"/>
              <a:t> model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layer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pretrained model </a:t>
            </a:r>
            <a:r>
              <a:rPr lang="en-US" err="1"/>
              <a:t>sẵn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.</a:t>
            </a:r>
            <a:endParaRPr lang="vi-VN"/>
          </a:p>
          <a:p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pretrained model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bậc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bối</a:t>
            </a:r>
            <a:r>
              <a:rPr lang="en-US"/>
              <a:t>, </a:t>
            </a:r>
            <a:r>
              <a:rPr lang="en-US" err="1"/>
              <a:t>tận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pretrained model </a:t>
            </a:r>
            <a:r>
              <a:rPr lang="en-US" err="1"/>
              <a:t>sẵn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những</a:t>
            </a:r>
            <a:r>
              <a:rPr lang="en-US"/>
              <a:t> model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target tasks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, </a:t>
            </a:r>
            <a:r>
              <a:rPr lang="en-US" err="1"/>
              <a:t>mang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chép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,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pretrained model </a:t>
            </a:r>
            <a:r>
              <a:rPr lang="en-US" err="1"/>
              <a:t>đó</a:t>
            </a:r>
            <a:r>
              <a:rPr lang="en-US"/>
              <a:t> public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hy</a:t>
            </a:r>
            <a:r>
              <a:rPr lang="en-US"/>
              <a:t> </a:t>
            </a:r>
            <a:r>
              <a:rPr lang="en-US" err="1"/>
              <a:t>vọng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ích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model </a:t>
            </a:r>
            <a:r>
              <a:rPr lang="en-US" err="1"/>
              <a:t>đó</a:t>
            </a:r>
            <a:r>
              <a:rPr lang="en-US"/>
              <a:t>, hay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.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CD43D-98DE-453F-8436-7DF33302D49A}" type="slidenum">
              <a:rPr lang="vi-VN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92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friedrich/fruits-360-cnn-autoencoder-knn" TargetMode="External"/><Relationship Id="rId2" Type="http://schemas.openxmlformats.org/officeDocument/2006/relationships/hyperlink" Target="https://machinelearningcoban.com/2018/06/22/deep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.machinelearningcoban.com/t/kien-truc-cac-mang-cnn-noi-tieng-phan-1-alex-lenet-inception-vgg/2582" TargetMode="External"/><Relationship Id="rId4" Type="http://schemas.openxmlformats.org/officeDocument/2006/relationships/hyperlink" Target="https://www.researchgate.net/publication/321475443_Fruit_recognition_from_images_using_deep_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049-F0A3-4C3F-8599-E74309A1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664" y="252574"/>
            <a:ext cx="9514092" cy="2377977"/>
          </a:xfrm>
        </p:spPr>
        <p:txBody>
          <a:bodyPr>
            <a:normAutofit/>
          </a:bodyPr>
          <a:lstStyle/>
          <a:p>
            <a:pPr algn="ctr"/>
            <a:r>
              <a:rPr lang="en-US" sz="5000" b="1">
                <a:solidFill>
                  <a:schemeClr val="tx1"/>
                </a:solidFill>
              </a:rPr>
              <a:t> 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"/>
              </a:rPr>
              <a:t>Fruits Image Classification</a:t>
            </a:r>
            <a:endParaRPr lang="vi-VN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54F09F-EF42-4917-BF97-8FEC42E5E6DE}"/>
              </a:ext>
            </a:extLst>
          </p:cNvPr>
          <p:cNvSpPr txBox="1">
            <a:spLocks/>
          </p:cNvSpPr>
          <p:nvPr/>
        </p:nvSpPr>
        <p:spPr>
          <a:xfrm>
            <a:off x="7725015" y="3231416"/>
            <a:ext cx="3769600" cy="1391803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u="sng">
                <a:latin typeface="Times New Roman"/>
                <a:cs typeface="Times New Roman"/>
              </a:rPr>
              <a:t>GVHD</a:t>
            </a:r>
            <a:r>
              <a:rPr lang="en-US" sz="2500">
                <a:latin typeface="Times New Roman"/>
                <a:cs typeface="Times New Roman"/>
              </a:rPr>
              <a:t>: </a:t>
            </a:r>
            <a:r>
              <a:rPr lang="en-US" sz="2500" err="1">
                <a:latin typeface="Times New Roman"/>
                <a:cs typeface="Times New Roman"/>
              </a:rPr>
              <a:t>Ths.Đỗ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Văn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Tiến</a:t>
            </a:r>
            <a:r>
              <a:rPr lang="en-US" sz="2500">
                <a:latin typeface="Times New Roman"/>
                <a:cs typeface="Times New Roman"/>
              </a:rPr>
              <a:t> </a:t>
            </a:r>
          </a:p>
          <a:p>
            <a:r>
              <a:rPr lang="en-US" sz="2500">
                <a:latin typeface="Times New Roman"/>
                <a:cs typeface="Times New Roman"/>
              </a:rPr>
              <a:t>Lớp:CS338.K11</a:t>
            </a:r>
          </a:p>
        </p:txBody>
      </p:sp>
    </p:spTree>
    <p:extLst>
      <p:ext uri="{BB962C8B-B14F-4D97-AF65-F5344CB8AC3E}">
        <p14:creationId xmlns:p14="http://schemas.microsoft.com/office/powerpoint/2010/main" val="20396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0A5FE1-668C-451F-91F0-B20DB0D3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Phương pháp đề xuất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FD93D3-ED7E-4EC0-B3BB-E85C3371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Bài toán sẽ sử dụng hướng tiếp cận theo deep learing.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26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58EBC8-29DA-43E7-8481-F012000D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Lý</a:t>
            </a:r>
            <a:r>
              <a:rPr lang="vi-VN">
                <a:latin typeface="Times New Roman"/>
                <a:cs typeface="Times New Roman"/>
              </a:rPr>
              <a:t> do </a:t>
            </a:r>
            <a:r>
              <a:rPr lang="vi-VN" err="1">
                <a:latin typeface="Times New Roman"/>
                <a:cs typeface="Times New Roman"/>
              </a:rPr>
              <a:t>chọn</a:t>
            </a:r>
            <a:r>
              <a:rPr lang="vi-VN">
                <a:latin typeface="Times New Roman"/>
                <a:cs typeface="Times New Roman"/>
              </a:rPr>
              <a:t> phương </a:t>
            </a:r>
            <a:r>
              <a:rPr lang="vi-VN" err="1">
                <a:latin typeface="Times New Roman"/>
                <a:cs typeface="Times New Roman"/>
              </a:rPr>
              <a:t>pháp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A6B27D-D1D8-432A-8066-F5BABDF6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sz="3200" err="1">
                <a:latin typeface="Times New Roman"/>
                <a:ea typeface="Tahoma"/>
                <a:cs typeface="Arial"/>
              </a:rPr>
              <a:t>Deep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learning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là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một</a:t>
            </a:r>
            <a:r>
              <a:rPr lang="vi-VN" sz="3200">
                <a:latin typeface="Times New Roman"/>
                <a:ea typeface="Tahoma"/>
                <a:cs typeface="Arial"/>
              </a:rPr>
              <a:t> mô </a:t>
            </a:r>
            <a:r>
              <a:rPr lang="vi-VN" sz="3200" err="1">
                <a:latin typeface="Times New Roman"/>
                <a:ea typeface="Tahoma"/>
                <a:cs typeface="Arial"/>
              </a:rPr>
              <a:t>hình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end</a:t>
            </a:r>
            <a:r>
              <a:rPr lang="vi-VN" sz="3200">
                <a:latin typeface="Times New Roman"/>
                <a:ea typeface="Tahoma"/>
                <a:cs typeface="Arial"/>
              </a:rPr>
              <a:t>-to-</a:t>
            </a:r>
            <a:r>
              <a:rPr lang="vi-VN" sz="3200" err="1">
                <a:latin typeface="Times New Roman"/>
                <a:ea typeface="Tahoma"/>
                <a:cs typeface="Arial"/>
              </a:rPr>
              <a:t>end</a:t>
            </a:r>
            <a:r>
              <a:rPr lang="vi-VN" sz="3200">
                <a:latin typeface="Times New Roman"/>
                <a:ea typeface="Tahoma"/>
                <a:cs typeface="Arial"/>
              </a:rPr>
              <a:t>, </a:t>
            </a:r>
            <a:r>
              <a:rPr lang="vi-VN" sz="3200" err="1">
                <a:latin typeface="Times New Roman"/>
                <a:ea typeface="Tahoma"/>
                <a:cs typeface="Arial"/>
              </a:rPr>
              <a:t>việc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trích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xuất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các</a:t>
            </a:r>
            <a:r>
              <a:rPr lang="vi-VN" sz="3200">
                <a:latin typeface="Times New Roman"/>
                <a:ea typeface="Tahoma"/>
                <a:cs typeface="Arial"/>
              </a:rPr>
              <a:t> </a:t>
            </a:r>
            <a:r>
              <a:rPr lang="vi-VN" sz="3200" err="1">
                <a:latin typeface="Times New Roman"/>
                <a:ea typeface="Tahoma"/>
                <a:cs typeface="Arial"/>
              </a:rPr>
              <a:t>đặc</a:t>
            </a:r>
            <a:r>
              <a:rPr lang="vi-VN" sz="3200">
                <a:latin typeface="Times New Roman"/>
                <a:ea typeface="Tahoma"/>
                <a:cs typeface="Arial"/>
              </a:rPr>
              <a:t> trưng </a:t>
            </a:r>
            <a:r>
              <a:rPr lang="vi-VN" sz="3200" err="1">
                <a:latin typeface="Times New Roman"/>
                <a:ea typeface="Tahoma"/>
                <a:cs typeface="Arial"/>
              </a:rPr>
              <a:t>sẽ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được</a:t>
            </a:r>
            <a:r>
              <a:rPr lang="vi-VN" sz="3200">
                <a:latin typeface="Times New Roman"/>
                <a:ea typeface="Tahoma"/>
                <a:cs typeface="Arial"/>
              </a:rPr>
              <a:t> thay </a:t>
            </a:r>
            <a:r>
              <a:rPr lang="vi-VN" sz="3200" err="1">
                <a:latin typeface="Times New Roman"/>
                <a:ea typeface="Tahoma"/>
                <a:cs typeface="Arial"/>
              </a:rPr>
              <a:t>đổi</a:t>
            </a:r>
            <a:r>
              <a:rPr lang="vi-VN" sz="3200">
                <a:latin typeface="Times New Roman"/>
                <a:ea typeface="Tahoma"/>
                <a:cs typeface="Arial"/>
              </a:rPr>
              <a:t> cho </a:t>
            </a:r>
            <a:r>
              <a:rPr lang="vi-VN" sz="3200" err="1">
                <a:latin typeface="Times New Roman"/>
                <a:ea typeface="Tahoma"/>
                <a:cs typeface="Arial"/>
              </a:rPr>
              <a:t>phù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hợp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với</a:t>
            </a:r>
            <a:r>
              <a:rPr lang="vi-VN" sz="3200">
                <a:latin typeface="Times New Roman"/>
                <a:ea typeface="Tahoma"/>
                <a:cs typeface="Arial"/>
              </a:rPr>
              <a:t> yêu </a:t>
            </a:r>
            <a:r>
              <a:rPr lang="vi-VN" sz="3200" err="1">
                <a:latin typeface="Times New Roman"/>
                <a:ea typeface="Tahoma"/>
                <a:cs typeface="Arial"/>
              </a:rPr>
              <a:t>cầu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của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bài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toán</a:t>
            </a:r>
            <a:r>
              <a:rPr lang="vi-VN" sz="3200">
                <a:latin typeface="Times New Roman"/>
                <a:ea typeface="Tahoma"/>
                <a:cs typeface="Arial"/>
              </a:rPr>
              <a:t>. </a:t>
            </a:r>
          </a:p>
          <a:p>
            <a:endParaRPr lang="vi-VN" sz="3200">
              <a:latin typeface="Times New Roman"/>
              <a:ea typeface="Tahoma"/>
              <a:cs typeface="Arial"/>
            </a:endParaRPr>
          </a:p>
          <a:p>
            <a:r>
              <a:rPr lang="vi-VN" sz="3200" err="1">
                <a:latin typeface="Times New Roman"/>
                <a:ea typeface="Tahoma"/>
                <a:cs typeface="Arial"/>
              </a:rPr>
              <a:t>Đối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với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dữ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liệu</a:t>
            </a:r>
            <a:r>
              <a:rPr lang="vi-VN" sz="3200">
                <a:latin typeface="Times New Roman"/>
                <a:ea typeface="Tahoma"/>
                <a:cs typeface="Arial"/>
              </a:rPr>
              <a:t> </a:t>
            </a:r>
            <a:r>
              <a:rPr lang="vi-VN" sz="3200" err="1">
                <a:latin typeface="Times New Roman"/>
                <a:ea typeface="Tahoma"/>
                <a:cs typeface="Arial"/>
              </a:rPr>
              <a:t>hình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ảnh</a:t>
            </a:r>
            <a:r>
              <a:rPr lang="vi-VN" sz="3200">
                <a:latin typeface="Times New Roman"/>
                <a:ea typeface="Tahoma"/>
                <a:cs typeface="Arial"/>
              </a:rPr>
              <a:t>, mô </a:t>
            </a:r>
            <a:r>
              <a:rPr lang="vi-VN" sz="3200" err="1">
                <a:latin typeface="Times New Roman"/>
                <a:ea typeface="Tahoma"/>
                <a:cs typeface="Arial"/>
              </a:rPr>
              <a:t>hình</a:t>
            </a:r>
            <a:r>
              <a:rPr lang="vi-VN" sz="3200">
                <a:latin typeface="Times New Roman"/>
                <a:ea typeface="Tahoma"/>
                <a:cs typeface="Arial"/>
              </a:rPr>
              <a:t> CNN </a:t>
            </a:r>
            <a:r>
              <a:rPr lang="vi-VN" sz="3200" err="1">
                <a:latin typeface="Times New Roman"/>
                <a:ea typeface="Tahoma"/>
                <a:cs typeface="Arial"/>
              </a:rPr>
              <a:t>sử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dụng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phép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convolution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có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thể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trích</a:t>
            </a:r>
            <a:r>
              <a:rPr lang="vi-VN" sz="3200">
                <a:latin typeface="Times New Roman"/>
                <a:ea typeface="Tahoma"/>
                <a:cs typeface="Arial"/>
              </a:rPr>
              <a:t> </a:t>
            </a:r>
            <a:r>
              <a:rPr lang="vi-VN" sz="3200" err="1">
                <a:latin typeface="Times New Roman"/>
                <a:ea typeface="Tahoma"/>
                <a:cs typeface="Arial"/>
              </a:rPr>
              <a:t>xuất</a:t>
            </a:r>
            <a:r>
              <a:rPr lang="vi-VN" sz="3200">
                <a:latin typeface="Times New Roman"/>
                <a:ea typeface="Tahoma"/>
                <a:cs typeface="Arial"/>
              </a:rPr>
              <a:t> ra </a:t>
            </a:r>
            <a:r>
              <a:rPr lang="vi-VN" sz="3200" err="1">
                <a:latin typeface="Times New Roman"/>
                <a:ea typeface="Tahoma"/>
                <a:cs typeface="Arial"/>
              </a:rPr>
              <a:t>những</a:t>
            </a:r>
            <a:r>
              <a:rPr lang="vi-VN" sz="3200">
                <a:latin typeface="Times New Roman"/>
                <a:ea typeface="Tahoma"/>
                <a:cs typeface="Arial"/>
              </a:rPr>
              <a:t> </a:t>
            </a:r>
            <a:r>
              <a:rPr lang="vi-VN" sz="3200" err="1">
                <a:latin typeface="Times New Roman"/>
                <a:ea typeface="Tahoma"/>
                <a:cs typeface="Arial"/>
              </a:rPr>
              <a:t>đặt</a:t>
            </a:r>
            <a:r>
              <a:rPr lang="vi-VN" sz="3200">
                <a:latin typeface="Times New Roman"/>
                <a:ea typeface="Tahoma"/>
                <a:cs typeface="Arial"/>
              </a:rPr>
              <a:t> trưng </a:t>
            </a:r>
            <a:r>
              <a:rPr lang="vi-VN" sz="3200" err="1">
                <a:latin typeface="Times New Roman"/>
                <a:ea typeface="Tahoma"/>
                <a:cs typeface="Arial"/>
              </a:rPr>
              <a:t>tốt</a:t>
            </a:r>
            <a:r>
              <a:rPr lang="vi-VN" sz="3200">
                <a:latin typeface="Times New Roman"/>
                <a:ea typeface="Tahoma"/>
                <a:cs typeface="Arial"/>
              </a:rPr>
              <a:t>.</a:t>
            </a:r>
          </a:p>
          <a:p>
            <a:endParaRPr lang="vi-VN">
              <a:latin typeface="Tahoma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8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8B3ABC-078F-4F57-BBC8-B15B3E42FE3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Transfer learning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5F9D-1477-47C8-BCC5-E2498240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Times New Roman"/>
                <a:cs typeface="Times New Roman"/>
              </a:rPr>
              <a:t>Transfer learning: </a:t>
            </a:r>
            <a:r>
              <a:rPr lang="en-US" sz="2800" err="1">
                <a:latin typeface="Times New Roman"/>
                <a:cs typeface="Times New Roman"/>
              </a:rPr>
              <a:t>là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800" err="1">
                <a:latin typeface="Times New Roman"/>
                <a:cs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</a:rPr>
              <a:t> ở </a:t>
            </a:r>
            <a:r>
              <a:rPr lang="en-US" sz="2800" err="1">
                <a:latin typeface="Times New Roman"/>
                <a:cs typeface="Times New Roman"/>
              </a:rPr>
              <a:t>đó</a:t>
            </a:r>
            <a:r>
              <a:rPr lang="en-US" sz="2800">
                <a:latin typeface="Times New Roman"/>
                <a:cs typeface="Times New Roman"/>
              </a:rPr>
              <a:t>, ta </a:t>
            </a:r>
            <a:r>
              <a:rPr lang="en-US" sz="2800" err="1">
                <a:latin typeface="Times New Roman"/>
                <a:cs typeface="Times New Roman"/>
              </a:rPr>
              <a:t>sử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dụng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lại</a:t>
            </a:r>
            <a:r>
              <a:rPr lang="en-US" sz="2800">
                <a:latin typeface="Times New Roman"/>
                <a:cs typeface="Times New Roman"/>
              </a:rPr>
              <a:t> Feature extractor </a:t>
            </a:r>
            <a:r>
              <a:rPr lang="en-US" sz="2800" err="1">
                <a:latin typeface="Times New Roman"/>
                <a:cs typeface="Times New Roman"/>
              </a:rPr>
              <a:t>đã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được</a:t>
            </a:r>
            <a:r>
              <a:rPr lang="en-US" sz="2800">
                <a:latin typeface="Times New Roman"/>
                <a:cs typeface="Times New Roman"/>
              </a:rPr>
              <a:t> train </a:t>
            </a:r>
            <a:r>
              <a:rPr lang="en-US" sz="2800" err="1">
                <a:latin typeface="Times New Roman"/>
                <a:cs typeface="Times New Roman"/>
              </a:rPr>
              <a:t>cho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mô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hình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hiện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tại</a:t>
            </a:r>
            <a:r>
              <a:rPr lang="en-US" sz="280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800" err="1">
                <a:latin typeface="Times New Roman"/>
                <a:cs typeface="Times New Roman"/>
              </a:rPr>
              <a:t>Hướng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tiếp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cận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trong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bài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toán</a:t>
            </a: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800" err="1">
                <a:latin typeface="Times New Roman"/>
                <a:cs typeface="Times New Roman"/>
              </a:rPr>
              <a:t>là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sử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dụng</a:t>
            </a:r>
            <a:r>
              <a:rPr lang="en-US" sz="2800">
                <a:latin typeface="Times New Roman"/>
                <a:cs typeface="Times New Roman"/>
              </a:rPr>
              <a:t> pre-trained model </a:t>
            </a:r>
            <a:r>
              <a:rPr lang="en-US" sz="2800" err="1">
                <a:latin typeface="Times New Roman"/>
                <a:cs typeface="Times New Roman"/>
              </a:rPr>
              <a:t>sau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đó</a:t>
            </a: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800" b="1">
                <a:latin typeface="Times New Roman"/>
                <a:ea typeface="+mn-lt"/>
                <a:cs typeface="+mn-lt"/>
              </a:rPr>
              <a:t>fine-tuning </a:t>
            </a:r>
            <a:r>
              <a:rPr lang="en-US" sz="2800" err="1">
                <a:latin typeface="Times New Roman"/>
                <a:ea typeface="+mn-lt"/>
                <a:cs typeface="+mn-lt"/>
              </a:rPr>
              <a:t>nó</a:t>
            </a:r>
            <a:r>
              <a:rPr lang="en-US" sz="280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VGG16, InceptionV3, Resnet-152 </a:t>
            </a:r>
            <a:r>
              <a:rPr lang="en-US" sz="2800" err="1">
                <a:latin typeface="Times New Roman"/>
                <a:ea typeface="+mn-lt"/>
                <a:cs typeface="+mn-lt"/>
              </a:rPr>
              <a:t>là</a:t>
            </a: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latin typeface="Times New Roman"/>
                <a:ea typeface="+mn-lt"/>
                <a:cs typeface="+mn-lt"/>
              </a:rPr>
              <a:t>được</a:t>
            </a: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latin typeface="Times New Roman"/>
                <a:ea typeface="+mn-lt"/>
                <a:cs typeface="+mn-lt"/>
              </a:rPr>
              <a:t>sử</a:t>
            </a: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800">
                <a:latin typeface="Times New Roman"/>
                <a:ea typeface="+mn-lt"/>
                <a:cs typeface="+mn-lt"/>
              </a:rPr>
              <a:t> </a:t>
            </a:r>
            <a:r>
              <a:rPr lang="en-US" sz="28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2800">
                <a:latin typeface="Times New Roman"/>
                <a:ea typeface="+mn-lt"/>
                <a:cs typeface="+mn-lt"/>
              </a:rPr>
              <a:t> transfer learning.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B5A7D87-576D-4256-BEF1-248D5BE29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0A5FE1-668C-451F-91F0-B20DB0D3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 Light"/>
              </a:rPr>
              <a:t>THỰC NGHIỆM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FD93D3-ED7E-4EC0-B3BB-E85C3371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cap="all" spc="200">
                <a:solidFill>
                  <a:schemeClr val="tx2"/>
                </a:solidFill>
                <a:latin typeface="Times New Roman"/>
                <a:cs typeface="Calibri Light"/>
              </a:rPr>
              <a:t>-DATASET</a:t>
            </a:r>
          </a:p>
          <a:p>
            <a:pPr marL="0" indent="0">
              <a:buNone/>
            </a:pPr>
            <a:endParaRPr lang="en-US" sz="4000" cap="all" spc="200">
              <a:solidFill>
                <a:schemeClr val="tx2"/>
              </a:solidFill>
              <a:latin typeface="Times New Roman"/>
              <a:cs typeface="Calibri Light"/>
            </a:endParaRPr>
          </a:p>
          <a:p>
            <a:pPr marL="0" indent="0">
              <a:buNone/>
            </a:pPr>
            <a:r>
              <a:rPr lang="en-US" sz="4000" cap="all" spc="200">
                <a:solidFill>
                  <a:schemeClr val="tx2"/>
                </a:solidFill>
                <a:latin typeface="Times New Roman"/>
                <a:cs typeface="Calibri Light"/>
              </a:rPr>
              <a:t>-KẾT QUẢ </a:t>
            </a:r>
          </a:p>
          <a:p>
            <a:pPr marL="0" indent="0">
              <a:buNone/>
            </a:pPr>
            <a:br>
              <a:rPr lang="en-US" sz="4000" cap="all" spc="200">
                <a:latin typeface="Times New Roman"/>
                <a:cs typeface="Calibri Light"/>
              </a:rPr>
            </a:br>
            <a:r>
              <a:rPr lang="en-US" sz="4000" cap="all" spc="200">
                <a:solidFill>
                  <a:schemeClr val="tx2"/>
                </a:solidFill>
                <a:latin typeface="Times New Roman"/>
                <a:cs typeface="Calibri Light"/>
              </a:rPr>
              <a:t>-ĐÁNH GIÁ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61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A70-38B2-479D-8558-6ACB02E8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316" y="1009820"/>
            <a:ext cx="8911687" cy="705796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DATASET	</a:t>
            </a:r>
            <a:endParaRPr lang="vi-VN">
              <a:solidFill>
                <a:schemeClr val="tx1"/>
              </a:solidFill>
              <a:latin typeface="Times New Roman"/>
              <a:ea typeface="Tahoma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0774-F5F9-492A-B46A-608F87CF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7" y="1901916"/>
            <a:ext cx="10734642" cy="5037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cs typeface="Times New Roman"/>
              </a:rPr>
              <a:t>Dataset </a:t>
            </a:r>
            <a:r>
              <a:rPr lang="en-US" sz="2500" err="1">
                <a:latin typeface="Times New Roman"/>
                <a:cs typeface="Times New Roman"/>
              </a:rPr>
              <a:t>sử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dụng</a:t>
            </a:r>
            <a:r>
              <a:rPr lang="en-US" sz="2500">
                <a:latin typeface="Times New Roman"/>
                <a:cs typeface="Times New Roman"/>
              </a:rPr>
              <a:t>: </a:t>
            </a:r>
            <a:r>
              <a:rPr lang="en-US" sz="2500" err="1">
                <a:latin typeface="Times New Roman"/>
                <a:cs typeface="Times New Roman"/>
              </a:rPr>
              <a:t>bộ</a:t>
            </a:r>
            <a:r>
              <a:rPr lang="en-US" sz="2500">
                <a:latin typeface="Times New Roman"/>
                <a:cs typeface="Times New Roman"/>
              </a:rPr>
              <a:t> fruits-360</a:t>
            </a:r>
          </a:p>
          <a:p>
            <a:pPr marL="0" indent="0">
              <a:buNone/>
            </a:pPr>
            <a:r>
              <a:rPr lang="en-US" sz="2500">
                <a:latin typeface="Times New Roman"/>
                <a:cs typeface="Times New Roman"/>
              </a:rPr>
              <a:t>(</a:t>
            </a:r>
            <a:r>
              <a:rPr lang="en-US" sz="2500">
                <a:latin typeface="Times New Roman"/>
                <a:cs typeface="Times New Roman"/>
                <a:hlinkClick r:id="rId2"/>
              </a:rPr>
              <a:t>https://www.kaggle.com/moltean/fruits</a:t>
            </a:r>
            <a:r>
              <a:rPr lang="en-US" sz="2500">
                <a:latin typeface="Times New Roman"/>
                <a:cs typeface="Times New Roman"/>
              </a:rPr>
              <a:t>)</a:t>
            </a:r>
          </a:p>
          <a:p>
            <a:r>
              <a:rPr lang="en-US" sz="2500">
                <a:latin typeface="Times New Roman"/>
                <a:cs typeface="Times New Roman"/>
              </a:rPr>
              <a:t>Dataset: 	81,120 </a:t>
            </a:r>
            <a:r>
              <a:rPr lang="en-US" sz="2500" err="1">
                <a:latin typeface="Times New Roman"/>
                <a:cs typeface="Times New Roman"/>
              </a:rPr>
              <a:t>ảnh</a:t>
            </a:r>
            <a:endParaRPr lang="en-US" sz="2500">
              <a:latin typeface="Times New Roman"/>
              <a:cs typeface="Times New Roman"/>
            </a:endParaRPr>
          </a:p>
          <a:p>
            <a:pPr marL="383540" lvl="1">
              <a:buFont typeface="Wingdings" charset="2"/>
              <a:buChar char="§"/>
            </a:pPr>
            <a:r>
              <a:rPr lang="en-US" sz="2300">
                <a:latin typeface="Times New Roman"/>
                <a:cs typeface="Times New Roman"/>
              </a:rPr>
              <a:t>	60,498 </a:t>
            </a:r>
            <a:r>
              <a:rPr lang="en-US" sz="2300" err="1">
                <a:latin typeface="Times New Roman"/>
                <a:cs typeface="Times New Roman"/>
              </a:rPr>
              <a:t>ảnh</a:t>
            </a:r>
            <a:r>
              <a:rPr lang="en-US" sz="2300">
                <a:latin typeface="Times New Roman"/>
                <a:cs typeface="Times New Roman"/>
              </a:rPr>
              <a:t> </a:t>
            </a:r>
            <a:r>
              <a:rPr lang="en-US" sz="2300" err="1">
                <a:latin typeface="Times New Roman"/>
                <a:cs typeface="Times New Roman"/>
              </a:rPr>
              <a:t>cho</a:t>
            </a:r>
            <a:r>
              <a:rPr lang="en-US" sz="2300">
                <a:latin typeface="Times New Roman"/>
                <a:cs typeface="Times New Roman"/>
              </a:rPr>
              <a:t> training</a:t>
            </a:r>
          </a:p>
          <a:p>
            <a:pPr marL="383540" lvl="1">
              <a:buFont typeface="Wingdings" charset="2"/>
              <a:buChar char="§"/>
            </a:pPr>
            <a:r>
              <a:rPr lang="en-US" sz="2300">
                <a:latin typeface="Times New Roman"/>
                <a:cs typeface="Times New Roman"/>
              </a:rPr>
              <a:t> 20,622 </a:t>
            </a:r>
            <a:r>
              <a:rPr lang="en-US" sz="2300" err="1">
                <a:latin typeface="Times New Roman"/>
                <a:cs typeface="Times New Roman"/>
              </a:rPr>
              <a:t>ảnh</a:t>
            </a:r>
            <a:r>
              <a:rPr lang="en-US" sz="2300">
                <a:latin typeface="Times New Roman"/>
                <a:cs typeface="Times New Roman"/>
              </a:rPr>
              <a:t> </a:t>
            </a:r>
            <a:r>
              <a:rPr lang="en-US" sz="2300" err="1">
                <a:latin typeface="Times New Roman"/>
                <a:cs typeface="Times New Roman"/>
              </a:rPr>
              <a:t>cho</a:t>
            </a:r>
            <a:r>
              <a:rPr lang="en-US" sz="2300">
                <a:latin typeface="Times New Roman"/>
                <a:cs typeface="Times New Roman"/>
              </a:rPr>
              <a:t> test.</a:t>
            </a:r>
          </a:p>
          <a:p>
            <a:r>
              <a:rPr lang="en-US" sz="2500">
                <a:latin typeface="Times New Roman"/>
                <a:cs typeface="Times New Roman"/>
              </a:rPr>
              <a:t>Dataset </a:t>
            </a:r>
            <a:r>
              <a:rPr lang="en-US" sz="2500" err="1">
                <a:latin typeface="Times New Roman"/>
                <a:cs typeface="Times New Roman"/>
              </a:rPr>
              <a:t>có</a:t>
            </a:r>
            <a:r>
              <a:rPr lang="en-US" sz="2500">
                <a:latin typeface="Times New Roman"/>
                <a:cs typeface="Times New Roman"/>
              </a:rPr>
              <a:t> 120 class bao </a:t>
            </a:r>
            <a:r>
              <a:rPr lang="en-US" sz="2500" err="1">
                <a:latin typeface="Times New Roman"/>
                <a:cs typeface="Times New Roman"/>
              </a:rPr>
              <a:t>gồm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các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loại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hoa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quả</a:t>
            </a:r>
            <a:r>
              <a:rPr lang="en-US" sz="2500">
                <a:latin typeface="Times New Roman"/>
                <a:cs typeface="Times New Roman"/>
              </a:rPr>
              <a:t>, </a:t>
            </a:r>
            <a:r>
              <a:rPr lang="en-US" sz="2500" err="1">
                <a:latin typeface="Times New Roman"/>
                <a:cs typeface="Times New Roman"/>
              </a:rPr>
              <a:t>trái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cây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nhau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nh</a:t>
            </a:r>
            <a:r>
              <a:rPr lang="vi-VN" sz="2500">
                <a:latin typeface="Times New Roman"/>
                <a:ea typeface="Tahoma"/>
                <a:cs typeface="Tahoma"/>
              </a:rPr>
              <a:t>ư</a:t>
            </a:r>
            <a:r>
              <a:rPr lang="en-US" sz="2500">
                <a:latin typeface="Times New Roman"/>
                <a:cs typeface="Times New Roman"/>
              </a:rPr>
              <a:t>: </a:t>
            </a:r>
            <a:r>
              <a:rPr lang="en-US" sz="2500" err="1">
                <a:latin typeface="Times New Roman"/>
                <a:cs typeface="Times New Roman"/>
              </a:rPr>
              <a:t>táo</a:t>
            </a:r>
            <a:r>
              <a:rPr lang="en-US" sz="2500">
                <a:latin typeface="Times New Roman"/>
                <a:cs typeface="Times New Roman"/>
              </a:rPr>
              <a:t>, b</a:t>
            </a:r>
            <a:r>
              <a:rPr lang="vi-VN" sz="2500">
                <a:latin typeface="Times New Roman"/>
                <a:ea typeface="Tahoma"/>
                <a:cs typeface="Tahoma"/>
              </a:rPr>
              <a:t>ơ</a:t>
            </a:r>
            <a:r>
              <a:rPr lang="en-US" sz="2500">
                <a:latin typeface="Times New Roman"/>
                <a:cs typeface="Times New Roman"/>
              </a:rPr>
              <a:t>, cherry, </a:t>
            </a:r>
            <a:r>
              <a:rPr lang="en-US" sz="2500" err="1">
                <a:latin typeface="Times New Roman"/>
                <a:cs typeface="Times New Roman"/>
              </a:rPr>
              <a:t>nho</a:t>
            </a:r>
            <a:r>
              <a:rPr lang="en-US" sz="2500">
                <a:latin typeface="Times New Roman"/>
                <a:cs typeface="Times New Roman"/>
              </a:rPr>
              <a:t>, kiwi,…</a:t>
            </a:r>
          </a:p>
          <a:p>
            <a:r>
              <a:rPr lang="en-US" sz="2500" err="1">
                <a:latin typeface="Times New Roman"/>
                <a:cs typeface="Times New Roman"/>
              </a:rPr>
              <a:t>Kích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th</a:t>
            </a:r>
            <a:r>
              <a:rPr lang="vi-VN" sz="2500">
                <a:latin typeface="Times New Roman"/>
                <a:ea typeface="Tahoma"/>
                <a:cs typeface="Tahoma"/>
              </a:rPr>
              <a:t>ư</a:t>
            </a:r>
            <a:r>
              <a:rPr lang="en-US" sz="2500" err="1">
                <a:latin typeface="Times New Roman"/>
                <a:cs typeface="Times New Roman"/>
              </a:rPr>
              <a:t>ớc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của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ảnh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là</a:t>
            </a:r>
            <a:r>
              <a:rPr lang="en-US" sz="2500">
                <a:latin typeface="Times New Roman"/>
                <a:cs typeface="Times New Roman"/>
              </a:rPr>
              <a:t> 100x100</a:t>
            </a:r>
          </a:p>
        </p:txBody>
      </p:sp>
    </p:spTree>
    <p:extLst>
      <p:ext uri="{BB962C8B-B14F-4D97-AF65-F5344CB8AC3E}">
        <p14:creationId xmlns:p14="http://schemas.microsoft.com/office/powerpoint/2010/main" val="358148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D2E-E4D9-426F-AA79-BEBF5BF4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00" y="659672"/>
            <a:ext cx="4507707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46FED0-DDBA-4F99-96C0-E4EA2D03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3726689" cy="3888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err="1">
                <a:latin typeface="Times New Roman"/>
                <a:cs typeface="Times New Roman"/>
              </a:rPr>
              <a:t>Một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hình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ảnh</a:t>
            </a:r>
            <a:r>
              <a:rPr lang="en-US" sz="2500">
                <a:latin typeface="Times New Roman"/>
                <a:cs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</a:rPr>
              <a:t>trong</a:t>
            </a:r>
            <a:r>
              <a:rPr lang="en-US" sz="2500">
                <a:latin typeface="Times New Roman"/>
                <a:cs typeface="Times New Roman"/>
              </a:rPr>
              <a:t> data</a:t>
            </a:r>
            <a:endParaRPr lang="vi-VN">
              <a:latin typeface="Times New Roman"/>
              <a:cs typeface="Times New Roman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2950F6-B433-453C-AC7D-550ADACB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80" y="1938488"/>
            <a:ext cx="5995887" cy="38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99233-798F-4C13-B92D-4957B80D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910057"/>
            <a:ext cx="10058400" cy="81344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Kết quả</a:t>
            </a:r>
            <a:r>
              <a:rPr lang="en-US" sz="4000" b="1"/>
              <a:t> :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79C84-4936-48E0-B7BF-AE2C5850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- Mô hình VGG16: đóng băng các bottom layer, thêm các FC layer mới để train</a:t>
            </a:r>
          </a:p>
          <a:p>
            <a:r>
              <a:rPr lang="vi-VN">
                <a:latin typeface="Arial"/>
                <a:cs typeface="Arial"/>
              </a:rPr>
              <a:t>=&gt; mô hình cho độ chính xác cao.</a:t>
            </a: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5" name="Hình ảnh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3ECB1FB8-3842-4FC0-94EC-D9FE6D5F4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20" b="746"/>
          <a:stretch/>
        </p:blipFill>
        <p:spPr>
          <a:xfrm>
            <a:off x="785004" y="3357659"/>
            <a:ext cx="5274002" cy="1767332"/>
          </a:xfrm>
          <a:prstGeom prst="rect">
            <a:avLst/>
          </a:prstGeom>
        </p:spPr>
      </p:pic>
      <p:pic>
        <p:nvPicPr>
          <p:cNvPr id="9" name="Hình ảnh 9" descr="Ảnh có chứa đồng hồ&#10;&#10;Mô tả được tạo với mức tin cậy rất cao">
            <a:extLst>
              <a:ext uri="{FF2B5EF4-FFF2-40B4-BE49-F238E27FC236}">
                <a16:creationId xmlns:a16="http://schemas.microsoft.com/office/drawing/2014/main" id="{26F42F27-96A9-4E31-B3CB-7998A078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69" y="3891232"/>
            <a:ext cx="5287992" cy="1318404"/>
          </a:xfrm>
          <a:prstGeom prst="rect">
            <a:avLst/>
          </a:prstGeom>
        </p:spPr>
      </p:pic>
      <p:pic>
        <p:nvPicPr>
          <p:cNvPr id="11" name="Hình ảnh 11">
            <a:extLst>
              <a:ext uri="{FF2B5EF4-FFF2-40B4-BE49-F238E27FC236}">
                <a16:creationId xmlns:a16="http://schemas.microsoft.com/office/drawing/2014/main" id="{04FCFB19-E335-44BB-89F8-84D80237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605" y="3353267"/>
            <a:ext cx="3957957" cy="5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7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D893-DBE7-4F68-82EE-70E3480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14" y="982913"/>
            <a:ext cx="5854263" cy="74130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Kết quả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583B654-8EDD-4B0F-A8C1-129B8734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- Mô hình inception v3: khi đóng băng các bottom layer và thêm các FC layer để train, nhận thấy mô hình bị overfitting</a:t>
            </a: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7" name="Hình ảnh 7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1D772EFA-4685-481B-B352-249F0377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7" y="2697369"/>
            <a:ext cx="4554746" cy="3298072"/>
          </a:xfrm>
          <a:prstGeom prst="rect">
            <a:avLst/>
          </a:prstGeom>
        </p:spPr>
      </p:pic>
      <p:pic>
        <p:nvPicPr>
          <p:cNvPr id="9" name="Hình ảnh 9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E537EA13-41AB-4D03-A0D2-1A308849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64" y="2742669"/>
            <a:ext cx="4669765" cy="32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D893-DBE7-4F68-82EE-70E3480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14" y="982913"/>
            <a:ext cx="5854263" cy="74130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Kết quả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583B654-8EDD-4B0F-A8C1-129B8734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07" y="18734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- Mô hình inception v3: Mở tất cả các bottom layer, thêm các FC layer mới để train thì cho kết quả tốt hơn rất nhiều. </a:t>
            </a:r>
          </a:p>
          <a:p>
            <a:r>
              <a:rPr lang="vi-VN">
                <a:latin typeface="Arial"/>
                <a:cs typeface="Arial"/>
              </a:rPr>
              <a:t>=&gt; độ chính xác cao</a:t>
            </a:r>
          </a:p>
          <a:p>
            <a:endParaRPr lang="vi-VN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059FC7CA-AE7D-490A-A0DE-68BD4E5C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8" y="4224173"/>
            <a:ext cx="5860472" cy="1097433"/>
          </a:xfrm>
          <a:prstGeom prst="rect">
            <a:avLst/>
          </a:prstGeom>
        </p:spPr>
      </p:pic>
      <p:pic>
        <p:nvPicPr>
          <p:cNvPr id="5" name="Hình ảnh 11">
            <a:extLst>
              <a:ext uri="{FF2B5EF4-FFF2-40B4-BE49-F238E27FC236}">
                <a16:creationId xmlns:a16="http://schemas.microsoft.com/office/drawing/2014/main" id="{1EF9CDFB-B743-4A94-955A-1044CBD8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77" y="3782758"/>
            <a:ext cx="4429011" cy="442148"/>
          </a:xfrm>
          <a:prstGeom prst="rect">
            <a:avLst/>
          </a:prstGeom>
        </p:spPr>
      </p:pic>
      <p:pic>
        <p:nvPicPr>
          <p:cNvPr id="10" name="Hình ảnh 10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00BA3510-0B4B-43DA-ACB5-42DD3F6B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18" y="3353262"/>
            <a:ext cx="4142509" cy="28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D893-DBE7-4F68-82EE-70E3480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14" y="982913"/>
            <a:ext cx="5854263" cy="74130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Kết quả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583B654-8EDD-4B0F-A8C1-129B8734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07" y="18734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- Mô hình resnet152: Giống như inception v3, khi đóng băng các bottom layer và chỉ train trên các FC layer mới thêm vào thì mô hình bị hiện tượng overfitting</a:t>
            </a:r>
            <a:endParaRPr lang="vi-VN"/>
          </a:p>
          <a:p>
            <a:endParaRPr lang="vi-VN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4" name="Hình ảnh 6">
            <a:extLst>
              <a:ext uri="{FF2B5EF4-FFF2-40B4-BE49-F238E27FC236}">
                <a16:creationId xmlns:a16="http://schemas.microsoft.com/office/drawing/2014/main" id="{019FF89B-DD29-4E0F-AC65-7AF3F812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80" y="2938069"/>
            <a:ext cx="4037162" cy="2953270"/>
          </a:xfrm>
          <a:prstGeom prst="rect">
            <a:avLst/>
          </a:prstGeom>
        </p:spPr>
      </p:pic>
      <p:pic>
        <p:nvPicPr>
          <p:cNvPr id="8" name="Hình ảnh 8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523FD709-1AD1-4A71-83C4-91AA22E2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2938124"/>
            <a:ext cx="4152179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3CF767-CB53-4124-9051-1EC147E0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ea typeface="Tahoma"/>
                <a:cs typeface="Tahoma"/>
              </a:rPr>
              <a:t>Thành</a:t>
            </a:r>
            <a:r>
              <a:rPr lang="vi-VN">
                <a:latin typeface="Times New Roman"/>
                <a:ea typeface="Tahoma"/>
                <a:cs typeface="Tahoma"/>
              </a:rPr>
              <a:t> viên </a:t>
            </a:r>
            <a:r>
              <a:rPr lang="vi-VN" err="1">
                <a:latin typeface="Times New Roman"/>
                <a:ea typeface="Tahoma"/>
                <a:cs typeface="Tahoma"/>
              </a:rPr>
              <a:t>nhóm</a:t>
            </a:r>
            <a:endParaRPr lang="vi-VN" err="1">
              <a:latin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CDFCC2-3AC6-4782-93CC-324C05E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3200">
                <a:latin typeface="Times New Roman"/>
                <a:ea typeface="+mn-lt"/>
                <a:cs typeface="+mn-lt"/>
              </a:rPr>
              <a:t>Lê Thanh Tiềm-16521214</a:t>
            </a:r>
            <a:endParaRPr lang="vi-VN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3200">
                <a:latin typeface="Times New Roman"/>
                <a:ea typeface="+mn-lt"/>
                <a:cs typeface="+mn-lt"/>
              </a:rPr>
              <a:t>Nguyễn Hữu Sơn-16521036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3200">
                <a:latin typeface="Times New Roman"/>
                <a:ea typeface="+mn-lt"/>
                <a:cs typeface="+mn-lt"/>
              </a:rPr>
              <a:t>Trần Văn Quang-16521004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3200">
                <a:latin typeface="Times New Roman"/>
                <a:ea typeface="+mn-lt"/>
                <a:cs typeface="+mn-lt"/>
              </a:rPr>
              <a:t>Trần Quốc Dũng-16520263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3200">
                <a:latin typeface="Times New Roman"/>
                <a:cs typeface="Times New Roman"/>
              </a:rPr>
              <a:t>Nguyễn Đăng Thịnh-16521177</a:t>
            </a:r>
            <a:endParaRPr lang="en-US" sz="3200">
              <a:latin typeface="Times New Roman"/>
              <a:ea typeface="+mn-lt"/>
              <a:cs typeface="Times New Roman"/>
            </a:endParaRPr>
          </a:p>
          <a:p>
            <a:endParaRPr lang="vi-VN" sz="3200">
              <a:latin typeface="Times New Roman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323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D893-DBE7-4F68-82EE-70E3480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14" y="982913"/>
            <a:ext cx="5854263" cy="74130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Kết quả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583B654-8EDD-4B0F-A8C1-129B8734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07" y="18734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- Mô hình resnet152: Khi mở hết các tầng và thêm các FC layer mới để train tất cả thì độ chính xác cao hẳn.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6A2743B2-81D3-44FD-8284-7E92A36D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3333189"/>
            <a:ext cx="5832763" cy="1161439"/>
          </a:xfrm>
          <a:prstGeom prst="rect">
            <a:avLst/>
          </a:prstGeom>
        </p:spPr>
      </p:pic>
      <p:pic>
        <p:nvPicPr>
          <p:cNvPr id="7" name="Hình ảnh 8">
            <a:extLst>
              <a:ext uri="{FF2B5EF4-FFF2-40B4-BE49-F238E27FC236}">
                <a16:creationId xmlns:a16="http://schemas.microsoft.com/office/drawing/2014/main" id="{B3C6A812-CE9E-4ABF-A53B-E5C06B17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3574813"/>
            <a:ext cx="5708072" cy="1093827"/>
          </a:xfrm>
          <a:prstGeom prst="rect">
            <a:avLst/>
          </a:prstGeom>
        </p:spPr>
      </p:pic>
      <p:pic>
        <p:nvPicPr>
          <p:cNvPr id="11" name="Hình ảnh 11">
            <a:extLst>
              <a:ext uri="{FF2B5EF4-FFF2-40B4-BE49-F238E27FC236}">
                <a16:creationId xmlns:a16="http://schemas.microsoft.com/office/drawing/2014/main" id="{A6A908A8-002A-4C63-B04C-DA3F6345C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386" y="3200867"/>
            <a:ext cx="4429011" cy="4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3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0A5FE1-668C-451F-91F0-B20DB0D3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488" y="906225"/>
            <a:ext cx="8251990" cy="4751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 Light"/>
              </a:rPr>
              <a:t>KẾT LUẬN &amp; 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 Light"/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Calibri Light"/>
              </a:rPr>
              <a:t>HƯỚNG PHÁT TRIỂN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46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866403-177C-46C9-BCEB-412F33A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Kết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0316B8-AF28-415A-80EA-BB078646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2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vi-VN" sz="2500" err="1">
                <a:latin typeface="Times New Roman"/>
                <a:cs typeface="Times New Roman"/>
              </a:rPr>
              <a:t>Từ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kết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quả</a:t>
            </a:r>
            <a:r>
              <a:rPr lang="vi-VN" sz="2500">
                <a:latin typeface="Times New Roman"/>
                <a:cs typeface="Times New Roman"/>
              </a:rPr>
              <a:t> </a:t>
            </a:r>
            <a:r>
              <a:rPr lang="vi-VN" sz="2500" err="1">
                <a:latin typeface="Times New Roman"/>
                <a:cs typeface="Times New Roman"/>
              </a:rPr>
              <a:t>đánh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giá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trị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thực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nghiệm</a:t>
            </a:r>
            <a:r>
              <a:rPr lang="vi-VN" sz="2500">
                <a:latin typeface="Times New Roman"/>
                <a:cs typeface="Times New Roman"/>
              </a:rPr>
              <a:t>, </a:t>
            </a:r>
            <a:r>
              <a:rPr lang="vi-VN" sz="2500" err="1">
                <a:latin typeface="Times New Roman"/>
                <a:cs typeface="Times New Roman"/>
              </a:rPr>
              <a:t>có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thể</a:t>
            </a:r>
            <a:r>
              <a:rPr lang="vi-VN" sz="2500">
                <a:latin typeface="Times New Roman"/>
                <a:cs typeface="Times New Roman"/>
              </a:rPr>
              <a:t> thấy các model deep learning cho </a:t>
            </a:r>
            <a:r>
              <a:rPr lang="vi-VN" sz="2500" err="1">
                <a:latin typeface="Times New Roman"/>
                <a:cs typeface="Times New Roman"/>
              </a:rPr>
              <a:t>kết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quả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rất</a:t>
            </a:r>
            <a:r>
              <a:rPr lang="vi-VN" sz="2500">
                <a:latin typeface="Times New Roman"/>
                <a:cs typeface="Times New Roman"/>
              </a:rPr>
              <a:t> tốt: precision </a:t>
            </a:r>
            <a:r>
              <a:rPr lang="vi-VN" sz="2500" err="1">
                <a:latin typeface="Times New Roman"/>
                <a:cs typeface="Times New Roman"/>
              </a:rPr>
              <a:t>và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recall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đều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gần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bằng</a:t>
            </a:r>
            <a:r>
              <a:rPr lang="vi-VN" sz="2500">
                <a:latin typeface="Times New Roman"/>
                <a:cs typeface="Times New Roman"/>
              </a:rPr>
              <a:t> 1.</a:t>
            </a:r>
          </a:p>
          <a:p>
            <a:pPr algn="just"/>
            <a:r>
              <a:rPr lang="vi-VN" sz="2500" err="1">
                <a:latin typeface="Times New Roman"/>
                <a:cs typeface="Times New Roman"/>
              </a:rPr>
              <a:t>Điều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này</a:t>
            </a:r>
            <a:r>
              <a:rPr lang="vi-VN" sz="2500">
                <a:latin typeface="Times New Roman"/>
                <a:cs typeface="Times New Roman"/>
              </a:rPr>
              <a:t> cho </a:t>
            </a:r>
            <a:r>
              <a:rPr lang="vi-VN" sz="2500" err="1">
                <a:latin typeface="Times New Roman"/>
                <a:cs typeface="Times New Roman"/>
              </a:rPr>
              <a:t>thấy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việc</a:t>
            </a:r>
            <a:r>
              <a:rPr lang="vi-VN" sz="2500">
                <a:latin typeface="Times New Roman"/>
                <a:cs typeface="Times New Roman"/>
              </a:rPr>
              <a:t> </a:t>
            </a:r>
            <a:r>
              <a:rPr lang="vi-VN" sz="2500" err="1">
                <a:latin typeface="Times New Roman"/>
                <a:cs typeface="Times New Roman"/>
              </a:rPr>
              <a:t>sử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dụng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pre-trained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model</a:t>
            </a:r>
            <a:r>
              <a:rPr lang="vi-VN" sz="2500">
                <a:latin typeface="Times New Roman"/>
                <a:cs typeface="Times New Roman"/>
              </a:rPr>
              <a:t> đem </a:t>
            </a:r>
            <a:r>
              <a:rPr lang="vi-VN" sz="2500" err="1">
                <a:latin typeface="Times New Roman"/>
                <a:cs typeface="Times New Roman"/>
              </a:rPr>
              <a:t>lại</a:t>
            </a:r>
            <a:r>
              <a:rPr lang="vi-VN" sz="2500">
                <a:latin typeface="Times New Roman"/>
                <a:cs typeface="Times New Roman"/>
              </a:rPr>
              <a:t> </a:t>
            </a:r>
            <a:r>
              <a:rPr lang="vi-VN" sz="2500" err="1">
                <a:latin typeface="Times New Roman"/>
                <a:cs typeface="Times New Roman"/>
              </a:rPr>
              <a:t>hiệu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quả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rất</a:t>
            </a:r>
            <a:r>
              <a:rPr lang="vi-VN" sz="2500">
                <a:latin typeface="Times New Roman"/>
                <a:cs typeface="Times New Roman"/>
              </a:rPr>
              <a:t> cao. Giúp tiết kiệm thời gian và tài nguyên.</a:t>
            </a:r>
          </a:p>
          <a:p>
            <a:pPr algn="just"/>
            <a:endParaRPr lang="vi-VN"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8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866403-177C-46C9-BCEB-412F33A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Hướng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phát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triển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0316B8-AF28-415A-80EA-BB078646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2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endParaRPr lang="vi-VN"/>
          </a:p>
          <a:p>
            <a:pPr algn="just"/>
            <a:endParaRPr lang="vi-VN" sz="2500">
              <a:latin typeface="Times New Roman"/>
              <a:cs typeface="Times New Roman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86336A93-172C-4616-BF1E-60CEFBA52742}"/>
              </a:ext>
            </a:extLst>
          </p:cNvPr>
          <p:cNvSpPr txBox="1">
            <a:spLocks/>
          </p:cNvSpPr>
          <p:nvPr/>
        </p:nvSpPr>
        <p:spPr>
          <a:xfrm>
            <a:off x="1249680" y="2055643"/>
            <a:ext cx="7301346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500">
                <a:latin typeface="Times New Roman"/>
                <a:cs typeface="Times New Roman"/>
              </a:rPr>
              <a:t>- Xây </a:t>
            </a:r>
            <a:r>
              <a:rPr lang="vi-VN" sz="2500" err="1">
                <a:latin typeface="Times New Roman"/>
                <a:cs typeface="Times New Roman"/>
              </a:rPr>
              <a:t>dựng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thành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hệ</a:t>
            </a:r>
            <a:r>
              <a:rPr lang="vi-VN" sz="2500">
                <a:latin typeface="Times New Roman"/>
                <a:cs typeface="Times New Roman"/>
              </a:rPr>
              <a:t> </a:t>
            </a:r>
            <a:r>
              <a:rPr lang="vi-VN" sz="2500" err="1">
                <a:latin typeface="Times New Roman"/>
                <a:cs typeface="Times New Roman"/>
              </a:rPr>
              <a:t>thống</a:t>
            </a:r>
            <a:r>
              <a:rPr lang="vi-VN" sz="2500">
                <a:latin typeface="Times New Roman"/>
                <a:cs typeface="Times New Roman"/>
              </a:rPr>
              <a:t> segmentation </a:t>
            </a:r>
          </a:p>
          <a:p>
            <a:pPr marL="0" indent="0" algn="just">
              <a:buNone/>
            </a:pPr>
            <a:r>
              <a:rPr lang="vi-VN" sz="2500">
                <a:latin typeface="Times New Roman"/>
                <a:cs typeface="Times New Roman"/>
              </a:rPr>
              <a:t>- Detect được các loại trái cây khác nhau khi có nhiều loại trong cùng một ảnh</a:t>
            </a:r>
          </a:p>
          <a:p>
            <a:pPr marL="0" indent="0" algn="just">
              <a:buNone/>
            </a:pPr>
            <a:endParaRPr lang="vi-VN" sz="25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 sz="25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 sz="25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901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866403-177C-46C9-BCEB-412F33A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Tham khảo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0316B8-AF28-415A-80EA-BB078646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24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endParaRPr lang="vi-VN"/>
          </a:p>
          <a:p>
            <a:pPr algn="just"/>
            <a:endParaRPr lang="vi-VN" sz="2500">
              <a:latin typeface="Times New Roman"/>
              <a:cs typeface="Times New Roman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86336A93-172C-4616-BF1E-60CEFBA52742}"/>
              </a:ext>
            </a:extLst>
          </p:cNvPr>
          <p:cNvSpPr txBox="1">
            <a:spLocks/>
          </p:cNvSpPr>
          <p:nvPr/>
        </p:nvSpPr>
        <p:spPr>
          <a:xfrm>
            <a:off x="1249680" y="2055643"/>
            <a:ext cx="103632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/>
                <a:cs typeface="Times New Roman"/>
              </a:rPr>
              <a:t>- </a:t>
            </a:r>
            <a:r>
              <a:rPr lang="vi-VN">
                <a:latin typeface="Arial"/>
                <a:ea typeface="+mn-lt"/>
                <a:cs typeface="Arial"/>
                <a:hlinkClick r:id="rId2"/>
              </a:rPr>
              <a:t>https://machinelearningcoban.com/2018/06/22/deeplearning/</a:t>
            </a:r>
            <a:endParaRPr lang="vi-VN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vi-VN">
                <a:latin typeface="Arial"/>
                <a:cs typeface="Arial"/>
              </a:rPr>
              <a:t>- </a:t>
            </a:r>
            <a:r>
              <a:rPr lang="vi-VN">
                <a:ea typeface="+mn-lt"/>
                <a:cs typeface="+mn-lt"/>
                <a:hlinkClick r:id="rId3"/>
              </a:rPr>
              <a:t>https://www.kaggle.com/lfriedrich/fruits-360-cnn-autoencoder-knn</a:t>
            </a:r>
            <a:endParaRPr lang="vi-VN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vi-VN">
                <a:latin typeface="Arial"/>
                <a:cs typeface="Arial"/>
              </a:rPr>
              <a:t>- </a:t>
            </a:r>
            <a:r>
              <a:rPr lang="vi-VN">
                <a:latin typeface="Arial"/>
                <a:ea typeface="+mn-lt"/>
                <a:cs typeface="Arial"/>
                <a:hlinkClick r:id="rId4"/>
              </a:rPr>
              <a:t>https://www.researchgate.net/publication/321475443_Fruit_recognition_from_images_using_deep_learning</a:t>
            </a:r>
          </a:p>
          <a:p>
            <a:pPr marL="0" indent="0" algn="just">
              <a:buNone/>
            </a:pPr>
            <a:r>
              <a:rPr lang="vi-VN">
                <a:latin typeface="Arial"/>
                <a:cs typeface="Arial"/>
              </a:rPr>
              <a:t>- </a:t>
            </a:r>
            <a:r>
              <a:rPr lang="vi-VN">
                <a:ea typeface="+mn-lt"/>
                <a:cs typeface="+mn-lt"/>
                <a:hlinkClick r:id="rId5"/>
              </a:rPr>
              <a:t>https://forum.machinelearningcoban.com/t/kien-truc-cac-mang-cnn-noi-tieng-phan-1-alex-lenet-inception-vgg/2582</a:t>
            </a:r>
            <a:endParaRPr lang="vi-VN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vi-VN">
                <a:latin typeface="Arial"/>
                <a:cs typeface="Arial"/>
              </a:rPr>
              <a:t>- ...</a:t>
            </a:r>
          </a:p>
          <a:p>
            <a:pPr marL="0" indent="0" algn="just">
              <a:buNone/>
            </a:pPr>
            <a:endParaRPr lang="vi-VN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25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4A439B-DC04-4925-94E1-27A0889B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14350" indent="-514350">
              <a:buAutoNum type="romanUcPeriod"/>
            </a:pPr>
            <a:r>
              <a:rPr lang="vi-VN" sz="4000" b="1">
                <a:latin typeface="Times New Roman"/>
                <a:cs typeface="Times New Roman"/>
              </a:rPr>
              <a:t>GIỚI THIỆU</a:t>
            </a:r>
            <a:endParaRPr lang="vi-VN" sz="4000">
              <a:latin typeface="Arial"/>
              <a:ea typeface="+mn-lt"/>
              <a:cs typeface="Arial"/>
            </a:endParaRPr>
          </a:p>
          <a:p>
            <a:pPr marL="514350" indent="-514350">
              <a:buAutoNum type="romanUcPeriod"/>
            </a:pPr>
            <a:r>
              <a:rPr lang="vi-VN" sz="4000" b="1">
                <a:latin typeface="Times New Roman"/>
                <a:cs typeface="Times New Roman"/>
              </a:rPr>
              <a:t>CÁC CÁCH TIẾP CẬN</a:t>
            </a:r>
            <a:endParaRPr lang="en-US" sz="4000">
              <a:ea typeface="+mn-lt"/>
              <a:cs typeface="+mn-lt"/>
            </a:endParaRPr>
          </a:p>
          <a:p>
            <a:pPr marL="514350" indent="-514350">
              <a:buAutoNum type="romanUcPeriod"/>
            </a:pPr>
            <a:r>
              <a:rPr lang="vi-VN" sz="4000" b="1">
                <a:latin typeface="Times New Roman"/>
                <a:cs typeface="Times New Roman"/>
              </a:rPr>
              <a:t>PHƯƠNG PHÁP ĐỀ XUẤT</a:t>
            </a:r>
            <a:endParaRPr lang="en-US" sz="4000">
              <a:ea typeface="+mn-lt"/>
              <a:cs typeface="+mn-lt"/>
            </a:endParaRPr>
          </a:p>
          <a:p>
            <a:pPr marL="514350" indent="-514350">
              <a:buAutoNum type="romanUcPeriod"/>
            </a:pPr>
            <a:r>
              <a:rPr lang="vi-VN" sz="4000" b="1">
                <a:latin typeface="Times New Roman"/>
                <a:cs typeface="Times New Roman"/>
              </a:rPr>
              <a:t>THỰC NGHIỆM </a:t>
            </a:r>
            <a:endParaRPr lang="en-US" sz="4000">
              <a:ea typeface="+mn-lt"/>
              <a:cs typeface="+mn-lt"/>
            </a:endParaRPr>
          </a:p>
          <a:p>
            <a:pPr marL="514350" indent="-514350">
              <a:buAutoNum type="romanUcPeriod"/>
            </a:pPr>
            <a:r>
              <a:rPr lang="vi-VN" sz="4000" b="1">
                <a:latin typeface="Times New Roman"/>
                <a:cs typeface="Times New Roman"/>
              </a:rPr>
              <a:t>KẾT LUẬN &amp; HƯỚNG PHÁT TRIỂN</a:t>
            </a:r>
            <a:endParaRPr lang="en-US" sz="4000">
              <a:ea typeface="+mn-lt"/>
              <a:cs typeface="+mn-lt"/>
            </a:endParaRPr>
          </a:p>
          <a:p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33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7BD1-66EB-4396-BCB2-ED541F1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9FC6-F1DC-4762-A932-1C40D9CE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54" y="227467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u="sng" err="1">
                <a:latin typeface="Times New Roman"/>
                <a:cs typeface="Times New Roman"/>
              </a:rPr>
              <a:t>Muc</a:t>
            </a:r>
            <a:r>
              <a:rPr lang="en-US" sz="3200" u="sng">
                <a:latin typeface="Times New Roman"/>
                <a:cs typeface="Times New Roman"/>
              </a:rPr>
              <a:t> </a:t>
            </a:r>
            <a:r>
              <a:rPr lang="en-US" sz="3200" u="sng" err="1">
                <a:latin typeface="Times New Roman"/>
                <a:cs typeface="Times New Roman"/>
              </a:rPr>
              <a:t>tiêu</a:t>
            </a:r>
            <a:r>
              <a:rPr lang="en-US" sz="3200" u="sng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vi-VN" sz="3200">
                <a:latin typeface="Times New Roman"/>
                <a:ea typeface="Tahoma"/>
                <a:cs typeface="Times New Roman"/>
              </a:rPr>
              <a:t>-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Áp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dụng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kiến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thức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đã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học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vào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bài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toán</a:t>
            </a:r>
            <a:r>
              <a:rPr lang="vi-VN" sz="3200">
                <a:latin typeface="Times New Roman"/>
                <a:ea typeface="Tahoma"/>
                <a:cs typeface="Times New Roman"/>
              </a:rPr>
              <a:t>.</a:t>
            </a:r>
            <a:endParaRPr lang="vi-VN" sz="3200">
              <a:latin typeface="Times New Roman"/>
              <a:ea typeface="Tahoma"/>
              <a:cs typeface="Tahoma"/>
            </a:endParaRPr>
          </a:p>
          <a:p>
            <a:pPr marL="0" indent="0">
              <a:buNone/>
            </a:pPr>
            <a:r>
              <a:rPr lang="vi-VN" sz="3200">
                <a:latin typeface="Times New Roman"/>
                <a:ea typeface="Tahoma"/>
                <a:cs typeface="Times New Roman"/>
              </a:rPr>
              <a:t>-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Hiểu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được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quá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trình</a:t>
            </a:r>
            <a:r>
              <a:rPr lang="vi-VN" sz="3200">
                <a:latin typeface="Times New Roman"/>
                <a:ea typeface="Tahoma"/>
                <a:cs typeface="Times New Roman"/>
              </a:rPr>
              <a:t> xây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dựng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và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training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model</a:t>
            </a:r>
            <a:r>
              <a:rPr lang="vi-VN" sz="3200">
                <a:latin typeface="Times New Roman"/>
                <a:ea typeface="Tahoma"/>
                <a:cs typeface="Times New Roman"/>
              </a:rPr>
              <a:t>.</a:t>
            </a:r>
            <a:endParaRPr lang="vi-VN" sz="3200">
              <a:latin typeface="Times New Roman"/>
              <a:ea typeface="Tahoma"/>
              <a:cs typeface="Tahoma"/>
            </a:endParaRPr>
          </a:p>
          <a:p>
            <a:pPr marL="0" indent="0">
              <a:buNone/>
            </a:pPr>
            <a:r>
              <a:rPr lang="vi-VN" sz="3200">
                <a:latin typeface="Times New Roman"/>
                <a:ea typeface="Tahoma"/>
                <a:cs typeface="Times New Roman"/>
              </a:rPr>
              <a:t>-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Cách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giải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quyết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bài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toán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deep</a:t>
            </a:r>
            <a:r>
              <a:rPr lang="vi-VN" sz="3200">
                <a:latin typeface="Times New Roman"/>
                <a:ea typeface="Tahoma"/>
                <a:cs typeface="Times New Roman"/>
              </a:rPr>
              <a:t> </a:t>
            </a:r>
            <a:r>
              <a:rPr lang="vi-VN" sz="3200" err="1">
                <a:latin typeface="Times New Roman"/>
                <a:ea typeface="Tahoma"/>
                <a:cs typeface="Times New Roman"/>
              </a:rPr>
              <a:t>learning</a:t>
            </a:r>
            <a:r>
              <a:rPr lang="vi-VN" sz="3200">
                <a:latin typeface="Times New Roman"/>
                <a:ea typeface="Tahoma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7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7BD1-66EB-4396-BCB2-ED541F1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9FC6-F1DC-4762-A932-1C40D9CE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39" y="2076860"/>
            <a:ext cx="10058400" cy="4869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500" u="sng" dirty="0" err="1">
                <a:latin typeface="Times New Roman"/>
                <a:cs typeface="Times New Roman"/>
              </a:rPr>
              <a:t>Mô</a:t>
            </a:r>
            <a:r>
              <a:rPr lang="en-US" sz="3500" u="sng" dirty="0">
                <a:latin typeface="Times New Roman"/>
                <a:cs typeface="Times New Roman"/>
              </a:rPr>
              <a:t> </a:t>
            </a:r>
            <a:r>
              <a:rPr lang="en-US" sz="3500" u="sng" dirty="0" err="1">
                <a:latin typeface="Times New Roman"/>
                <a:cs typeface="Times New Roman"/>
              </a:rPr>
              <a:t>tả</a:t>
            </a:r>
            <a:r>
              <a:rPr lang="en-US" sz="3500" u="sng" dirty="0">
                <a:latin typeface="Times New Roman"/>
                <a:cs typeface="Times New Roman"/>
              </a:rPr>
              <a:t> </a:t>
            </a:r>
            <a:r>
              <a:rPr lang="en-US" sz="3500" u="sng" dirty="0" err="1">
                <a:latin typeface="Times New Roman"/>
                <a:cs typeface="Times New Roman"/>
              </a:rPr>
              <a:t>bài</a:t>
            </a:r>
            <a:r>
              <a:rPr lang="en-US" sz="3500" u="sng" dirty="0">
                <a:latin typeface="Times New Roman"/>
                <a:cs typeface="Times New Roman"/>
              </a:rPr>
              <a:t> </a:t>
            </a:r>
            <a:r>
              <a:rPr lang="en-US" sz="3500" u="sng" dirty="0" err="1">
                <a:latin typeface="Times New Roman"/>
                <a:cs typeface="Times New Roman"/>
              </a:rPr>
              <a:t>toán</a:t>
            </a:r>
            <a:r>
              <a:rPr lang="en-US" sz="3500" u="sng" dirty="0">
                <a:latin typeface="Times New Roman"/>
                <a:cs typeface="Times New Roman"/>
              </a:rPr>
              <a:t>:</a:t>
            </a:r>
            <a:endParaRPr lang="en-US" sz="3500" u="sng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3000" dirty="0" err="1">
                <a:latin typeface="Times New Roman"/>
                <a:ea typeface="+mn-lt"/>
                <a:cs typeface="Times New Roman"/>
              </a:rPr>
              <a:t>Bài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toán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đề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cập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đến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việc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phân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loại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hoa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quả</a:t>
            </a:r>
            <a:r>
              <a:rPr lang="en-US" sz="3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nhận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dạng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xem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hoa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quả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đó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có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tên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là</a:t>
            </a:r>
            <a:r>
              <a:rPr lang="en-US" sz="3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gì</a:t>
            </a:r>
            <a:r>
              <a:rPr lang="en-US" sz="3000" dirty="0">
                <a:latin typeface="Times New Roman"/>
                <a:ea typeface="+mn-lt"/>
                <a:cs typeface="+mn-lt"/>
              </a:rPr>
              <a:t>.</a:t>
            </a:r>
            <a:endParaRPr lang="en-US" sz="3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-Input: </a:t>
            </a:r>
            <a:r>
              <a:rPr lang="en-US" sz="3000" dirty="0" err="1">
                <a:latin typeface="Times New Roman"/>
                <a:cs typeface="Times New Roman"/>
              </a:rPr>
              <a:t>Bức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ảnh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hình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trái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cây</a:t>
            </a:r>
            <a:endParaRPr lang="en-US" sz="3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-Output: Label </a:t>
            </a:r>
            <a:r>
              <a:rPr lang="en-US" sz="3000" dirty="0" err="1">
                <a:latin typeface="Times New Roman"/>
                <a:cs typeface="Times New Roman"/>
              </a:rPr>
              <a:t>của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tấm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ảnh</a:t>
            </a:r>
            <a:r>
              <a:rPr lang="en-US" sz="3000" dirty="0">
                <a:latin typeface="Times New Roman"/>
                <a:cs typeface="Times New Roman"/>
              </a:rPr>
              <a:t> (</a:t>
            </a:r>
            <a:r>
              <a:rPr lang="en-US" sz="3000" dirty="0" err="1">
                <a:latin typeface="Times New Roman"/>
                <a:cs typeface="Times New Roman"/>
              </a:rPr>
              <a:t>tên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loại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trái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err="1">
                <a:latin typeface="Times New Roman"/>
                <a:cs typeface="Times New Roman"/>
              </a:rPr>
              <a:t>cây</a:t>
            </a:r>
            <a:r>
              <a:rPr lang="en-US" sz="30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377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0A5FE1-668C-451F-91F0-B20DB0D3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CÁC CÁCH 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</a:b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TIẾP CẬN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05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D95C13-BDE5-4AA1-ADC0-774B7EB6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>
                <a:latin typeface="Times New Roman"/>
                <a:ea typeface="Tahoma"/>
                <a:cs typeface="Tahoma"/>
              </a:rPr>
              <a:t>CÁC CÁCH TIẾP CẬN</a:t>
            </a:r>
          </a:p>
        </p:txBody>
      </p:sp>
      <p:pic>
        <p:nvPicPr>
          <p:cNvPr id="4" name="Hình ảnh 4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584E8203-FA5A-4383-8E51-8DDB8AB98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42" y="1912226"/>
            <a:ext cx="9753600" cy="4362450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3147A86-34BC-4250-95A5-266B6C6E149A}"/>
              </a:ext>
            </a:extLst>
          </p:cNvPr>
          <p:cNvSpPr txBox="1"/>
          <p:nvPr/>
        </p:nvSpPr>
        <p:spPr>
          <a:xfrm>
            <a:off x="4524375" y="2200275"/>
            <a:ext cx="3324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err="1">
                <a:latin typeface="Times New Roman"/>
                <a:ea typeface="Tahoma"/>
                <a:cs typeface="Tahoma"/>
              </a:rPr>
              <a:t>Cách</a:t>
            </a:r>
            <a:r>
              <a:rPr lang="vi-VN" sz="2400">
                <a:latin typeface="Times New Roman"/>
                <a:ea typeface="Tahoma"/>
                <a:cs typeface="Tahoma"/>
              </a:rPr>
              <a:t> </a:t>
            </a:r>
            <a:r>
              <a:rPr lang="vi-VN" sz="2400" err="1">
                <a:latin typeface="Times New Roman"/>
                <a:ea typeface="Tahoma"/>
                <a:cs typeface="Tahoma"/>
              </a:rPr>
              <a:t>tiếp</a:t>
            </a:r>
            <a:r>
              <a:rPr lang="vi-VN" sz="2400">
                <a:latin typeface="Times New Roman"/>
                <a:ea typeface="Tahoma"/>
                <a:cs typeface="Tahoma"/>
              </a:rPr>
              <a:t> </a:t>
            </a:r>
            <a:r>
              <a:rPr lang="vi-VN" sz="2400" err="1">
                <a:latin typeface="Times New Roman"/>
                <a:ea typeface="Tahoma"/>
                <a:cs typeface="Tahoma"/>
              </a:rPr>
              <a:t>cận</a:t>
            </a:r>
            <a:r>
              <a:rPr lang="vi-VN" sz="2400">
                <a:latin typeface="Times New Roman"/>
                <a:ea typeface="Tahoma"/>
                <a:cs typeface="Tahoma"/>
              </a:rPr>
              <a:t> </a:t>
            </a:r>
            <a:r>
              <a:rPr lang="vi-VN" sz="2400" err="1">
                <a:latin typeface="Times New Roman"/>
                <a:ea typeface="Tahoma"/>
                <a:cs typeface="Tahoma"/>
              </a:rPr>
              <a:t>cổ</a:t>
            </a:r>
            <a:r>
              <a:rPr lang="vi-VN" sz="2400">
                <a:latin typeface="Times New Roman"/>
                <a:ea typeface="Tahoma"/>
                <a:cs typeface="Tahoma"/>
              </a:rPr>
              <a:t> </a:t>
            </a:r>
            <a:r>
              <a:rPr lang="vi-VN" sz="2400" err="1">
                <a:latin typeface="Times New Roman"/>
                <a:ea typeface="Tahoma"/>
                <a:cs typeface="Tahoma"/>
              </a:rPr>
              <a:t>điển</a:t>
            </a:r>
            <a:endParaRPr lang="vi-VN" sz="2400">
              <a:latin typeface="Times New Roman"/>
              <a:ea typeface="Tahoma"/>
              <a:cs typeface="Tahoma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9331FA2-0679-43F2-A2FD-84A87FE67253}"/>
              </a:ext>
            </a:extLst>
          </p:cNvPr>
          <p:cNvSpPr txBox="1"/>
          <p:nvPr/>
        </p:nvSpPr>
        <p:spPr>
          <a:xfrm>
            <a:off x="4962525" y="4343400"/>
            <a:ext cx="24479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400" err="1">
                <a:latin typeface="Tahoma"/>
                <a:ea typeface="Tahoma"/>
                <a:cs typeface="Tahoma"/>
              </a:rPr>
              <a:t>Deep</a:t>
            </a:r>
            <a:r>
              <a:rPr lang="vi-VN" sz="2400">
                <a:latin typeface="Tahoma"/>
                <a:ea typeface="Tahoma"/>
                <a:cs typeface="Tahoma"/>
              </a:rPr>
              <a:t> </a:t>
            </a:r>
            <a:r>
              <a:rPr lang="vi-VN" sz="2400" err="1">
                <a:latin typeface="Tahoma"/>
                <a:ea typeface="Tahoma"/>
                <a:cs typeface="Tahoma"/>
              </a:rPr>
              <a:t>learning</a:t>
            </a:r>
            <a:endParaRPr lang="vi-VN" err="1"/>
          </a:p>
        </p:txBody>
      </p:sp>
    </p:spTree>
    <p:extLst>
      <p:ext uri="{BB962C8B-B14F-4D97-AF65-F5344CB8AC3E}">
        <p14:creationId xmlns:p14="http://schemas.microsoft.com/office/powerpoint/2010/main" val="22068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8D7655-964F-4A85-AEF1-8C66495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9947"/>
            <a:ext cx="10058400" cy="1766069"/>
          </a:xfrm>
        </p:spPr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Phương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pháp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cổ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điển</a:t>
            </a:r>
            <a:endParaRPr lang="en-US" err="1">
              <a:ea typeface="+mj-lt"/>
              <a:cs typeface="+mj-lt"/>
            </a:endParaRPr>
          </a:p>
          <a:p>
            <a:endParaRPr lang="en-US"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8CDECF-F432-4EBC-B262-18674561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Với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phương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pháp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cổ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điển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thường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gồm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có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 2 </a:t>
            </a:r>
            <a:r>
              <a:rPr lang="vi-VN" sz="2800" err="1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phần</a:t>
            </a:r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:</a:t>
            </a:r>
            <a:endParaRPr lang="vi-VN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vi-VN" sz="2800">
                <a:solidFill>
                  <a:srgbClr val="2E2B21"/>
                </a:solidFill>
                <a:latin typeface="Times New Roman"/>
                <a:ea typeface="Tahoma"/>
                <a:cs typeface="Tahoma"/>
              </a:rPr>
              <a:t>- </a:t>
            </a:r>
            <a:r>
              <a:rPr lang="vi-VN" sz="2800" err="1">
                <a:latin typeface="Times New Roman"/>
                <a:ea typeface="Tahoma"/>
                <a:cs typeface="Tahoma"/>
              </a:rPr>
              <a:t>Feature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Engineering</a:t>
            </a:r>
            <a:r>
              <a:rPr lang="vi-VN" sz="2800">
                <a:latin typeface="Times New Roman"/>
                <a:ea typeface="Tahoma"/>
                <a:cs typeface="Tahoma"/>
              </a:rPr>
              <a:t>: </a:t>
            </a:r>
            <a:r>
              <a:rPr lang="vi-VN" sz="2800" err="1">
                <a:latin typeface="Times New Roman"/>
                <a:ea typeface="Tahoma"/>
                <a:cs typeface="Tahoma"/>
              </a:rPr>
              <a:t>quá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trình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rút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trích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đặc</a:t>
            </a:r>
            <a:r>
              <a:rPr lang="vi-VN" sz="2800">
                <a:latin typeface="Times New Roman"/>
                <a:ea typeface="Tahoma"/>
                <a:cs typeface="Tahoma"/>
              </a:rPr>
              <a:t> trưng </a:t>
            </a:r>
            <a:r>
              <a:rPr lang="vi-VN" sz="2800" err="1">
                <a:latin typeface="Times New Roman"/>
                <a:ea typeface="Tahoma"/>
                <a:cs typeface="Tahoma"/>
              </a:rPr>
              <a:t>dựa</a:t>
            </a:r>
            <a:r>
              <a:rPr lang="vi-VN" sz="2800">
                <a:latin typeface="Times New Roman"/>
                <a:ea typeface="Tahoma"/>
                <a:cs typeface="Tahoma"/>
              </a:rPr>
              <a:t> trên </a:t>
            </a:r>
            <a:r>
              <a:rPr lang="vi-VN" sz="2800" err="1">
                <a:latin typeface="Times New Roman"/>
                <a:ea typeface="Tahoma"/>
                <a:cs typeface="Tahoma"/>
              </a:rPr>
              <a:t>hiểu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biết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của</a:t>
            </a:r>
            <a:r>
              <a:rPr lang="vi-VN" sz="2800">
                <a:latin typeface="Times New Roman"/>
                <a:ea typeface="Tahoma"/>
                <a:cs typeface="Tahoma"/>
              </a:rPr>
              <a:t> con </a:t>
            </a:r>
            <a:r>
              <a:rPr lang="vi-VN" sz="2800" err="1">
                <a:latin typeface="Times New Roman"/>
                <a:ea typeface="Tahoma"/>
                <a:cs typeface="Tahoma"/>
              </a:rPr>
              <a:t>người</a:t>
            </a:r>
            <a:r>
              <a:rPr lang="vi-VN" sz="2800">
                <a:latin typeface="Times New Roman"/>
                <a:ea typeface="Tahoma"/>
                <a:cs typeface="Tahoma"/>
              </a:rPr>
              <a:t>, </a:t>
            </a:r>
            <a:r>
              <a:rPr lang="vi-VN" sz="2800" err="1">
                <a:latin typeface="Times New Roman"/>
                <a:ea typeface="Tahoma"/>
                <a:cs typeface="Tahoma"/>
              </a:rPr>
              <a:t>có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giá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trị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với</a:t>
            </a:r>
            <a:r>
              <a:rPr lang="vi-VN" sz="2800">
                <a:latin typeface="Times New Roman"/>
                <a:ea typeface="Tahoma"/>
                <a:cs typeface="Tahoma"/>
              </a:rPr>
              <a:t> mô </a:t>
            </a:r>
            <a:r>
              <a:rPr lang="vi-VN" sz="2800" err="1">
                <a:latin typeface="Times New Roman"/>
                <a:ea typeface="Tahoma"/>
                <a:cs typeface="Tahoma"/>
              </a:rPr>
              <a:t>hình</a:t>
            </a:r>
            <a:r>
              <a:rPr lang="vi-VN" sz="2800">
                <a:latin typeface="Times New Roman"/>
                <a:ea typeface="Tahoma"/>
                <a:cs typeface="Tahoma"/>
              </a:rPr>
              <a:t>. </a:t>
            </a:r>
            <a:r>
              <a:rPr lang="vi-VN" sz="2800" err="1">
                <a:latin typeface="Times New Roman"/>
                <a:ea typeface="Tahoma"/>
                <a:cs typeface="Tahoma"/>
              </a:rPr>
              <a:t>Những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đặc</a:t>
            </a:r>
            <a:r>
              <a:rPr lang="vi-VN" sz="2800">
                <a:latin typeface="Times New Roman"/>
                <a:ea typeface="Tahoma"/>
                <a:cs typeface="Tahoma"/>
              </a:rPr>
              <a:t> trưng </a:t>
            </a:r>
            <a:r>
              <a:rPr lang="vi-VN" sz="2800" err="1">
                <a:latin typeface="Times New Roman"/>
                <a:ea typeface="Tahoma"/>
                <a:cs typeface="Tahoma"/>
              </a:rPr>
              <a:t>này</a:t>
            </a:r>
            <a:r>
              <a:rPr lang="vi-VN" sz="2800">
                <a:latin typeface="Times New Roman"/>
                <a:ea typeface="Tahoma"/>
                <a:cs typeface="Tahoma"/>
              </a:rPr>
              <a:t> </a:t>
            </a:r>
            <a:r>
              <a:rPr lang="vi-VN" sz="2800" err="1">
                <a:latin typeface="Times New Roman"/>
                <a:ea typeface="Tahoma"/>
                <a:cs typeface="Tahoma"/>
              </a:rPr>
              <a:t>được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gọi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là</a:t>
            </a:r>
            <a:r>
              <a:rPr lang="vi-VN" sz="2800">
                <a:latin typeface="Times New Roman"/>
                <a:ea typeface="Tahoma"/>
                <a:cs typeface="Tahoma"/>
              </a:rPr>
              <a:t> </a:t>
            </a:r>
            <a:r>
              <a:rPr lang="vi-VN" sz="2800" err="1">
                <a:latin typeface="Times New Roman"/>
                <a:ea typeface="Tahoma"/>
                <a:cs typeface="Tahoma"/>
              </a:rPr>
              <a:t>hand-crafted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features</a:t>
            </a:r>
            <a:r>
              <a:rPr lang="vi-VN" sz="2800">
                <a:latin typeface="Times New Roman"/>
                <a:ea typeface="Tahoma"/>
                <a:cs typeface="Tahoma"/>
              </a:rPr>
              <a:t>. </a:t>
            </a:r>
          </a:p>
          <a:p>
            <a:pPr algn="just"/>
            <a:r>
              <a:rPr lang="vi-VN" sz="2800">
                <a:solidFill>
                  <a:srgbClr val="000000"/>
                </a:solidFill>
                <a:latin typeface="Times New Roman"/>
                <a:ea typeface="Tahoma"/>
                <a:cs typeface="Tahoma"/>
              </a:rPr>
              <a:t>- </a:t>
            </a:r>
            <a:r>
              <a:rPr lang="vi-VN" sz="2800" err="1">
                <a:latin typeface="Times New Roman"/>
                <a:ea typeface="Tahoma"/>
                <a:cs typeface="Tahoma"/>
              </a:rPr>
              <a:t>Classifier</a:t>
            </a:r>
            <a:r>
              <a:rPr lang="vi-VN" sz="2800">
                <a:latin typeface="Times New Roman"/>
                <a:ea typeface="Tahoma"/>
                <a:cs typeface="Tahoma"/>
              </a:rPr>
              <a:t>/</a:t>
            </a:r>
            <a:r>
              <a:rPr lang="vi-VN" sz="2800" err="1">
                <a:latin typeface="Times New Roman"/>
                <a:ea typeface="Tahoma"/>
                <a:cs typeface="Tahoma"/>
              </a:rPr>
              <a:t>Regressor</a:t>
            </a:r>
            <a:r>
              <a:rPr lang="vi-VN" sz="2800">
                <a:latin typeface="Times New Roman"/>
                <a:ea typeface="Tahoma"/>
                <a:cs typeface="Tahoma"/>
              </a:rPr>
              <a:t>: công </a:t>
            </a:r>
            <a:r>
              <a:rPr lang="vi-VN" sz="2800" err="1">
                <a:latin typeface="Times New Roman"/>
                <a:ea typeface="Tahoma"/>
                <a:cs typeface="Tahoma"/>
              </a:rPr>
              <a:t>đoạn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sử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dụng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các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thuật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toán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Machine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learning</a:t>
            </a:r>
            <a:r>
              <a:rPr lang="vi-VN" sz="2800">
                <a:latin typeface="Times New Roman"/>
                <a:ea typeface="Tahoma"/>
                <a:cs typeface="Tahoma"/>
              </a:rPr>
              <a:t> cho </a:t>
            </a:r>
            <a:r>
              <a:rPr lang="vi-VN" sz="2800" err="1">
                <a:latin typeface="Times New Roman"/>
                <a:ea typeface="Tahoma"/>
                <a:cs typeface="Tahoma"/>
              </a:rPr>
              <a:t>các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features</a:t>
            </a:r>
            <a:r>
              <a:rPr lang="vi-VN" sz="2800">
                <a:latin typeface="Times New Roman"/>
                <a:ea typeface="Tahoma"/>
                <a:cs typeface="Tahoma"/>
              </a:rPr>
              <a:t> sau </a:t>
            </a:r>
            <a:r>
              <a:rPr lang="vi-VN" sz="2800" err="1">
                <a:latin typeface="Times New Roman"/>
                <a:ea typeface="Tahoma"/>
                <a:cs typeface="Tahoma"/>
              </a:rPr>
              <a:t>quá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trình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feature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engineering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để</a:t>
            </a:r>
            <a:r>
              <a:rPr lang="vi-VN" sz="2800">
                <a:latin typeface="Times New Roman"/>
                <a:ea typeface="Tahoma"/>
                <a:cs typeface="Tahoma"/>
              </a:rPr>
              <a:t> mô </a:t>
            </a:r>
            <a:r>
              <a:rPr lang="vi-VN" sz="2800" err="1">
                <a:latin typeface="Times New Roman"/>
                <a:ea typeface="Tahoma"/>
                <a:cs typeface="Tahoma"/>
              </a:rPr>
              <a:t>hình</a:t>
            </a:r>
            <a:r>
              <a:rPr lang="vi-VN" sz="2800">
                <a:latin typeface="Times New Roman"/>
                <a:ea typeface="Tahoma"/>
                <a:cs typeface="Tahoma"/>
              </a:rPr>
              <a:t> </a:t>
            </a:r>
            <a:r>
              <a:rPr lang="vi-VN" sz="2800" err="1">
                <a:latin typeface="Times New Roman"/>
                <a:ea typeface="Tahoma"/>
                <a:cs typeface="Tahoma"/>
              </a:rPr>
              <a:t>học</a:t>
            </a:r>
            <a:r>
              <a:rPr lang="vi-VN" sz="2800">
                <a:latin typeface="Times New Roman"/>
                <a:ea typeface="Tahoma"/>
                <a:cs typeface="Tahoma"/>
              </a:rPr>
              <a:t>.</a:t>
            </a:r>
            <a:endParaRPr lang="vi-VN" sz="2800">
              <a:solidFill>
                <a:srgbClr val="000000"/>
              </a:solidFill>
              <a:latin typeface="Times New Roman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175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AD3E-1462-4B85-8C1C-5A624C8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Deep Learning</a:t>
            </a:r>
          </a:p>
        </p:txBody>
      </p:sp>
      <p:sp>
        <p:nvSpPr>
          <p:cNvPr id="103" name="Chỗ dành sẵn cho Nội dung 102">
            <a:extLst>
              <a:ext uri="{FF2B5EF4-FFF2-40B4-BE49-F238E27FC236}">
                <a16:creationId xmlns:a16="http://schemas.microsoft.com/office/drawing/2014/main" id="{033882BE-1FA4-424E-ACC2-9CED5578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751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vi-VN" sz="2800">
                <a:ea typeface="+mn-lt"/>
                <a:cs typeface="+mn-lt"/>
              </a:rPr>
              <a:t>Khác với cách tiếp cận cổ điển, Deep learning kết hợp cả 2 quá trình lại với nhau.</a:t>
            </a:r>
            <a:endParaRPr lang="en-US" sz="28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8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vi-VN" sz="2800">
                <a:ea typeface="+mn-lt"/>
                <a:cs typeface="+mn-lt"/>
              </a:rPr>
              <a:t>Feature Extractor thường được lấy một cách tự động.</a:t>
            </a:r>
            <a:endParaRPr lang="en-US" sz="2800">
              <a:ea typeface="+mn-lt"/>
              <a:cs typeface="+mn-lt"/>
            </a:endParaRPr>
          </a:p>
          <a:p>
            <a:endParaRPr lang="vi-VN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377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359</Words>
  <Application>Microsoft Office PowerPoint</Application>
  <PresentationFormat>Widescreen</PresentationFormat>
  <Paragraphs>107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Wingdings</vt:lpstr>
      <vt:lpstr>Wingdings,Sans-Serif</vt:lpstr>
      <vt:lpstr>Retrospect</vt:lpstr>
      <vt:lpstr> Fruits Image Classification</vt:lpstr>
      <vt:lpstr>Thành viên nhóm</vt:lpstr>
      <vt:lpstr>PowerPoint Presentation</vt:lpstr>
      <vt:lpstr>GIỚI THIỆU</vt:lpstr>
      <vt:lpstr>GIỚI THIỆU</vt:lpstr>
      <vt:lpstr>CÁC CÁCH  TIẾP CẬN</vt:lpstr>
      <vt:lpstr>CÁC CÁCH TIẾP CẬN</vt:lpstr>
      <vt:lpstr>Phương pháp cổ điển </vt:lpstr>
      <vt:lpstr>Deep Learning</vt:lpstr>
      <vt:lpstr>Phương pháp đề xuất</vt:lpstr>
      <vt:lpstr>Lý do chọn phương pháp</vt:lpstr>
      <vt:lpstr>PowerPoint Presentation</vt:lpstr>
      <vt:lpstr>THỰC NGHIỆM</vt:lpstr>
      <vt:lpstr>DATASET </vt:lpstr>
      <vt:lpstr>DATASET</vt:lpstr>
      <vt:lpstr>Kết quả : </vt:lpstr>
      <vt:lpstr>Kết quả</vt:lpstr>
      <vt:lpstr>Kết quả</vt:lpstr>
      <vt:lpstr>Kết quả</vt:lpstr>
      <vt:lpstr>Kết quả</vt:lpstr>
      <vt:lpstr>KẾT LUẬN &amp;  HƯỚNG PHÁT TRIỂN</vt:lpstr>
      <vt:lpstr>Kết luận</vt:lpstr>
      <vt:lpstr>Hướng phát triển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clasifier</dc:title>
  <dc:creator>LÊ THANH TIỀM</dc:creator>
  <cp:lastModifiedBy>LÊ THANH TIỀM</cp:lastModifiedBy>
  <cp:revision>5</cp:revision>
  <dcterms:created xsi:type="dcterms:W3CDTF">2019-11-29T14:44:53Z</dcterms:created>
  <dcterms:modified xsi:type="dcterms:W3CDTF">2019-12-31T09:21:35Z</dcterms:modified>
</cp:coreProperties>
</file>