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1"/>
    <p:restoredTop sz="94654"/>
  </p:normalViewPr>
  <p:slideViewPr>
    <p:cSldViewPr snapToGrid="0" snapToObjects="1">
      <p:cViewPr varScale="1">
        <p:scale>
          <a:sx n="115" d="100"/>
          <a:sy n="115" d="100"/>
        </p:scale>
        <p:origin x="5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developer.mozilla.org/en-US/docs/Web/JavaScript/Reference/Global_Objects/Object/constructor"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st.github.com/Loilo/4d385d64e2b8552dcc12a0f5126b6df8"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Client-side_scripting" TargetMode="External"/><Relationship Id="rId3" Type="http://schemas.openxmlformats.org/officeDocument/2006/relationships/hyperlink" Target="https://en.wikipedia.org/wiki/Specification_(technical_standard)" TargetMode="External"/><Relationship Id="rId7" Type="http://schemas.openxmlformats.org/officeDocument/2006/relationships/hyperlink" Target="https://en.wikipedia.org/wiki/ActionScript" TargetMode="External"/><Relationship Id="rId2" Type="http://schemas.openxmlformats.org/officeDocument/2006/relationships/hyperlink" Target="https://en.wikipedia.org/wiki/Scripting-language" TargetMode="External"/><Relationship Id="rId1" Type="http://schemas.openxmlformats.org/officeDocument/2006/relationships/slideLayout" Target="../slideLayouts/slideLayout2.xml"/><Relationship Id="rId6" Type="http://schemas.openxmlformats.org/officeDocument/2006/relationships/hyperlink" Target="https://en.wikipedia.org/wiki/JScript" TargetMode="External"/><Relationship Id="rId11" Type="http://schemas.openxmlformats.org/officeDocument/2006/relationships/hyperlink" Target="https://en.wikipedia.org/wiki/ECMAScript" TargetMode="External"/><Relationship Id="rId5" Type="http://schemas.openxmlformats.org/officeDocument/2006/relationships/hyperlink" Target="https://en.wikipedia.org/wiki/JavaScript" TargetMode="External"/><Relationship Id="rId10" Type="http://schemas.openxmlformats.org/officeDocument/2006/relationships/hyperlink" Target="https://en.wikipedia.org/wiki/Node.js" TargetMode="External"/><Relationship Id="rId4" Type="http://schemas.openxmlformats.org/officeDocument/2006/relationships/hyperlink" Target="https://en.wikipedia.org/wiki/Ecma_International" TargetMode="External"/><Relationship Id="rId9" Type="http://schemas.openxmlformats.org/officeDocument/2006/relationships/hyperlink" Target="https://en.wikipedia.org/wiki/World_Wide_Web"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 TargetMode="External"/><Relationship Id="rId2" Type="http://schemas.openxmlformats.org/officeDocument/2006/relationships/hyperlink" Target="https://developer.mozilla.org/en-US/docs/Web/JavaScript/Reference/Global_Objects/AsyncFunction"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5C49-A7FF-0F4D-8192-967DBEC333E9}"/>
              </a:ext>
            </a:extLst>
          </p:cNvPr>
          <p:cNvSpPr>
            <a:spLocks noGrp="1"/>
          </p:cNvSpPr>
          <p:nvPr>
            <p:ph type="ctrTitle"/>
          </p:nvPr>
        </p:nvSpPr>
        <p:spPr/>
        <p:txBody>
          <a:bodyPr>
            <a:normAutofit/>
          </a:bodyPr>
          <a:lstStyle/>
          <a:p>
            <a:r>
              <a:rPr lang="en-US" sz="4400" b="1" dirty="0"/>
              <a:t>ECMAScript 6</a:t>
            </a:r>
            <a:r>
              <a:rPr lang="en-US" sz="4400" dirty="0"/>
              <a:t> — New Features</a:t>
            </a:r>
          </a:p>
        </p:txBody>
      </p:sp>
      <p:sp>
        <p:nvSpPr>
          <p:cNvPr id="3" name="Subtitle 2">
            <a:extLst>
              <a:ext uri="{FF2B5EF4-FFF2-40B4-BE49-F238E27FC236}">
                <a16:creationId xmlns:a16="http://schemas.microsoft.com/office/drawing/2014/main" id="{35CF46E8-3355-8944-82F3-929C19D57285}"/>
              </a:ext>
            </a:extLst>
          </p:cNvPr>
          <p:cNvSpPr>
            <a:spLocks noGrp="1"/>
          </p:cNvSpPr>
          <p:nvPr>
            <p:ph type="subTitle" idx="1"/>
          </p:nvPr>
        </p:nvSpPr>
        <p:spPr/>
        <p:txBody>
          <a:bodyPr/>
          <a:lstStyle/>
          <a:p>
            <a:r>
              <a:rPr lang="en-US" dirty="0"/>
              <a:t>Overview &amp; Comparison –s ES5</a:t>
            </a:r>
          </a:p>
        </p:txBody>
      </p:sp>
    </p:spTree>
    <p:extLst>
      <p:ext uri="{BB962C8B-B14F-4D97-AF65-F5344CB8AC3E}">
        <p14:creationId xmlns:p14="http://schemas.microsoft.com/office/powerpoint/2010/main" val="1088869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9421-7177-404E-9E84-1106A89C5BBA}"/>
              </a:ext>
            </a:extLst>
          </p:cNvPr>
          <p:cNvSpPr>
            <a:spLocks noGrp="1"/>
          </p:cNvSpPr>
          <p:nvPr>
            <p:ph type="title"/>
          </p:nvPr>
        </p:nvSpPr>
        <p:spPr>
          <a:xfrm>
            <a:off x="2589212" y="377708"/>
            <a:ext cx="8911687" cy="569070"/>
          </a:xfrm>
        </p:spPr>
        <p:txBody>
          <a:bodyPr>
            <a:normAutofit fontScale="90000"/>
          </a:bodyPr>
          <a:lstStyle/>
          <a:p>
            <a:r>
              <a:rPr lang="en-US" b="1" dirty="0"/>
              <a:t>Spread Operator</a:t>
            </a:r>
            <a:endParaRPr lang="en-US" dirty="0"/>
          </a:p>
        </p:txBody>
      </p:sp>
      <p:sp>
        <p:nvSpPr>
          <p:cNvPr id="3" name="Content Placeholder 2">
            <a:extLst>
              <a:ext uri="{FF2B5EF4-FFF2-40B4-BE49-F238E27FC236}">
                <a16:creationId xmlns:a16="http://schemas.microsoft.com/office/drawing/2014/main" id="{EF328010-C096-2040-8B96-9152D989F6EF}"/>
              </a:ext>
            </a:extLst>
          </p:cNvPr>
          <p:cNvSpPr>
            <a:spLocks noGrp="1"/>
          </p:cNvSpPr>
          <p:nvPr>
            <p:ph idx="1"/>
          </p:nvPr>
        </p:nvSpPr>
        <p:spPr>
          <a:xfrm>
            <a:off x="2589212" y="1126273"/>
            <a:ext cx="8915400" cy="4784949"/>
          </a:xfrm>
        </p:spPr>
        <p:txBody>
          <a:bodyPr/>
          <a:lstStyle/>
          <a:p>
            <a:r>
              <a:rPr lang="en-US" dirty="0"/>
              <a:t>Spreading of elements of an </a:t>
            </a:r>
            <a:r>
              <a:rPr lang="en-US" dirty="0" err="1"/>
              <a:t>iterable</a:t>
            </a:r>
            <a:r>
              <a:rPr lang="en-US" dirty="0"/>
              <a:t> collection (like an array or even a string) into both literal elements and individual function parameters.</a:t>
            </a:r>
          </a:p>
          <a:p>
            <a:endParaRPr lang="en-US" dirty="0"/>
          </a:p>
        </p:txBody>
      </p:sp>
      <p:pic>
        <p:nvPicPr>
          <p:cNvPr id="5" name="Picture 4">
            <a:extLst>
              <a:ext uri="{FF2B5EF4-FFF2-40B4-BE49-F238E27FC236}">
                <a16:creationId xmlns:a16="http://schemas.microsoft.com/office/drawing/2014/main" id="{36506775-B5F5-9A43-B984-52D3B54633E3}"/>
              </a:ext>
            </a:extLst>
          </p:cNvPr>
          <p:cNvPicPr>
            <a:picLocks noChangeAspect="1"/>
          </p:cNvPicPr>
          <p:nvPr/>
        </p:nvPicPr>
        <p:blipFill>
          <a:blip r:embed="rId2"/>
          <a:stretch>
            <a:fillRect/>
          </a:stretch>
        </p:blipFill>
        <p:spPr>
          <a:xfrm>
            <a:off x="2589212" y="2058247"/>
            <a:ext cx="8102600" cy="2921000"/>
          </a:xfrm>
          <a:prstGeom prst="rect">
            <a:avLst/>
          </a:prstGeom>
        </p:spPr>
      </p:pic>
    </p:spTree>
    <p:extLst>
      <p:ext uri="{BB962C8B-B14F-4D97-AF65-F5344CB8AC3E}">
        <p14:creationId xmlns:p14="http://schemas.microsoft.com/office/powerpoint/2010/main" val="333073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4A2D-C951-664F-9BFB-F1389C3FD4CF}"/>
              </a:ext>
            </a:extLst>
          </p:cNvPr>
          <p:cNvSpPr>
            <a:spLocks noGrp="1"/>
          </p:cNvSpPr>
          <p:nvPr>
            <p:ph type="title"/>
          </p:nvPr>
        </p:nvSpPr>
        <p:spPr>
          <a:xfrm>
            <a:off x="2481412" y="310800"/>
            <a:ext cx="8911687" cy="635978"/>
          </a:xfrm>
        </p:spPr>
        <p:txBody>
          <a:bodyPr>
            <a:normAutofit fontScale="90000"/>
          </a:bodyPr>
          <a:lstStyle/>
          <a:p>
            <a:r>
              <a:rPr lang="en-US" b="1" dirty="0"/>
              <a:t>Template Literals (Template strings)</a:t>
            </a:r>
            <a:br>
              <a:rPr lang="en-US" b="1" dirty="0"/>
            </a:br>
            <a:br>
              <a:rPr lang="en-US" dirty="0"/>
            </a:br>
            <a:br>
              <a:rPr lang="en-US" dirty="0"/>
            </a:br>
            <a:endParaRPr lang="en-US" dirty="0"/>
          </a:p>
        </p:txBody>
      </p:sp>
      <p:pic>
        <p:nvPicPr>
          <p:cNvPr id="5" name="Content Placeholder 4">
            <a:extLst>
              <a:ext uri="{FF2B5EF4-FFF2-40B4-BE49-F238E27FC236}">
                <a16:creationId xmlns:a16="http://schemas.microsoft.com/office/drawing/2014/main" id="{91FC15D1-2164-EE49-BCD9-AFFC9D77200F}"/>
              </a:ext>
            </a:extLst>
          </p:cNvPr>
          <p:cNvPicPr>
            <a:picLocks noGrp="1" noChangeAspect="1"/>
          </p:cNvPicPr>
          <p:nvPr>
            <p:ph idx="1"/>
          </p:nvPr>
        </p:nvPicPr>
        <p:blipFill>
          <a:blip r:embed="rId2"/>
          <a:stretch>
            <a:fillRect/>
          </a:stretch>
        </p:blipFill>
        <p:spPr>
          <a:xfrm>
            <a:off x="2481412" y="2152184"/>
            <a:ext cx="7924800" cy="3679903"/>
          </a:xfrm>
        </p:spPr>
      </p:pic>
      <p:sp>
        <p:nvSpPr>
          <p:cNvPr id="7" name="TextBox 6">
            <a:extLst>
              <a:ext uri="{FF2B5EF4-FFF2-40B4-BE49-F238E27FC236}">
                <a16:creationId xmlns:a16="http://schemas.microsoft.com/office/drawing/2014/main" id="{C29AD441-0E65-5C47-A5AD-B7C078A72A99}"/>
              </a:ext>
            </a:extLst>
          </p:cNvPr>
          <p:cNvSpPr txBox="1"/>
          <p:nvPr/>
        </p:nvSpPr>
        <p:spPr>
          <a:xfrm>
            <a:off x="2481412" y="946778"/>
            <a:ext cx="7924800" cy="923330"/>
          </a:xfrm>
          <a:prstGeom prst="rect">
            <a:avLst/>
          </a:prstGeom>
          <a:noFill/>
        </p:spPr>
        <p:txBody>
          <a:bodyPr wrap="square" rtlCol="0">
            <a:spAutoFit/>
          </a:bodyPr>
          <a:lstStyle/>
          <a:p>
            <a:r>
              <a:rPr lang="en-US" dirty="0"/>
              <a:t>Intuitive expression interpolation for single-line and multi-line strings. </a:t>
            </a:r>
            <a:br>
              <a:rPr lang="en-US" dirty="0"/>
            </a:br>
            <a:endParaRPr lang="en-US" dirty="0"/>
          </a:p>
          <a:p>
            <a:endParaRPr lang="en-US" dirty="0"/>
          </a:p>
        </p:txBody>
      </p:sp>
    </p:spTree>
    <p:extLst>
      <p:ext uri="{BB962C8B-B14F-4D97-AF65-F5344CB8AC3E}">
        <p14:creationId xmlns:p14="http://schemas.microsoft.com/office/powerpoint/2010/main" val="361152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E04B-3A03-3E4D-A703-B93C981DEE70}"/>
              </a:ext>
            </a:extLst>
          </p:cNvPr>
          <p:cNvSpPr>
            <a:spLocks noGrp="1"/>
          </p:cNvSpPr>
          <p:nvPr>
            <p:ph type="title"/>
          </p:nvPr>
        </p:nvSpPr>
        <p:spPr>
          <a:xfrm>
            <a:off x="2592925" y="311876"/>
            <a:ext cx="8911687" cy="546768"/>
          </a:xfrm>
        </p:spPr>
        <p:txBody>
          <a:bodyPr>
            <a:normAutofit fontScale="90000"/>
          </a:bodyPr>
          <a:lstStyle/>
          <a:p>
            <a:r>
              <a:rPr lang="en-US" b="1" dirty="0"/>
              <a:t>Enhanced Object Properties</a:t>
            </a:r>
            <a:endParaRPr lang="en-US" dirty="0"/>
          </a:p>
        </p:txBody>
      </p:sp>
      <p:pic>
        <p:nvPicPr>
          <p:cNvPr id="5" name="Content Placeholder 4">
            <a:extLst>
              <a:ext uri="{FF2B5EF4-FFF2-40B4-BE49-F238E27FC236}">
                <a16:creationId xmlns:a16="http://schemas.microsoft.com/office/drawing/2014/main" id="{4BD3F2A1-5147-0948-B014-7336A4BF2540}"/>
              </a:ext>
            </a:extLst>
          </p:cNvPr>
          <p:cNvPicPr>
            <a:picLocks noGrp="1" noChangeAspect="1"/>
          </p:cNvPicPr>
          <p:nvPr>
            <p:ph idx="1"/>
          </p:nvPr>
        </p:nvPicPr>
        <p:blipFill>
          <a:blip r:embed="rId2"/>
          <a:stretch>
            <a:fillRect/>
          </a:stretch>
        </p:blipFill>
        <p:spPr>
          <a:xfrm>
            <a:off x="2592925" y="1282700"/>
            <a:ext cx="7019005" cy="5095798"/>
          </a:xfrm>
        </p:spPr>
      </p:pic>
    </p:spTree>
    <p:extLst>
      <p:ext uri="{BB962C8B-B14F-4D97-AF65-F5344CB8AC3E}">
        <p14:creationId xmlns:p14="http://schemas.microsoft.com/office/powerpoint/2010/main" val="287982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F0F3-1E79-464E-B9CB-CAC15FC75E1F}"/>
              </a:ext>
            </a:extLst>
          </p:cNvPr>
          <p:cNvSpPr>
            <a:spLocks noGrp="1"/>
          </p:cNvSpPr>
          <p:nvPr>
            <p:ph type="title"/>
          </p:nvPr>
        </p:nvSpPr>
        <p:spPr>
          <a:xfrm>
            <a:off x="2592925" y="624110"/>
            <a:ext cx="8911687" cy="535617"/>
          </a:xfrm>
        </p:spPr>
        <p:txBody>
          <a:bodyPr>
            <a:normAutofit fontScale="90000"/>
          </a:bodyPr>
          <a:lstStyle/>
          <a:p>
            <a:r>
              <a:rPr lang="en-US" b="1" dirty="0"/>
              <a:t>Export/Import</a:t>
            </a:r>
            <a:endParaRPr lang="en-US" dirty="0"/>
          </a:p>
        </p:txBody>
      </p:sp>
      <p:pic>
        <p:nvPicPr>
          <p:cNvPr id="9" name="Content Placeholder 8">
            <a:extLst>
              <a:ext uri="{FF2B5EF4-FFF2-40B4-BE49-F238E27FC236}">
                <a16:creationId xmlns:a16="http://schemas.microsoft.com/office/drawing/2014/main" id="{B30431DD-D7F2-FD4A-9767-266DFC785A6C}"/>
              </a:ext>
            </a:extLst>
          </p:cNvPr>
          <p:cNvPicPr>
            <a:picLocks noGrp="1" noChangeAspect="1"/>
          </p:cNvPicPr>
          <p:nvPr>
            <p:ph idx="1"/>
          </p:nvPr>
        </p:nvPicPr>
        <p:blipFill>
          <a:blip r:embed="rId2"/>
          <a:stretch>
            <a:fillRect/>
          </a:stretch>
        </p:blipFill>
        <p:spPr>
          <a:xfrm>
            <a:off x="2592925" y="1829758"/>
            <a:ext cx="4555008" cy="3344408"/>
          </a:xfrm>
        </p:spPr>
      </p:pic>
      <p:pic>
        <p:nvPicPr>
          <p:cNvPr id="11" name="Picture 10">
            <a:extLst>
              <a:ext uri="{FF2B5EF4-FFF2-40B4-BE49-F238E27FC236}">
                <a16:creationId xmlns:a16="http://schemas.microsoft.com/office/drawing/2014/main" id="{4C894596-B61C-924B-A9B3-37429A52B8CF}"/>
              </a:ext>
            </a:extLst>
          </p:cNvPr>
          <p:cNvPicPr>
            <a:picLocks noChangeAspect="1"/>
          </p:cNvPicPr>
          <p:nvPr/>
        </p:nvPicPr>
        <p:blipFill>
          <a:blip r:embed="rId3"/>
          <a:stretch>
            <a:fillRect/>
          </a:stretch>
        </p:blipFill>
        <p:spPr>
          <a:xfrm>
            <a:off x="7272995" y="1829757"/>
            <a:ext cx="4231617" cy="3344407"/>
          </a:xfrm>
          <a:prstGeom prst="rect">
            <a:avLst/>
          </a:prstGeom>
        </p:spPr>
      </p:pic>
    </p:spTree>
    <p:extLst>
      <p:ext uri="{BB962C8B-B14F-4D97-AF65-F5344CB8AC3E}">
        <p14:creationId xmlns:p14="http://schemas.microsoft.com/office/powerpoint/2010/main" val="7352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C859-112B-7342-BE89-0705CDBF7AAE}"/>
              </a:ext>
            </a:extLst>
          </p:cNvPr>
          <p:cNvSpPr>
            <a:spLocks noGrp="1"/>
          </p:cNvSpPr>
          <p:nvPr>
            <p:ph type="title"/>
          </p:nvPr>
        </p:nvSpPr>
        <p:spPr>
          <a:xfrm>
            <a:off x="2589212" y="299649"/>
            <a:ext cx="8911687" cy="647129"/>
          </a:xfrm>
        </p:spPr>
        <p:txBody>
          <a:bodyPr/>
          <a:lstStyle/>
          <a:p>
            <a:pPr algn="ctr"/>
            <a:r>
              <a:rPr lang="en-US" b="1" dirty="0"/>
              <a:t>Classes</a:t>
            </a:r>
            <a:endParaRPr lang="en-US" dirty="0"/>
          </a:p>
        </p:txBody>
      </p:sp>
      <p:pic>
        <p:nvPicPr>
          <p:cNvPr id="5" name="Content Placeholder 4">
            <a:extLst>
              <a:ext uri="{FF2B5EF4-FFF2-40B4-BE49-F238E27FC236}">
                <a16:creationId xmlns:a16="http://schemas.microsoft.com/office/drawing/2014/main" id="{288935AE-52DB-7A45-AAA9-AF34D86036DB}"/>
              </a:ext>
            </a:extLst>
          </p:cNvPr>
          <p:cNvPicPr>
            <a:picLocks noGrp="1" noChangeAspect="1"/>
          </p:cNvPicPr>
          <p:nvPr>
            <p:ph idx="1"/>
          </p:nvPr>
        </p:nvPicPr>
        <p:blipFill>
          <a:blip r:embed="rId2"/>
          <a:stretch>
            <a:fillRect/>
          </a:stretch>
        </p:blipFill>
        <p:spPr>
          <a:xfrm>
            <a:off x="1851102" y="1334738"/>
            <a:ext cx="4753170" cy="3304168"/>
          </a:xfrm>
        </p:spPr>
      </p:pic>
      <p:pic>
        <p:nvPicPr>
          <p:cNvPr id="7" name="Picture 6">
            <a:extLst>
              <a:ext uri="{FF2B5EF4-FFF2-40B4-BE49-F238E27FC236}">
                <a16:creationId xmlns:a16="http://schemas.microsoft.com/office/drawing/2014/main" id="{05AC56B1-9BF0-A94C-8F1F-B96792BB2C3F}"/>
              </a:ext>
            </a:extLst>
          </p:cNvPr>
          <p:cNvPicPr>
            <a:picLocks noChangeAspect="1"/>
          </p:cNvPicPr>
          <p:nvPr/>
        </p:nvPicPr>
        <p:blipFill>
          <a:blip r:embed="rId3"/>
          <a:stretch>
            <a:fillRect/>
          </a:stretch>
        </p:blipFill>
        <p:spPr>
          <a:xfrm>
            <a:off x="6848977" y="1334737"/>
            <a:ext cx="4851400" cy="3304169"/>
          </a:xfrm>
          <a:prstGeom prst="rect">
            <a:avLst/>
          </a:prstGeom>
        </p:spPr>
      </p:pic>
      <p:sp>
        <p:nvSpPr>
          <p:cNvPr id="8" name="TextBox 7">
            <a:extLst>
              <a:ext uri="{FF2B5EF4-FFF2-40B4-BE49-F238E27FC236}">
                <a16:creationId xmlns:a16="http://schemas.microsoft.com/office/drawing/2014/main" id="{9826C317-F74D-794D-A3AF-BC325A3393A3}"/>
              </a:ext>
            </a:extLst>
          </p:cNvPr>
          <p:cNvSpPr txBox="1"/>
          <p:nvPr/>
        </p:nvSpPr>
        <p:spPr>
          <a:xfrm>
            <a:off x="7406848" y="946778"/>
            <a:ext cx="3735658" cy="646331"/>
          </a:xfrm>
          <a:prstGeom prst="rect">
            <a:avLst/>
          </a:prstGeom>
          <a:noFill/>
        </p:spPr>
        <p:txBody>
          <a:bodyPr wrap="square" rtlCol="0">
            <a:spAutoFit/>
          </a:bodyPr>
          <a:lstStyle/>
          <a:p>
            <a:r>
              <a:rPr lang="en-US" dirty="0"/>
              <a:t>Constructor Function</a:t>
            </a:r>
          </a:p>
          <a:p>
            <a:endParaRPr lang="en-US" dirty="0"/>
          </a:p>
        </p:txBody>
      </p:sp>
      <p:sp>
        <p:nvSpPr>
          <p:cNvPr id="10" name="TextBox 9">
            <a:extLst>
              <a:ext uri="{FF2B5EF4-FFF2-40B4-BE49-F238E27FC236}">
                <a16:creationId xmlns:a16="http://schemas.microsoft.com/office/drawing/2014/main" id="{1E4714C0-99E1-E94F-94D5-AF8ED635A2F1}"/>
              </a:ext>
            </a:extLst>
          </p:cNvPr>
          <p:cNvSpPr txBox="1"/>
          <p:nvPr/>
        </p:nvSpPr>
        <p:spPr>
          <a:xfrm>
            <a:off x="2138453" y="903669"/>
            <a:ext cx="4139684" cy="369332"/>
          </a:xfrm>
          <a:prstGeom prst="rect">
            <a:avLst/>
          </a:prstGeom>
          <a:noFill/>
        </p:spPr>
        <p:txBody>
          <a:bodyPr wrap="square" rtlCol="0">
            <a:spAutoFit/>
          </a:bodyPr>
          <a:lstStyle/>
          <a:p>
            <a:r>
              <a:rPr lang="en-US" dirty="0"/>
              <a:t>Class</a:t>
            </a:r>
          </a:p>
        </p:txBody>
      </p:sp>
      <p:sp>
        <p:nvSpPr>
          <p:cNvPr id="11" name="TextBox 10">
            <a:extLst>
              <a:ext uri="{FF2B5EF4-FFF2-40B4-BE49-F238E27FC236}">
                <a16:creationId xmlns:a16="http://schemas.microsoft.com/office/drawing/2014/main" id="{D59B6AAF-9320-CB4D-9C1D-F09520402C8B}"/>
              </a:ext>
            </a:extLst>
          </p:cNvPr>
          <p:cNvSpPr txBox="1"/>
          <p:nvPr/>
        </p:nvSpPr>
        <p:spPr>
          <a:xfrm>
            <a:off x="1851102" y="5063727"/>
            <a:ext cx="9849275" cy="646331"/>
          </a:xfrm>
          <a:prstGeom prst="rect">
            <a:avLst/>
          </a:prstGeom>
          <a:noFill/>
        </p:spPr>
        <p:txBody>
          <a:bodyPr wrap="square" rtlCol="0">
            <a:spAutoFit/>
          </a:bodyPr>
          <a:lstStyle/>
          <a:p>
            <a:r>
              <a:rPr lang="en-US" dirty="0">
                <a:hlinkClick r:id="rId4"/>
              </a:rPr>
              <a:t>https://developer.mozilla.org/en-US/docs/Web/JavaScript/Reference/Global_Objects/Object/constructor</a:t>
            </a:r>
            <a:endParaRPr lang="en-US" dirty="0"/>
          </a:p>
        </p:txBody>
      </p:sp>
    </p:spTree>
    <p:extLst>
      <p:ext uri="{BB962C8B-B14F-4D97-AF65-F5344CB8AC3E}">
        <p14:creationId xmlns:p14="http://schemas.microsoft.com/office/powerpoint/2010/main" val="416749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4CF9-9D07-0E48-BD04-ACD77C95A317}"/>
              </a:ext>
            </a:extLst>
          </p:cNvPr>
          <p:cNvSpPr>
            <a:spLocks noGrp="1"/>
          </p:cNvSpPr>
          <p:nvPr>
            <p:ph type="title"/>
          </p:nvPr>
        </p:nvSpPr>
        <p:spPr>
          <a:xfrm>
            <a:off x="2589212" y="311876"/>
            <a:ext cx="8911687" cy="557919"/>
          </a:xfrm>
        </p:spPr>
        <p:txBody>
          <a:bodyPr>
            <a:normAutofit fontScale="90000"/>
          </a:bodyPr>
          <a:lstStyle/>
          <a:p>
            <a:pPr algn="ctr"/>
            <a:r>
              <a:rPr lang="en-US" dirty="0"/>
              <a:t>Class</a:t>
            </a:r>
          </a:p>
        </p:txBody>
      </p:sp>
      <p:sp>
        <p:nvSpPr>
          <p:cNvPr id="3" name="Content Placeholder 2">
            <a:extLst>
              <a:ext uri="{FF2B5EF4-FFF2-40B4-BE49-F238E27FC236}">
                <a16:creationId xmlns:a16="http://schemas.microsoft.com/office/drawing/2014/main" id="{0975DB9A-C143-A941-B568-318EA9846B67}"/>
              </a:ext>
            </a:extLst>
          </p:cNvPr>
          <p:cNvSpPr>
            <a:spLocks noGrp="1"/>
          </p:cNvSpPr>
          <p:nvPr>
            <p:ph idx="1"/>
          </p:nvPr>
        </p:nvSpPr>
        <p:spPr>
          <a:xfrm>
            <a:off x="2585499" y="1014606"/>
            <a:ext cx="8915400" cy="5531518"/>
          </a:xfrm>
        </p:spPr>
        <p:txBody>
          <a:bodyPr/>
          <a:lstStyle/>
          <a:p>
            <a:r>
              <a:rPr lang="en-US" b="1" dirty="0"/>
              <a:t>Class Inheritance</a:t>
            </a:r>
          </a:p>
          <a:p>
            <a:r>
              <a:rPr lang="en-US" dirty="0"/>
              <a:t>More intuitive, OOP-style and boilerplate-free inheritance.</a:t>
            </a:r>
          </a:p>
          <a:p>
            <a:r>
              <a:rPr lang="en-US" dirty="0">
                <a:hlinkClick r:id="rId2"/>
              </a:rPr>
              <a:t>https://gist.github.com/Loilo/4d385d64e2b8552dcc12a0f5126b6df8</a:t>
            </a:r>
            <a:endParaRPr lang="en-US" dirty="0"/>
          </a:p>
        </p:txBody>
      </p:sp>
      <p:pic>
        <p:nvPicPr>
          <p:cNvPr id="5" name="Picture 4">
            <a:extLst>
              <a:ext uri="{FF2B5EF4-FFF2-40B4-BE49-F238E27FC236}">
                <a16:creationId xmlns:a16="http://schemas.microsoft.com/office/drawing/2014/main" id="{1487CC19-B837-0F42-8316-586FAB30CE5E}"/>
              </a:ext>
            </a:extLst>
          </p:cNvPr>
          <p:cNvPicPr>
            <a:picLocks noChangeAspect="1"/>
          </p:cNvPicPr>
          <p:nvPr/>
        </p:nvPicPr>
        <p:blipFill>
          <a:blip r:embed="rId3"/>
          <a:stretch>
            <a:fillRect/>
          </a:stretch>
        </p:blipFill>
        <p:spPr>
          <a:xfrm>
            <a:off x="2685740" y="2441807"/>
            <a:ext cx="5727700" cy="3937000"/>
          </a:xfrm>
          <a:prstGeom prst="rect">
            <a:avLst/>
          </a:prstGeom>
        </p:spPr>
      </p:pic>
    </p:spTree>
    <p:extLst>
      <p:ext uri="{BB962C8B-B14F-4D97-AF65-F5344CB8AC3E}">
        <p14:creationId xmlns:p14="http://schemas.microsoft.com/office/powerpoint/2010/main" val="847777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2D39-2BA9-054A-A4BA-F6DDBB3793B2}"/>
              </a:ext>
            </a:extLst>
          </p:cNvPr>
          <p:cNvSpPr>
            <a:spLocks noGrp="1"/>
          </p:cNvSpPr>
          <p:nvPr>
            <p:ph type="title"/>
          </p:nvPr>
        </p:nvSpPr>
        <p:spPr>
          <a:xfrm>
            <a:off x="2589212" y="233819"/>
            <a:ext cx="8911687" cy="513314"/>
          </a:xfrm>
        </p:spPr>
        <p:txBody>
          <a:bodyPr>
            <a:normAutofit fontScale="90000"/>
          </a:bodyPr>
          <a:lstStyle/>
          <a:p>
            <a:pPr algn="ctr"/>
            <a:r>
              <a:rPr lang="en-US" dirty="0"/>
              <a:t>Class</a:t>
            </a:r>
          </a:p>
        </p:txBody>
      </p:sp>
      <p:sp>
        <p:nvSpPr>
          <p:cNvPr id="3" name="Content Placeholder 2">
            <a:extLst>
              <a:ext uri="{FF2B5EF4-FFF2-40B4-BE49-F238E27FC236}">
                <a16:creationId xmlns:a16="http://schemas.microsoft.com/office/drawing/2014/main" id="{0818311A-2C8C-1B45-A715-DA54CBAC9106}"/>
              </a:ext>
            </a:extLst>
          </p:cNvPr>
          <p:cNvSpPr>
            <a:spLocks noGrp="1"/>
          </p:cNvSpPr>
          <p:nvPr>
            <p:ph idx="1"/>
          </p:nvPr>
        </p:nvSpPr>
        <p:spPr>
          <a:xfrm>
            <a:off x="2589212" y="992459"/>
            <a:ext cx="8915400" cy="5542156"/>
          </a:xfrm>
        </p:spPr>
        <p:txBody>
          <a:bodyPr/>
          <a:lstStyle/>
          <a:p>
            <a:r>
              <a:rPr lang="en-US" b="1" dirty="0"/>
              <a:t>Static Members</a:t>
            </a:r>
          </a:p>
          <a:p>
            <a:r>
              <a:rPr lang="en-US" dirty="0"/>
              <a:t>Simple support for static class members.</a:t>
            </a:r>
          </a:p>
          <a:p>
            <a:endParaRPr lang="en-US" dirty="0"/>
          </a:p>
        </p:txBody>
      </p:sp>
      <p:pic>
        <p:nvPicPr>
          <p:cNvPr id="5" name="Picture 4">
            <a:extLst>
              <a:ext uri="{FF2B5EF4-FFF2-40B4-BE49-F238E27FC236}">
                <a16:creationId xmlns:a16="http://schemas.microsoft.com/office/drawing/2014/main" id="{D7359CCD-F84F-F141-A70B-790A6975A49D}"/>
              </a:ext>
            </a:extLst>
          </p:cNvPr>
          <p:cNvPicPr>
            <a:picLocks noChangeAspect="1"/>
          </p:cNvPicPr>
          <p:nvPr/>
        </p:nvPicPr>
        <p:blipFill>
          <a:blip r:embed="rId2"/>
          <a:stretch>
            <a:fillRect/>
          </a:stretch>
        </p:blipFill>
        <p:spPr>
          <a:xfrm>
            <a:off x="2589211" y="2056780"/>
            <a:ext cx="7368827" cy="4546662"/>
          </a:xfrm>
          <a:prstGeom prst="rect">
            <a:avLst/>
          </a:prstGeom>
        </p:spPr>
      </p:pic>
    </p:spTree>
    <p:extLst>
      <p:ext uri="{BB962C8B-B14F-4D97-AF65-F5344CB8AC3E}">
        <p14:creationId xmlns:p14="http://schemas.microsoft.com/office/powerpoint/2010/main" val="3797900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7FDE-B3ED-A141-8C83-B401123E61F9}"/>
              </a:ext>
            </a:extLst>
          </p:cNvPr>
          <p:cNvSpPr>
            <a:spLocks noGrp="1"/>
          </p:cNvSpPr>
          <p:nvPr>
            <p:ph type="title"/>
          </p:nvPr>
        </p:nvSpPr>
        <p:spPr>
          <a:xfrm>
            <a:off x="2592925" y="624109"/>
            <a:ext cx="8911687" cy="535617"/>
          </a:xfrm>
        </p:spPr>
        <p:txBody>
          <a:bodyPr>
            <a:normAutofit fontScale="90000"/>
          </a:bodyPr>
          <a:lstStyle/>
          <a:p>
            <a:r>
              <a:rPr lang="en-US" b="1" dirty="0"/>
              <a:t>Generators</a:t>
            </a:r>
            <a:endParaRPr lang="en-US" dirty="0"/>
          </a:p>
        </p:txBody>
      </p:sp>
      <p:sp>
        <p:nvSpPr>
          <p:cNvPr id="3" name="Content Placeholder 2">
            <a:extLst>
              <a:ext uri="{FF2B5EF4-FFF2-40B4-BE49-F238E27FC236}">
                <a16:creationId xmlns:a16="http://schemas.microsoft.com/office/drawing/2014/main" id="{945B633E-921B-9C4B-A394-90D15F255EF0}"/>
              </a:ext>
            </a:extLst>
          </p:cNvPr>
          <p:cNvSpPr>
            <a:spLocks noGrp="1"/>
          </p:cNvSpPr>
          <p:nvPr>
            <p:ph idx="1"/>
          </p:nvPr>
        </p:nvSpPr>
        <p:spPr>
          <a:xfrm>
            <a:off x="2040673" y="1405054"/>
            <a:ext cx="9463939" cy="5140712"/>
          </a:xfrm>
        </p:spPr>
        <p:txBody>
          <a:bodyPr/>
          <a:lstStyle/>
          <a:p>
            <a:r>
              <a:rPr lang="en-US" b="1" dirty="0"/>
              <a:t>Generator Function, Direct Use</a:t>
            </a:r>
          </a:p>
          <a:p>
            <a:r>
              <a:rPr lang="en-US" dirty="0"/>
              <a:t>Support for generator functions, a special variant of functions where the control flow can be paused and resumed, in order to produce sequence of values (either finite or infinite).</a:t>
            </a:r>
          </a:p>
          <a:p>
            <a:endParaRPr lang="en-US" dirty="0"/>
          </a:p>
          <a:p>
            <a:endParaRPr lang="en-US" dirty="0"/>
          </a:p>
        </p:txBody>
      </p:sp>
      <p:pic>
        <p:nvPicPr>
          <p:cNvPr id="5" name="Picture 4">
            <a:extLst>
              <a:ext uri="{FF2B5EF4-FFF2-40B4-BE49-F238E27FC236}">
                <a16:creationId xmlns:a16="http://schemas.microsoft.com/office/drawing/2014/main" id="{1FB70576-FF29-3844-A01C-0F51107E4800}"/>
              </a:ext>
            </a:extLst>
          </p:cNvPr>
          <p:cNvPicPr>
            <a:picLocks noChangeAspect="1"/>
          </p:cNvPicPr>
          <p:nvPr/>
        </p:nvPicPr>
        <p:blipFill>
          <a:blip r:embed="rId2"/>
          <a:stretch>
            <a:fillRect/>
          </a:stretch>
        </p:blipFill>
        <p:spPr>
          <a:xfrm>
            <a:off x="2259012" y="2906491"/>
            <a:ext cx="4787900" cy="3327400"/>
          </a:xfrm>
          <a:prstGeom prst="rect">
            <a:avLst/>
          </a:prstGeom>
        </p:spPr>
      </p:pic>
      <p:pic>
        <p:nvPicPr>
          <p:cNvPr id="7" name="Picture 6">
            <a:extLst>
              <a:ext uri="{FF2B5EF4-FFF2-40B4-BE49-F238E27FC236}">
                <a16:creationId xmlns:a16="http://schemas.microsoft.com/office/drawing/2014/main" id="{10DA1D25-61F1-3140-9C16-8E6F87B5CF65}"/>
              </a:ext>
            </a:extLst>
          </p:cNvPr>
          <p:cNvPicPr>
            <a:picLocks noChangeAspect="1"/>
          </p:cNvPicPr>
          <p:nvPr/>
        </p:nvPicPr>
        <p:blipFill>
          <a:blip r:embed="rId3"/>
          <a:stretch>
            <a:fillRect/>
          </a:stretch>
        </p:blipFill>
        <p:spPr>
          <a:xfrm>
            <a:off x="7142588" y="2906491"/>
            <a:ext cx="4826000" cy="3327400"/>
          </a:xfrm>
          <a:prstGeom prst="rect">
            <a:avLst/>
          </a:prstGeom>
        </p:spPr>
      </p:pic>
    </p:spTree>
    <p:extLst>
      <p:ext uri="{BB962C8B-B14F-4D97-AF65-F5344CB8AC3E}">
        <p14:creationId xmlns:p14="http://schemas.microsoft.com/office/powerpoint/2010/main" val="820168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85D9-2E30-1945-88BF-D52EBDE1F2B2}"/>
              </a:ext>
            </a:extLst>
          </p:cNvPr>
          <p:cNvSpPr>
            <a:spLocks noGrp="1"/>
          </p:cNvSpPr>
          <p:nvPr>
            <p:ph type="title"/>
          </p:nvPr>
        </p:nvSpPr>
        <p:spPr>
          <a:xfrm>
            <a:off x="2592925" y="624110"/>
            <a:ext cx="8911687" cy="580222"/>
          </a:xfrm>
        </p:spPr>
        <p:txBody>
          <a:bodyPr>
            <a:normAutofit fontScale="90000"/>
          </a:bodyPr>
          <a:lstStyle/>
          <a:p>
            <a:r>
              <a:rPr lang="en-US" b="1" dirty="0"/>
              <a:t>Promises</a:t>
            </a:r>
            <a:endParaRPr lang="en-US" dirty="0"/>
          </a:p>
        </p:txBody>
      </p:sp>
      <p:sp>
        <p:nvSpPr>
          <p:cNvPr id="3" name="Content Placeholder 2">
            <a:extLst>
              <a:ext uri="{FF2B5EF4-FFF2-40B4-BE49-F238E27FC236}">
                <a16:creationId xmlns:a16="http://schemas.microsoft.com/office/drawing/2014/main" id="{8973782F-1763-004C-ADAB-E2D1D4D17F8B}"/>
              </a:ext>
            </a:extLst>
          </p:cNvPr>
          <p:cNvSpPr>
            <a:spLocks noGrp="1"/>
          </p:cNvSpPr>
          <p:nvPr>
            <p:ph idx="1"/>
          </p:nvPr>
        </p:nvSpPr>
        <p:spPr>
          <a:xfrm>
            <a:off x="2589212" y="1204332"/>
            <a:ext cx="8915400" cy="5252224"/>
          </a:xfrm>
        </p:spPr>
        <p:txBody>
          <a:bodyPr/>
          <a:lstStyle/>
          <a:p>
            <a:r>
              <a:rPr lang="en-US" b="1" dirty="0"/>
              <a:t>Promise Usage</a:t>
            </a:r>
          </a:p>
          <a:p>
            <a:r>
              <a:rPr lang="en-US" dirty="0"/>
              <a:t>First class representation of a value that may be made asynchronously and be available in the future.</a:t>
            </a:r>
          </a:p>
          <a:p>
            <a:endParaRPr lang="en-US" dirty="0"/>
          </a:p>
          <a:p>
            <a:endParaRPr lang="en-US" dirty="0"/>
          </a:p>
        </p:txBody>
      </p:sp>
      <p:pic>
        <p:nvPicPr>
          <p:cNvPr id="5" name="Picture 4">
            <a:extLst>
              <a:ext uri="{FF2B5EF4-FFF2-40B4-BE49-F238E27FC236}">
                <a16:creationId xmlns:a16="http://schemas.microsoft.com/office/drawing/2014/main" id="{00364B28-E82F-F846-B133-4EC12875458C}"/>
              </a:ext>
            </a:extLst>
          </p:cNvPr>
          <p:cNvPicPr>
            <a:picLocks noChangeAspect="1"/>
          </p:cNvPicPr>
          <p:nvPr/>
        </p:nvPicPr>
        <p:blipFill>
          <a:blip r:embed="rId2"/>
          <a:stretch>
            <a:fillRect/>
          </a:stretch>
        </p:blipFill>
        <p:spPr>
          <a:xfrm>
            <a:off x="2589212" y="2400610"/>
            <a:ext cx="7975600" cy="3149600"/>
          </a:xfrm>
          <a:prstGeom prst="rect">
            <a:avLst/>
          </a:prstGeom>
        </p:spPr>
      </p:pic>
    </p:spTree>
    <p:extLst>
      <p:ext uri="{BB962C8B-B14F-4D97-AF65-F5344CB8AC3E}">
        <p14:creationId xmlns:p14="http://schemas.microsoft.com/office/powerpoint/2010/main" val="180050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1393B-ECEB-A04C-BF94-F9D988DC07A8}"/>
              </a:ext>
            </a:extLst>
          </p:cNvPr>
          <p:cNvSpPr txBox="1"/>
          <p:nvPr/>
        </p:nvSpPr>
        <p:spPr>
          <a:xfrm>
            <a:off x="2085278" y="2051825"/>
            <a:ext cx="8497230" cy="1569660"/>
          </a:xfrm>
          <a:prstGeom prst="rect">
            <a:avLst/>
          </a:prstGeom>
          <a:noFill/>
        </p:spPr>
        <p:txBody>
          <a:bodyPr wrap="square" rtlCol="0">
            <a:spAutoFit/>
          </a:bodyPr>
          <a:lstStyle/>
          <a:p>
            <a:pPr algn="ctr"/>
            <a:r>
              <a:rPr lang="en-US" sz="3200" dirty="0" err="1"/>
              <a:t>Tìm</a:t>
            </a:r>
            <a:r>
              <a:rPr lang="en-US" sz="3200" dirty="0"/>
              <a:t> </a:t>
            </a:r>
            <a:r>
              <a:rPr lang="en-US" sz="3200" dirty="0" err="1"/>
              <a:t>hiểu</a:t>
            </a:r>
            <a:r>
              <a:rPr lang="en-US" sz="3200" dirty="0"/>
              <a:t> </a:t>
            </a:r>
            <a:r>
              <a:rPr lang="en-US" sz="3200" dirty="0" err="1"/>
              <a:t>thêm</a:t>
            </a:r>
            <a:r>
              <a:rPr lang="en-US" sz="3200" dirty="0"/>
              <a:t> </a:t>
            </a:r>
            <a:r>
              <a:rPr lang="en-US" sz="3200" dirty="0" err="1"/>
              <a:t>về</a:t>
            </a:r>
            <a:r>
              <a:rPr lang="en-US" sz="3200" dirty="0"/>
              <a:t> </a:t>
            </a:r>
            <a:r>
              <a:rPr lang="en-US" sz="3200" dirty="0" err="1"/>
              <a:t>các</a:t>
            </a:r>
            <a:r>
              <a:rPr lang="en-US" sz="3200" dirty="0"/>
              <a:t> </a:t>
            </a:r>
            <a:r>
              <a:rPr lang="en-US" sz="3200" dirty="0" err="1"/>
              <a:t>kiến</a:t>
            </a:r>
            <a:r>
              <a:rPr lang="en-US" sz="3200" dirty="0"/>
              <a:t> </a:t>
            </a:r>
            <a:r>
              <a:rPr lang="en-US" sz="3200" dirty="0" err="1"/>
              <a:t>thức</a:t>
            </a:r>
            <a:r>
              <a:rPr lang="en-US" sz="3200" dirty="0"/>
              <a:t> </a:t>
            </a:r>
            <a:r>
              <a:rPr lang="en-US" sz="3200" dirty="0" err="1"/>
              <a:t>liên</a:t>
            </a:r>
            <a:r>
              <a:rPr lang="en-US" sz="3200" dirty="0"/>
              <a:t> </a:t>
            </a:r>
            <a:r>
              <a:rPr lang="en-US" sz="3200" dirty="0" err="1"/>
              <a:t>quan</a:t>
            </a:r>
            <a:r>
              <a:rPr lang="en-US" sz="3200" dirty="0"/>
              <a:t> </a:t>
            </a:r>
            <a:r>
              <a:rPr lang="en-US" sz="3200" dirty="0" err="1"/>
              <a:t>và</a:t>
            </a:r>
            <a:r>
              <a:rPr lang="en-US" sz="3200" dirty="0"/>
              <a:t> </a:t>
            </a:r>
            <a:r>
              <a:rPr lang="en-US" sz="3200" dirty="0" err="1"/>
              <a:t>bổ</a:t>
            </a:r>
            <a:r>
              <a:rPr lang="en-US" sz="3200" dirty="0"/>
              <a:t> </a:t>
            </a:r>
            <a:r>
              <a:rPr lang="en-US" sz="3200" dirty="0" err="1"/>
              <a:t>trợ</a:t>
            </a:r>
            <a:r>
              <a:rPr lang="en-US" sz="3200" dirty="0"/>
              <a:t> </a:t>
            </a:r>
            <a:r>
              <a:rPr lang="en-US" sz="3200" dirty="0" err="1"/>
              <a:t>cho</a:t>
            </a:r>
            <a:r>
              <a:rPr lang="en-US" sz="3200" dirty="0"/>
              <a:t> </a:t>
            </a:r>
            <a:r>
              <a:rPr lang="en-US" sz="3200" dirty="0" err="1"/>
              <a:t>phần</a:t>
            </a:r>
            <a:r>
              <a:rPr lang="en-US" sz="3200" dirty="0"/>
              <a:t> ES6</a:t>
            </a:r>
          </a:p>
          <a:p>
            <a:pPr algn="ctr"/>
            <a:r>
              <a:rPr lang="en-US" sz="3200" dirty="0"/>
              <a:t>(</a:t>
            </a:r>
            <a:r>
              <a:rPr lang="en-US" sz="3200" dirty="0" err="1"/>
              <a:t>Không</a:t>
            </a:r>
            <a:r>
              <a:rPr lang="en-US" sz="3200" dirty="0"/>
              <a:t> </a:t>
            </a:r>
            <a:r>
              <a:rPr lang="en-US" sz="3200" dirty="0" err="1"/>
              <a:t>phải</a:t>
            </a:r>
            <a:r>
              <a:rPr lang="en-US" sz="3200" dirty="0"/>
              <a:t> </a:t>
            </a:r>
            <a:r>
              <a:rPr lang="en-US" sz="3200" dirty="0" err="1"/>
              <a:t>từ</a:t>
            </a:r>
            <a:r>
              <a:rPr lang="en-US" sz="3200" dirty="0"/>
              <a:t> ES6 </a:t>
            </a:r>
            <a:r>
              <a:rPr lang="en-US" sz="3200" dirty="0" err="1"/>
              <a:t>mới</a:t>
            </a:r>
            <a:r>
              <a:rPr lang="en-US" sz="3200" dirty="0"/>
              <a:t> </a:t>
            </a:r>
            <a:r>
              <a:rPr lang="en-US" sz="3200" dirty="0" err="1"/>
              <a:t>có</a:t>
            </a:r>
            <a:r>
              <a:rPr lang="en-US" sz="3200" dirty="0"/>
              <a:t>)</a:t>
            </a:r>
          </a:p>
        </p:txBody>
      </p:sp>
    </p:spTree>
    <p:extLst>
      <p:ext uri="{BB962C8B-B14F-4D97-AF65-F5344CB8AC3E}">
        <p14:creationId xmlns:p14="http://schemas.microsoft.com/office/powerpoint/2010/main" val="3880425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A436-EF7B-794D-B1AA-9224C031E765}"/>
              </a:ext>
            </a:extLst>
          </p:cNvPr>
          <p:cNvSpPr>
            <a:spLocks noGrp="1"/>
          </p:cNvSpPr>
          <p:nvPr>
            <p:ph type="title"/>
          </p:nvPr>
        </p:nvSpPr>
        <p:spPr>
          <a:xfrm>
            <a:off x="2592925" y="624110"/>
            <a:ext cx="8911687" cy="1280890"/>
          </a:xfrm>
        </p:spPr>
        <p:txBody>
          <a:bodyPr/>
          <a:lstStyle/>
          <a:p>
            <a:r>
              <a:rPr lang="en-US" dirty="0"/>
              <a:t>What is ECMAScript ?</a:t>
            </a:r>
            <a:br>
              <a:rPr lang="en-US" dirty="0"/>
            </a:br>
            <a:endParaRPr lang="en-US" dirty="0"/>
          </a:p>
        </p:txBody>
      </p:sp>
      <p:sp>
        <p:nvSpPr>
          <p:cNvPr id="3" name="Content Placeholder 2">
            <a:extLst>
              <a:ext uri="{FF2B5EF4-FFF2-40B4-BE49-F238E27FC236}">
                <a16:creationId xmlns:a16="http://schemas.microsoft.com/office/drawing/2014/main" id="{EE05D589-794F-6740-BC01-2490FBD3525A}"/>
              </a:ext>
            </a:extLst>
          </p:cNvPr>
          <p:cNvSpPr>
            <a:spLocks noGrp="1"/>
          </p:cNvSpPr>
          <p:nvPr>
            <p:ph idx="1"/>
          </p:nvPr>
        </p:nvSpPr>
        <p:spPr/>
        <p:txBody>
          <a:bodyPr>
            <a:normAutofit lnSpcReduction="10000"/>
          </a:bodyPr>
          <a:lstStyle/>
          <a:p>
            <a:r>
              <a:rPr lang="en-US" b="1" dirty="0"/>
              <a:t>ECMAScript</a:t>
            </a:r>
            <a:r>
              <a:rPr lang="en-US" dirty="0"/>
              <a:t> (or </a:t>
            </a:r>
            <a:r>
              <a:rPr lang="en-US" b="1" dirty="0"/>
              <a:t>ES</a:t>
            </a:r>
            <a:r>
              <a:rPr lang="en-US" dirty="0"/>
              <a:t>) is a </a:t>
            </a:r>
            <a:r>
              <a:rPr lang="en-US" dirty="0">
                <a:hlinkClick r:id="rId2" tooltip="Scripting-language"/>
              </a:rPr>
              <a:t>scripting-language</a:t>
            </a:r>
            <a:r>
              <a:rPr lang="en-US" dirty="0"/>
              <a:t> </a:t>
            </a:r>
            <a:r>
              <a:rPr lang="en-US" dirty="0">
                <a:hlinkClick r:id="rId3" tooltip="Specification (technical standard)"/>
              </a:rPr>
              <a:t>specification</a:t>
            </a:r>
            <a:r>
              <a:rPr lang="en-US" dirty="0"/>
              <a:t> standardized by </a:t>
            </a:r>
            <a:r>
              <a:rPr lang="en-US" dirty="0">
                <a:hlinkClick r:id="rId4" tooltip="Ecma International"/>
              </a:rPr>
              <a:t>Ecma International</a:t>
            </a:r>
            <a:r>
              <a:rPr lang="en-US" dirty="0"/>
              <a:t> in </a:t>
            </a:r>
            <a:r>
              <a:rPr lang="en-US" b="1" dirty="0"/>
              <a:t>ECMA-262</a:t>
            </a:r>
            <a:r>
              <a:rPr lang="en-US" dirty="0"/>
              <a:t> and ISO/IEC-16262. It was created to standardize </a:t>
            </a:r>
            <a:r>
              <a:rPr lang="en-US" u="sng" dirty="0">
                <a:hlinkClick r:id="rId5"/>
              </a:rPr>
              <a:t>JavaScript</a:t>
            </a:r>
            <a:r>
              <a:rPr lang="en-US" dirty="0"/>
              <a:t>, so as to foster multiple independent implementations. JavaScript has remained the best-known implementation of ECMAScript since the standard was first published, with other well-known implementations including </a:t>
            </a:r>
            <a:r>
              <a:rPr lang="en-US" dirty="0">
                <a:hlinkClick r:id="rId6" tooltip="JScript"/>
              </a:rPr>
              <a:t>JScript</a:t>
            </a:r>
            <a:r>
              <a:rPr lang="en-US" dirty="0"/>
              <a:t> and </a:t>
            </a:r>
            <a:r>
              <a:rPr lang="en-US" dirty="0">
                <a:hlinkClick r:id="rId7" tooltip="ActionScript"/>
              </a:rPr>
              <a:t>ActionScript</a:t>
            </a:r>
            <a:r>
              <a:rPr lang="en-US" dirty="0"/>
              <a:t>. ECMAScript is commonly used for </a:t>
            </a:r>
            <a:r>
              <a:rPr lang="en-US" dirty="0">
                <a:hlinkClick r:id="rId8" tooltip="Client-side scripting"/>
              </a:rPr>
              <a:t>client-side scripting</a:t>
            </a:r>
            <a:r>
              <a:rPr lang="en-US" dirty="0"/>
              <a:t> on the </a:t>
            </a:r>
            <a:r>
              <a:rPr lang="en-US" dirty="0">
                <a:hlinkClick r:id="rId9" tooltip="World Wide Web"/>
              </a:rPr>
              <a:t>World Wide Web</a:t>
            </a:r>
            <a:r>
              <a:rPr lang="en-US" dirty="0"/>
              <a:t>, and it is increasingly being used for writing server applications and services using </a:t>
            </a:r>
            <a:r>
              <a:rPr lang="en-US" dirty="0">
                <a:hlinkClick r:id="rId10" tooltip="Node.js"/>
              </a:rPr>
              <a:t>Node.js</a:t>
            </a:r>
            <a:r>
              <a:rPr lang="en-US" dirty="0"/>
              <a:t>.</a:t>
            </a:r>
          </a:p>
          <a:p>
            <a:r>
              <a:rPr lang="vi-VN" dirty="0"/>
              <a:t>ECMAScript là một chuẩn hóa của các ngôn ngữ client side – server side cho Jscript, Javascript, Actionscript. Và nó đã được cấp bản quyển bởi tổ chức ECMA International.</a:t>
            </a:r>
            <a:endParaRPr lang="en-US" dirty="0"/>
          </a:p>
          <a:p>
            <a:r>
              <a:rPr lang="en-US" dirty="0"/>
              <a:t>Source : </a:t>
            </a:r>
            <a:r>
              <a:rPr lang="en-US" dirty="0">
                <a:hlinkClick r:id="rId11"/>
              </a:rPr>
              <a:t>https://en.wikipedia.org/wiki/ECMAScript</a:t>
            </a:r>
            <a:endParaRPr lang="en-US" dirty="0"/>
          </a:p>
        </p:txBody>
      </p:sp>
    </p:spTree>
    <p:extLst>
      <p:ext uri="{BB962C8B-B14F-4D97-AF65-F5344CB8AC3E}">
        <p14:creationId xmlns:p14="http://schemas.microsoft.com/office/powerpoint/2010/main" val="2810356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A745-5273-B843-85D7-0A7BA5602F6C}"/>
              </a:ext>
            </a:extLst>
          </p:cNvPr>
          <p:cNvSpPr>
            <a:spLocks noGrp="1"/>
          </p:cNvSpPr>
          <p:nvPr>
            <p:ph type="title"/>
          </p:nvPr>
        </p:nvSpPr>
        <p:spPr>
          <a:xfrm>
            <a:off x="2592925" y="624110"/>
            <a:ext cx="8911687" cy="624827"/>
          </a:xfrm>
        </p:spPr>
        <p:txBody>
          <a:bodyPr>
            <a:normAutofit fontScale="90000"/>
          </a:bodyPr>
          <a:lstStyle/>
          <a:p>
            <a:r>
              <a:rPr lang="en-US" b="1" dirty="0"/>
              <a:t>Callback function</a:t>
            </a:r>
          </a:p>
        </p:txBody>
      </p:sp>
      <p:sp>
        <p:nvSpPr>
          <p:cNvPr id="3" name="Content Placeholder 2">
            <a:extLst>
              <a:ext uri="{FF2B5EF4-FFF2-40B4-BE49-F238E27FC236}">
                <a16:creationId xmlns:a16="http://schemas.microsoft.com/office/drawing/2014/main" id="{55CF89BE-C91F-4149-B62C-D753C5B56863}"/>
              </a:ext>
            </a:extLst>
          </p:cNvPr>
          <p:cNvSpPr>
            <a:spLocks noGrp="1"/>
          </p:cNvSpPr>
          <p:nvPr>
            <p:ph idx="1"/>
          </p:nvPr>
        </p:nvSpPr>
        <p:spPr>
          <a:xfrm>
            <a:off x="2589212" y="1405054"/>
            <a:ext cx="8915400" cy="4506168"/>
          </a:xfrm>
        </p:spPr>
        <p:txBody>
          <a:bodyPr/>
          <a:lstStyle/>
          <a:p>
            <a:r>
              <a:rPr lang="en-US" dirty="0"/>
              <a:t>A callback function is a function passed into another function as an argument, which is then invoked inside the outer function to complete some kind of routine or action.</a:t>
            </a:r>
          </a:p>
          <a:p>
            <a:pPr marL="0" indent="0">
              <a:buNone/>
            </a:pPr>
            <a:endParaRPr lang="en-US" dirty="0"/>
          </a:p>
        </p:txBody>
      </p:sp>
      <p:pic>
        <p:nvPicPr>
          <p:cNvPr id="5" name="Picture 4">
            <a:extLst>
              <a:ext uri="{FF2B5EF4-FFF2-40B4-BE49-F238E27FC236}">
                <a16:creationId xmlns:a16="http://schemas.microsoft.com/office/drawing/2014/main" id="{E7D807FA-E025-114F-B98B-B850076869B7}"/>
              </a:ext>
            </a:extLst>
          </p:cNvPr>
          <p:cNvPicPr>
            <a:picLocks noChangeAspect="1"/>
          </p:cNvPicPr>
          <p:nvPr/>
        </p:nvPicPr>
        <p:blipFill>
          <a:blip r:embed="rId2"/>
          <a:stretch>
            <a:fillRect/>
          </a:stretch>
        </p:blipFill>
        <p:spPr>
          <a:xfrm>
            <a:off x="2732088" y="2346239"/>
            <a:ext cx="6870700" cy="3721100"/>
          </a:xfrm>
          <a:prstGeom prst="rect">
            <a:avLst/>
          </a:prstGeom>
        </p:spPr>
      </p:pic>
    </p:spTree>
    <p:extLst>
      <p:ext uri="{BB962C8B-B14F-4D97-AF65-F5344CB8AC3E}">
        <p14:creationId xmlns:p14="http://schemas.microsoft.com/office/powerpoint/2010/main" val="613748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F60F-A570-144F-8E1F-731B00C5E2B9}"/>
              </a:ext>
            </a:extLst>
          </p:cNvPr>
          <p:cNvSpPr>
            <a:spLocks noGrp="1"/>
          </p:cNvSpPr>
          <p:nvPr>
            <p:ph type="title"/>
          </p:nvPr>
        </p:nvSpPr>
        <p:spPr>
          <a:xfrm>
            <a:off x="2592925" y="624110"/>
            <a:ext cx="8911687" cy="580222"/>
          </a:xfrm>
        </p:spPr>
        <p:txBody>
          <a:bodyPr>
            <a:normAutofit fontScale="90000"/>
          </a:bodyPr>
          <a:lstStyle/>
          <a:p>
            <a:r>
              <a:rPr lang="en-US" sz="3100" b="1" dirty="0"/>
              <a:t>Callback Hell -pyramid of doom</a:t>
            </a:r>
            <a:r>
              <a:rPr lang="en-US" sz="3100" dirty="0"/>
              <a:t> - </a:t>
            </a:r>
            <a:r>
              <a:rPr lang="en-US" sz="3100" b="1" dirty="0" err="1"/>
              <a:t>hadouken</a:t>
            </a:r>
            <a:br>
              <a:rPr lang="en-US" b="1" dirty="0"/>
            </a:br>
            <a:endParaRPr lang="en-US" dirty="0"/>
          </a:p>
        </p:txBody>
      </p:sp>
      <p:pic>
        <p:nvPicPr>
          <p:cNvPr id="5" name="Content Placeholder 4">
            <a:extLst>
              <a:ext uri="{FF2B5EF4-FFF2-40B4-BE49-F238E27FC236}">
                <a16:creationId xmlns:a16="http://schemas.microsoft.com/office/drawing/2014/main" id="{F22DCB4C-0170-B04E-8115-6A2ACE452B74}"/>
              </a:ext>
            </a:extLst>
          </p:cNvPr>
          <p:cNvPicPr>
            <a:picLocks noGrp="1" noChangeAspect="1"/>
          </p:cNvPicPr>
          <p:nvPr>
            <p:ph idx="1"/>
          </p:nvPr>
        </p:nvPicPr>
        <p:blipFill>
          <a:blip r:embed="rId2"/>
          <a:stretch>
            <a:fillRect/>
          </a:stretch>
        </p:blipFill>
        <p:spPr>
          <a:xfrm>
            <a:off x="2745841" y="1438275"/>
            <a:ext cx="8602144" cy="4473575"/>
          </a:xfrm>
        </p:spPr>
      </p:pic>
    </p:spTree>
    <p:extLst>
      <p:ext uri="{BB962C8B-B14F-4D97-AF65-F5344CB8AC3E}">
        <p14:creationId xmlns:p14="http://schemas.microsoft.com/office/powerpoint/2010/main" val="977885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BEF8-00A5-6F4A-992F-9DF458453178}"/>
              </a:ext>
            </a:extLst>
          </p:cNvPr>
          <p:cNvSpPr>
            <a:spLocks noGrp="1"/>
          </p:cNvSpPr>
          <p:nvPr>
            <p:ph type="title"/>
          </p:nvPr>
        </p:nvSpPr>
        <p:spPr>
          <a:xfrm>
            <a:off x="2589212" y="377708"/>
            <a:ext cx="8911687" cy="569070"/>
          </a:xfrm>
        </p:spPr>
        <p:txBody>
          <a:bodyPr>
            <a:normAutofit fontScale="90000"/>
          </a:bodyPr>
          <a:lstStyle/>
          <a:p>
            <a:r>
              <a:rPr lang="en-US" b="1" dirty="0" err="1"/>
              <a:t>async</a:t>
            </a:r>
            <a:r>
              <a:rPr lang="en-US" b="1" dirty="0"/>
              <a:t> function</a:t>
            </a:r>
            <a:br>
              <a:rPr lang="en-US" b="1"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539959F5-AAA6-8349-A035-FB7825DCA7B0}"/>
              </a:ext>
            </a:extLst>
          </p:cNvPr>
          <p:cNvSpPr>
            <a:spLocks noGrp="1"/>
          </p:cNvSpPr>
          <p:nvPr>
            <p:ph idx="1"/>
          </p:nvPr>
        </p:nvSpPr>
        <p:spPr>
          <a:xfrm>
            <a:off x="2585499" y="946777"/>
            <a:ext cx="8915400" cy="5665895"/>
          </a:xfrm>
        </p:spPr>
        <p:txBody>
          <a:bodyPr/>
          <a:lstStyle/>
          <a:p>
            <a:r>
              <a:rPr lang="en-US" dirty="0"/>
              <a:t>The </a:t>
            </a:r>
            <a:r>
              <a:rPr lang="en-US" b="1" dirty="0" err="1"/>
              <a:t>async</a:t>
            </a:r>
            <a:r>
              <a:rPr lang="en-US" b="1" dirty="0"/>
              <a:t> function</a:t>
            </a:r>
            <a:r>
              <a:rPr lang="en-US" dirty="0"/>
              <a:t> declaration defines an </a:t>
            </a:r>
            <a:r>
              <a:rPr lang="en-US" b="1" dirty="0"/>
              <a:t>asynchronous function</a:t>
            </a:r>
            <a:r>
              <a:rPr lang="en-US" dirty="0"/>
              <a:t>, which returns an </a:t>
            </a:r>
            <a:r>
              <a:rPr lang="en-US" dirty="0">
                <a:hlinkClick r:id="rId2" tooltip="The AsyncFunction constructor creates a new async function object. In JavaScript every asynchronous function is actually an AsyncFunction object."/>
              </a:rPr>
              <a:t>AsyncFunction</a:t>
            </a:r>
            <a:r>
              <a:rPr lang="en-US" dirty="0"/>
              <a:t> object. An asynchronous function is a function which operates asynchronously via the event loop, using an implicit </a:t>
            </a:r>
            <a:r>
              <a:rPr lang="en-US" dirty="0">
                <a:hlinkClick r:id="rId3" tooltip="The Promise object represents the eventual completion (or failure) of an asynchronous operation, and its resulting value."/>
              </a:rPr>
              <a:t>Promise</a:t>
            </a:r>
            <a:r>
              <a:rPr lang="en-US" dirty="0"/>
              <a:t> to return its result. But the syntax and structure of your code using </a:t>
            </a:r>
            <a:r>
              <a:rPr lang="en-US" dirty="0" err="1"/>
              <a:t>async</a:t>
            </a:r>
            <a:r>
              <a:rPr lang="en-US" dirty="0"/>
              <a:t> functions is much more like using standard synchronous functions.</a:t>
            </a:r>
          </a:p>
          <a:p>
            <a:endParaRPr lang="en-US" dirty="0"/>
          </a:p>
        </p:txBody>
      </p:sp>
      <p:pic>
        <p:nvPicPr>
          <p:cNvPr id="5" name="Picture 4">
            <a:extLst>
              <a:ext uri="{FF2B5EF4-FFF2-40B4-BE49-F238E27FC236}">
                <a16:creationId xmlns:a16="http://schemas.microsoft.com/office/drawing/2014/main" id="{980AAA8A-9574-2E49-881E-63887A687CA3}"/>
              </a:ext>
            </a:extLst>
          </p:cNvPr>
          <p:cNvPicPr>
            <a:picLocks noChangeAspect="1"/>
          </p:cNvPicPr>
          <p:nvPr/>
        </p:nvPicPr>
        <p:blipFill>
          <a:blip r:embed="rId4"/>
          <a:stretch>
            <a:fillRect/>
          </a:stretch>
        </p:blipFill>
        <p:spPr>
          <a:xfrm>
            <a:off x="2678421" y="2705846"/>
            <a:ext cx="6276007" cy="3968991"/>
          </a:xfrm>
          <a:prstGeom prst="rect">
            <a:avLst/>
          </a:prstGeom>
        </p:spPr>
      </p:pic>
    </p:spTree>
    <p:extLst>
      <p:ext uri="{BB962C8B-B14F-4D97-AF65-F5344CB8AC3E}">
        <p14:creationId xmlns:p14="http://schemas.microsoft.com/office/powerpoint/2010/main" val="90749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2703-10A2-0F4C-8211-9F9A9D93F177}"/>
              </a:ext>
            </a:extLst>
          </p:cNvPr>
          <p:cNvSpPr>
            <a:spLocks noGrp="1"/>
          </p:cNvSpPr>
          <p:nvPr>
            <p:ph type="title"/>
          </p:nvPr>
        </p:nvSpPr>
        <p:spPr>
          <a:xfrm>
            <a:off x="1720966" y="691018"/>
            <a:ext cx="3696362" cy="535617"/>
          </a:xfrm>
        </p:spPr>
        <p:txBody>
          <a:bodyPr>
            <a:normAutofit fontScale="90000"/>
          </a:bodyPr>
          <a:lstStyle/>
          <a:p>
            <a:pPr algn="ctr"/>
            <a:r>
              <a:rPr lang="en-US" dirty="0"/>
              <a:t>Example Funny</a:t>
            </a:r>
          </a:p>
        </p:txBody>
      </p:sp>
      <p:pic>
        <p:nvPicPr>
          <p:cNvPr id="5" name="Content Placeholder 4">
            <a:extLst>
              <a:ext uri="{FF2B5EF4-FFF2-40B4-BE49-F238E27FC236}">
                <a16:creationId xmlns:a16="http://schemas.microsoft.com/office/drawing/2014/main" id="{6A40D03C-F076-9342-9E80-9CD28D6B36C5}"/>
              </a:ext>
            </a:extLst>
          </p:cNvPr>
          <p:cNvPicPr>
            <a:picLocks noGrp="1" noChangeAspect="1"/>
          </p:cNvPicPr>
          <p:nvPr>
            <p:ph idx="1"/>
          </p:nvPr>
        </p:nvPicPr>
        <p:blipFill>
          <a:blip r:embed="rId2"/>
          <a:stretch>
            <a:fillRect/>
          </a:stretch>
        </p:blipFill>
        <p:spPr>
          <a:xfrm>
            <a:off x="1720967" y="1688519"/>
            <a:ext cx="3921550" cy="3218017"/>
          </a:xfrm>
        </p:spPr>
      </p:pic>
      <p:pic>
        <p:nvPicPr>
          <p:cNvPr id="7" name="Picture 6">
            <a:extLst>
              <a:ext uri="{FF2B5EF4-FFF2-40B4-BE49-F238E27FC236}">
                <a16:creationId xmlns:a16="http://schemas.microsoft.com/office/drawing/2014/main" id="{9C436E3B-0F94-8D45-98D3-CC6EA0228E5A}"/>
              </a:ext>
            </a:extLst>
          </p:cNvPr>
          <p:cNvPicPr>
            <a:picLocks noChangeAspect="1"/>
          </p:cNvPicPr>
          <p:nvPr/>
        </p:nvPicPr>
        <p:blipFill>
          <a:blip r:embed="rId3"/>
          <a:stretch>
            <a:fillRect/>
          </a:stretch>
        </p:blipFill>
        <p:spPr>
          <a:xfrm>
            <a:off x="5940944" y="691018"/>
            <a:ext cx="5466754" cy="5064787"/>
          </a:xfrm>
          <a:prstGeom prst="rect">
            <a:avLst/>
          </a:prstGeom>
        </p:spPr>
      </p:pic>
    </p:spTree>
    <p:extLst>
      <p:ext uri="{BB962C8B-B14F-4D97-AF65-F5344CB8AC3E}">
        <p14:creationId xmlns:p14="http://schemas.microsoft.com/office/powerpoint/2010/main" val="403169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F30A0C-05B5-4044-BA24-8F0CD077563E}"/>
              </a:ext>
            </a:extLst>
          </p:cNvPr>
          <p:cNvSpPr txBox="1"/>
          <p:nvPr/>
        </p:nvSpPr>
        <p:spPr>
          <a:xfrm>
            <a:off x="5386039" y="3512634"/>
            <a:ext cx="3196709" cy="707886"/>
          </a:xfrm>
          <a:prstGeom prst="rect">
            <a:avLst/>
          </a:prstGeom>
          <a:noFill/>
        </p:spPr>
        <p:txBody>
          <a:bodyPr wrap="none" rtlCol="0">
            <a:spAutoFit/>
          </a:bodyPr>
          <a:lstStyle/>
          <a:p>
            <a:r>
              <a:rPr lang="en-US" sz="4000" dirty="0"/>
              <a:t>Thanks you !</a:t>
            </a:r>
          </a:p>
        </p:txBody>
      </p:sp>
    </p:spTree>
    <p:extLst>
      <p:ext uri="{BB962C8B-B14F-4D97-AF65-F5344CB8AC3E}">
        <p14:creationId xmlns:p14="http://schemas.microsoft.com/office/powerpoint/2010/main" val="165212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FCCD-6AEE-2442-95BD-F15CCE8E5D76}"/>
              </a:ext>
            </a:extLst>
          </p:cNvPr>
          <p:cNvSpPr>
            <a:spLocks noGrp="1"/>
          </p:cNvSpPr>
          <p:nvPr>
            <p:ph type="title"/>
          </p:nvPr>
        </p:nvSpPr>
        <p:spPr/>
        <p:txBody>
          <a:bodyPr/>
          <a:lstStyle/>
          <a:p>
            <a:r>
              <a:rPr lang="en-US" dirty="0"/>
              <a:t>What is ECMAScript ?</a:t>
            </a:r>
          </a:p>
        </p:txBody>
      </p:sp>
      <p:sp>
        <p:nvSpPr>
          <p:cNvPr id="3" name="Content Placeholder 2">
            <a:extLst>
              <a:ext uri="{FF2B5EF4-FFF2-40B4-BE49-F238E27FC236}">
                <a16:creationId xmlns:a16="http://schemas.microsoft.com/office/drawing/2014/main" id="{11F2DF3F-CBAC-8F42-BDF5-196872C093EC}"/>
              </a:ext>
            </a:extLst>
          </p:cNvPr>
          <p:cNvSpPr>
            <a:spLocks noGrp="1"/>
          </p:cNvSpPr>
          <p:nvPr>
            <p:ph idx="1"/>
          </p:nvPr>
        </p:nvSpPr>
        <p:spPr/>
        <p:txBody>
          <a:bodyPr/>
          <a:lstStyle/>
          <a:p>
            <a:r>
              <a:rPr lang="en-US" b="1" dirty="0"/>
              <a:t>ECMAScript 3 (December 1999).</a:t>
            </a:r>
            <a:r>
              <a:rPr lang="en-US" dirty="0"/>
              <a:t> This is the version of ECMAScript that most browsers support today. It introduced many features that have become an inherent part of the language:</a:t>
            </a:r>
          </a:p>
          <a:p>
            <a:r>
              <a:rPr lang="en-US" b="1" dirty="0"/>
              <a:t>ECMAScript 4 (abandoned July 2008).</a:t>
            </a:r>
            <a:r>
              <a:rPr lang="en-US" dirty="0"/>
              <a:t> ECMAScript 4 was developed as the next version of JavaScript, with a prototype written in ML. However, TC39 could not agree on its feature set. To prevent an impasse, the committee met at the end of July 2008 and came to an accord, summarized in four points</a:t>
            </a:r>
          </a:p>
          <a:p>
            <a:r>
              <a:rPr lang="en-US" b="1" dirty="0"/>
              <a:t>ECMAScript 5 (December 2009).</a:t>
            </a:r>
            <a:r>
              <a:rPr lang="en-US" dirty="0"/>
              <a:t> This version brings several enhancements to the standard library and even updated language semantics via a </a:t>
            </a:r>
            <a:r>
              <a:rPr lang="en-US" i="1" dirty="0"/>
              <a:t>strict mode</a:t>
            </a:r>
            <a:r>
              <a:rPr lang="en-US" dirty="0"/>
              <a:t>.</a:t>
            </a:r>
          </a:p>
          <a:p>
            <a:endParaRPr lang="en-US" dirty="0"/>
          </a:p>
        </p:txBody>
      </p:sp>
    </p:spTree>
    <p:extLst>
      <p:ext uri="{BB962C8B-B14F-4D97-AF65-F5344CB8AC3E}">
        <p14:creationId xmlns:p14="http://schemas.microsoft.com/office/powerpoint/2010/main" val="165248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43F38F-4BCF-B041-9E2B-80D3890E2B5B}"/>
              </a:ext>
            </a:extLst>
          </p:cNvPr>
          <p:cNvPicPr>
            <a:picLocks noChangeAspect="1"/>
          </p:cNvPicPr>
          <p:nvPr/>
        </p:nvPicPr>
        <p:blipFill>
          <a:blip r:embed="rId2"/>
          <a:stretch>
            <a:fillRect/>
          </a:stretch>
        </p:blipFill>
        <p:spPr>
          <a:xfrm>
            <a:off x="2368550" y="2228850"/>
            <a:ext cx="7454900" cy="2400300"/>
          </a:xfrm>
          <a:prstGeom prst="rect">
            <a:avLst/>
          </a:prstGeom>
        </p:spPr>
      </p:pic>
    </p:spTree>
    <p:extLst>
      <p:ext uri="{BB962C8B-B14F-4D97-AF65-F5344CB8AC3E}">
        <p14:creationId xmlns:p14="http://schemas.microsoft.com/office/powerpoint/2010/main" val="35916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3ACD-0BB1-9142-8DEC-AFB31E5B2E5E}"/>
              </a:ext>
            </a:extLst>
          </p:cNvPr>
          <p:cNvSpPr>
            <a:spLocks noGrp="1"/>
          </p:cNvSpPr>
          <p:nvPr>
            <p:ph type="title"/>
          </p:nvPr>
        </p:nvSpPr>
        <p:spPr/>
        <p:txBody>
          <a:bodyPr/>
          <a:lstStyle/>
          <a:p>
            <a:r>
              <a:rPr lang="en-US" b="1" dirty="0"/>
              <a:t>Constants</a:t>
            </a:r>
            <a:endParaRPr lang="en-US" dirty="0"/>
          </a:p>
        </p:txBody>
      </p:sp>
      <p:sp>
        <p:nvSpPr>
          <p:cNvPr id="3" name="Content Placeholder 2">
            <a:extLst>
              <a:ext uri="{FF2B5EF4-FFF2-40B4-BE49-F238E27FC236}">
                <a16:creationId xmlns:a16="http://schemas.microsoft.com/office/drawing/2014/main" id="{5203B95A-FFF4-E54C-8E97-3F6D5BE4A9C7}"/>
              </a:ext>
            </a:extLst>
          </p:cNvPr>
          <p:cNvSpPr>
            <a:spLocks noGrp="1"/>
          </p:cNvSpPr>
          <p:nvPr>
            <p:ph idx="1"/>
          </p:nvPr>
        </p:nvSpPr>
        <p:spPr/>
        <p:txBody>
          <a:bodyPr>
            <a:normAutofit fontScale="77500" lnSpcReduction="20000"/>
          </a:bodyPr>
          <a:lstStyle/>
          <a:p>
            <a:r>
              <a:rPr lang="en-US" b="1" dirty="0"/>
              <a:t>Constants</a:t>
            </a:r>
          </a:p>
          <a:p>
            <a:r>
              <a:rPr lang="en-US" dirty="0"/>
              <a:t>Support for constants (also known as "immutable variables"), i.e., variables which cannot be re-assigned new content. Notice: this only makes the variable itself immutable, not its assigned content (for instance, in case the content is an object, this means the object itself can still be altered).</a:t>
            </a:r>
          </a:p>
          <a:p>
            <a:r>
              <a:rPr lang="vi-VN" dirty="0"/>
              <a:t>Hỗ trợ các hằng số (còn được gọi là "các biến không thay đổi"), tức là các biến không thể được gán lại nội dung mới. Lưu ý: điều này chỉ làm cho chính biến đó không thay đổi, không phải nội dung được gán của nó (ví dụ, trong trường hợp nội dung là một object, điều này có nghĩa là chính object vẫn có thể bị thay đổi).</a:t>
            </a:r>
            <a:endParaRPr lang="en-US" dirty="0"/>
          </a:p>
          <a:p>
            <a:r>
              <a:rPr lang="en-US" dirty="0"/>
              <a:t>Ex:</a:t>
            </a:r>
          </a:p>
          <a:p>
            <a:pPr marL="0" indent="0">
              <a:buNone/>
            </a:pPr>
            <a:r>
              <a:rPr lang="en-US" b="1" dirty="0" err="1"/>
              <a:t>const</a:t>
            </a:r>
            <a:r>
              <a:rPr lang="en-US" dirty="0"/>
              <a:t> PI</a:t>
            </a:r>
            <a:r>
              <a:rPr lang="en-US" b="1" dirty="0"/>
              <a:t> = </a:t>
            </a:r>
            <a:r>
              <a:rPr lang="en-US" dirty="0"/>
              <a:t>3</a:t>
            </a:r>
            <a:r>
              <a:rPr lang="en-US" b="1" dirty="0"/>
              <a:t>.</a:t>
            </a:r>
            <a:r>
              <a:rPr lang="en-US" dirty="0"/>
              <a:t>141593</a:t>
            </a:r>
            <a:r>
              <a:rPr lang="en-US" b="1" dirty="0"/>
              <a:t>;</a:t>
            </a:r>
          </a:p>
          <a:p>
            <a:pPr marL="0" indent="0">
              <a:buNone/>
            </a:pPr>
            <a:r>
              <a:rPr lang="en-US" dirty="0"/>
              <a:t> PI </a:t>
            </a:r>
            <a:r>
              <a:rPr lang="en-US" b="1" dirty="0"/>
              <a:t>&gt;</a:t>
            </a:r>
            <a:r>
              <a:rPr lang="en-US" dirty="0"/>
              <a:t> 3</a:t>
            </a:r>
            <a:r>
              <a:rPr lang="en-US" b="1" dirty="0"/>
              <a:t>.</a:t>
            </a:r>
            <a:r>
              <a:rPr lang="en-US" dirty="0"/>
              <a:t>0</a:t>
            </a:r>
            <a:r>
              <a:rPr lang="en-US" b="1" dirty="0"/>
              <a:t>;</a:t>
            </a:r>
          </a:p>
          <a:p>
            <a:pPr marL="0" indent="0">
              <a:buNone/>
            </a:pPr>
            <a:r>
              <a:rPr lang="en-US" b="1" dirty="0" err="1"/>
              <a:t>const</a:t>
            </a:r>
            <a:r>
              <a:rPr lang="en-US" dirty="0"/>
              <a:t> a = {one: 1}; </a:t>
            </a:r>
          </a:p>
          <a:p>
            <a:pPr marL="0" indent="0">
              <a:buNone/>
            </a:pPr>
            <a:r>
              <a:rPr lang="en-US" dirty="0" err="1"/>
              <a:t>a.three</a:t>
            </a:r>
            <a:r>
              <a:rPr lang="en-US" dirty="0"/>
              <a:t> = 3; // this is ok. </a:t>
            </a:r>
          </a:p>
          <a:p>
            <a:pPr marL="0" indent="0">
              <a:buNone/>
            </a:pPr>
            <a:r>
              <a:rPr lang="en-US" dirty="0"/>
              <a:t>a = {two: 2}; // this doesn't work.</a:t>
            </a:r>
          </a:p>
        </p:txBody>
      </p:sp>
    </p:spTree>
    <p:extLst>
      <p:ext uri="{BB962C8B-B14F-4D97-AF65-F5344CB8AC3E}">
        <p14:creationId xmlns:p14="http://schemas.microsoft.com/office/powerpoint/2010/main" val="110349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2544-3D7B-8245-9377-FD9F1E3B25C0}"/>
              </a:ext>
            </a:extLst>
          </p:cNvPr>
          <p:cNvSpPr>
            <a:spLocks noGrp="1"/>
          </p:cNvSpPr>
          <p:nvPr>
            <p:ph type="title"/>
          </p:nvPr>
        </p:nvSpPr>
        <p:spPr>
          <a:xfrm>
            <a:off x="2592925" y="624110"/>
            <a:ext cx="8911687" cy="691734"/>
          </a:xfrm>
        </p:spPr>
        <p:txBody>
          <a:bodyPr/>
          <a:lstStyle/>
          <a:p>
            <a:r>
              <a:rPr lang="en-US" b="1" dirty="0"/>
              <a:t>Scoping</a:t>
            </a:r>
            <a:endParaRPr lang="en-US" dirty="0"/>
          </a:p>
        </p:txBody>
      </p:sp>
      <p:sp>
        <p:nvSpPr>
          <p:cNvPr id="3" name="Content Placeholder 2">
            <a:extLst>
              <a:ext uri="{FF2B5EF4-FFF2-40B4-BE49-F238E27FC236}">
                <a16:creationId xmlns:a16="http://schemas.microsoft.com/office/drawing/2014/main" id="{4C9798D1-59ED-3048-B82C-5764E372FAF5}"/>
              </a:ext>
            </a:extLst>
          </p:cNvPr>
          <p:cNvSpPr>
            <a:spLocks noGrp="1"/>
          </p:cNvSpPr>
          <p:nvPr>
            <p:ph idx="1"/>
          </p:nvPr>
        </p:nvSpPr>
        <p:spPr>
          <a:xfrm>
            <a:off x="2589212" y="1706137"/>
            <a:ext cx="8915400" cy="4205085"/>
          </a:xfrm>
        </p:spPr>
        <p:txBody>
          <a:bodyPr>
            <a:normAutofit/>
          </a:bodyPr>
          <a:lstStyle/>
          <a:p>
            <a:r>
              <a:rPr lang="en-US" b="1" dirty="0"/>
              <a:t>Block-Scoped Variables</a:t>
            </a:r>
          </a:p>
          <a:p>
            <a:r>
              <a:rPr lang="en-US" dirty="0"/>
              <a:t>Block-scoped variables (and constants) without hoisting.</a:t>
            </a:r>
          </a:p>
          <a:p>
            <a:pPr marL="0" indent="0">
              <a:buNone/>
            </a:pPr>
            <a:r>
              <a:rPr lang="en-US" b="1" dirty="0">
                <a:solidFill>
                  <a:srgbClr val="3377BB"/>
                </a:solidFill>
                <a:latin typeface="TypoPRO DejaVu Sans Mono"/>
              </a:rPr>
              <a:t>for</a:t>
            </a:r>
            <a:r>
              <a:rPr lang="en-US" b="1" dirty="0">
                <a:solidFill>
                  <a:srgbClr val="000000"/>
                </a:solidFill>
                <a:latin typeface="TypoPRO DejaVu Sans Mono"/>
              </a:rPr>
              <a:t> </a:t>
            </a:r>
            <a:r>
              <a:rPr lang="en-US" b="1" dirty="0">
                <a:solidFill>
                  <a:srgbClr val="3377BB"/>
                </a:solidFill>
                <a:latin typeface="TypoPRO DejaVu Sans Mono"/>
              </a:rPr>
              <a:t>(let</a:t>
            </a:r>
            <a:r>
              <a:rPr lang="en-US" b="1" dirty="0">
                <a:solidFill>
                  <a:srgbClr val="000000"/>
                </a:solidFill>
                <a:latin typeface="TypoPRO DejaVu Sans Mono"/>
              </a:rPr>
              <a:t> </a:t>
            </a:r>
            <a:r>
              <a:rPr lang="en-US" b="1" dirty="0" err="1">
                <a:solidFill>
                  <a:srgbClr val="000000"/>
                </a:solidFill>
                <a:latin typeface="TypoPRO DejaVu Sans Mono"/>
              </a:rPr>
              <a:t>i</a:t>
            </a:r>
            <a:r>
              <a:rPr lang="en-US" b="1" dirty="0">
                <a:solidFill>
                  <a:srgbClr val="3377BB"/>
                </a:solidFill>
                <a:latin typeface="TypoPRO DejaVu Sans Mono"/>
              </a:rPr>
              <a:t> = </a:t>
            </a:r>
            <a:r>
              <a:rPr lang="en-US" b="1" dirty="0">
                <a:solidFill>
                  <a:srgbClr val="AA7733"/>
                </a:solidFill>
                <a:latin typeface="TypoPRO DejaVu Sans Mono"/>
              </a:rPr>
              <a:t>0</a:t>
            </a:r>
            <a:r>
              <a:rPr lang="en-US" b="1" dirty="0">
                <a:solidFill>
                  <a:srgbClr val="3377BB"/>
                </a:solidFill>
                <a:latin typeface="TypoPRO DejaVu Sans Mono"/>
              </a:rPr>
              <a:t>;</a:t>
            </a:r>
            <a:r>
              <a:rPr lang="en-US" b="1" dirty="0">
                <a:solidFill>
                  <a:srgbClr val="000000"/>
                </a:solidFill>
                <a:latin typeface="TypoPRO DejaVu Sans Mono"/>
              </a:rPr>
              <a:t> </a:t>
            </a:r>
            <a:r>
              <a:rPr lang="en-US" b="1" dirty="0" err="1">
                <a:solidFill>
                  <a:srgbClr val="000000"/>
                </a:solidFill>
                <a:latin typeface="TypoPRO DejaVu Sans Mono"/>
              </a:rPr>
              <a:t>i</a:t>
            </a:r>
            <a:r>
              <a:rPr lang="en-US" b="1" dirty="0">
                <a:solidFill>
                  <a:srgbClr val="000000"/>
                </a:solidFill>
                <a:latin typeface="TypoPRO DejaVu Sans Mono"/>
              </a:rPr>
              <a:t> </a:t>
            </a:r>
            <a:r>
              <a:rPr lang="en-US" b="1" dirty="0">
                <a:solidFill>
                  <a:srgbClr val="3377BB"/>
                </a:solidFill>
                <a:latin typeface="TypoPRO DejaVu Sans Mono"/>
              </a:rPr>
              <a:t>&lt;</a:t>
            </a:r>
            <a:r>
              <a:rPr lang="en-US" b="1" dirty="0">
                <a:solidFill>
                  <a:srgbClr val="000000"/>
                </a:solidFill>
                <a:latin typeface="TypoPRO DejaVu Sans Mono"/>
              </a:rPr>
              <a:t> </a:t>
            </a:r>
            <a:r>
              <a:rPr lang="en-US" b="1" dirty="0" err="1">
                <a:solidFill>
                  <a:srgbClr val="000000"/>
                </a:solidFill>
                <a:latin typeface="TypoPRO DejaVu Sans Mono"/>
              </a:rPr>
              <a:t>a</a:t>
            </a:r>
            <a:r>
              <a:rPr lang="en-US" b="1" dirty="0" err="1">
                <a:solidFill>
                  <a:srgbClr val="3377BB"/>
                </a:solidFill>
                <a:latin typeface="TypoPRO DejaVu Sans Mono"/>
              </a:rPr>
              <a:t>.</a:t>
            </a:r>
            <a:r>
              <a:rPr lang="en-US" b="1" dirty="0" err="1">
                <a:solidFill>
                  <a:srgbClr val="000000"/>
                </a:solidFill>
                <a:latin typeface="TypoPRO DejaVu Sans Mono"/>
              </a:rPr>
              <a:t>length</a:t>
            </a:r>
            <a:r>
              <a:rPr lang="en-US" b="1" dirty="0">
                <a:solidFill>
                  <a:srgbClr val="3377BB"/>
                </a:solidFill>
                <a:latin typeface="TypoPRO DejaVu Sans Mono"/>
              </a:rPr>
              <a:t>;</a:t>
            </a:r>
            <a:r>
              <a:rPr lang="en-US" b="1" dirty="0">
                <a:solidFill>
                  <a:srgbClr val="000000"/>
                </a:solidFill>
                <a:latin typeface="TypoPRO DejaVu Sans Mono"/>
              </a:rPr>
              <a:t> </a:t>
            </a:r>
            <a:r>
              <a:rPr lang="en-US" b="1" dirty="0" err="1">
                <a:solidFill>
                  <a:srgbClr val="000000"/>
                </a:solidFill>
                <a:latin typeface="TypoPRO DejaVu Sans Mono"/>
              </a:rPr>
              <a:t>i</a:t>
            </a:r>
            <a:r>
              <a:rPr lang="en-US" b="1" dirty="0">
                <a:solidFill>
                  <a:srgbClr val="3377BB"/>
                </a:solidFill>
                <a:latin typeface="TypoPRO DejaVu Sans Mono"/>
              </a:rPr>
              <a:t>++)</a:t>
            </a:r>
            <a:r>
              <a:rPr lang="en-US" b="1" dirty="0">
                <a:solidFill>
                  <a:srgbClr val="000000"/>
                </a:solidFill>
                <a:latin typeface="TypoPRO DejaVu Sans Mono"/>
              </a:rPr>
              <a:t> </a:t>
            </a:r>
            <a:r>
              <a:rPr lang="en-US" b="1" dirty="0">
                <a:solidFill>
                  <a:srgbClr val="3377BB"/>
                </a:solidFill>
                <a:latin typeface="TypoPRO DejaVu Sans Mono"/>
              </a:rPr>
              <a:t>{</a:t>
            </a:r>
            <a:r>
              <a:rPr lang="en-US" b="1" dirty="0">
                <a:solidFill>
                  <a:srgbClr val="000000"/>
                </a:solidFill>
                <a:latin typeface="TypoPRO DejaVu Sans Mono"/>
              </a:rPr>
              <a:t> </a:t>
            </a:r>
            <a:r>
              <a:rPr lang="en-US" b="1" dirty="0">
                <a:solidFill>
                  <a:srgbClr val="3377BB"/>
                </a:solidFill>
                <a:latin typeface="TypoPRO DejaVu Sans Mono"/>
              </a:rPr>
              <a:t>let</a:t>
            </a:r>
            <a:r>
              <a:rPr lang="en-US" b="1" dirty="0">
                <a:solidFill>
                  <a:srgbClr val="000000"/>
                </a:solidFill>
                <a:latin typeface="TypoPRO DejaVu Sans Mono"/>
              </a:rPr>
              <a:t> x</a:t>
            </a:r>
            <a:r>
              <a:rPr lang="en-US" b="1" dirty="0">
                <a:solidFill>
                  <a:srgbClr val="3377BB"/>
                </a:solidFill>
                <a:latin typeface="TypoPRO DejaVu Sans Mono"/>
              </a:rPr>
              <a:t> = </a:t>
            </a:r>
            <a:r>
              <a:rPr lang="en-US" b="1" dirty="0">
                <a:solidFill>
                  <a:srgbClr val="000000"/>
                </a:solidFill>
                <a:latin typeface="TypoPRO DejaVu Sans Mono"/>
              </a:rPr>
              <a:t>a</a:t>
            </a:r>
            <a:r>
              <a:rPr lang="en-US" b="1" dirty="0">
                <a:solidFill>
                  <a:srgbClr val="3377BB"/>
                </a:solidFill>
                <a:latin typeface="TypoPRO DejaVu Sans Mono"/>
              </a:rPr>
              <a:t>[</a:t>
            </a:r>
            <a:r>
              <a:rPr lang="en-US" b="1" dirty="0" err="1">
                <a:solidFill>
                  <a:srgbClr val="000000"/>
                </a:solidFill>
                <a:latin typeface="TypoPRO DejaVu Sans Mono"/>
              </a:rPr>
              <a:t>i</a:t>
            </a:r>
            <a:r>
              <a:rPr lang="en-US" b="1" dirty="0">
                <a:solidFill>
                  <a:srgbClr val="3377BB"/>
                </a:solidFill>
                <a:latin typeface="TypoPRO DejaVu Sans Mono"/>
              </a:rPr>
              <a:t>];</a:t>
            </a:r>
            <a:r>
              <a:rPr lang="en-US" b="1" dirty="0">
                <a:solidFill>
                  <a:srgbClr val="000000"/>
                </a:solidFill>
                <a:latin typeface="TypoPRO DejaVu Sans Mono"/>
              </a:rPr>
              <a:t> </a:t>
            </a:r>
            <a:r>
              <a:rPr lang="en-US" b="1" dirty="0">
                <a:solidFill>
                  <a:srgbClr val="999999"/>
                </a:solidFill>
                <a:latin typeface="TypoPRO DejaVu Sans Mono"/>
              </a:rPr>
              <a:t>…</a:t>
            </a:r>
            <a:r>
              <a:rPr lang="en-US" b="1" dirty="0">
                <a:solidFill>
                  <a:srgbClr val="000000"/>
                </a:solidFill>
                <a:latin typeface="TypoPRO DejaVu Sans Mono"/>
              </a:rPr>
              <a:t> </a:t>
            </a:r>
            <a:r>
              <a:rPr lang="en-US" b="1" dirty="0">
                <a:solidFill>
                  <a:srgbClr val="3377BB"/>
                </a:solidFill>
                <a:latin typeface="TypoPRO DejaVu Sans Mono"/>
              </a:rPr>
              <a:t>}</a:t>
            </a:r>
            <a:r>
              <a:rPr lang="en-US" b="1" dirty="0">
                <a:solidFill>
                  <a:srgbClr val="000000"/>
                </a:solidFill>
                <a:latin typeface="TypoPRO DejaVu Sans Mono"/>
              </a:rPr>
              <a:t> </a:t>
            </a:r>
          </a:p>
          <a:p>
            <a:pPr marL="0" indent="0">
              <a:buNone/>
            </a:pPr>
            <a:endParaRPr lang="en-US" b="1" dirty="0">
              <a:solidFill>
                <a:srgbClr val="000000"/>
              </a:solidFill>
              <a:latin typeface="TypoPRO DejaVu Sans Mono"/>
            </a:endParaRPr>
          </a:p>
        </p:txBody>
      </p:sp>
      <p:pic>
        <p:nvPicPr>
          <p:cNvPr id="5" name="Picture 4">
            <a:extLst>
              <a:ext uri="{FF2B5EF4-FFF2-40B4-BE49-F238E27FC236}">
                <a16:creationId xmlns:a16="http://schemas.microsoft.com/office/drawing/2014/main" id="{D28CC67B-8E28-2D48-9C99-53629CA74A33}"/>
              </a:ext>
            </a:extLst>
          </p:cNvPr>
          <p:cNvPicPr>
            <a:picLocks noChangeAspect="1"/>
          </p:cNvPicPr>
          <p:nvPr/>
        </p:nvPicPr>
        <p:blipFill>
          <a:blip r:embed="rId2"/>
          <a:stretch>
            <a:fillRect/>
          </a:stretch>
        </p:blipFill>
        <p:spPr>
          <a:xfrm>
            <a:off x="2589212" y="3295022"/>
            <a:ext cx="3956554" cy="2616200"/>
          </a:xfrm>
          <a:prstGeom prst="rect">
            <a:avLst/>
          </a:prstGeom>
        </p:spPr>
      </p:pic>
      <p:pic>
        <p:nvPicPr>
          <p:cNvPr id="9" name="Picture 8">
            <a:extLst>
              <a:ext uri="{FF2B5EF4-FFF2-40B4-BE49-F238E27FC236}">
                <a16:creationId xmlns:a16="http://schemas.microsoft.com/office/drawing/2014/main" id="{EBFA3910-0962-594F-B895-0D93D25BE7E1}"/>
              </a:ext>
            </a:extLst>
          </p:cNvPr>
          <p:cNvPicPr>
            <a:picLocks noChangeAspect="1"/>
          </p:cNvPicPr>
          <p:nvPr/>
        </p:nvPicPr>
        <p:blipFill>
          <a:blip r:embed="rId3"/>
          <a:stretch>
            <a:fillRect/>
          </a:stretch>
        </p:blipFill>
        <p:spPr>
          <a:xfrm>
            <a:off x="6696888" y="3295022"/>
            <a:ext cx="4737100" cy="2616200"/>
          </a:xfrm>
          <a:prstGeom prst="rect">
            <a:avLst/>
          </a:prstGeom>
        </p:spPr>
      </p:pic>
    </p:spTree>
    <p:extLst>
      <p:ext uri="{BB962C8B-B14F-4D97-AF65-F5344CB8AC3E}">
        <p14:creationId xmlns:p14="http://schemas.microsoft.com/office/powerpoint/2010/main" val="335056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EA19-0B19-AB42-97EC-CC799B6BC4DD}"/>
              </a:ext>
            </a:extLst>
          </p:cNvPr>
          <p:cNvSpPr>
            <a:spLocks noGrp="1"/>
          </p:cNvSpPr>
          <p:nvPr>
            <p:ph type="title"/>
          </p:nvPr>
        </p:nvSpPr>
        <p:spPr>
          <a:xfrm>
            <a:off x="2592925" y="624110"/>
            <a:ext cx="4343133" cy="680583"/>
          </a:xfrm>
        </p:spPr>
        <p:txBody>
          <a:bodyPr/>
          <a:lstStyle/>
          <a:p>
            <a:r>
              <a:rPr lang="en-US" b="1" dirty="0"/>
              <a:t>Scoping</a:t>
            </a:r>
            <a:endParaRPr lang="en-US" dirty="0"/>
          </a:p>
        </p:txBody>
      </p:sp>
      <p:sp>
        <p:nvSpPr>
          <p:cNvPr id="3" name="Content Placeholder 2">
            <a:extLst>
              <a:ext uri="{FF2B5EF4-FFF2-40B4-BE49-F238E27FC236}">
                <a16:creationId xmlns:a16="http://schemas.microsoft.com/office/drawing/2014/main" id="{12897DB2-6E30-2545-8893-ED1ADA88EA86}"/>
              </a:ext>
            </a:extLst>
          </p:cNvPr>
          <p:cNvSpPr>
            <a:spLocks noGrp="1"/>
          </p:cNvSpPr>
          <p:nvPr>
            <p:ph idx="1"/>
          </p:nvPr>
        </p:nvSpPr>
        <p:spPr>
          <a:xfrm>
            <a:off x="2589212" y="1594624"/>
            <a:ext cx="8915400" cy="4316598"/>
          </a:xfrm>
        </p:spPr>
        <p:txBody>
          <a:bodyPr/>
          <a:lstStyle/>
          <a:p>
            <a:r>
              <a:rPr lang="en-US" b="1" dirty="0"/>
              <a:t>Block-Scoped Functions</a:t>
            </a:r>
          </a:p>
          <a:p>
            <a:r>
              <a:rPr lang="en-US" dirty="0"/>
              <a:t>Block-scoped function definitions.</a:t>
            </a:r>
          </a:p>
          <a:p>
            <a:pPr marL="0" indent="0">
              <a:buNone/>
            </a:pPr>
            <a:br>
              <a:rPr lang="en-US" dirty="0"/>
            </a:br>
            <a:endParaRPr lang="en-US" dirty="0"/>
          </a:p>
          <a:p>
            <a:endParaRPr lang="en-US" dirty="0"/>
          </a:p>
        </p:txBody>
      </p:sp>
      <p:pic>
        <p:nvPicPr>
          <p:cNvPr id="5" name="Picture 4">
            <a:extLst>
              <a:ext uri="{FF2B5EF4-FFF2-40B4-BE49-F238E27FC236}">
                <a16:creationId xmlns:a16="http://schemas.microsoft.com/office/drawing/2014/main" id="{1CCA3159-1CAF-8648-A303-A6331FC3DFF5}"/>
              </a:ext>
            </a:extLst>
          </p:cNvPr>
          <p:cNvPicPr>
            <a:picLocks noChangeAspect="1"/>
          </p:cNvPicPr>
          <p:nvPr/>
        </p:nvPicPr>
        <p:blipFill>
          <a:blip r:embed="rId2"/>
          <a:stretch>
            <a:fillRect/>
          </a:stretch>
        </p:blipFill>
        <p:spPr>
          <a:xfrm>
            <a:off x="2589211" y="2804686"/>
            <a:ext cx="4045765" cy="2832100"/>
          </a:xfrm>
          <a:prstGeom prst="rect">
            <a:avLst/>
          </a:prstGeom>
        </p:spPr>
      </p:pic>
      <p:pic>
        <p:nvPicPr>
          <p:cNvPr id="7" name="Picture 6">
            <a:extLst>
              <a:ext uri="{FF2B5EF4-FFF2-40B4-BE49-F238E27FC236}">
                <a16:creationId xmlns:a16="http://schemas.microsoft.com/office/drawing/2014/main" id="{35BD2169-0CD0-4544-963B-F8EE46A7AB33}"/>
              </a:ext>
            </a:extLst>
          </p:cNvPr>
          <p:cNvPicPr>
            <a:picLocks noChangeAspect="1"/>
          </p:cNvPicPr>
          <p:nvPr/>
        </p:nvPicPr>
        <p:blipFill>
          <a:blip r:embed="rId3"/>
          <a:stretch>
            <a:fillRect/>
          </a:stretch>
        </p:blipFill>
        <p:spPr>
          <a:xfrm>
            <a:off x="6936058" y="2804686"/>
            <a:ext cx="4382429" cy="2832100"/>
          </a:xfrm>
          <a:prstGeom prst="rect">
            <a:avLst/>
          </a:prstGeom>
        </p:spPr>
      </p:pic>
      <p:pic>
        <p:nvPicPr>
          <p:cNvPr id="6" name="Picture 5">
            <a:extLst>
              <a:ext uri="{FF2B5EF4-FFF2-40B4-BE49-F238E27FC236}">
                <a16:creationId xmlns:a16="http://schemas.microsoft.com/office/drawing/2014/main" id="{C1BAD2B3-B6C7-B846-B462-62E0F347EB2B}"/>
              </a:ext>
            </a:extLst>
          </p:cNvPr>
          <p:cNvPicPr>
            <a:picLocks noChangeAspect="1"/>
          </p:cNvPicPr>
          <p:nvPr/>
        </p:nvPicPr>
        <p:blipFill>
          <a:blip r:embed="rId4"/>
          <a:stretch>
            <a:fillRect/>
          </a:stretch>
        </p:blipFill>
        <p:spPr>
          <a:xfrm>
            <a:off x="7203687" y="946778"/>
            <a:ext cx="4114800" cy="1689100"/>
          </a:xfrm>
          <a:prstGeom prst="rect">
            <a:avLst/>
          </a:prstGeom>
        </p:spPr>
      </p:pic>
    </p:spTree>
    <p:extLst>
      <p:ext uri="{BB962C8B-B14F-4D97-AF65-F5344CB8AC3E}">
        <p14:creationId xmlns:p14="http://schemas.microsoft.com/office/powerpoint/2010/main" val="353284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3A5E-610D-2249-B78E-62975E3A9242}"/>
              </a:ext>
            </a:extLst>
          </p:cNvPr>
          <p:cNvSpPr>
            <a:spLocks noGrp="1"/>
          </p:cNvSpPr>
          <p:nvPr>
            <p:ph type="title"/>
          </p:nvPr>
        </p:nvSpPr>
        <p:spPr>
          <a:xfrm>
            <a:off x="2592925" y="321951"/>
            <a:ext cx="8911687" cy="624827"/>
          </a:xfrm>
        </p:spPr>
        <p:txBody>
          <a:bodyPr>
            <a:normAutofit fontScale="90000"/>
          </a:bodyPr>
          <a:lstStyle/>
          <a:p>
            <a:r>
              <a:rPr lang="en-US" b="1" dirty="0"/>
              <a:t>Arrow Functions</a:t>
            </a:r>
            <a:endParaRPr lang="en-US" dirty="0"/>
          </a:p>
        </p:txBody>
      </p:sp>
      <p:sp>
        <p:nvSpPr>
          <p:cNvPr id="3" name="Content Placeholder 2">
            <a:extLst>
              <a:ext uri="{FF2B5EF4-FFF2-40B4-BE49-F238E27FC236}">
                <a16:creationId xmlns:a16="http://schemas.microsoft.com/office/drawing/2014/main" id="{8E6A2264-CC05-A54F-8676-92584A16288F}"/>
              </a:ext>
            </a:extLst>
          </p:cNvPr>
          <p:cNvSpPr>
            <a:spLocks noGrp="1"/>
          </p:cNvSpPr>
          <p:nvPr>
            <p:ph idx="1"/>
          </p:nvPr>
        </p:nvSpPr>
        <p:spPr>
          <a:xfrm>
            <a:off x="2589212" y="946778"/>
            <a:ext cx="8915400" cy="5766255"/>
          </a:xfrm>
        </p:spPr>
        <p:txBody>
          <a:bodyPr/>
          <a:lstStyle/>
          <a:p>
            <a:r>
              <a:rPr lang="en-US" b="1" dirty="0"/>
              <a:t>Lexical this</a:t>
            </a:r>
          </a:p>
          <a:p>
            <a:r>
              <a:rPr lang="en-US" dirty="0"/>
              <a:t>More intuitive handling of current object context.</a:t>
            </a:r>
            <a:br>
              <a:rPr lang="en-US" dirty="0"/>
            </a:br>
            <a:endParaRPr lang="en-US" dirty="0"/>
          </a:p>
          <a:p>
            <a:endParaRPr lang="en-US" dirty="0"/>
          </a:p>
        </p:txBody>
      </p:sp>
      <p:pic>
        <p:nvPicPr>
          <p:cNvPr id="5" name="Picture 4">
            <a:extLst>
              <a:ext uri="{FF2B5EF4-FFF2-40B4-BE49-F238E27FC236}">
                <a16:creationId xmlns:a16="http://schemas.microsoft.com/office/drawing/2014/main" id="{8911607E-264B-DE43-A0A3-9F8A2DE66D35}"/>
              </a:ext>
            </a:extLst>
          </p:cNvPr>
          <p:cNvPicPr>
            <a:picLocks noChangeAspect="1"/>
          </p:cNvPicPr>
          <p:nvPr/>
        </p:nvPicPr>
        <p:blipFill>
          <a:blip r:embed="rId2"/>
          <a:stretch>
            <a:fillRect/>
          </a:stretch>
        </p:blipFill>
        <p:spPr>
          <a:xfrm>
            <a:off x="2589212" y="1929162"/>
            <a:ext cx="4634571" cy="4650058"/>
          </a:xfrm>
          <a:prstGeom prst="rect">
            <a:avLst/>
          </a:prstGeom>
        </p:spPr>
      </p:pic>
      <p:pic>
        <p:nvPicPr>
          <p:cNvPr id="7" name="Picture 6">
            <a:extLst>
              <a:ext uri="{FF2B5EF4-FFF2-40B4-BE49-F238E27FC236}">
                <a16:creationId xmlns:a16="http://schemas.microsoft.com/office/drawing/2014/main" id="{4ECE879D-1CF0-D144-AFDB-BCF3CA6D635C}"/>
              </a:ext>
            </a:extLst>
          </p:cNvPr>
          <p:cNvPicPr>
            <a:picLocks noChangeAspect="1"/>
          </p:cNvPicPr>
          <p:nvPr/>
        </p:nvPicPr>
        <p:blipFill>
          <a:blip r:embed="rId3"/>
          <a:stretch>
            <a:fillRect/>
          </a:stretch>
        </p:blipFill>
        <p:spPr>
          <a:xfrm>
            <a:off x="7382107" y="1929161"/>
            <a:ext cx="4716966" cy="4606887"/>
          </a:xfrm>
          <a:prstGeom prst="rect">
            <a:avLst/>
          </a:prstGeom>
        </p:spPr>
      </p:pic>
    </p:spTree>
    <p:extLst>
      <p:ext uri="{BB962C8B-B14F-4D97-AF65-F5344CB8AC3E}">
        <p14:creationId xmlns:p14="http://schemas.microsoft.com/office/powerpoint/2010/main" val="54720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80C1-2369-2542-B5DA-840485B48BA5}"/>
              </a:ext>
            </a:extLst>
          </p:cNvPr>
          <p:cNvSpPr>
            <a:spLocks noGrp="1"/>
          </p:cNvSpPr>
          <p:nvPr>
            <p:ph type="title"/>
          </p:nvPr>
        </p:nvSpPr>
        <p:spPr>
          <a:xfrm>
            <a:off x="2592925" y="624110"/>
            <a:ext cx="8911687" cy="613675"/>
          </a:xfrm>
        </p:spPr>
        <p:txBody>
          <a:bodyPr>
            <a:normAutofit fontScale="90000"/>
          </a:bodyPr>
          <a:lstStyle/>
          <a:p>
            <a:r>
              <a:rPr lang="en-US" b="1" dirty="0"/>
              <a:t>Rest Parameter</a:t>
            </a:r>
            <a:endParaRPr lang="en-US" dirty="0"/>
          </a:p>
        </p:txBody>
      </p:sp>
      <p:pic>
        <p:nvPicPr>
          <p:cNvPr id="5" name="Content Placeholder 4">
            <a:extLst>
              <a:ext uri="{FF2B5EF4-FFF2-40B4-BE49-F238E27FC236}">
                <a16:creationId xmlns:a16="http://schemas.microsoft.com/office/drawing/2014/main" id="{A43DD9BC-3C32-9E4B-9D2A-23344F1947BA}"/>
              </a:ext>
            </a:extLst>
          </p:cNvPr>
          <p:cNvPicPr>
            <a:picLocks noGrp="1" noChangeAspect="1"/>
          </p:cNvPicPr>
          <p:nvPr>
            <p:ph idx="1"/>
          </p:nvPr>
        </p:nvPicPr>
        <p:blipFill>
          <a:blip r:embed="rId2"/>
          <a:stretch>
            <a:fillRect/>
          </a:stretch>
        </p:blipFill>
        <p:spPr>
          <a:xfrm>
            <a:off x="2676292" y="3429000"/>
            <a:ext cx="5430645" cy="3161371"/>
          </a:xfrm>
        </p:spPr>
      </p:pic>
      <p:pic>
        <p:nvPicPr>
          <p:cNvPr id="7" name="Picture 6">
            <a:extLst>
              <a:ext uri="{FF2B5EF4-FFF2-40B4-BE49-F238E27FC236}">
                <a16:creationId xmlns:a16="http://schemas.microsoft.com/office/drawing/2014/main" id="{59118151-B15B-6A47-9633-928B9A5587FE}"/>
              </a:ext>
            </a:extLst>
          </p:cNvPr>
          <p:cNvPicPr>
            <a:picLocks noChangeAspect="1"/>
          </p:cNvPicPr>
          <p:nvPr/>
        </p:nvPicPr>
        <p:blipFill>
          <a:blip r:embed="rId3"/>
          <a:stretch>
            <a:fillRect/>
          </a:stretch>
        </p:blipFill>
        <p:spPr>
          <a:xfrm>
            <a:off x="2676293" y="1144499"/>
            <a:ext cx="7002966" cy="2156262"/>
          </a:xfrm>
          <a:prstGeom prst="rect">
            <a:avLst/>
          </a:prstGeom>
        </p:spPr>
      </p:pic>
    </p:spTree>
    <p:extLst>
      <p:ext uri="{BB962C8B-B14F-4D97-AF65-F5344CB8AC3E}">
        <p14:creationId xmlns:p14="http://schemas.microsoft.com/office/powerpoint/2010/main" val="16069745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280</TotalTime>
  <Words>495</Words>
  <Application>Microsoft Macintosh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Gothic</vt:lpstr>
      <vt:lpstr>Tahoma</vt:lpstr>
      <vt:lpstr>TypoPRO DejaVu Sans Mono</vt:lpstr>
      <vt:lpstr>Wingdings 3</vt:lpstr>
      <vt:lpstr>Wisp</vt:lpstr>
      <vt:lpstr>ECMAScript 6 — New Features</vt:lpstr>
      <vt:lpstr>What is ECMAScript ? </vt:lpstr>
      <vt:lpstr>What is ECMAScript ?</vt:lpstr>
      <vt:lpstr>PowerPoint Presentation</vt:lpstr>
      <vt:lpstr>Constants</vt:lpstr>
      <vt:lpstr>Scoping</vt:lpstr>
      <vt:lpstr>Scoping</vt:lpstr>
      <vt:lpstr>Arrow Functions</vt:lpstr>
      <vt:lpstr>Rest Parameter</vt:lpstr>
      <vt:lpstr>Spread Operator</vt:lpstr>
      <vt:lpstr>Template Literals (Template strings)   </vt:lpstr>
      <vt:lpstr>Enhanced Object Properties</vt:lpstr>
      <vt:lpstr>Export/Import</vt:lpstr>
      <vt:lpstr>Classes</vt:lpstr>
      <vt:lpstr>Class</vt:lpstr>
      <vt:lpstr>Class</vt:lpstr>
      <vt:lpstr>Generators</vt:lpstr>
      <vt:lpstr>Promises</vt:lpstr>
      <vt:lpstr>PowerPoint Presentation</vt:lpstr>
      <vt:lpstr>Callback function</vt:lpstr>
      <vt:lpstr>Callback Hell -pyramid of doom - hadouken </vt:lpstr>
      <vt:lpstr>async function   </vt:lpstr>
      <vt:lpstr>Example Funny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ECMAScript 6 — New Features</dc:title>
  <dc:creator>Microsoft Office User</dc:creator>
  <cp:lastModifiedBy>Microsoft Office User</cp:lastModifiedBy>
  <cp:revision>55</cp:revision>
  <dcterms:created xsi:type="dcterms:W3CDTF">2019-03-29T15:30:54Z</dcterms:created>
  <dcterms:modified xsi:type="dcterms:W3CDTF">2019-04-01T16:35:22Z</dcterms:modified>
</cp:coreProperties>
</file>