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8" r:id="rId2"/>
    <p:sldId id="272" r:id="rId3"/>
    <p:sldId id="287" r:id="rId4"/>
    <p:sldId id="286" r:id="rId5"/>
    <p:sldId id="289" r:id="rId6"/>
    <p:sldId id="290" r:id="rId7"/>
    <p:sldId id="291" r:id="rId8"/>
    <p:sldId id="292" r:id="rId9"/>
    <p:sldId id="258" r:id="rId10"/>
    <p:sldId id="259" r:id="rId11"/>
    <p:sldId id="276" r:id="rId12"/>
    <p:sldId id="261"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5" autoAdjust="0"/>
    <p:restoredTop sz="94660"/>
  </p:normalViewPr>
  <p:slideViewPr>
    <p:cSldViewPr snapToGrid="0">
      <p:cViewPr varScale="1">
        <p:scale>
          <a:sx n="115" d="100"/>
          <a:sy n="115" d="100"/>
        </p:scale>
        <p:origin x="80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5/17/21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oidicodedao.com/2017/08/17/lam-the-nao-de-tro-thanh-web-developer-phan-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idicodedao.com/2016/04/05/series-javascript-sida-cung-lam-quen-va-chich-nham-nghich-es6/" TargetMode="External"/><Relationship Id="rId2" Type="http://schemas.openxmlformats.org/officeDocument/2006/relationships/hyperlink" Target="https://medium.com/@addyosmani/the-cost-of-javascript-in-2018-7d8950fbb5d4" TargetMode="External"/><Relationship Id="rId1" Type="http://schemas.openxmlformats.org/officeDocument/2006/relationships/slideLayout" Target="../slideLayouts/slideLayout2.xml"/><Relationship Id="rId4" Type="http://schemas.openxmlformats.org/officeDocument/2006/relationships/hyperlink" Target="https://medium.com/@adamzerner/client-side-rendering-vs-server-side-rendering-a32d2cf3bfcc"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kamranahmedse/developer-roadmap/blob/master/img/frontend.png?year-2021-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charset="0"/>
                <a:ea typeface="Times New Roman" charset="0"/>
                <a:cs typeface="Times New Roman" charset="0"/>
              </a:rPr>
              <a:t>Lập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trình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viên</a:t>
            </a:r>
            <a:r>
              <a:rPr lang="en-US" dirty="0">
                <a:latin typeface="Times New Roman" charset="0"/>
                <a:ea typeface="Times New Roman" charset="0"/>
                <a:cs typeface="Times New Roman" charset="0"/>
              </a:rPr>
              <a:t> Frontend</a:t>
            </a:r>
          </a:p>
        </p:txBody>
      </p:sp>
      <p:pic>
        <p:nvPicPr>
          <p:cNvPr id="7" name="Content Placeholder 6">
            <a:extLst>
              <a:ext uri="{FF2B5EF4-FFF2-40B4-BE49-F238E27FC236}">
                <a16:creationId xmlns:a16="http://schemas.microsoft.com/office/drawing/2014/main" id="{5062FE26-B53D-BC42-B91D-8861658B7271}"/>
              </a:ext>
            </a:extLst>
          </p:cNvPr>
          <p:cNvPicPr>
            <a:picLocks noGrp="1" noChangeAspect="1"/>
          </p:cNvPicPr>
          <p:nvPr>
            <p:ph idx="1"/>
          </p:nvPr>
        </p:nvPicPr>
        <p:blipFill>
          <a:blip r:embed="rId2"/>
          <a:stretch>
            <a:fillRect/>
          </a:stretch>
        </p:blipFill>
        <p:spPr>
          <a:xfrm>
            <a:off x="2778125" y="2557463"/>
            <a:ext cx="6635750" cy="3317875"/>
          </a:xfrm>
        </p:spPr>
      </p:pic>
    </p:spTree>
    <p:extLst>
      <p:ext uri="{BB962C8B-B14F-4D97-AF65-F5344CB8AC3E}">
        <p14:creationId xmlns:p14="http://schemas.microsoft.com/office/powerpoint/2010/main" val="126997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3634"/>
            <a:ext cx="9601196" cy="1303867"/>
          </a:xfrm>
        </p:spPr>
        <p:txBody>
          <a:bodyPr>
            <a:normAutofit fontScale="90000"/>
          </a:bodyPr>
          <a:lstStyle/>
          <a:p>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website ?</a:t>
            </a:r>
          </a:p>
        </p:txBody>
      </p:sp>
      <p:sp>
        <p:nvSpPr>
          <p:cNvPr id="3" name="Content Placeholder 2"/>
          <p:cNvSpPr>
            <a:spLocks noGrp="1"/>
          </p:cNvSpPr>
          <p:nvPr>
            <p:ph idx="1"/>
          </p:nvPr>
        </p:nvSpPr>
        <p:spPr>
          <a:xfrm>
            <a:off x="1295401" y="2556932"/>
            <a:ext cx="9601196" cy="3494547"/>
          </a:xfrm>
        </p:spPr>
        <p:txBody>
          <a:bodyPr>
            <a:normAutofit fontScale="85000" lnSpcReduction="20000"/>
          </a:bodyPr>
          <a:lstStyle/>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 HTML, CSS, </a:t>
            </a:r>
            <a:r>
              <a:rPr lang="en-US" sz="3300" b="1" i="1" dirty="0" err="1">
                <a:latin typeface="Times New Roman" panose="02020603050405020304" pitchFamily="18" charset="0"/>
                <a:cs typeface="Times New Roman" panose="02020603050405020304" pitchFamily="18" charset="0"/>
              </a:rPr>
              <a:t>Javascript</a:t>
            </a:r>
            <a:r>
              <a:rPr lang="en-US" sz="2600" dirty="0">
                <a:latin typeface="Times New Roman" panose="02020603050405020304" pitchFamily="18" charset="0"/>
                <a:cs typeface="Times New Roman" panose="02020603050405020304" pitchFamily="18" charset="0"/>
              </a:rPr>
              <a:t>, Photoshop,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Backend :</a:t>
            </a:r>
          </a:p>
          <a:p>
            <a:pPr marL="457200" lvl="1" indent="0">
              <a:buNone/>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gồm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frontend.</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(PHP, Java, .NET, RUBY, </a:t>
            </a:r>
            <a:r>
              <a:rPr lang="en-US" sz="2600" dirty="0" err="1">
                <a:latin typeface="Times New Roman" panose="02020603050405020304" pitchFamily="18" charset="0"/>
                <a:cs typeface="Times New Roman" panose="02020603050405020304" pitchFamily="18" charset="0"/>
              </a:rPr>
              <a:t>Javascritp-Nodejs</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SQL </a:t>
            </a:r>
            <a:r>
              <a:rPr lang="en-US" sz="2600" dirty="0" err="1">
                <a:latin typeface="Times New Roman" panose="02020603050405020304" pitchFamily="18" charset="0"/>
                <a:cs typeface="Times New Roman" panose="02020603050405020304" pitchFamily="18" charset="0"/>
              </a:rPr>
              <a:t>như</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Mysql</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SQLServer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MongoDB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NoSQL</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Fullstack</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2 </a:t>
            </a:r>
            <a:r>
              <a:rPr lang="en-US" sz="2600" dirty="0" err="1">
                <a:latin typeface="Times New Roman" panose="02020603050405020304" pitchFamily="18" charset="0"/>
                <a:cs typeface="Times New Roman" panose="02020603050405020304" pitchFamily="18" charset="0"/>
              </a:rPr>
              <a:t>yêu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 webserver, domain, hosting….</a:t>
            </a:r>
          </a:p>
          <a:p>
            <a:pPr marL="457200" lvl="1" indent="0">
              <a:buNone/>
            </a:pPr>
            <a:endParaRPr lang="en-US" sz="26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7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Outsourcing</a:t>
            </a:r>
            <a:r>
              <a:rPr lang="en-US" dirty="0"/>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Product: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480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idx="1"/>
          </p:nvPr>
        </p:nvSpPr>
        <p:spPr>
          <a:xfrm>
            <a:off x="1295401" y="2556932"/>
            <a:ext cx="9601196" cy="2600695"/>
          </a:xfrm>
        </p:spPr>
        <p:txBody>
          <a:bodyPr>
            <a:normAutofit fontScale="92500" lnSpcReduction="10000"/>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Fresher/Junior 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300-800$. K/N :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 1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600-1200$. K/N: 1 –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Senior Developer: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1000-1800$(hoặc hơn)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Technical Lead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1500-3000$(</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Software Architect.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12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601196" cy="3545386"/>
          </a:xfrm>
        </p:spPr>
      </p:pic>
    </p:spTree>
    <p:extLst>
      <p:ext uri="{BB962C8B-B14F-4D97-AF65-F5344CB8AC3E}">
        <p14:creationId xmlns:p14="http://schemas.microsoft.com/office/powerpoint/2010/main" val="99491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405054"/>
            <a:ext cx="9601196" cy="490653"/>
          </a:xfrm>
        </p:spPr>
        <p:txBody>
          <a:bodyPr>
            <a:normAutofit fontScale="90000"/>
          </a:bodyPr>
          <a:lstStyle/>
          <a:p>
            <a:br>
              <a:rPr lang="vi-VN" b="1" dirty="0"/>
            </a:br>
            <a:r>
              <a:rPr lang="vi-VN" b="1" dirty="0"/>
              <a:t>Cơ chế server-side rendering</a:t>
            </a:r>
            <a:br>
              <a:rPr lang="vi-VN" b="1" dirty="0"/>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386360"/>
            <a:ext cx="4619391" cy="3760843"/>
          </a:xfrm>
        </p:spPr>
      </p:pic>
      <p:pic>
        <p:nvPicPr>
          <p:cNvPr id="6" name="Picture 5">
            <a:extLst>
              <a:ext uri="{FF2B5EF4-FFF2-40B4-BE49-F238E27FC236}">
                <a16:creationId xmlns:a16="http://schemas.microsoft.com/office/drawing/2014/main" id="{8FD065FF-5E50-2344-93B3-AF72FAE094EE}"/>
              </a:ext>
            </a:extLst>
          </p:cNvPr>
          <p:cNvPicPr>
            <a:picLocks noChangeAspect="1"/>
          </p:cNvPicPr>
          <p:nvPr/>
        </p:nvPicPr>
        <p:blipFill>
          <a:blip r:embed="rId3"/>
          <a:stretch>
            <a:fillRect/>
          </a:stretch>
        </p:blipFill>
        <p:spPr>
          <a:xfrm>
            <a:off x="6277208" y="2386357"/>
            <a:ext cx="5243992" cy="3760843"/>
          </a:xfrm>
          <a:prstGeom prst="rect">
            <a:avLst/>
          </a:prstGeom>
        </p:spPr>
      </p:pic>
    </p:spTree>
    <p:extLst>
      <p:ext uri="{BB962C8B-B14F-4D97-AF65-F5344CB8AC3E}">
        <p14:creationId xmlns:p14="http://schemas.microsoft.com/office/powerpoint/2010/main" val="356240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550844"/>
            <a:ext cx="9601196" cy="345925"/>
          </a:xfrm>
        </p:spPr>
        <p:txBody>
          <a:bodyPr>
            <a:normAutofit fontScale="90000"/>
          </a:bodyPr>
          <a:lstStyle/>
          <a:p>
            <a:br>
              <a:rPr lang="en-US" dirty="0">
                <a:latin typeface="Times New Roman" charset="0"/>
                <a:ea typeface="Times New Roman" charset="0"/>
                <a:cs typeface="Times New Roman" charset="0"/>
              </a:rPr>
            </a:br>
            <a:r>
              <a:rPr lang="en-US" dirty="0" err="1">
                <a:latin typeface="Times New Roman" charset="0"/>
                <a:ea typeface="Times New Roman" charset="0"/>
                <a:cs typeface="Times New Roman" charset="0"/>
              </a:rPr>
              <a:t>ưu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điểm</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của</a:t>
            </a:r>
            <a:r>
              <a:rPr lang="en-US" dirty="0">
                <a:latin typeface="Times New Roman" charset="0"/>
                <a:ea typeface="Times New Roman" charset="0"/>
                <a:cs typeface="Times New Roman" charset="0"/>
              </a:rPr>
              <a:t> SSR</a:t>
            </a:r>
            <a:br>
              <a:rPr lang="en-US" b="1" dirty="0"/>
            </a:br>
            <a:endParaRPr lang="en-US" dirty="0"/>
          </a:p>
        </p:txBody>
      </p:sp>
      <p:sp>
        <p:nvSpPr>
          <p:cNvPr id="3" name="Content Placeholder 2"/>
          <p:cNvSpPr>
            <a:spLocks noGrp="1"/>
          </p:cNvSpPr>
          <p:nvPr>
            <p:ph idx="1"/>
          </p:nvPr>
        </p:nvSpPr>
        <p:spPr>
          <a:xfrm>
            <a:off x="903514" y="2564779"/>
            <a:ext cx="10297886" cy="3574763"/>
          </a:xfrm>
        </p:spPr>
        <p:txBody>
          <a:bodyPr>
            <a:normAutofit/>
          </a:bodyPr>
          <a:lstStyle/>
          <a:p>
            <a:pPr fontAlgn="base"/>
            <a:r>
              <a:rPr lang="vi-VN" sz="2000" dirty="0"/>
              <a:t>Initial load nhanh, dễ otpimize, vì toàn bộ dữ liệu đã được xử lý ở server. Client chỉ việc hiển thị.</a:t>
            </a:r>
          </a:p>
          <a:p>
            <a:pPr fontAlgn="base"/>
            <a:r>
              <a:rPr lang="vi-VN" sz="2000" dirty="0"/>
              <a:t>Các web framework từ xưa đến nay đều hỗ trợ cơ chế này</a:t>
            </a:r>
          </a:p>
          <a:p>
            <a:pPr fontAlgn="base"/>
            <a:r>
              <a:rPr lang="vi-VN" sz="2000" dirty="0"/>
              <a:t>Dễ hiểu và dễ code hơn. Developer chỉ cần code 1 project web là được, không cần phải </a:t>
            </a:r>
            <a:r>
              <a:rPr lang="vi-VN" sz="2000" u="sng" dirty="0">
                <a:hlinkClick r:id="rId2"/>
              </a:rPr>
              <a:t>tách ra front-end và back-end</a:t>
            </a:r>
            <a:endParaRPr lang="vi-VN" sz="2000" dirty="0"/>
          </a:p>
          <a:p>
            <a:pPr fontAlgn="base"/>
            <a:r>
              <a:rPr lang="vi-VN" sz="2000" dirty="0"/>
              <a:t>SEO tốt vì khi bot của Google, Bing vào web sẽ thấy toàn bộ dữ liệu dưới dạng HTML.</a:t>
            </a:r>
          </a:p>
          <a:p>
            <a:pPr fontAlgn="base"/>
            <a:r>
              <a:rPr lang="vi-VN" sz="2000" dirty="0"/>
              <a:t>Chạy được trên phần lớn mọi trình duyệt, kể cả disable JavaScript vẫn chạy tốt</a:t>
            </a:r>
          </a:p>
          <a:p>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8866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Nhược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điểm</a:t>
            </a:r>
            <a:r>
              <a:rPr lang="en-US" sz="4000" dirty="0">
                <a:latin typeface="Times New Roman" panose="02020603050405020304" pitchFamily="18" charset="0"/>
                <a:cs typeface="Times New Roman" panose="02020603050405020304" pitchFamily="18" charset="0"/>
              </a:rPr>
              <a:t> SSR</a:t>
            </a:r>
          </a:p>
        </p:txBody>
      </p:sp>
      <p:sp>
        <p:nvSpPr>
          <p:cNvPr id="3" name="Content Placeholder 2"/>
          <p:cNvSpPr>
            <a:spLocks noGrp="1"/>
          </p:cNvSpPr>
          <p:nvPr>
            <p:ph idx="1"/>
          </p:nvPr>
        </p:nvSpPr>
        <p:spPr/>
        <p:txBody>
          <a:bodyPr>
            <a:normAutofit lnSpcReduction="10000"/>
          </a:bodyPr>
          <a:lstStyle/>
          <a:p>
            <a:pPr fontAlgn="base"/>
            <a:r>
              <a:rPr lang="vi-VN" dirty="0"/>
              <a:t>Mỗi lần người dùng chuyển trang là site phải load lại nhiều lần, gây khó chịu</a:t>
            </a:r>
          </a:p>
          <a:p>
            <a:pPr fontAlgn="base"/>
            <a:r>
              <a:rPr lang="vi-VN" dirty="0"/>
              <a:t>Nặng server vì server phải xử lý nhiều logic và dữ liệu. Có thể sử dụng caching để giảm tải.</a:t>
            </a:r>
          </a:p>
          <a:p>
            <a:pPr fontAlgn="base"/>
            <a:r>
              <a:rPr lang="vi-VN" dirty="0"/>
              <a:t>Tốn băng thông vì server phải gửi nhiều dữ liệu thừa và trùng  (HTML, header, footer). </a:t>
            </a:r>
          </a:p>
          <a:p>
            <a:pPr fontAlgn="base"/>
            <a:r>
              <a:rPr lang="vi-VN" dirty="0"/>
              <a:t>Tương tác không tốt như Client Side rendering vì trang phải refresh, load lại nhiều lần.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68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635B-6017-9449-9484-04B859CE11FD}"/>
              </a:ext>
            </a:extLst>
          </p:cNvPr>
          <p:cNvSpPr>
            <a:spLocks noGrp="1"/>
          </p:cNvSpPr>
          <p:nvPr>
            <p:ph type="title"/>
          </p:nvPr>
        </p:nvSpPr>
        <p:spPr/>
        <p:txBody>
          <a:bodyPr>
            <a:normAutofit/>
          </a:bodyPr>
          <a:lstStyle/>
          <a:p>
            <a:r>
              <a:rPr lang="vi-VN" b="1" dirty="0">
                <a:latin typeface="Times New Roman" panose="02020603050405020304" pitchFamily="18" charset="0"/>
                <a:cs typeface="Times New Roman" panose="02020603050405020304" pitchFamily="18" charset="0"/>
              </a:rPr>
              <a:t>Cơ chế client-side rendering</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AD8C223-0DA6-AB4A-8C4F-4C85D6D0CB54}"/>
              </a:ext>
            </a:extLst>
          </p:cNvPr>
          <p:cNvPicPr>
            <a:picLocks noGrp="1" noChangeAspect="1"/>
          </p:cNvPicPr>
          <p:nvPr>
            <p:ph idx="1"/>
          </p:nvPr>
        </p:nvPicPr>
        <p:blipFill>
          <a:blip r:embed="rId2"/>
          <a:stretch>
            <a:fillRect/>
          </a:stretch>
        </p:blipFill>
        <p:spPr>
          <a:xfrm>
            <a:off x="3088888" y="2529023"/>
            <a:ext cx="6032810" cy="3385181"/>
          </a:xfrm>
        </p:spPr>
      </p:pic>
    </p:spTree>
    <p:extLst>
      <p:ext uri="{BB962C8B-B14F-4D97-AF65-F5344CB8AC3E}">
        <p14:creationId xmlns:p14="http://schemas.microsoft.com/office/powerpoint/2010/main" val="36883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8498-AEB6-1D41-BAE2-BC0208D749F1}"/>
              </a:ext>
            </a:extLst>
          </p:cNvPr>
          <p:cNvSpPr>
            <a:spLocks noGrp="1"/>
          </p:cNvSpPr>
          <p:nvPr>
            <p:ph type="title"/>
          </p:nvPr>
        </p:nvSpPr>
        <p:spPr/>
        <p:txBody>
          <a:bodyPr>
            <a:normAutofit/>
          </a:bodyPr>
          <a:lstStyle/>
          <a:p>
            <a:r>
              <a:rPr lang="vi-VN" b="1" dirty="0">
                <a:latin typeface="Times New Roman" panose="02020603050405020304" pitchFamily="18" charset="0"/>
                <a:cs typeface="Times New Roman" panose="02020603050405020304" pitchFamily="18" charset="0"/>
              </a:rPr>
              <a:t>Ưu điểm của Client-side rendering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233AFC-7CA6-354F-A2AD-9B437C045F81}"/>
              </a:ext>
            </a:extLst>
          </p:cNvPr>
          <p:cNvSpPr>
            <a:spLocks noGrp="1"/>
          </p:cNvSpPr>
          <p:nvPr>
            <p:ph idx="1"/>
          </p:nvPr>
        </p:nvSpPr>
        <p:spPr/>
        <p:txBody>
          <a:bodyPr>
            <a:normAutofit/>
          </a:bodyPr>
          <a:lstStyle/>
          <a:p>
            <a:pPr fontAlgn="base"/>
            <a:r>
              <a:rPr lang="vi-VN" sz="2000" dirty="0">
                <a:latin typeface="Times New Roman" panose="02020603050405020304" pitchFamily="18" charset="0"/>
                <a:cs typeface="Times New Roman" panose="02020603050405020304" pitchFamily="18" charset="0"/>
              </a:rPr>
              <a:t>Page chỉ cần </a:t>
            </a:r>
            <a:r>
              <a:rPr lang="vi-VN" sz="2000" b="1" dirty="0">
                <a:latin typeface="Times New Roman" panose="02020603050405020304" pitchFamily="18" charset="0"/>
                <a:cs typeface="Times New Roman" panose="02020603050405020304" pitchFamily="18" charset="0"/>
              </a:rPr>
              <a:t>load một lần duy nhất</a:t>
            </a:r>
            <a:r>
              <a:rPr lang="vi-VN" sz="2000" dirty="0">
                <a:latin typeface="Times New Roman" panose="02020603050405020304" pitchFamily="18" charset="0"/>
                <a:cs typeface="Times New Roman" panose="02020603050405020304" pitchFamily="18" charset="0"/>
              </a:rPr>
              <a:t>. Khi user chuyển trang hoặc thêm dữ liệu, JavaScript sẽ lấy và gửi dữ liệu từ server qua AJAX, hoặc Fetching data lên server . User có thể thấy dữ liệu mới mà không cần chuyển trang.</a:t>
            </a:r>
          </a:p>
          <a:p>
            <a:pPr fontAlgn="base"/>
            <a:r>
              <a:rPr lang="vi-VN" sz="2000" dirty="0">
                <a:latin typeface="Times New Roman" panose="02020603050405020304" pitchFamily="18" charset="0"/>
                <a:cs typeface="Times New Roman" panose="02020603050405020304" pitchFamily="18" charset="0"/>
              </a:rPr>
              <a:t>Chuyển logic sang client nên giảm tải được một phần cho server.</a:t>
            </a:r>
          </a:p>
          <a:p>
            <a:pPr fontAlgn="base"/>
            <a:r>
              <a:rPr lang="vi-VN" sz="2000" dirty="0">
                <a:latin typeface="Times New Roman" panose="02020603050405020304" pitchFamily="18" charset="0"/>
                <a:cs typeface="Times New Roman" panose="02020603050405020304" pitchFamily="18" charset="0"/>
              </a:rPr>
              <a:t>Giảm được băng thông do chỉ cần lấy JSON và dữ liệu cần thiết, thay vì phải lấy toàn bộ trang</a:t>
            </a:r>
          </a:p>
          <a:p>
            <a:pPr fontAlgn="base"/>
            <a:r>
              <a:rPr lang="vi-VN" sz="2000" dirty="0">
                <a:latin typeface="Times New Roman" panose="02020603050405020304" pitchFamily="18" charset="0"/>
                <a:cs typeface="Times New Roman" panose="02020603050405020304" pitchFamily="18" charset="0"/>
              </a:rPr>
              <a:t>Với các ứng dụng cần tương tác nhiều, SPA </a:t>
            </a:r>
            <a:r>
              <a:rPr lang="vi-VN" sz="2000" b="1" dirty="0">
                <a:latin typeface="Times New Roman" panose="02020603050405020304" pitchFamily="18" charset="0"/>
                <a:cs typeface="Times New Roman" panose="02020603050405020304" pitchFamily="18" charset="0"/>
              </a:rPr>
              <a:t>hoạt động mượt mà hơn</a:t>
            </a:r>
            <a:r>
              <a:rPr lang="vi-VN" sz="2000" dirty="0">
                <a:latin typeface="Times New Roman" panose="02020603050405020304" pitchFamily="18" charset="0"/>
                <a:cs typeface="Times New Roman" panose="02020603050405020304" pitchFamily="18" charset="0"/>
              </a:rPr>
              <a:t> vì code chạy trên browser, không cần load đi loại lại nhiều</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23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1DFD-6B69-394A-B9C5-1AB0C867A161}"/>
              </a:ext>
            </a:extLst>
          </p:cNvPr>
          <p:cNvSpPr>
            <a:spLocks noGrp="1"/>
          </p:cNvSpPr>
          <p:nvPr>
            <p:ph type="title"/>
          </p:nvPr>
        </p:nvSpPr>
        <p:spPr/>
        <p:txBody>
          <a:bodyPr/>
          <a:lstStyle/>
          <a:p>
            <a:r>
              <a:rPr lang="vi-VN" b="1" dirty="0">
                <a:latin typeface="Times New Roman" panose="02020603050405020304" pitchFamily="18" charset="0"/>
                <a:cs typeface="Times New Roman" panose="02020603050405020304" pitchFamily="18" charset="0"/>
              </a:rPr>
              <a:t>Nhược điểm của Client-side rendering</a:t>
            </a:r>
            <a:endParaRPr lang="en-US" dirty="0"/>
          </a:p>
        </p:txBody>
      </p:sp>
      <p:sp>
        <p:nvSpPr>
          <p:cNvPr id="3" name="Content Placeholder 2">
            <a:extLst>
              <a:ext uri="{FF2B5EF4-FFF2-40B4-BE49-F238E27FC236}">
                <a16:creationId xmlns:a16="http://schemas.microsoft.com/office/drawing/2014/main" id="{57176AF6-F70F-304B-A1E0-FA80496F1844}"/>
              </a:ext>
            </a:extLst>
          </p:cNvPr>
          <p:cNvSpPr>
            <a:spLocks noGrp="1"/>
          </p:cNvSpPr>
          <p:nvPr>
            <p:ph idx="1"/>
          </p:nvPr>
        </p:nvSpPr>
        <p:spPr/>
        <p:txBody>
          <a:bodyPr>
            <a:noAutofit/>
          </a:bodyPr>
          <a:lstStyle/>
          <a:p>
            <a:pPr fontAlgn="base"/>
            <a:r>
              <a:rPr lang="vi-VN" sz="1900" u="sng" dirty="0">
                <a:latin typeface="Times New Roman" panose="02020603050405020304" pitchFamily="18" charset="0"/>
                <a:cs typeface="Times New Roman" panose="02020603050405020304" pitchFamily="18" charset="0"/>
                <a:hlinkClick r:id="rId2"/>
              </a:rPr>
              <a:t>Initial load </a:t>
            </a:r>
            <a:r>
              <a:rPr lang="vi-VN" sz="1900" b="1" u="sng" dirty="0">
                <a:latin typeface="Times New Roman" panose="02020603050405020304" pitchFamily="18" charset="0"/>
                <a:cs typeface="Times New Roman" panose="02020603050405020304" pitchFamily="18" charset="0"/>
                <a:hlinkClick r:id="rId2"/>
              </a:rPr>
              <a:t>sẽ chậm hơn</a:t>
            </a:r>
            <a:r>
              <a:rPr lang="vi-VN" sz="1900" dirty="0">
                <a:latin typeface="Times New Roman" panose="02020603050405020304" pitchFamily="18" charset="0"/>
                <a:cs typeface="Times New Roman" panose="02020603050405020304" pitchFamily="18" charset="0"/>
              </a:rPr>
              <a:t> nếu không biết optimize. Lý do là broser phải tải toàn bộ JavaScript về (khá nặng), parse và chạy JS, gọi API để lấy dữ liệu từ server (chậm), sau đó render dữ liệu</a:t>
            </a:r>
          </a:p>
          <a:p>
            <a:pPr fontAlgn="base"/>
            <a:r>
              <a:rPr lang="vi-VN" sz="1900" dirty="0">
                <a:latin typeface="Times New Roman" panose="02020603050405020304" pitchFamily="18" charset="0"/>
                <a:cs typeface="Times New Roman" panose="02020603050405020304" pitchFamily="18" charset="0"/>
              </a:rPr>
              <a:t>Đòi hỏi project phải chia làm 2 phần riêng là </a:t>
            </a:r>
            <a:r>
              <a:rPr lang="vi-VN" sz="1900" b="1" dirty="0">
                <a:latin typeface="Times New Roman" panose="02020603050405020304" pitchFamily="18" charset="0"/>
                <a:cs typeface="Times New Roman" panose="02020603050405020304" pitchFamily="18" charset="0"/>
              </a:rPr>
              <a:t>back-end (REST api) và front-end</a:t>
            </a:r>
            <a:r>
              <a:rPr lang="vi-VN" sz="1900" dirty="0">
                <a:latin typeface="Times New Roman" panose="02020603050405020304" pitchFamily="18" charset="0"/>
                <a:cs typeface="Times New Roman" panose="02020603050405020304" pitchFamily="18" charset="0"/>
              </a:rPr>
              <a:t> nên khó code hơn</a:t>
            </a:r>
          </a:p>
          <a:p>
            <a:pPr fontAlgn="base"/>
            <a:r>
              <a:rPr lang="vi-VN" sz="1900" dirty="0">
                <a:latin typeface="Times New Roman" panose="02020603050405020304" pitchFamily="18" charset="0"/>
                <a:cs typeface="Times New Roman" panose="02020603050405020304" pitchFamily="18" charset="0"/>
              </a:rPr>
              <a:t>Không chạy được nếu JavaScript bị disable, hoặc ở các trình duyệt cũ không nhận </a:t>
            </a:r>
            <a:r>
              <a:rPr lang="vi-VN" sz="1900" u="sng" dirty="0">
                <a:latin typeface="Times New Roman" panose="02020603050405020304" pitchFamily="18" charset="0"/>
                <a:cs typeface="Times New Roman" panose="02020603050405020304" pitchFamily="18" charset="0"/>
                <a:hlinkClick r:id="rId3"/>
              </a:rPr>
              <a:t>JavaScript ES6</a:t>
            </a:r>
            <a:r>
              <a:rPr lang="vi-VN" sz="1900" dirty="0">
                <a:latin typeface="Times New Roman" panose="02020603050405020304" pitchFamily="18" charset="0"/>
                <a:cs typeface="Times New Roman" panose="02020603050405020304" pitchFamily="18" charset="0"/>
              </a:rPr>
              <a:t> (Có thể dùng transpiler và polyfill nhưng sẽ làm tăng kích cỡ file js)</a:t>
            </a:r>
          </a:p>
          <a:p>
            <a:pPr fontAlgn="base"/>
            <a:r>
              <a:rPr lang="vi-VN" sz="1900" dirty="0">
                <a:latin typeface="Times New Roman" panose="02020603050405020304" pitchFamily="18" charset="0"/>
                <a:cs typeface="Times New Roman" panose="02020603050405020304" pitchFamily="18" charset="0"/>
              </a:rPr>
              <a:t>SEO không tốt bằng Server Side Rendering (Do bot crawl không đọc được dữ liệu). Để giải quyết, ta phải kết hợp thêm SSR (</a:t>
            </a:r>
            <a:r>
              <a:rPr lang="vi-VN" sz="1900" u="sng" dirty="0">
                <a:latin typeface="Times New Roman" panose="02020603050405020304" pitchFamily="18" charset="0"/>
                <a:cs typeface="Times New Roman" panose="02020603050405020304" pitchFamily="18" charset="0"/>
                <a:hlinkClick r:id="rId4"/>
              </a:rPr>
              <a:t>Bot mới của Google đọc được client-side rendering rồi</a:t>
            </a:r>
            <a:r>
              <a:rPr lang="vi-VN" sz="1900" dirty="0">
                <a:latin typeface="Times New Roman" panose="02020603050405020304" pitchFamily="18" charset="0"/>
                <a:cs typeface="Times New Roman" panose="02020603050405020304" pitchFamily="18" charset="0"/>
              </a:rPr>
              <a:t>).</a:t>
            </a:r>
          </a:p>
          <a:p>
            <a:pPr fontAlgn="base"/>
            <a:r>
              <a:rPr lang="vi-VN" sz="1900" dirty="0">
                <a:latin typeface="Times New Roman" panose="02020603050405020304" pitchFamily="18" charset="0"/>
                <a:cs typeface="Times New Roman" panose="02020603050405020304" pitchFamily="18" charset="0"/>
              </a:rPr>
              <a:t>Nếu client sử dụng mobile, device yếu thì khi load sẽ bị chậm</a:t>
            </a: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0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9698-B553-EF45-8590-853A662AC474}"/>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Lộ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frontend 2021</a:t>
            </a:r>
          </a:p>
        </p:txBody>
      </p:sp>
      <p:sp>
        <p:nvSpPr>
          <p:cNvPr id="3" name="Content Placeholder 2">
            <a:extLst>
              <a:ext uri="{FF2B5EF4-FFF2-40B4-BE49-F238E27FC236}">
                <a16:creationId xmlns:a16="http://schemas.microsoft.com/office/drawing/2014/main" id="{3B8AE9AC-46B1-6146-A01A-64E1A3B3521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hlinkClick r:id="rId2"/>
              </a:rPr>
              <a:t>https://</a:t>
            </a:r>
            <a:r>
              <a:rPr lang="en-US" dirty="0" err="1">
                <a:latin typeface="Times New Roman" panose="02020603050405020304" pitchFamily="18" charset="0"/>
                <a:cs typeface="Times New Roman" panose="02020603050405020304" pitchFamily="18" charset="0"/>
                <a:hlinkClick r:id="rId2"/>
              </a:rPr>
              <a:t>github.com</a:t>
            </a:r>
            <a:r>
              <a:rPr lang="en-US" dirty="0">
                <a:latin typeface="Times New Roman" panose="02020603050405020304" pitchFamily="18" charset="0"/>
                <a:cs typeface="Times New Roman" panose="02020603050405020304" pitchFamily="18" charset="0"/>
                <a:hlinkClick r:id="rId2"/>
              </a:rPr>
              <a:t>/</a:t>
            </a:r>
            <a:r>
              <a:rPr lang="en-US" dirty="0" err="1">
                <a:latin typeface="Times New Roman" panose="02020603050405020304" pitchFamily="18" charset="0"/>
                <a:cs typeface="Times New Roman" panose="02020603050405020304" pitchFamily="18" charset="0"/>
                <a:hlinkClick r:id="rId2"/>
              </a:rPr>
              <a:t>kamranahmedse</a:t>
            </a:r>
            <a:r>
              <a:rPr lang="en-US" dirty="0">
                <a:latin typeface="Times New Roman" panose="02020603050405020304" pitchFamily="18" charset="0"/>
                <a:cs typeface="Times New Roman" panose="02020603050405020304" pitchFamily="18" charset="0"/>
                <a:hlinkClick r:id="rId2"/>
              </a:rPr>
              <a:t>/developer-roadmap/blob/master/</a:t>
            </a:r>
            <a:r>
              <a:rPr lang="en-US" dirty="0" err="1">
                <a:latin typeface="Times New Roman" panose="02020603050405020304" pitchFamily="18" charset="0"/>
                <a:cs typeface="Times New Roman" panose="02020603050405020304" pitchFamily="18" charset="0"/>
                <a:hlinkClick r:id="rId2"/>
              </a:rPr>
              <a:t>img</a:t>
            </a:r>
            <a:r>
              <a:rPr lang="en-US" dirty="0">
                <a:latin typeface="Times New Roman" panose="02020603050405020304" pitchFamily="18" charset="0"/>
                <a:cs typeface="Times New Roman" panose="02020603050405020304" pitchFamily="18" charset="0"/>
                <a:hlinkClick r:id="rId2"/>
              </a:rPr>
              <a:t>/frontend.png?year-2021-2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08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Ai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 ?</a:t>
            </a:r>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Designer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website.</a:t>
            </a: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Frontend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logic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user</a:t>
            </a: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Backend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API, Database, Admin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Tester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test bug, test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Senior developer(Team leader)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Am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 Chia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99323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2078</TotalTime>
  <Words>894</Words>
  <Application>Microsoft Macintosh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Lập trình viên Frontend</vt:lpstr>
      <vt:lpstr> Cơ chế server-side rendering </vt:lpstr>
      <vt:lpstr> ưu điểm của SSR </vt:lpstr>
      <vt:lpstr>Nhược điểm SSR</vt:lpstr>
      <vt:lpstr>Cơ chế client-side rendering</vt:lpstr>
      <vt:lpstr>Ưu điểm của Client-side rendering</vt:lpstr>
      <vt:lpstr>Nhược điểm của Client-side rendering</vt:lpstr>
      <vt:lpstr>Lộ trình học frontend 2021</vt:lpstr>
      <vt:lpstr>Ai tham gia vào lập trình web ?</vt:lpstr>
      <vt:lpstr>Cần biết kiến thức gì để lập trình website ?</vt:lpstr>
      <vt:lpstr>Cơ hội nghề nghiệp của bạn !!!</vt:lpstr>
      <vt:lpstr>Cơ hội nghề nghiệp của bạn (tiếp)</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website là gì ?</dc:title>
  <dc:creator>Trieu.Lacy</dc:creator>
  <cp:lastModifiedBy>Microsoft Office User</cp:lastModifiedBy>
  <cp:revision>199</cp:revision>
  <dcterms:created xsi:type="dcterms:W3CDTF">2016-06-01T08:27:28Z</dcterms:created>
  <dcterms:modified xsi:type="dcterms:W3CDTF">2021-05-17T08:40:09Z</dcterms:modified>
</cp:coreProperties>
</file>