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8" r:id="rId2"/>
    <p:sldId id="272" r:id="rId3"/>
    <p:sldId id="287" r:id="rId4"/>
    <p:sldId id="286" r:id="rId5"/>
    <p:sldId id="258" r:id="rId6"/>
    <p:sldId id="259" r:id="rId7"/>
    <p:sldId id="276" r:id="rId8"/>
    <p:sldId id="261" r:id="rId9"/>
    <p:sldId id="281"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5" autoAdjust="0"/>
    <p:restoredTop sz="94660"/>
  </p:normalViewPr>
  <p:slideViewPr>
    <p:cSldViewPr snapToGrid="0">
      <p:cViewPr varScale="1">
        <p:scale>
          <a:sx n="115" d="100"/>
          <a:sy n="115" d="100"/>
        </p:scale>
        <p:origin x="80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charset="0"/>
                <a:ea typeface="Times New Roman" charset="0"/>
                <a:cs typeface="Times New Roman" charset="0"/>
              </a:rPr>
              <a:t>Lập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viên</a:t>
            </a:r>
            <a:r>
              <a:rPr lang="en-US" dirty="0">
                <a:latin typeface="Times New Roman" charset="0"/>
                <a:ea typeface="Times New Roman" charset="0"/>
                <a:cs typeface="Times New Roman"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571" y="2557463"/>
            <a:ext cx="5399315" cy="3516766"/>
          </a:xfrm>
        </p:spPr>
      </p:pic>
    </p:spTree>
    <p:extLst>
      <p:ext uri="{BB962C8B-B14F-4D97-AF65-F5344CB8AC3E}">
        <p14:creationId xmlns:p14="http://schemas.microsoft.com/office/powerpoint/2010/main" val="126997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1196" cy="3545386"/>
          </a:xfrm>
        </p:spPr>
      </p:pic>
    </p:spTree>
    <p:extLst>
      <p:ext uri="{BB962C8B-B14F-4D97-AF65-F5344CB8AC3E}">
        <p14:creationId xmlns:p14="http://schemas.microsoft.com/office/powerpoint/2010/main" val="9949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6072"/>
            <a:ext cx="9601196" cy="3760341"/>
          </a:xfrm>
        </p:spPr>
      </p:pic>
    </p:spTree>
    <p:extLst>
      <p:ext uri="{BB962C8B-B14F-4D97-AF65-F5344CB8AC3E}">
        <p14:creationId xmlns:p14="http://schemas.microsoft.com/office/powerpoint/2010/main" val="3562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45925"/>
          </a:xfrm>
        </p:spPr>
        <p:txBody>
          <a:bodyPr>
            <a:normAutofit fontScale="90000"/>
          </a:bodyPr>
          <a:lstStyle/>
          <a:p>
            <a:br>
              <a:rPr lang="en-US" dirty="0">
                <a:latin typeface="Times New Roman" charset="0"/>
                <a:ea typeface="Times New Roman" charset="0"/>
                <a:cs typeface="Times New Roman" charset="0"/>
              </a:rPr>
            </a:br>
            <a:r>
              <a:rPr lang="en-US" dirty="0" err="1">
                <a:latin typeface="Times New Roman" charset="0"/>
                <a:ea typeface="Times New Roman" charset="0"/>
                <a:cs typeface="Times New Roman" charset="0"/>
              </a:rPr>
              <a:t>Mô</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hình</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Cấu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Trúc</a:t>
            </a:r>
            <a:r>
              <a:rPr lang="en-US" dirty="0">
                <a:latin typeface="Times New Roman" charset="0"/>
                <a:ea typeface="Times New Roman" charset="0"/>
                <a:cs typeface="Times New Roman" charset="0"/>
              </a:rPr>
              <a:t> Client-Server</a:t>
            </a:r>
            <a:br>
              <a:rPr lang="en-US" b="1" dirty="0"/>
            </a:br>
            <a:endParaRPr lang="en-US" dirty="0"/>
          </a:p>
        </p:txBody>
      </p:sp>
      <p:sp>
        <p:nvSpPr>
          <p:cNvPr id="3" name="Content Placeholder 2"/>
          <p:cNvSpPr>
            <a:spLocks noGrp="1"/>
          </p:cNvSpPr>
          <p:nvPr>
            <p:ph idx="1"/>
          </p:nvPr>
        </p:nvSpPr>
        <p:spPr>
          <a:xfrm>
            <a:off x="903514" y="1719943"/>
            <a:ext cx="10297886" cy="4419600"/>
          </a:xfrm>
        </p:spPr>
        <p:txBody>
          <a:bodyPr>
            <a:normAutofit/>
          </a:bodyPr>
          <a:lstStyle/>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Đây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thường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đặc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biệt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tốc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độ</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xử</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lớn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được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dùng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phục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việc</a:t>
            </a:r>
            <a:r>
              <a:rPr lang="en-US" sz="1800" dirty="0">
                <a:latin typeface="Times New Roman" charset="0"/>
                <a:ea typeface="Times New Roman" charset="0"/>
                <a:cs typeface="Times New Roman" charset="0"/>
              </a:rPr>
              <a:t> chia </a:t>
            </a:r>
            <a:r>
              <a:rPr lang="en-US" sz="1800" dirty="0" err="1">
                <a:latin typeface="Times New Roman" charset="0"/>
                <a:ea typeface="Times New Roman" charset="0"/>
                <a:cs typeface="Times New Roman" charset="0"/>
              </a:rPr>
              <a:t>sẻ</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tài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nguyên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file </a:t>
            </a:r>
            <a:r>
              <a:rPr lang="en-US" sz="1800" dirty="0" err="1">
                <a:latin typeface="Times New Roman" charset="0"/>
                <a:ea typeface="Times New Roman" charset="0"/>
                <a:cs typeface="Times New Roman" charset="0"/>
              </a:rPr>
              <a:t>ảnh</a:t>
            </a:r>
            <a:r>
              <a:rPr lang="en-US" sz="1800" dirty="0">
                <a:latin typeface="Times New Roman" charset="0"/>
                <a:ea typeface="Times New Roman" charset="0"/>
                <a:cs typeface="Times New Roman" charset="0"/>
              </a:rPr>
              <a:t>, file HTML,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in... </a:t>
            </a:r>
            <a:r>
              <a:rPr lang="en-US" sz="1800" dirty="0" err="1">
                <a:latin typeface="Times New Roman" charset="0"/>
                <a:ea typeface="Times New Roman" charset="0"/>
                <a:cs typeface="Times New Roman" charset="0"/>
              </a:rPr>
              <a:t>cho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nhiều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a:t>
            </a:r>
          </a:p>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nhỏ</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desktop hay laptop. </a:t>
            </a:r>
            <a:r>
              <a:rPr lang="en-US" sz="1800" dirty="0" err="1">
                <a:latin typeface="Times New Roman" charset="0"/>
                <a:ea typeface="Times New Roman" charset="0"/>
                <a:cs typeface="Times New Roman" charset="0"/>
              </a:rPr>
              <a:t>Trong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mô</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hình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sẽ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yêu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cầu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tới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thực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hiện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nhiệm</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lấy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từ</a:t>
            </a:r>
            <a:r>
              <a:rPr lang="en-US" sz="1800" dirty="0">
                <a:latin typeface="Times New Roman" charset="0"/>
                <a:ea typeface="Times New Roman" charset="0"/>
                <a:cs typeface="Times New Roman" charset="0"/>
              </a:rPr>
              <a:t> database, in </a:t>
            </a:r>
            <a:r>
              <a:rPr lang="en-US" sz="1800" dirty="0" err="1">
                <a:latin typeface="Times New Roman" charset="0"/>
                <a:ea typeface="Times New Roman" charset="0"/>
                <a:cs typeface="Times New Roman" charset="0"/>
              </a:rPr>
              <a:t>ấn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email...</a:t>
            </a:r>
          </a:p>
          <a:p>
            <a:endParaRPr lang="en-US" sz="1600"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43" y="3102428"/>
            <a:ext cx="5780314" cy="3219753"/>
          </a:xfrm>
          <a:prstGeom prst="rect">
            <a:avLst/>
          </a:prstGeom>
        </p:spPr>
      </p:pic>
    </p:spTree>
    <p:extLst>
      <p:ext uri="{BB962C8B-B14F-4D97-AF65-F5344CB8AC3E}">
        <p14:creationId xmlns:p14="http://schemas.microsoft.com/office/powerpoint/2010/main" val="158866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Web </a:t>
            </a:r>
            <a:r>
              <a:rPr lang="en-US" dirty="0" err="1">
                <a:latin typeface="Times New Roman" panose="02020603050405020304" pitchFamily="18" charset="0"/>
                <a:cs typeface="Times New Roman" panose="02020603050405020304" pitchFamily="18" charset="0"/>
              </a:rPr>
              <a:t>Tĩnh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r>
              <a:rPr lang="vi-VN" b="1" dirty="0"/>
              <a:t>Website tĩnh</a:t>
            </a:r>
            <a:r>
              <a:rPr lang="vi-VN" dirty="0"/>
              <a:t> (static web) – Là một website không giao tiếp với máy chủ web để gửi nhận dữ liệu mà chỉ có các dữ liệu được khai báo sẵn bằng HTML và được trình duyệt đọc.</a:t>
            </a:r>
          </a:p>
          <a:p>
            <a:r>
              <a:rPr lang="vi-VN" b="1" dirty="0"/>
              <a:t>Website động</a:t>
            </a:r>
            <a:r>
              <a:rPr lang="vi-VN" dirty="0"/>
              <a:t> (dynamic web) – Là một website sẽ giao tiếp với một máy chủ để gửi nhận dữ liệu, các dữ liệu đó sẽ gửi ra ngoài cho người dùng bằng văn bản HTML và trình duyệt sẽ hiển thị nó. Để một website có thể giao tiếp với máy chủ web thì sẽ dùng một số ngôn ngữ lập trình dạng server-side như PHP, ASP.NET, Ruby,..để thực hiện.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8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 ?</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website.</a:t>
            </a: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Frontend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Backend developer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Tester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test bug, test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Senior developer(Team leader)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Am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993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3634"/>
            <a:ext cx="9601196" cy="1303867"/>
          </a:xfrm>
        </p:spPr>
        <p:txBody>
          <a:bodyPr>
            <a:normAutofit fontScale="90000"/>
          </a:bodyPr>
          <a:lstStyle/>
          <a:p>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website ?</a:t>
            </a:r>
          </a:p>
        </p:txBody>
      </p:sp>
      <p:sp>
        <p:nvSpPr>
          <p:cNvPr id="3" name="Content Placeholder 2"/>
          <p:cNvSpPr>
            <a:spLocks noGrp="1"/>
          </p:cNvSpPr>
          <p:nvPr>
            <p:ph idx="1"/>
          </p:nvPr>
        </p:nvSpPr>
        <p:spPr>
          <a:xfrm>
            <a:off x="1295401" y="2556932"/>
            <a:ext cx="9601196" cy="3494547"/>
          </a:xfrm>
        </p:spPr>
        <p:txBody>
          <a:bodyPr>
            <a:normAutofit fontScale="85000" lnSpcReduction="20000"/>
          </a:bodyPr>
          <a:lstStyle/>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Frontend</a:t>
            </a:r>
            <a:r>
              <a:rPr lang="en-US" sz="2600" dirty="0">
                <a:latin typeface="Times New Roman" panose="02020603050405020304" pitchFamily="18" charset="0"/>
                <a:cs typeface="Times New Roman" panose="02020603050405020304" pitchFamily="18" charset="0"/>
              </a:rPr>
              <a:t>: HTML, CSS, </a:t>
            </a:r>
            <a:r>
              <a:rPr lang="en-US" sz="2600" dirty="0" err="1">
                <a:latin typeface="Times New Roman" panose="02020603050405020304" pitchFamily="18" charset="0"/>
                <a:cs typeface="Times New Roman" panose="02020603050405020304" pitchFamily="18" charset="0"/>
              </a:rPr>
              <a:t>Javascript</a:t>
            </a:r>
            <a:r>
              <a:rPr lang="en-US" sz="2600" dirty="0">
                <a:latin typeface="Times New Roman" panose="02020603050405020304" pitchFamily="18" charset="0"/>
                <a:cs typeface="Times New Roman" panose="02020603050405020304" pitchFamily="18" charset="0"/>
              </a:rPr>
              <a:t>, Photoshop,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Backend :</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gồm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frontend.</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(PHP, Java, .NET, RUBY, </a:t>
            </a:r>
            <a:r>
              <a:rPr lang="en-US" sz="2600" dirty="0" err="1">
                <a:latin typeface="Times New Roman" panose="02020603050405020304" pitchFamily="18" charset="0"/>
                <a:cs typeface="Times New Roman" panose="02020603050405020304" pitchFamily="18" charset="0"/>
              </a:rPr>
              <a:t>Javascritp-Nodejs</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b="1"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SQL </a:t>
            </a:r>
            <a:r>
              <a:rPr lang="en-US" sz="2600" dirty="0" err="1">
                <a:latin typeface="Times New Roman" panose="02020603050405020304" pitchFamily="18" charset="0"/>
                <a:cs typeface="Times New Roman" panose="02020603050405020304" pitchFamily="18" charset="0"/>
              </a:rPr>
              <a:t>như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Mysql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SQLServer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MongoDB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NoSQL</a:t>
            </a:r>
            <a:r>
              <a:rPr lang="en-US" sz="2600" dirty="0">
                <a:latin typeface="Times New Roman" panose="02020603050405020304" pitchFamily="18" charset="0"/>
                <a:cs typeface="Times New Roman" panose="02020603050405020304" pitchFamily="18" charset="0"/>
              </a:rPr>
              <a:t>….</a:t>
            </a:r>
          </a:p>
          <a:p>
            <a:pPr marL="457200" lvl="1" indent="0">
              <a:buNone/>
            </a:pP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Fullstack</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 webserver, domain, hosting….</a:t>
            </a:r>
          </a:p>
          <a:p>
            <a:pPr marL="457200" lvl="1" indent="0">
              <a:buNone/>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Outsourcing: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Product: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480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idx="1"/>
          </p:nvPr>
        </p:nvSpPr>
        <p:spPr>
          <a:xfrm>
            <a:off x="1295401" y="2556932"/>
            <a:ext cx="9601196" cy="3397819"/>
          </a:xfrm>
        </p:spPr>
        <p:txBody>
          <a:bodyPr>
            <a:normAutofit fontScale="92500"/>
          </a:bodyPr>
          <a:lstStyle/>
          <a:p>
            <a:pPr marL="457200" indent="-457200">
              <a:buFont typeface="+mj-lt"/>
              <a:buAutoNum type="arabicPeriod"/>
            </a:pPr>
            <a:r>
              <a:rPr lang="en-US" b="1" dirty="0"/>
              <a:t>Fresher/Junior 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250-450$</a:t>
            </a:r>
            <a:r>
              <a:rPr lang="en-US" dirty="0">
                <a:latin typeface="Times New Roman" panose="02020603050405020304" pitchFamily="18" charset="0"/>
                <a:cs typeface="Times New Roman" panose="02020603050405020304" pitchFamily="18" charset="0"/>
              </a:rPr>
              <a:t>. K/N : 6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 1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400-600$</a:t>
            </a:r>
            <a:r>
              <a:rPr lang="en-US" dirty="0">
                <a:latin typeface="Times New Roman" panose="02020603050405020304" pitchFamily="18" charset="0"/>
                <a:cs typeface="Times New Roman" panose="02020603050405020304" pitchFamily="18" charset="0"/>
              </a:rPr>
              <a:t>. K/N: 1 –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Senior Developer: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vi-VN" dirty="0"/>
              <a:t>600-1200$(hoặc hơn)</a:t>
            </a:r>
            <a:r>
              <a:rPr lang="en-US" dirty="0"/>
              <a:t> .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t>.</a:t>
            </a:r>
          </a:p>
          <a:p>
            <a:pPr marL="457200" indent="-457200">
              <a:buFont typeface="+mj-lt"/>
              <a:buAutoNum type="arabicPeriod"/>
            </a:pPr>
            <a:r>
              <a:rPr lang="en-US" b="1" dirty="0"/>
              <a:t>Technical Lead</a:t>
            </a:r>
            <a:r>
              <a:rPr lang="en-US" dirty="0"/>
              <a:t>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1000-2500$(</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t>Software Architect.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ai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đâu</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CTO</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Giám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(ko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23861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err="1">
                <a:latin typeface="Times New Roman" panose="02020603050405020304" pitchFamily="18" charset="0"/>
                <a:cs typeface="Times New Roman" panose="02020603050405020304" pitchFamily="18" charset="0"/>
              </a:rPr>
              <a:t>Lập</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trình</a:t>
            </a:r>
            <a:r>
              <a:rPr lang="en-US" sz="6000" dirty="0">
                <a:latin typeface="Times New Roman" panose="02020603050405020304" pitchFamily="18" charset="0"/>
                <a:cs typeface="Times New Roman" panose="02020603050405020304" pitchFamily="18" charset="0"/>
              </a:rPr>
              <a:t> website(web) </a:t>
            </a:r>
            <a:r>
              <a:rPr lang="en-US" sz="6000" dirty="0" err="1">
                <a:latin typeface="Times New Roman" panose="02020603050405020304" pitchFamily="18" charset="0"/>
                <a:cs typeface="Times New Roman" panose="02020603050405020304" pitchFamily="18" charset="0"/>
              </a:rPr>
              <a:t>là</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gì</a:t>
            </a:r>
            <a:r>
              <a:rPr lang="en-US" sz="60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vi-VN" sz="3200" b="1" dirty="0">
                <a:latin typeface="Times New Roman" panose="02020603050405020304" pitchFamily="18" charset="0"/>
                <a:cs typeface="Times New Roman" panose="02020603050405020304" pitchFamily="18" charset="0"/>
              </a:rPr>
              <a:t>Lập trình web là</a:t>
            </a:r>
            <a:r>
              <a:rPr lang="vi-VN" sz="3200" dirty="0">
                <a:latin typeface="Times New Roman" panose="02020603050405020304" pitchFamily="18" charset="0"/>
                <a:cs typeface="Times New Roman" panose="02020603050405020304" pitchFamily="18" charset="0"/>
              </a:rPr>
              <a:t> công việc của một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Developer</a:t>
            </a:r>
            <a:r>
              <a:rPr lang="vi-VN" sz="3200" dirty="0">
                <a:latin typeface="Times New Roman" panose="02020603050405020304" pitchFamily="18" charset="0"/>
                <a:cs typeface="Times New Roman" panose="02020603050405020304" pitchFamily="18" charset="0"/>
              </a:rPr>
              <a:t> (Lập trình viên website) có nhiệm vụ nhận toàn bộ dữ liệu (Giao diện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tĩnh) từ bộ phận thiết kế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để chuyển thành một hệ thống website hoàn chỉnh có tương tác 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CSDL</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và tương tác với người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89555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2155</TotalTime>
  <Words>720</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Lập trình viên website</vt:lpstr>
      <vt:lpstr>Phương thức hoạt động của một website.</vt:lpstr>
      <vt:lpstr> Mô hình - Cấu Trúc Client-Server </vt:lpstr>
      <vt:lpstr>Web Tĩnh và Web Động ?</vt:lpstr>
      <vt:lpstr>Ai tham gia vào lập trình web ?</vt:lpstr>
      <vt:lpstr>Cần biết kiến thức gì để lập trình website ?</vt:lpstr>
      <vt:lpstr>Cơ hội nghề nghiệp của bạn !!!</vt:lpstr>
      <vt:lpstr>Cơ hội nghề nghiệp của bạn (tiếp)</vt:lpstr>
      <vt:lpstr>Lập trình website(web) là gì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website là gì ?</dc:title>
  <dc:creator>Trieu.Lacy</dc:creator>
  <cp:lastModifiedBy>Microsoft Office User</cp:lastModifiedBy>
  <cp:revision>179</cp:revision>
  <dcterms:created xsi:type="dcterms:W3CDTF">2016-06-01T08:27:28Z</dcterms:created>
  <dcterms:modified xsi:type="dcterms:W3CDTF">2021-08-20T13:34:57Z</dcterms:modified>
</cp:coreProperties>
</file>