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Cabin Semi-Bold" charset="1" panose="00000700000000000000"/>
      <p:regular r:id="rId34"/>
    </p:embeddedFont>
    <p:embeddedFont>
      <p:font typeface="Cabin Bold Italics" charset="1" panose="00000800000000000000"/>
      <p:regular r:id="rId35"/>
    </p:embeddedFont>
    <p:embeddedFont>
      <p:font typeface="Cabin Bold" charset="1" panose="00000800000000000000"/>
      <p:regular r:id="rId36"/>
    </p:embeddedFont>
    <p:embeddedFont>
      <p:font typeface="Cabin" charset="1" panose="00000500000000000000"/>
      <p:regular r:id="rId37"/>
    </p:embeddedFont>
    <p:embeddedFont>
      <p:font typeface="Cabin Italics" charset="1" panose="000005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1.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huggingface.co/datasets/5CD-AI/Viet-Doc-VQA" TargetMode="External" Type="http://schemas.openxmlformats.org/officeDocument/2006/relationships/hyperlink"/><Relationship Id="rId3" Target="https://huggingface.co/datasets/5CD-AI/Viet-Doc-VQA" TargetMode="External" Type="http://schemas.openxmlformats.org/officeDocument/2006/relationships/hyperlink"/><Relationship Id="rId4" Target="https://huggingface.co/datasets/5CD-AI/Viet-Doc-VQA" TargetMode="External" Type="http://schemas.openxmlformats.org/officeDocument/2006/relationships/hyperlink"/><Relationship Id="rId5"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407031" y="122918"/>
            <a:ext cx="398432" cy="39843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 id="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6" id="6"/>
          <p:cNvGrpSpPr/>
          <p:nvPr/>
        </p:nvGrpSpPr>
        <p:grpSpPr>
          <a:xfrm rot="0">
            <a:off x="407031" y="989276"/>
            <a:ext cx="398432" cy="3984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8" id="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9" id="9"/>
          <p:cNvGrpSpPr/>
          <p:nvPr/>
        </p:nvGrpSpPr>
        <p:grpSpPr>
          <a:xfrm rot="0">
            <a:off x="407031" y="1855635"/>
            <a:ext cx="398432" cy="39843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1" id="1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2" id="12"/>
          <p:cNvGrpSpPr/>
          <p:nvPr/>
        </p:nvGrpSpPr>
        <p:grpSpPr>
          <a:xfrm rot="0">
            <a:off x="407031" y="2721994"/>
            <a:ext cx="398432" cy="39843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4" id="1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5" id="15"/>
          <p:cNvGrpSpPr/>
          <p:nvPr/>
        </p:nvGrpSpPr>
        <p:grpSpPr>
          <a:xfrm rot="0">
            <a:off x="407031" y="3588352"/>
            <a:ext cx="398432" cy="39843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7" id="1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8" id="18"/>
          <p:cNvGrpSpPr/>
          <p:nvPr/>
        </p:nvGrpSpPr>
        <p:grpSpPr>
          <a:xfrm rot="0">
            <a:off x="407031" y="4454711"/>
            <a:ext cx="398432" cy="39843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0" id="2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1" id="21"/>
          <p:cNvGrpSpPr/>
          <p:nvPr/>
        </p:nvGrpSpPr>
        <p:grpSpPr>
          <a:xfrm rot="0">
            <a:off x="407031" y="5321070"/>
            <a:ext cx="398432" cy="39843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3" id="2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24" id="24"/>
          <p:cNvGrpSpPr/>
          <p:nvPr/>
        </p:nvGrpSpPr>
        <p:grpSpPr>
          <a:xfrm rot="0">
            <a:off x="407031" y="6187428"/>
            <a:ext cx="398432" cy="39843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6" id="2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7" id="27"/>
          <p:cNvGrpSpPr/>
          <p:nvPr/>
        </p:nvGrpSpPr>
        <p:grpSpPr>
          <a:xfrm rot="0">
            <a:off x="407031" y="7053787"/>
            <a:ext cx="398432" cy="39843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9" id="2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0" id="30"/>
          <p:cNvGrpSpPr/>
          <p:nvPr/>
        </p:nvGrpSpPr>
        <p:grpSpPr>
          <a:xfrm rot="0">
            <a:off x="407031" y="7920145"/>
            <a:ext cx="398432" cy="39843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2" id="3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3" id="33"/>
          <p:cNvGrpSpPr/>
          <p:nvPr/>
        </p:nvGrpSpPr>
        <p:grpSpPr>
          <a:xfrm rot="0">
            <a:off x="407031" y="8786504"/>
            <a:ext cx="398432" cy="39843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5" id="3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6" id="36"/>
          <p:cNvGrpSpPr/>
          <p:nvPr/>
        </p:nvGrpSpPr>
        <p:grpSpPr>
          <a:xfrm rot="0">
            <a:off x="407031" y="9652863"/>
            <a:ext cx="398432" cy="398432"/>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8" id="3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39" id="39"/>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
        <p:nvSpPr>
          <p:cNvPr name="TextBox 40" id="40"/>
          <p:cNvSpPr txBox="true"/>
          <p:nvPr/>
        </p:nvSpPr>
        <p:spPr>
          <a:xfrm rot="0">
            <a:off x="2150456" y="3699511"/>
            <a:ext cx="15244669" cy="2129764"/>
          </a:xfrm>
          <a:prstGeom prst="rect">
            <a:avLst/>
          </a:prstGeom>
        </p:spPr>
        <p:txBody>
          <a:bodyPr anchor="t" rtlCol="false" tIns="0" lIns="0" bIns="0" rIns="0">
            <a:spAutoFit/>
          </a:bodyPr>
          <a:lstStyle/>
          <a:p>
            <a:pPr algn="ctr">
              <a:lnSpc>
                <a:spcPts val="8802"/>
              </a:lnSpc>
            </a:pPr>
            <a:r>
              <a:rPr lang="en-US" sz="4809" b="true">
                <a:solidFill>
                  <a:srgbClr val="FF3131"/>
                </a:solidFill>
                <a:latin typeface="Cabin Semi-Bold"/>
                <a:ea typeface="Cabin Semi-Bold"/>
                <a:cs typeface="Cabin Semi-Bold"/>
                <a:sym typeface="Cabin Semi-Bold"/>
              </a:rPr>
              <a:t>XÂY DỰNG HỆ THỐNG HỎI - ĐÁP CHO GIÁO DỤC  BẰNG XỬ LÝ NGÔN NGỮ TỰ NHIÊN</a:t>
            </a:r>
          </a:p>
        </p:txBody>
      </p:sp>
      <p:sp>
        <p:nvSpPr>
          <p:cNvPr name="TextBox 41" id="41"/>
          <p:cNvSpPr txBox="true"/>
          <p:nvPr/>
        </p:nvSpPr>
        <p:spPr>
          <a:xfrm rot="0">
            <a:off x="1282727" y="440034"/>
            <a:ext cx="17005273" cy="2090939"/>
          </a:xfrm>
          <a:prstGeom prst="rect">
            <a:avLst/>
          </a:prstGeom>
        </p:spPr>
        <p:txBody>
          <a:bodyPr anchor="t" rtlCol="false" tIns="0" lIns="0" bIns="0" rIns="0">
            <a:spAutoFit/>
          </a:bodyPr>
          <a:lstStyle/>
          <a:p>
            <a:pPr algn="ctr">
              <a:lnSpc>
                <a:spcPts val="8657"/>
              </a:lnSpc>
            </a:pPr>
            <a:r>
              <a:rPr lang="en-US" b="true" sz="4809" i="true">
                <a:solidFill>
                  <a:srgbClr val="000000"/>
                </a:solidFill>
                <a:latin typeface="Cabin Bold Italics"/>
                <a:ea typeface="Cabin Bold Italics"/>
                <a:cs typeface="Cabin Bold Italics"/>
                <a:sym typeface="Cabin Bold Italics"/>
              </a:rPr>
              <a:t>Báo cáo môn học</a:t>
            </a:r>
          </a:p>
          <a:p>
            <a:pPr algn="ctr">
              <a:lnSpc>
                <a:spcPts val="8657"/>
              </a:lnSpc>
            </a:pPr>
            <a:r>
              <a:rPr lang="en-US" sz="4809" b="true">
                <a:solidFill>
                  <a:srgbClr val="000000"/>
                </a:solidFill>
                <a:latin typeface="Cabin Bold"/>
                <a:ea typeface="Cabin Bold"/>
                <a:cs typeface="Cabin Bold"/>
                <a:sym typeface="Cabin Bold"/>
              </a:rPr>
              <a:t>XỬ LÝ NGÔN NGỮ TỰ NHIÊN </a:t>
            </a:r>
          </a:p>
        </p:txBody>
      </p:sp>
      <p:sp>
        <p:nvSpPr>
          <p:cNvPr name="TextBox 42" id="42"/>
          <p:cNvSpPr txBox="true"/>
          <p:nvPr/>
        </p:nvSpPr>
        <p:spPr>
          <a:xfrm rot="0">
            <a:off x="1244627" y="6914625"/>
            <a:ext cx="8502636" cy="537594"/>
          </a:xfrm>
          <a:prstGeom prst="rect">
            <a:avLst/>
          </a:prstGeom>
        </p:spPr>
        <p:txBody>
          <a:bodyPr anchor="t" rtlCol="false" tIns="0" lIns="0" bIns="0" rIns="0">
            <a:spAutoFit/>
          </a:bodyPr>
          <a:lstStyle/>
          <a:p>
            <a:pPr algn="ctr">
              <a:lnSpc>
                <a:spcPts val="4493"/>
              </a:lnSpc>
            </a:pPr>
            <a:r>
              <a:rPr lang="en-US" sz="3209" b="true">
                <a:solidFill>
                  <a:srgbClr val="000000"/>
                </a:solidFill>
                <a:latin typeface="Cabin Bold"/>
                <a:ea typeface="Cabin Bold"/>
                <a:cs typeface="Cabin Bold"/>
                <a:sym typeface="Cabin Bold"/>
              </a:rPr>
              <a:t>GVHD: </a:t>
            </a:r>
            <a:r>
              <a:rPr lang="en-US" sz="3209">
                <a:solidFill>
                  <a:srgbClr val="000000"/>
                </a:solidFill>
                <a:latin typeface="Cabin"/>
                <a:ea typeface="Cabin"/>
                <a:cs typeface="Cabin"/>
                <a:sym typeface="Cabin"/>
              </a:rPr>
              <a:t>TS. Đặng Thị Phúc</a:t>
            </a:r>
          </a:p>
        </p:txBody>
      </p:sp>
      <p:sp>
        <p:nvSpPr>
          <p:cNvPr name="TextBox 43" id="43"/>
          <p:cNvSpPr txBox="true"/>
          <p:nvPr/>
        </p:nvSpPr>
        <p:spPr>
          <a:xfrm rot="0">
            <a:off x="10169602" y="6914625"/>
            <a:ext cx="3721747" cy="537594"/>
          </a:xfrm>
          <a:prstGeom prst="rect">
            <a:avLst/>
          </a:prstGeom>
        </p:spPr>
        <p:txBody>
          <a:bodyPr anchor="t" rtlCol="false" tIns="0" lIns="0" bIns="0" rIns="0">
            <a:spAutoFit/>
          </a:bodyPr>
          <a:lstStyle/>
          <a:p>
            <a:pPr algn="l">
              <a:lnSpc>
                <a:spcPts val="4493"/>
              </a:lnSpc>
            </a:pPr>
            <a:r>
              <a:rPr lang="en-US" sz="3209" b="true">
                <a:solidFill>
                  <a:srgbClr val="000000"/>
                </a:solidFill>
                <a:latin typeface="Cabin Bold"/>
                <a:ea typeface="Cabin Bold"/>
                <a:cs typeface="Cabin Bold"/>
                <a:sym typeface="Cabin Bold"/>
              </a:rPr>
              <a:t>Thành Viên Nhóm:</a:t>
            </a:r>
          </a:p>
        </p:txBody>
      </p:sp>
      <p:sp>
        <p:nvSpPr>
          <p:cNvPr name="TextBox 44" id="44"/>
          <p:cNvSpPr txBox="true"/>
          <p:nvPr/>
        </p:nvSpPr>
        <p:spPr>
          <a:xfrm rot="0">
            <a:off x="11273704" y="8008689"/>
            <a:ext cx="6121421" cy="537594"/>
          </a:xfrm>
          <a:prstGeom prst="rect">
            <a:avLst/>
          </a:prstGeom>
        </p:spPr>
        <p:txBody>
          <a:bodyPr anchor="t" rtlCol="false" tIns="0" lIns="0" bIns="0" rIns="0">
            <a:spAutoFit/>
          </a:bodyPr>
          <a:lstStyle/>
          <a:p>
            <a:pPr algn="l">
              <a:lnSpc>
                <a:spcPts val="4493"/>
              </a:lnSpc>
            </a:pPr>
            <a:r>
              <a:rPr lang="en-US" sz="3209">
                <a:solidFill>
                  <a:srgbClr val="000000"/>
                </a:solidFill>
                <a:latin typeface="Cabin"/>
                <a:ea typeface="Cabin"/>
                <a:cs typeface="Cabin"/>
                <a:sym typeface="Cabin"/>
              </a:rPr>
              <a:t>22642481 - Nguyễn Thành Trọng</a:t>
            </a:r>
          </a:p>
        </p:txBody>
      </p:sp>
      <p:sp>
        <p:nvSpPr>
          <p:cNvPr name="TextBox 45" id="45"/>
          <p:cNvSpPr txBox="true"/>
          <p:nvPr/>
        </p:nvSpPr>
        <p:spPr>
          <a:xfrm rot="0">
            <a:off x="11273704" y="8568237"/>
            <a:ext cx="6121421" cy="537594"/>
          </a:xfrm>
          <a:prstGeom prst="rect">
            <a:avLst/>
          </a:prstGeom>
        </p:spPr>
        <p:txBody>
          <a:bodyPr anchor="t" rtlCol="false" tIns="0" lIns="0" bIns="0" rIns="0">
            <a:spAutoFit/>
          </a:bodyPr>
          <a:lstStyle/>
          <a:p>
            <a:pPr algn="l">
              <a:lnSpc>
                <a:spcPts val="4493"/>
              </a:lnSpc>
            </a:pPr>
            <a:r>
              <a:rPr lang="en-US" sz="3209">
                <a:solidFill>
                  <a:srgbClr val="000000"/>
                </a:solidFill>
                <a:latin typeface="Cabin"/>
                <a:ea typeface="Cabin"/>
                <a:cs typeface="Cabin"/>
                <a:sym typeface="Cabin"/>
              </a:rPr>
              <a:t>22637001 - Nguyễn Minh Phúc</a:t>
            </a:r>
          </a:p>
        </p:txBody>
      </p:sp>
      <p:sp>
        <p:nvSpPr>
          <p:cNvPr name="TextBox 46" id="46"/>
          <p:cNvSpPr txBox="true"/>
          <p:nvPr/>
        </p:nvSpPr>
        <p:spPr>
          <a:xfrm rot="0">
            <a:off x="11273704" y="9115269"/>
            <a:ext cx="6121421" cy="537594"/>
          </a:xfrm>
          <a:prstGeom prst="rect">
            <a:avLst/>
          </a:prstGeom>
        </p:spPr>
        <p:txBody>
          <a:bodyPr anchor="t" rtlCol="false" tIns="0" lIns="0" bIns="0" rIns="0">
            <a:spAutoFit/>
          </a:bodyPr>
          <a:lstStyle/>
          <a:p>
            <a:pPr algn="l">
              <a:lnSpc>
                <a:spcPts val="4493"/>
              </a:lnSpc>
            </a:pPr>
            <a:r>
              <a:rPr lang="en-US" sz="3209">
                <a:solidFill>
                  <a:srgbClr val="000000"/>
                </a:solidFill>
                <a:latin typeface="Cabin"/>
                <a:ea typeface="Cabin"/>
                <a:cs typeface="Cabin"/>
                <a:sym typeface="Cabin"/>
              </a:rPr>
              <a:t>22724051 - Phạm Gia Khánh</a:t>
            </a:r>
          </a:p>
        </p:txBody>
      </p:sp>
      <p:sp>
        <p:nvSpPr>
          <p:cNvPr name="TextBox 47" id="47"/>
          <p:cNvSpPr txBox="true"/>
          <p:nvPr/>
        </p:nvSpPr>
        <p:spPr>
          <a:xfrm rot="0">
            <a:off x="1282727" y="2627747"/>
            <a:ext cx="17005273" cy="995564"/>
          </a:xfrm>
          <a:prstGeom prst="rect">
            <a:avLst/>
          </a:prstGeom>
        </p:spPr>
        <p:txBody>
          <a:bodyPr anchor="t" rtlCol="false" tIns="0" lIns="0" bIns="0" rIns="0">
            <a:spAutoFit/>
          </a:bodyPr>
          <a:lstStyle/>
          <a:p>
            <a:pPr algn="ctr">
              <a:lnSpc>
                <a:spcPts val="8657"/>
              </a:lnSpc>
            </a:pPr>
            <a:r>
              <a:rPr lang="en-US" b="true" sz="4809" i="true">
                <a:solidFill>
                  <a:srgbClr val="000000"/>
                </a:solidFill>
                <a:latin typeface="Cabin Bold Italics"/>
                <a:ea typeface="Cabin Bold Italics"/>
                <a:cs typeface="Cabin Bold Italics"/>
                <a:sym typeface="Cabin Bold Italics"/>
              </a:rPr>
              <a:t>Chủ Đề</a:t>
            </a:r>
          </a:p>
        </p:txBody>
      </p:sp>
      <p:sp>
        <p:nvSpPr>
          <p:cNvPr name="TextBox 48" id="48"/>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a:t>
            </a:r>
          </a:p>
        </p:txBody>
      </p:sp>
      <p:grpSp>
        <p:nvGrpSpPr>
          <p:cNvPr name="Group 49" id="49"/>
          <p:cNvGrpSpPr/>
          <p:nvPr/>
        </p:nvGrpSpPr>
        <p:grpSpPr>
          <a:xfrm rot="0">
            <a:off x="1434142" y="120760"/>
            <a:ext cx="18514334" cy="10045480"/>
            <a:chOff x="0" y="0"/>
            <a:chExt cx="24685779" cy="13393974"/>
          </a:xfrm>
        </p:grpSpPr>
        <p:sp>
          <p:nvSpPr>
            <p:cNvPr name="AutoShape 50" id="50"/>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1" id="51"/>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52" id="52"/>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53" id="53"/>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54" id="54"/>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55" id="55"/>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56" id="56"/>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57" id="57"/>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58" id="58"/>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59" id="59"/>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60" id="60"/>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61" id="61"/>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62" id="62"/>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63" id="63"/>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64" id="64"/>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65" id="65"/>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66" id="66"/>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67" id="67"/>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68" id="68"/>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621973" y="2921210"/>
            <a:ext cx="16319159" cy="6731653"/>
          </a:xfrm>
          <a:custGeom>
            <a:avLst/>
            <a:gdLst/>
            <a:ahLst/>
            <a:cxnLst/>
            <a:rect r="r" b="b" t="t" l="l"/>
            <a:pathLst>
              <a:path h="6731653" w="16319159">
                <a:moveTo>
                  <a:pt x="0" y="0"/>
                </a:moveTo>
                <a:lnTo>
                  <a:pt x="16319159" y="0"/>
                </a:lnTo>
                <a:lnTo>
                  <a:pt x="16319159" y="6731653"/>
                </a:lnTo>
                <a:lnTo>
                  <a:pt x="0" y="6731653"/>
                </a:lnTo>
                <a:lnTo>
                  <a:pt x="0" y="0"/>
                </a:lnTo>
                <a:close/>
              </a:path>
            </a:pathLst>
          </a:custGeom>
          <a:blipFill>
            <a:blip r:embed="rId2"/>
            <a:stretch>
              <a:fillRect l="0" t="0" r="0" b="0"/>
            </a:stretch>
          </a:blipFill>
        </p:spPr>
      </p:sp>
      <p:sp>
        <p:nvSpPr>
          <p:cNvPr name="TextBox 60" id="60"/>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61" id="61"/>
          <p:cNvSpPr txBox="true"/>
          <p:nvPr/>
        </p:nvSpPr>
        <p:spPr>
          <a:xfrm rot="0">
            <a:off x="1758977" y="1093242"/>
            <a:ext cx="3723322"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Làm giàu data</a:t>
            </a:r>
          </a:p>
        </p:txBody>
      </p:sp>
      <p:sp>
        <p:nvSpPr>
          <p:cNvPr name="TextBox 62" id="62"/>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10</a:t>
            </a:r>
          </a:p>
        </p:txBody>
      </p:sp>
      <p:sp>
        <p:nvSpPr>
          <p:cNvPr name="Freeform 63" id="63"/>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3"/>
            <a:stretch>
              <a:fillRect l="-11415" t="-51991" r="-10033" b="-48044"/>
            </a:stretch>
          </a:blipFill>
        </p:spPr>
      </p:sp>
    </p:spTree>
  </p:cSld>
  <p:clrMapOvr>
    <a:masterClrMapping/>
  </p:clrMapOvr>
  <p:transition spd="slow">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621973" y="2921210"/>
            <a:ext cx="16319159" cy="6731653"/>
          </a:xfrm>
          <a:custGeom>
            <a:avLst/>
            <a:gdLst/>
            <a:ahLst/>
            <a:cxnLst/>
            <a:rect r="r" b="b" t="t" l="l"/>
            <a:pathLst>
              <a:path h="6731653" w="16319159">
                <a:moveTo>
                  <a:pt x="0" y="0"/>
                </a:moveTo>
                <a:lnTo>
                  <a:pt x="16319159" y="0"/>
                </a:lnTo>
                <a:lnTo>
                  <a:pt x="16319159" y="6731653"/>
                </a:lnTo>
                <a:lnTo>
                  <a:pt x="0" y="6731653"/>
                </a:lnTo>
                <a:lnTo>
                  <a:pt x="0" y="0"/>
                </a:lnTo>
                <a:close/>
              </a:path>
            </a:pathLst>
          </a:custGeom>
          <a:blipFill>
            <a:blip r:embed="rId2"/>
            <a:stretch>
              <a:fillRect l="0" t="0" r="0" b="0"/>
            </a:stretch>
          </a:blipFill>
        </p:spPr>
      </p:sp>
      <p:sp>
        <p:nvSpPr>
          <p:cNvPr name="TextBox 60" id="60"/>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61" id="61"/>
          <p:cNvSpPr txBox="true"/>
          <p:nvPr/>
        </p:nvSpPr>
        <p:spPr>
          <a:xfrm rot="0">
            <a:off x="1758977" y="1093242"/>
            <a:ext cx="3723322"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Làm giàu data</a:t>
            </a:r>
          </a:p>
        </p:txBody>
      </p:sp>
      <p:sp>
        <p:nvSpPr>
          <p:cNvPr name="TextBox 62" id="62"/>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11</a:t>
            </a:r>
          </a:p>
        </p:txBody>
      </p:sp>
      <p:sp>
        <p:nvSpPr>
          <p:cNvPr name="Freeform 63" id="63"/>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3"/>
            <a:stretch>
              <a:fillRect l="-11415" t="-51991" r="-10033" b="-48044"/>
            </a:stretch>
          </a:blipFill>
        </p:spPr>
      </p:sp>
    </p:spTree>
  </p:cSld>
  <p:clrMapOvr>
    <a:masterClrMapping/>
  </p:clrMapOvr>
  <p:transition spd="slow">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282727" y="108164"/>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3191339" y="3787568"/>
            <a:ext cx="12054108" cy="6366076"/>
          </a:xfrm>
          <a:custGeom>
            <a:avLst/>
            <a:gdLst/>
            <a:ahLst/>
            <a:cxnLst/>
            <a:rect r="r" b="b" t="t" l="l"/>
            <a:pathLst>
              <a:path h="6366076" w="12054108">
                <a:moveTo>
                  <a:pt x="0" y="0"/>
                </a:moveTo>
                <a:lnTo>
                  <a:pt x="12054108" y="0"/>
                </a:lnTo>
                <a:lnTo>
                  <a:pt x="12054108" y="6366076"/>
                </a:lnTo>
                <a:lnTo>
                  <a:pt x="0" y="6366076"/>
                </a:lnTo>
                <a:lnTo>
                  <a:pt x="0" y="0"/>
                </a:lnTo>
                <a:close/>
              </a:path>
            </a:pathLst>
          </a:custGeom>
          <a:blipFill>
            <a:blip r:embed="rId2"/>
            <a:stretch>
              <a:fillRect l="0" t="0" r="0" b="0"/>
            </a:stretch>
          </a:blipFill>
        </p:spPr>
      </p:sp>
      <p:sp>
        <p:nvSpPr>
          <p:cNvPr name="TextBox 60" id="60"/>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61" id="61"/>
          <p:cNvSpPr txBox="true"/>
          <p:nvPr/>
        </p:nvSpPr>
        <p:spPr>
          <a:xfrm rot="0">
            <a:off x="1451880" y="962628"/>
            <a:ext cx="6904434" cy="2625725"/>
          </a:xfrm>
          <a:prstGeom prst="rect">
            <a:avLst/>
          </a:prstGeom>
        </p:spPr>
        <p:txBody>
          <a:bodyPr anchor="t" rtlCol="false" tIns="0" lIns="0" bIns="0" rIns="0">
            <a:spAutoFit/>
          </a:bodyPr>
          <a:lstStyle/>
          <a:p>
            <a:pPr algn="l" marL="1079501" indent="-539750" lvl="1">
              <a:lnSpc>
                <a:spcPts val="7000"/>
              </a:lnSpc>
              <a:buFont typeface="Arial"/>
              <a:buChar char="•"/>
            </a:pPr>
            <a:r>
              <a:rPr lang="en-US" sz="5000">
                <a:solidFill>
                  <a:srgbClr val="000000"/>
                </a:solidFill>
                <a:latin typeface="Cabin"/>
                <a:ea typeface="Cabin"/>
                <a:cs typeface="Cabin"/>
                <a:sym typeface="Cabin"/>
              </a:rPr>
              <a:t>Xóa ký tự đặc biệt</a:t>
            </a:r>
          </a:p>
          <a:p>
            <a:pPr algn="l" marL="1079501" indent="-539750" lvl="1">
              <a:lnSpc>
                <a:spcPts val="7000"/>
              </a:lnSpc>
              <a:buFont typeface="Arial"/>
              <a:buChar char="•"/>
            </a:pPr>
            <a:r>
              <a:rPr lang="en-US" sz="5000">
                <a:solidFill>
                  <a:srgbClr val="000000"/>
                </a:solidFill>
                <a:latin typeface="Cabin"/>
                <a:ea typeface="Cabin"/>
                <a:cs typeface="Cabin"/>
                <a:sym typeface="Cabin"/>
              </a:rPr>
              <a:t>Thay những từ viết tắt</a:t>
            </a:r>
          </a:p>
          <a:p>
            <a:pPr algn="l" marL="1079501" indent="-539750" lvl="1">
              <a:lnSpc>
                <a:spcPts val="7000"/>
              </a:lnSpc>
              <a:spcBef>
                <a:spcPct val="0"/>
              </a:spcBef>
              <a:buFont typeface="Arial"/>
              <a:buChar char="•"/>
            </a:pPr>
            <a:r>
              <a:rPr lang="en-US" sz="5000">
                <a:solidFill>
                  <a:srgbClr val="000000"/>
                </a:solidFill>
                <a:latin typeface="Cabin"/>
                <a:ea typeface="Cabin"/>
                <a:cs typeface="Cabin"/>
                <a:sym typeface="Cabin"/>
              </a:rPr>
              <a:t>Xóa emoji</a:t>
            </a:r>
          </a:p>
        </p:txBody>
      </p:sp>
      <p:sp>
        <p:nvSpPr>
          <p:cNvPr name="TextBox 62" id="62"/>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12</a:t>
            </a:r>
          </a:p>
        </p:txBody>
      </p:sp>
      <p:sp>
        <p:nvSpPr>
          <p:cNvPr name="TextBox 63" id="63"/>
          <p:cNvSpPr txBox="true"/>
          <p:nvPr/>
        </p:nvSpPr>
        <p:spPr>
          <a:xfrm rot="0">
            <a:off x="10539894" y="962628"/>
            <a:ext cx="7785079" cy="2625725"/>
          </a:xfrm>
          <a:prstGeom prst="rect">
            <a:avLst/>
          </a:prstGeom>
        </p:spPr>
        <p:txBody>
          <a:bodyPr anchor="t" rtlCol="false" tIns="0" lIns="0" bIns="0" rIns="0">
            <a:spAutoFit/>
          </a:bodyPr>
          <a:lstStyle/>
          <a:p>
            <a:pPr algn="l" marL="1079501" indent="-539750" lvl="1">
              <a:lnSpc>
                <a:spcPts val="7000"/>
              </a:lnSpc>
              <a:spcBef>
                <a:spcPct val="0"/>
              </a:spcBef>
              <a:buFont typeface="Arial"/>
              <a:buChar char="•"/>
            </a:pPr>
            <a:r>
              <a:rPr lang="en-US" sz="5000">
                <a:solidFill>
                  <a:srgbClr val="000000"/>
                </a:solidFill>
                <a:latin typeface="Cabin"/>
                <a:ea typeface="Cabin"/>
                <a:cs typeface="Cabin"/>
                <a:sym typeface="Cabin"/>
              </a:rPr>
              <a:t>Xóa</a:t>
            </a:r>
            <a:r>
              <a:rPr lang="en-US" sz="5000">
                <a:solidFill>
                  <a:srgbClr val="000000"/>
                </a:solidFill>
                <a:latin typeface="Cabin"/>
                <a:ea typeface="Cabin"/>
                <a:cs typeface="Cabin"/>
                <a:sym typeface="Cabin"/>
              </a:rPr>
              <a:t> dấu câu</a:t>
            </a:r>
          </a:p>
          <a:p>
            <a:pPr algn="l" marL="1079501" indent="-539750" lvl="1">
              <a:lnSpc>
                <a:spcPts val="7000"/>
              </a:lnSpc>
              <a:spcBef>
                <a:spcPct val="0"/>
              </a:spcBef>
              <a:buFont typeface="Arial"/>
              <a:buChar char="•"/>
            </a:pPr>
            <a:r>
              <a:rPr lang="en-US" sz="5000">
                <a:solidFill>
                  <a:srgbClr val="000000"/>
                </a:solidFill>
                <a:latin typeface="Cabin"/>
                <a:ea typeface="Cabin"/>
                <a:cs typeface="Cabin"/>
                <a:sym typeface="Cabin"/>
              </a:rPr>
              <a:t>Đảm bảo dấu ở đúng chữ</a:t>
            </a:r>
          </a:p>
          <a:p>
            <a:pPr algn="l" marL="1079501" indent="-539750" lvl="1">
              <a:lnSpc>
                <a:spcPts val="7000"/>
              </a:lnSpc>
              <a:spcBef>
                <a:spcPct val="0"/>
              </a:spcBef>
              <a:buFont typeface="Arial"/>
              <a:buChar char="•"/>
            </a:pPr>
            <a:r>
              <a:rPr lang="en-US" sz="5000">
                <a:solidFill>
                  <a:srgbClr val="000000"/>
                </a:solidFill>
                <a:latin typeface="Cabin"/>
                <a:ea typeface="Cabin"/>
                <a:cs typeface="Cabin"/>
                <a:sym typeface="Cabin"/>
              </a:rPr>
              <a:t>Tách các từ trong câu</a:t>
            </a:r>
          </a:p>
        </p:txBody>
      </p:sp>
    </p:spTree>
  </p:cSld>
  <p:clrMapOvr>
    <a:masterClrMapping/>
  </p:clrMapOvr>
  <p:transition spd="slow">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6567052" y="4359461"/>
            <a:ext cx="6095405"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13</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472242" y="-1817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60" id="60"/>
          <p:cNvSpPr txBox="true"/>
          <p:nvPr/>
        </p:nvSpPr>
        <p:spPr>
          <a:xfrm rot="0">
            <a:off x="5217600" y="1256196"/>
            <a:ext cx="9330630" cy="827980"/>
          </a:xfrm>
          <a:prstGeom prst="rect">
            <a:avLst/>
          </a:prstGeom>
        </p:spPr>
        <p:txBody>
          <a:bodyPr anchor="t" rtlCol="false" tIns="0" lIns="0" bIns="0" rIns="0">
            <a:spAutoFit/>
          </a:bodyPr>
          <a:lstStyle/>
          <a:p>
            <a:pPr algn="ctr">
              <a:lnSpc>
                <a:spcPts val="6860"/>
              </a:lnSpc>
              <a:spcBef>
                <a:spcPct val="0"/>
              </a:spcBef>
            </a:pPr>
            <a:r>
              <a:rPr lang="en-US" sz="4900">
                <a:solidFill>
                  <a:srgbClr val="000000"/>
                </a:solidFill>
                <a:latin typeface="Cabin"/>
                <a:ea typeface="Cabin"/>
                <a:cs typeface="Cabin"/>
                <a:sym typeface="Cabin"/>
              </a:rPr>
              <a:t>Mô hình dựa trên InternViT và LSTM</a:t>
            </a:r>
          </a:p>
        </p:txBody>
      </p:sp>
      <p:sp>
        <p:nvSpPr>
          <p:cNvPr name="TextBox 61" id="61"/>
          <p:cNvSpPr txBox="true"/>
          <p:nvPr/>
        </p:nvSpPr>
        <p:spPr>
          <a:xfrm rot="0">
            <a:off x="1942434" y="2854535"/>
            <a:ext cx="15880962" cy="6131185"/>
          </a:xfrm>
          <a:prstGeom prst="rect">
            <a:avLst/>
          </a:prstGeom>
        </p:spPr>
        <p:txBody>
          <a:bodyPr anchor="t" rtlCol="false" tIns="0" lIns="0" bIns="0" rIns="0">
            <a:spAutoFit/>
          </a:bodyPr>
          <a:lstStyle/>
          <a:p>
            <a:pPr algn="l">
              <a:lnSpc>
                <a:spcPts val="4880"/>
              </a:lnSpc>
              <a:spcBef>
                <a:spcPct val="0"/>
              </a:spcBef>
            </a:pPr>
            <a:r>
              <a:rPr lang="en-US" sz="3486">
                <a:solidFill>
                  <a:srgbClr val="000000"/>
                </a:solidFill>
                <a:latin typeface="Cabin"/>
                <a:ea typeface="Cabin"/>
                <a:cs typeface="Cabin"/>
                <a:sym typeface="Cabin"/>
              </a:rPr>
              <a:t>Khối trích xuất đặc trưng thị giác (Vision Backbone)</a:t>
            </a:r>
          </a:p>
          <a:p>
            <a:pPr algn="l" marL="752692" indent="-376346" lvl="1">
              <a:lnSpc>
                <a:spcPts val="4880"/>
              </a:lnSpc>
              <a:buFont typeface="Arial"/>
              <a:buChar char="•"/>
            </a:pPr>
            <a:r>
              <a:rPr lang="en-US" sz="3486">
                <a:solidFill>
                  <a:srgbClr val="000000"/>
                </a:solidFill>
                <a:latin typeface="Cabin"/>
                <a:ea typeface="Cabin"/>
                <a:cs typeface="Cabin"/>
                <a:sym typeface="Cabin"/>
              </a:rPr>
              <a:t>Sử dụng InternViT-300M (ảnh vào 448 px) đã được tiền-huấn luyện để sinh ra chuỗi đặc trưng không gian của ảnh.</a:t>
            </a:r>
          </a:p>
          <a:p>
            <a:pPr algn="l" marL="752692" indent="-376346" lvl="1">
              <a:lnSpc>
                <a:spcPts val="4880"/>
              </a:lnSpc>
              <a:buFont typeface="Arial"/>
              <a:buChar char="•"/>
            </a:pPr>
            <a:r>
              <a:rPr lang="en-US" sz="3486">
                <a:solidFill>
                  <a:srgbClr val="000000"/>
                </a:solidFill>
                <a:latin typeface="Cabin"/>
                <a:ea typeface="Cabin"/>
                <a:cs typeface="Cabin"/>
                <a:sym typeface="Cabin"/>
              </a:rPr>
              <a:t>Một lớp Linear projection nén chuỗi đặc trưng này thành Image Feature Vector cố định, phù hợp kích thước khi kết hợp với đặc trưng câu hỏi.</a:t>
            </a:r>
          </a:p>
          <a:p>
            <a:pPr algn="l">
              <a:lnSpc>
                <a:spcPts val="4880"/>
              </a:lnSpc>
              <a:spcBef>
                <a:spcPct val="0"/>
              </a:spcBef>
            </a:pPr>
            <a:r>
              <a:rPr lang="en-US" sz="3486">
                <a:solidFill>
                  <a:srgbClr val="000000"/>
                </a:solidFill>
                <a:latin typeface="Cabin"/>
                <a:ea typeface="Cabin"/>
                <a:cs typeface="Cabin"/>
                <a:sym typeface="Cabin"/>
              </a:rPr>
              <a:t>Khối mã hoá câu hỏi (Question Encoder)</a:t>
            </a:r>
          </a:p>
          <a:p>
            <a:pPr algn="l" marL="752692" indent="-376346" lvl="1">
              <a:lnSpc>
                <a:spcPts val="4880"/>
              </a:lnSpc>
              <a:buFont typeface="Arial"/>
              <a:buChar char="•"/>
            </a:pPr>
            <a:r>
              <a:rPr lang="en-US" sz="3486">
                <a:solidFill>
                  <a:srgbClr val="000000"/>
                </a:solidFill>
                <a:latin typeface="Cabin"/>
                <a:ea typeface="Cabin"/>
                <a:cs typeface="Cabin"/>
                <a:sym typeface="Cabin"/>
              </a:rPr>
              <a:t>Câu hỏi tiếng Việt được token-hoá và ánh xạ qua Question Encoder Embedding.</a:t>
            </a:r>
          </a:p>
          <a:p>
            <a:pPr algn="l" marL="752692" indent="-376346" lvl="1">
              <a:lnSpc>
                <a:spcPts val="4880"/>
              </a:lnSpc>
              <a:buFont typeface="Arial"/>
              <a:buChar char="•"/>
            </a:pPr>
            <a:r>
              <a:rPr lang="en-US" sz="3486">
                <a:solidFill>
                  <a:srgbClr val="000000"/>
                </a:solidFill>
                <a:latin typeface="Cabin"/>
                <a:ea typeface="Cabin"/>
                <a:cs typeface="Cabin"/>
                <a:sym typeface="Cabin"/>
              </a:rPr>
              <a:t>Một lớp LSTM theo dõi ngữ cảnh tuần tự và xuất Question Feature Vector biểu diễn toàn bộ câu hỏi.</a:t>
            </a:r>
          </a:p>
          <a:p>
            <a:pPr algn="l">
              <a:lnSpc>
                <a:spcPts val="4880"/>
              </a:lnSpc>
              <a:spcBef>
                <a:spcPct val="0"/>
              </a:spcBef>
            </a:pPr>
          </a:p>
        </p:txBody>
      </p:sp>
      <p:sp>
        <p:nvSpPr>
          <p:cNvPr name="TextBox 62" id="62"/>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14</a:t>
            </a:r>
          </a:p>
        </p:txBody>
      </p:sp>
      <p:sp>
        <p:nvSpPr>
          <p:cNvPr name="Freeform 63" id="63"/>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60" id="60"/>
          <p:cNvSpPr txBox="true"/>
          <p:nvPr/>
        </p:nvSpPr>
        <p:spPr>
          <a:xfrm rot="0">
            <a:off x="1858307" y="2550265"/>
            <a:ext cx="16049216" cy="4539081"/>
          </a:xfrm>
          <a:prstGeom prst="rect">
            <a:avLst/>
          </a:prstGeom>
        </p:spPr>
        <p:txBody>
          <a:bodyPr anchor="t" rtlCol="false" tIns="0" lIns="0" bIns="0" rIns="0">
            <a:spAutoFit/>
          </a:bodyPr>
          <a:lstStyle/>
          <a:p>
            <a:pPr algn="l">
              <a:lnSpc>
                <a:spcPts val="5174"/>
              </a:lnSpc>
            </a:pPr>
            <a:r>
              <a:rPr lang="en-US" sz="3696">
                <a:solidFill>
                  <a:srgbClr val="000000"/>
                </a:solidFill>
                <a:latin typeface="Cabin"/>
                <a:ea typeface="Cabin"/>
                <a:cs typeface="Cabin"/>
                <a:sym typeface="Cabin"/>
              </a:rPr>
              <a:t>Khối kết hợp đặc trưng (Feature Fusion)</a:t>
            </a:r>
          </a:p>
          <a:p>
            <a:pPr algn="l" marL="797978" indent="-398989" lvl="1">
              <a:lnSpc>
                <a:spcPts val="5174"/>
              </a:lnSpc>
              <a:buFont typeface="Arial"/>
              <a:buChar char="•"/>
            </a:pPr>
            <a:r>
              <a:rPr lang="en-US" sz="3696">
                <a:solidFill>
                  <a:srgbClr val="000000"/>
                </a:solidFill>
                <a:latin typeface="Cabin"/>
                <a:ea typeface="Cabin"/>
                <a:cs typeface="Cabin"/>
                <a:sym typeface="Cabin"/>
              </a:rPr>
              <a:t>Ghép nối (Concatenate) hai vector đặc trưng ảnh và câu hỏi để tạo nên biểu diễn ngữ nghĩa chung, giữ lại cả thông tin thị giác lẫn ngôn ngữ.</a:t>
            </a:r>
          </a:p>
          <a:p>
            <a:pPr algn="l">
              <a:lnSpc>
                <a:spcPts val="5174"/>
              </a:lnSpc>
              <a:spcBef>
                <a:spcPct val="0"/>
              </a:spcBef>
            </a:pPr>
            <a:r>
              <a:rPr lang="en-US" sz="3696">
                <a:solidFill>
                  <a:srgbClr val="000000"/>
                </a:solidFill>
                <a:latin typeface="Cabin"/>
                <a:ea typeface="Cabin"/>
                <a:cs typeface="Cabin"/>
                <a:sym typeface="Cabin"/>
              </a:rPr>
              <a:t>Bộ giải mã câu trả lời (Decoder)</a:t>
            </a:r>
          </a:p>
          <a:p>
            <a:pPr algn="l" marL="797978" indent="-398989" lvl="1">
              <a:lnSpc>
                <a:spcPts val="5174"/>
              </a:lnSpc>
              <a:buFont typeface="Arial"/>
              <a:buChar char="•"/>
            </a:pPr>
            <a:r>
              <a:rPr lang="en-US" sz="3696">
                <a:solidFill>
                  <a:srgbClr val="000000"/>
                </a:solidFill>
                <a:latin typeface="Cabin"/>
                <a:ea typeface="Cabin"/>
                <a:cs typeface="Cabin"/>
                <a:sym typeface="Cabin"/>
              </a:rPr>
              <a:t>Một LSTM được khởi tạo bằng vector hợp nhất, sinh tuần tự các token đáp án.</a:t>
            </a:r>
          </a:p>
          <a:p>
            <a:pPr algn="l" marL="797978" indent="-398989" lvl="1">
              <a:lnSpc>
                <a:spcPts val="5174"/>
              </a:lnSpc>
              <a:buFont typeface="Arial"/>
              <a:buChar char="•"/>
            </a:pPr>
            <a:r>
              <a:rPr lang="en-US" sz="3696">
                <a:solidFill>
                  <a:srgbClr val="000000"/>
                </a:solidFill>
                <a:latin typeface="Cabin"/>
                <a:ea typeface="Cabin"/>
                <a:cs typeface="Cabin"/>
                <a:sym typeface="Cabin"/>
              </a:rPr>
              <a:t>Lớp Linear + Softmax chuyển hidden state thành phân phối xác suất trên từ vựng, cho ra đáp án cuối cùng</a:t>
            </a: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15</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
        <p:nvSpPr>
          <p:cNvPr name="TextBox 63" id="63"/>
          <p:cNvSpPr txBox="true"/>
          <p:nvPr/>
        </p:nvSpPr>
        <p:spPr>
          <a:xfrm rot="0">
            <a:off x="5217600" y="1256196"/>
            <a:ext cx="9330630" cy="827980"/>
          </a:xfrm>
          <a:prstGeom prst="rect">
            <a:avLst/>
          </a:prstGeom>
        </p:spPr>
        <p:txBody>
          <a:bodyPr anchor="t" rtlCol="false" tIns="0" lIns="0" bIns="0" rIns="0">
            <a:spAutoFit/>
          </a:bodyPr>
          <a:lstStyle/>
          <a:p>
            <a:pPr algn="ctr">
              <a:lnSpc>
                <a:spcPts val="6860"/>
              </a:lnSpc>
              <a:spcBef>
                <a:spcPct val="0"/>
              </a:spcBef>
            </a:pPr>
            <a:r>
              <a:rPr lang="en-US" sz="4900">
                <a:solidFill>
                  <a:srgbClr val="000000"/>
                </a:solidFill>
                <a:latin typeface="Cabin"/>
                <a:ea typeface="Cabin"/>
                <a:cs typeface="Cabin"/>
                <a:sym typeface="Cabin"/>
              </a:rPr>
              <a:t>Mô hình dựa trên InternViT và LSTM</a:t>
            </a:r>
          </a:p>
        </p:txBody>
      </p:sp>
    </p:spTree>
  </p:cSld>
  <p:clrMapOvr>
    <a:masterClrMapping/>
  </p:clrMapOvr>
  <p:transition spd="slow">
    <p:wipe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621973" y="2463046"/>
            <a:ext cx="16306686" cy="6522674"/>
          </a:xfrm>
          <a:custGeom>
            <a:avLst/>
            <a:gdLst/>
            <a:ahLst/>
            <a:cxnLst/>
            <a:rect r="r" b="b" t="t" l="l"/>
            <a:pathLst>
              <a:path h="6522674" w="16306686">
                <a:moveTo>
                  <a:pt x="0" y="0"/>
                </a:moveTo>
                <a:lnTo>
                  <a:pt x="16306686" y="0"/>
                </a:lnTo>
                <a:lnTo>
                  <a:pt x="16306686" y="6522674"/>
                </a:lnTo>
                <a:lnTo>
                  <a:pt x="0" y="6522674"/>
                </a:lnTo>
                <a:lnTo>
                  <a:pt x="0" y="0"/>
                </a:lnTo>
                <a:close/>
              </a:path>
            </a:pathLst>
          </a:custGeom>
          <a:blipFill>
            <a:blip r:embed="rId2"/>
            <a:stretch>
              <a:fillRect l="0" t="0" r="0" b="0"/>
            </a:stretch>
          </a:blipFill>
        </p:spPr>
      </p:sp>
      <p:sp>
        <p:nvSpPr>
          <p:cNvPr name="TextBox 60" id="60"/>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61" id="61"/>
          <p:cNvSpPr txBox="true"/>
          <p:nvPr/>
        </p:nvSpPr>
        <p:spPr>
          <a:xfrm rot="0">
            <a:off x="6645407" y="1275246"/>
            <a:ext cx="6475016" cy="580389"/>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Cabin"/>
                <a:ea typeface="Cabin"/>
                <a:cs typeface="Cabin"/>
                <a:sym typeface="Cabin"/>
              </a:rPr>
              <a:t>Mô hình dựa trên InternViT và LSTM</a:t>
            </a:r>
          </a:p>
        </p:txBody>
      </p:sp>
      <p:sp>
        <p:nvSpPr>
          <p:cNvPr name="TextBox 62" id="62"/>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16</a:t>
            </a:r>
          </a:p>
        </p:txBody>
      </p:sp>
      <p:sp>
        <p:nvSpPr>
          <p:cNvPr name="Freeform 63" id="63"/>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3"/>
            <a:stretch>
              <a:fillRect l="-11415" t="-51991" r="-10033" b="-48044"/>
            </a:stretch>
          </a:blipFill>
        </p:spPr>
      </p:sp>
    </p:spTree>
  </p:cSld>
  <p:clrMapOvr>
    <a:masterClrMapping/>
  </p:clrMapOvr>
  <p:transition spd="slow">
    <p:wipe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621973" y="2721994"/>
            <a:ext cx="16328862" cy="2628537"/>
          </a:xfrm>
          <a:custGeom>
            <a:avLst/>
            <a:gdLst/>
            <a:ahLst/>
            <a:cxnLst/>
            <a:rect r="r" b="b" t="t" l="l"/>
            <a:pathLst>
              <a:path h="2628537" w="16328862">
                <a:moveTo>
                  <a:pt x="0" y="0"/>
                </a:moveTo>
                <a:lnTo>
                  <a:pt x="16328862" y="0"/>
                </a:lnTo>
                <a:lnTo>
                  <a:pt x="16328862" y="2628536"/>
                </a:lnTo>
                <a:lnTo>
                  <a:pt x="0" y="2628536"/>
                </a:lnTo>
                <a:lnTo>
                  <a:pt x="0" y="0"/>
                </a:lnTo>
                <a:close/>
              </a:path>
            </a:pathLst>
          </a:custGeom>
          <a:blipFill>
            <a:blip r:embed="rId2"/>
            <a:stretch>
              <a:fillRect l="0" t="0" r="-1401" b="0"/>
            </a:stretch>
          </a:blipFill>
        </p:spPr>
      </p:sp>
      <p:sp>
        <p:nvSpPr>
          <p:cNvPr name="Freeform 60" id="60"/>
          <p:cNvSpPr/>
          <p:nvPr/>
        </p:nvSpPr>
        <p:spPr>
          <a:xfrm flipH="false" flipV="false" rot="0">
            <a:off x="1621973" y="7686647"/>
            <a:ext cx="16328862" cy="1571653"/>
          </a:xfrm>
          <a:custGeom>
            <a:avLst/>
            <a:gdLst/>
            <a:ahLst/>
            <a:cxnLst/>
            <a:rect r="r" b="b" t="t" l="l"/>
            <a:pathLst>
              <a:path h="1571653" w="16328862">
                <a:moveTo>
                  <a:pt x="0" y="0"/>
                </a:moveTo>
                <a:lnTo>
                  <a:pt x="16328862" y="0"/>
                </a:lnTo>
                <a:lnTo>
                  <a:pt x="16328862" y="1571653"/>
                </a:lnTo>
                <a:lnTo>
                  <a:pt x="0" y="1571653"/>
                </a:lnTo>
                <a:lnTo>
                  <a:pt x="0" y="0"/>
                </a:lnTo>
                <a:close/>
              </a:path>
            </a:pathLst>
          </a:custGeom>
          <a:blipFill>
            <a:blip r:embed="rId3"/>
            <a:stretch>
              <a:fillRect l="0" t="0" r="0" b="0"/>
            </a:stretch>
          </a:blipFill>
        </p:spPr>
      </p:sp>
      <p:sp>
        <p:nvSpPr>
          <p:cNvPr name="TextBox 61" id="61"/>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62" id="62"/>
          <p:cNvSpPr txBox="true"/>
          <p:nvPr/>
        </p:nvSpPr>
        <p:spPr>
          <a:xfrm rot="0">
            <a:off x="3009369" y="1321033"/>
            <a:ext cx="13290352" cy="580389"/>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Cabin"/>
                <a:ea typeface="Cabin"/>
                <a:cs typeface="Cabin"/>
                <a:sym typeface="Cabin"/>
              </a:rPr>
              <a:t> </a:t>
            </a:r>
            <a:r>
              <a:rPr lang="en-US" sz="3400">
                <a:solidFill>
                  <a:srgbClr val="000000"/>
                </a:solidFill>
                <a:latin typeface="Cabin"/>
                <a:ea typeface="Cabin"/>
                <a:cs typeface="Cabin"/>
                <a:sym typeface="Cabin"/>
              </a:rPr>
              <a:t>Mô hình dựa trên InternViT, PhoBert và cơ chế fusion–decoder generative</a:t>
            </a:r>
          </a:p>
        </p:txBody>
      </p:sp>
      <p:sp>
        <p:nvSpPr>
          <p:cNvPr name="AutoShape 63" id="63"/>
          <p:cNvSpPr/>
          <p:nvPr/>
        </p:nvSpPr>
        <p:spPr>
          <a:xfrm flipV="true">
            <a:off x="5593359" y="4386116"/>
            <a:ext cx="11445403" cy="3617074"/>
          </a:xfrm>
          <a:prstGeom prst="line">
            <a:avLst/>
          </a:prstGeom>
          <a:ln cap="rnd" w="19050">
            <a:solidFill>
              <a:srgbClr val="000000"/>
            </a:solidFill>
            <a:prstDash val="solid"/>
            <a:headEnd type="arrow" len="sm" w="med"/>
            <a:tailEnd type="none" len="sm" w="sm"/>
          </a:ln>
        </p:spPr>
      </p:sp>
      <p:sp>
        <p:nvSpPr>
          <p:cNvPr name="TextBox 64" id="64"/>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17</a:t>
            </a:r>
          </a:p>
        </p:txBody>
      </p:sp>
      <p:sp>
        <p:nvSpPr>
          <p:cNvPr name="Freeform 65" id="65"/>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4"/>
            <a:stretch>
              <a:fillRect l="-11415" t="-51991" r="-10033" b="-48044"/>
            </a:stretch>
          </a:blipFill>
        </p:spPr>
      </p:sp>
    </p:spTree>
  </p:cSld>
  <p:clrMapOvr>
    <a:masterClrMapping/>
  </p:clrMapOvr>
  <p:transition spd="slow">
    <p:wipe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7568293" y="4359461"/>
            <a:ext cx="4092922"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5. Thực nghiệm</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18</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5. Thực nghiệm</a:t>
            </a:r>
          </a:p>
        </p:txBody>
      </p:sp>
      <p:sp>
        <p:nvSpPr>
          <p:cNvPr name="TextBox 60" id="60"/>
          <p:cNvSpPr txBox="true"/>
          <p:nvPr/>
        </p:nvSpPr>
        <p:spPr>
          <a:xfrm rot="0">
            <a:off x="2626485" y="2119630"/>
            <a:ext cx="13398261" cy="59810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Để đảm bảo quá trình thực nghiệm diễn ra hiệu quả và tận dụng tốt khả năng tính toán, dự án được triển khai trên nền tảng Google Colab với cấu hình phần cứng và phần mềm như sau:</a:t>
            </a:r>
          </a:p>
          <a:p>
            <a:pPr algn="l">
              <a:lnSpc>
                <a:spcPts val="4759"/>
              </a:lnSpc>
              <a:spcBef>
                <a:spcPct val="0"/>
              </a:spcBef>
            </a:pPr>
            <a:r>
              <a:rPr lang="en-US" sz="3399">
                <a:solidFill>
                  <a:srgbClr val="000000"/>
                </a:solidFill>
                <a:latin typeface="Cabin"/>
                <a:ea typeface="Cabin"/>
                <a:cs typeface="Cabin"/>
                <a:sym typeface="Cabin"/>
              </a:rPr>
              <a:t>Cấu hình phần cứng:</a:t>
            </a:r>
          </a:p>
          <a:p>
            <a:pPr algn="l" marL="734059" indent="-367030" lvl="1">
              <a:lnSpc>
                <a:spcPts val="4759"/>
              </a:lnSpc>
              <a:buFont typeface="Arial"/>
              <a:buChar char="•"/>
            </a:pPr>
            <a:r>
              <a:rPr lang="en-US" sz="3399">
                <a:solidFill>
                  <a:srgbClr val="000000"/>
                </a:solidFill>
                <a:latin typeface="Cabin"/>
                <a:ea typeface="Cabin"/>
                <a:cs typeface="Cabin"/>
                <a:sym typeface="Cabin"/>
              </a:rPr>
              <a:t>Nền tảng: Google Colab, Kaggle</a:t>
            </a:r>
          </a:p>
          <a:p>
            <a:pPr algn="l" marL="734059" indent="-367030" lvl="1">
              <a:lnSpc>
                <a:spcPts val="4759"/>
              </a:lnSpc>
              <a:buFont typeface="Arial"/>
              <a:buChar char="•"/>
            </a:pPr>
            <a:r>
              <a:rPr lang="en-US" sz="3399">
                <a:solidFill>
                  <a:srgbClr val="000000"/>
                </a:solidFill>
                <a:latin typeface="Cabin"/>
                <a:ea typeface="Cabin"/>
                <a:cs typeface="Cabin"/>
                <a:sym typeface="Cabin"/>
              </a:rPr>
              <a:t>Bộ xử lý đồ họa (GPU): NVIDIA Tesla T4 </a:t>
            </a:r>
          </a:p>
          <a:p>
            <a:pPr algn="l">
              <a:lnSpc>
                <a:spcPts val="4759"/>
              </a:lnSpc>
              <a:spcBef>
                <a:spcPct val="0"/>
              </a:spcBef>
            </a:pPr>
            <a:r>
              <a:rPr lang="en-US" sz="3399">
                <a:solidFill>
                  <a:srgbClr val="000000"/>
                </a:solidFill>
                <a:latin typeface="Cabin"/>
                <a:ea typeface="Cabin"/>
                <a:cs typeface="Cabin"/>
                <a:sym typeface="Cabin"/>
              </a:rPr>
              <a:t>Cấu hình phần mềm:</a:t>
            </a:r>
          </a:p>
          <a:p>
            <a:pPr algn="l" marL="734059" indent="-367030" lvl="1">
              <a:lnSpc>
                <a:spcPts val="4759"/>
              </a:lnSpc>
              <a:buFont typeface="Arial"/>
              <a:buChar char="•"/>
            </a:pPr>
            <a:r>
              <a:rPr lang="en-US" sz="3399">
                <a:solidFill>
                  <a:srgbClr val="000000"/>
                </a:solidFill>
                <a:latin typeface="Cabin"/>
                <a:ea typeface="Cabin"/>
                <a:cs typeface="Cabin"/>
                <a:sym typeface="Cabin"/>
              </a:rPr>
              <a:t>Hệ điều hành: Môi trường mặc định của Colab (Ubuntu-based Linux)</a:t>
            </a:r>
          </a:p>
          <a:p>
            <a:pPr algn="l" marL="734059" indent="-367030" lvl="1">
              <a:lnSpc>
                <a:spcPts val="4759"/>
              </a:lnSpc>
              <a:buFont typeface="Arial"/>
              <a:buChar char="•"/>
            </a:pPr>
            <a:r>
              <a:rPr lang="en-US" sz="3399">
                <a:solidFill>
                  <a:srgbClr val="000000"/>
                </a:solidFill>
                <a:latin typeface="Cabin"/>
                <a:ea typeface="Cabin"/>
                <a:cs typeface="Cabin"/>
                <a:sym typeface="Cabin"/>
              </a:rPr>
              <a:t>Ngôn ngữ lập trình: Python 3.10</a:t>
            </a:r>
          </a:p>
          <a:p>
            <a:pPr algn="l">
              <a:lnSpc>
                <a:spcPts val="4759"/>
              </a:lnSpc>
            </a:pP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19</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407031" y="122918"/>
            <a:ext cx="398432" cy="39843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 id="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6" id="6"/>
          <p:cNvGrpSpPr/>
          <p:nvPr/>
        </p:nvGrpSpPr>
        <p:grpSpPr>
          <a:xfrm rot="0">
            <a:off x="407031" y="989276"/>
            <a:ext cx="398432" cy="3984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8" id="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9" id="9"/>
          <p:cNvGrpSpPr/>
          <p:nvPr/>
        </p:nvGrpSpPr>
        <p:grpSpPr>
          <a:xfrm rot="0">
            <a:off x="407031" y="1855635"/>
            <a:ext cx="398432" cy="39843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1" id="1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2" id="12"/>
          <p:cNvGrpSpPr/>
          <p:nvPr/>
        </p:nvGrpSpPr>
        <p:grpSpPr>
          <a:xfrm rot="0">
            <a:off x="407031" y="2721994"/>
            <a:ext cx="398432" cy="39843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4" id="1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5" id="15"/>
          <p:cNvGrpSpPr/>
          <p:nvPr/>
        </p:nvGrpSpPr>
        <p:grpSpPr>
          <a:xfrm rot="0">
            <a:off x="407031" y="3588352"/>
            <a:ext cx="398432" cy="39843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7" id="1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8" id="18"/>
          <p:cNvGrpSpPr/>
          <p:nvPr/>
        </p:nvGrpSpPr>
        <p:grpSpPr>
          <a:xfrm rot="0">
            <a:off x="407031" y="4454711"/>
            <a:ext cx="398432" cy="39843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0" id="2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1" id="21"/>
          <p:cNvGrpSpPr/>
          <p:nvPr/>
        </p:nvGrpSpPr>
        <p:grpSpPr>
          <a:xfrm rot="0">
            <a:off x="407031" y="5321070"/>
            <a:ext cx="398432" cy="39843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3" id="2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24" id="24"/>
          <p:cNvGrpSpPr/>
          <p:nvPr/>
        </p:nvGrpSpPr>
        <p:grpSpPr>
          <a:xfrm rot="0">
            <a:off x="407031" y="6187428"/>
            <a:ext cx="398432" cy="39843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6" id="2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7" id="27"/>
          <p:cNvGrpSpPr/>
          <p:nvPr/>
        </p:nvGrpSpPr>
        <p:grpSpPr>
          <a:xfrm rot="0">
            <a:off x="407031" y="7053787"/>
            <a:ext cx="398432" cy="39843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9" id="2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0" id="30"/>
          <p:cNvGrpSpPr/>
          <p:nvPr/>
        </p:nvGrpSpPr>
        <p:grpSpPr>
          <a:xfrm rot="0">
            <a:off x="407031" y="7920145"/>
            <a:ext cx="398432" cy="39843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2" id="3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3" id="33"/>
          <p:cNvGrpSpPr/>
          <p:nvPr/>
        </p:nvGrpSpPr>
        <p:grpSpPr>
          <a:xfrm rot="0">
            <a:off x="407031" y="8786504"/>
            <a:ext cx="398432" cy="39843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5" id="3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6" id="36"/>
          <p:cNvGrpSpPr/>
          <p:nvPr/>
        </p:nvGrpSpPr>
        <p:grpSpPr>
          <a:xfrm rot="0">
            <a:off x="407031" y="9652863"/>
            <a:ext cx="398432" cy="398432"/>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8" id="3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39" id="39"/>
          <p:cNvSpPr txBox="true"/>
          <p:nvPr/>
        </p:nvSpPr>
        <p:spPr>
          <a:xfrm rot="0">
            <a:off x="8317926" y="133999"/>
            <a:ext cx="2268141" cy="844551"/>
          </a:xfrm>
          <a:prstGeom prst="rect">
            <a:avLst/>
          </a:prstGeom>
        </p:spPr>
        <p:txBody>
          <a:bodyPr anchor="t" rtlCol="false" tIns="0" lIns="0" bIns="0" rIns="0">
            <a:spAutoFit/>
          </a:bodyPr>
          <a:lstStyle/>
          <a:p>
            <a:pPr algn="ctr">
              <a:lnSpc>
                <a:spcPts val="6999"/>
              </a:lnSpc>
            </a:pPr>
            <a:r>
              <a:rPr lang="en-US" sz="4999" i="true">
                <a:solidFill>
                  <a:srgbClr val="000000"/>
                </a:solidFill>
                <a:latin typeface="Cabin Italics"/>
                <a:ea typeface="Cabin Italics"/>
                <a:cs typeface="Cabin Italics"/>
                <a:sym typeface="Cabin Italics"/>
              </a:rPr>
              <a:t>Nội dung</a:t>
            </a:r>
          </a:p>
        </p:txBody>
      </p:sp>
      <p:sp>
        <p:nvSpPr>
          <p:cNvPr name="TextBox 40" id="40"/>
          <p:cNvSpPr txBox="true"/>
          <p:nvPr/>
        </p:nvSpPr>
        <p:spPr>
          <a:xfrm rot="0">
            <a:off x="2177391" y="1867919"/>
            <a:ext cx="3614201" cy="854075"/>
          </a:xfrm>
          <a:prstGeom prst="rect">
            <a:avLst/>
          </a:prstGeom>
        </p:spPr>
        <p:txBody>
          <a:bodyPr anchor="t" rtlCol="false" tIns="0" lIns="0" bIns="0" rIns="0">
            <a:spAutoFit/>
          </a:bodyPr>
          <a:lstStyle/>
          <a:p>
            <a:pPr algn="ctr" marL="1079501" indent="-539750" lvl="1">
              <a:lnSpc>
                <a:spcPts val="7000"/>
              </a:lnSpc>
              <a:spcBef>
                <a:spcPct val="0"/>
              </a:spcBef>
              <a:buAutoNum type="arabicPeriod" startAt="1"/>
            </a:pPr>
            <a:r>
              <a:rPr lang="en-US" sz="5000">
                <a:solidFill>
                  <a:srgbClr val="000000"/>
                </a:solidFill>
                <a:latin typeface="Cabin"/>
                <a:ea typeface="Cabin"/>
                <a:cs typeface="Cabin"/>
                <a:sym typeface="Cabin"/>
              </a:rPr>
              <a:t>Giới thiệu</a:t>
            </a:r>
          </a:p>
        </p:txBody>
      </p:sp>
      <p:sp>
        <p:nvSpPr>
          <p:cNvPr name="TextBox 41" id="41"/>
          <p:cNvSpPr txBox="true"/>
          <p:nvPr/>
        </p:nvSpPr>
        <p:spPr>
          <a:xfrm rot="0">
            <a:off x="2800943" y="3711499"/>
            <a:ext cx="3478857"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2. Tập dữ liệu</a:t>
            </a:r>
          </a:p>
        </p:txBody>
      </p:sp>
      <p:sp>
        <p:nvSpPr>
          <p:cNvPr name="TextBox 42" id="42"/>
          <p:cNvSpPr txBox="true"/>
          <p:nvPr/>
        </p:nvSpPr>
        <p:spPr>
          <a:xfrm rot="0">
            <a:off x="2800943" y="8403524"/>
            <a:ext cx="6095405"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4. Các mô hình đề xuất</a:t>
            </a:r>
          </a:p>
        </p:txBody>
      </p:sp>
      <p:sp>
        <p:nvSpPr>
          <p:cNvPr name="TextBox 43" id="43"/>
          <p:cNvSpPr txBox="true"/>
          <p:nvPr/>
        </p:nvSpPr>
        <p:spPr>
          <a:xfrm rot="0">
            <a:off x="11390050" y="1867919"/>
            <a:ext cx="4092833"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5. Thực nghiệm</a:t>
            </a:r>
          </a:p>
        </p:txBody>
      </p:sp>
      <p:sp>
        <p:nvSpPr>
          <p:cNvPr name="TextBox 44" id="44"/>
          <p:cNvSpPr txBox="true"/>
          <p:nvPr/>
        </p:nvSpPr>
        <p:spPr>
          <a:xfrm rot="0">
            <a:off x="11390050" y="3600636"/>
            <a:ext cx="3000732"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6. Đánh giá</a:t>
            </a:r>
          </a:p>
        </p:txBody>
      </p:sp>
      <p:sp>
        <p:nvSpPr>
          <p:cNvPr name="TextBox 45" id="45"/>
          <p:cNvSpPr txBox="true"/>
          <p:nvPr/>
        </p:nvSpPr>
        <p:spPr>
          <a:xfrm rot="0">
            <a:off x="11390050" y="5964957"/>
            <a:ext cx="2874466"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7. Kết luận </a:t>
            </a:r>
          </a:p>
        </p:txBody>
      </p:sp>
      <p:sp>
        <p:nvSpPr>
          <p:cNvPr name="TextBox 46" id="46"/>
          <p:cNvSpPr txBox="true"/>
          <p:nvPr/>
        </p:nvSpPr>
        <p:spPr>
          <a:xfrm rot="0">
            <a:off x="2800943" y="5966541"/>
            <a:ext cx="3834408"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47" id="47"/>
          <p:cNvSpPr txBox="true"/>
          <p:nvPr/>
        </p:nvSpPr>
        <p:spPr>
          <a:xfrm rot="0">
            <a:off x="11390050" y="8330861"/>
            <a:ext cx="5322093"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8. Hướng phát triển </a:t>
            </a:r>
          </a:p>
        </p:txBody>
      </p:sp>
      <p:sp>
        <p:nvSpPr>
          <p:cNvPr name="Freeform 48" id="48"/>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
        <p:nvSpPr>
          <p:cNvPr name="TextBox 49" id="49"/>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a:t>
            </a:r>
          </a:p>
        </p:txBody>
      </p:sp>
      <p:grpSp>
        <p:nvGrpSpPr>
          <p:cNvPr name="Group 50" id="50"/>
          <p:cNvGrpSpPr/>
          <p:nvPr/>
        </p:nvGrpSpPr>
        <p:grpSpPr>
          <a:xfrm rot="0">
            <a:off x="1434142" y="120760"/>
            <a:ext cx="18514334" cy="10045480"/>
            <a:chOff x="0" y="0"/>
            <a:chExt cx="24685779" cy="13393974"/>
          </a:xfrm>
        </p:grpSpPr>
        <p:sp>
          <p:nvSpPr>
            <p:cNvPr name="AutoShape 51" id="51"/>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2" id="52"/>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53" id="53"/>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54" id="54"/>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55" id="55"/>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56" id="56"/>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57" id="57"/>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58" id="58"/>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59" id="59"/>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60" id="60"/>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61" id="61"/>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62" id="62"/>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63" id="63"/>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64" id="64"/>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65" id="65"/>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66" id="66"/>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67" id="67"/>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68" id="68"/>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69" id="69"/>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spTree>
  </p:cSld>
  <p:clrMapOvr>
    <a:masterClrMapping/>
  </p:clrMapOvr>
  <p:transition spd="slow">
    <p:wipe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5. Thực nghiệm</a:t>
            </a:r>
          </a:p>
        </p:txBody>
      </p:sp>
      <p:sp>
        <p:nvSpPr>
          <p:cNvPr name="TextBox 60" id="60"/>
          <p:cNvSpPr txBox="true"/>
          <p:nvPr/>
        </p:nvSpPr>
        <p:spPr>
          <a:xfrm rot="0">
            <a:off x="3368261" y="1788960"/>
            <a:ext cx="13414354" cy="6581140"/>
          </a:xfrm>
          <a:prstGeom prst="rect">
            <a:avLst/>
          </a:prstGeom>
        </p:spPr>
        <p:txBody>
          <a:bodyPr anchor="t" rtlCol="false" tIns="0" lIns="0" bIns="0" rIns="0">
            <a:spAutoFit/>
          </a:bodyPr>
          <a:lstStyle/>
          <a:p>
            <a:pPr algn="l">
              <a:lnSpc>
                <a:spcPts val="4759"/>
              </a:lnSpc>
            </a:pPr>
            <a:r>
              <a:rPr lang="en-US" sz="3399">
                <a:solidFill>
                  <a:srgbClr val="000000"/>
                </a:solidFill>
                <a:latin typeface="Cabin"/>
                <a:ea typeface="Cabin"/>
                <a:cs typeface="Cabin"/>
                <a:sym typeface="Cabin"/>
              </a:rPr>
              <a:t>Thư viện chính sử dụng: </a:t>
            </a:r>
          </a:p>
          <a:p>
            <a:pPr algn="l" marL="734059" indent="-367030" lvl="1">
              <a:lnSpc>
                <a:spcPts val="4759"/>
              </a:lnSpc>
              <a:buFont typeface="Arial"/>
              <a:buChar char="•"/>
            </a:pPr>
            <a:r>
              <a:rPr lang="en-US" sz="3399">
                <a:solidFill>
                  <a:srgbClr val="000000"/>
                </a:solidFill>
                <a:latin typeface="Cabin"/>
                <a:ea typeface="Cabin"/>
                <a:cs typeface="Cabin"/>
                <a:sym typeface="Cabin"/>
              </a:rPr>
              <a:t>TensorFlow/Keras: Huấn luyện mô hình học sâu.</a:t>
            </a:r>
          </a:p>
          <a:p>
            <a:pPr algn="l" marL="734059" indent="-367030" lvl="1">
              <a:lnSpc>
                <a:spcPts val="4759"/>
              </a:lnSpc>
              <a:buFont typeface="Arial"/>
              <a:buChar char="•"/>
            </a:pPr>
            <a:r>
              <a:rPr lang="en-US" sz="3399">
                <a:solidFill>
                  <a:srgbClr val="000000"/>
                </a:solidFill>
                <a:latin typeface="Cabin"/>
                <a:ea typeface="Cabin"/>
                <a:cs typeface="Cabin"/>
                <a:sym typeface="Cabin"/>
              </a:rPr>
              <a:t>NumPy và Pandas: Xử lý dữ liệu và phân tích.</a:t>
            </a:r>
          </a:p>
          <a:p>
            <a:pPr algn="l" marL="734059" indent="-367030" lvl="1">
              <a:lnSpc>
                <a:spcPts val="4759"/>
              </a:lnSpc>
              <a:buFont typeface="Arial"/>
              <a:buChar char="•"/>
            </a:pPr>
            <a:r>
              <a:rPr lang="en-US" sz="3399">
                <a:solidFill>
                  <a:srgbClr val="000000"/>
                </a:solidFill>
                <a:latin typeface="Cabin"/>
                <a:ea typeface="Cabin"/>
                <a:cs typeface="Cabin"/>
                <a:sym typeface="Cabin"/>
              </a:rPr>
              <a:t>Matplotlib/Seaborn: Trực quan hóa dữ liệu.</a:t>
            </a:r>
          </a:p>
          <a:p>
            <a:pPr algn="l" marL="734059" indent="-367030" lvl="1">
              <a:lnSpc>
                <a:spcPts val="4759"/>
              </a:lnSpc>
              <a:buFont typeface="Arial"/>
              <a:buChar char="•"/>
            </a:pPr>
            <a:r>
              <a:rPr lang="en-US" sz="3399">
                <a:solidFill>
                  <a:srgbClr val="000000"/>
                </a:solidFill>
                <a:latin typeface="Cabin"/>
                <a:ea typeface="Cabin"/>
                <a:cs typeface="Cabin"/>
                <a:sym typeface="Cabin"/>
              </a:rPr>
              <a:t>scikit-learn: Cung cấp các công cụ bổ trợ như chia tách dữ liệu, tính toán các chỉ số đánh giá mô hình.</a:t>
            </a:r>
          </a:p>
          <a:p>
            <a:pPr algn="l">
              <a:lnSpc>
                <a:spcPts val="4759"/>
              </a:lnSpc>
            </a:pPr>
            <a:r>
              <a:rPr lang="en-US" sz="3399">
                <a:solidFill>
                  <a:srgbClr val="000000"/>
                </a:solidFill>
                <a:latin typeface="Cabin"/>
                <a:ea typeface="Cabin"/>
                <a:cs typeface="Cabin"/>
                <a:sym typeface="Cabin"/>
              </a:rPr>
              <a:t>Các thông</a:t>
            </a:r>
            <a:r>
              <a:rPr lang="en-US" sz="3399">
                <a:solidFill>
                  <a:srgbClr val="000000"/>
                </a:solidFill>
                <a:latin typeface="Cabin"/>
                <a:ea typeface="Cabin"/>
                <a:cs typeface="Cabin"/>
                <a:sym typeface="Cabin"/>
              </a:rPr>
              <a:t> số cấu hình bổ </a:t>
            </a:r>
            <a:r>
              <a:rPr lang="en-US" sz="3399">
                <a:solidFill>
                  <a:srgbClr val="000000"/>
                </a:solidFill>
                <a:latin typeface="Cabin"/>
                <a:ea typeface="Cabin"/>
                <a:cs typeface="Cabin"/>
                <a:sym typeface="Cabin"/>
              </a:rPr>
              <a:t>sung bao gồm</a:t>
            </a:r>
          </a:p>
          <a:p>
            <a:pPr algn="l" marL="1468119" indent="-489373" lvl="2">
              <a:lnSpc>
                <a:spcPts val="4759"/>
              </a:lnSpc>
              <a:buFont typeface="Arial"/>
              <a:buChar char="⚬"/>
            </a:pPr>
            <a:r>
              <a:rPr lang="en-US" sz="3399">
                <a:solidFill>
                  <a:srgbClr val="000000"/>
                </a:solidFill>
                <a:latin typeface="Cabin"/>
                <a:ea typeface="Cabin"/>
                <a:cs typeface="Cabin"/>
                <a:sym typeface="Cabin"/>
              </a:rPr>
              <a:t>Bộ nhớ RAM: 12.7 GB.</a:t>
            </a:r>
          </a:p>
          <a:p>
            <a:pPr algn="l" marL="1468119" indent="-489373" lvl="2">
              <a:lnSpc>
                <a:spcPts val="4759"/>
              </a:lnSpc>
              <a:buFont typeface="Arial"/>
              <a:buChar char="⚬"/>
            </a:pPr>
            <a:r>
              <a:rPr lang="en-US" sz="3399">
                <a:solidFill>
                  <a:srgbClr val="000000"/>
                </a:solidFill>
                <a:latin typeface="Cabin"/>
                <a:ea typeface="Cabin"/>
                <a:cs typeface="Cabin"/>
                <a:sym typeface="Cabin"/>
              </a:rPr>
              <a:t>Dung lượng lưu trữ tạm thời: 112.6 GB.</a:t>
            </a:r>
          </a:p>
          <a:p>
            <a:pPr algn="l" marL="1468119" indent="-489373" lvl="2">
              <a:lnSpc>
                <a:spcPts val="4759"/>
              </a:lnSpc>
              <a:buFont typeface="Arial"/>
              <a:buChar char="⚬"/>
            </a:pPr>
            <a:r>
              <a:rPr lang="en-US" sz="3399">
                <a:solidFill>
                  <a:srgbClr val="000000"/>
                </a:solidFill>
                <a:latin typeface="Cabin"/>
                <a:ea typeface="Cabin"/>
                <a:cs typeface="Cabin"/>
                <a:sym typeface="Cabin"/>
              </a:rPr>
              <a:t>Thời gian thực nghiệm: Khoảng 15 phút cho mỗi lần huấn luyện mô hình với khoảng 8.000 mẫu dữ liệu.</a:t>
            </a: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20</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5. Thực nghiệm</a:t>
            </a:r>
          </a:p>
        </p:txBody>
      </p:sp>
      <p:sp>
        <p:nvSpPr>
          <p:cNvPr name="TextBox 60" id="60"/>
          <p:cNvSpPr txBox="true"/>
          <p:nvPr/>
        </p:nvSpPr>
        <p:spPr>
          <a:xfrm rot="0">
            <a:off x="2965940" y="2070789"/>
            <a:ext cx="14058067" cy="77812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Lý</a:t>
            </a:r>
            <a:r>
              <a:rPr lang="en-US" sz="3399">
                <a:solidFill>
                  <a:srgbClr val="000000"/>
                </a:solidFill>
                <a:latin typeface="Cabin"/>
                <a:ea typeface="Cabin"/>
                <a:cs typeface="Cabin"/>
                <a:sym typeface="Cabin"/>
              </a:rPr>
              <a:t> do chọn Google Colab và kagge:</a:t>
            </a:r>
          </a:p>
          <a:p>
            <a:pPr algn="l" marL="734059" indent="-367030" lvl="1">
              <a:lnSpc>
                <a:spcPts val="4759"/>
              </a:lnSpc>
              <a:spcBef>
                <a:spcPct val="0"/>
              </a:spcBef>
              <a:buFont typeface="Arial"/>
              <a:buChar char="•"/>
            </a:pPr>
            <a:r>
              <a:rPr lang="en-US" sz="3399">
                <a:solidFill>
                  <a:srgbClr val="000000"/>
                </a:solidFill>
                <a:latin typeface="Cabin"/>
                <a:ea typeface="Cabin"/>
                <a:cs typeface="Cabin"/>
                <a:sym typeface="Cabin"/>
              </a:rPr>
              <a:t>Miễn phí và mạnh mẽ: Cung cấp GPU Tesla T4 miễn phí, giúp tăng tốc việc huấn luyện mô hình học sâu.</a:t>
            </a:r>
          </a:p>
          <a:p>
            <a:pPr algn="l" marL="734059" indent="-367030" lvl="1">
              <a:lnSpc>
                <a:spcPts val="4759"/>
              </a:lnSpc>
              <a:buFont typeface="Arial"/>
              <a:buChar char="•"/>
            </a:pPr>
            <a:r>
              <a:rPr lang="en-US" sz="3399">
                <a:solidFill>
                  <a:srgbClr val="000000"/>
                </a:solidFill>
                <a:latin typeface="Cabin"/>
                <a:ea typeface="Cabin"/>
                <a:cs typeface="Cabin"/>
                <a:sym typeface="Cabin"/>
              </a:rPr>
              <a:t>Dễ sử dụng: Môi</a:t>
            </a:r>
            <a:r>
              <a:rPr lang="en-US" sz="3399">
                <a:solidFill>
                  <a:srgbClr val="000000"/>
                </a:solidFill>
                <a:latin typeface="Cabin"/>
                <a:ea typeface="Cabin"/>
                <a:cs typeface="Cabin"/>
                <a:sym typeface="Cabin"/>
              </a:rPr>
              <a:t> trường trực tuyến dễ thao tác, không cầ</a:t>
            </a:r>
            <a:r>
              <a:rPr lang="en-US" sz="3399">
                <a:solidFill>
                  <a:srgbClr val="000000"/>
                </a:solidFill>
                <a:latin typeface="Cabin"/>
                <a:ea typeface="Cabin"/>
                <a:cs typeface="Cabin"/>
                <a:sym typeface="Cabin"/>
              </a:rPr>
              <a:t>n cài</a:t>
            </a:r>
            <a:r>
              <a:rPr lang="en-US" sz="3399">
                <a:solidFill>
                  <a:srgbClr val="000000"/>
                </a:solidFill>
                <a:latin typeface="Cabin"/>
                <a:ea typeface="Cabin"/>
                <a:cs typeface="Cabin"/>
                <a:sym typeface="Cabin"/>
              </a:rPr>
              <a:t> đặt phần mềm phức tạp. Các thư viện phổ biến như TensorFlow và scikit-learn có sẵn.</a:t>
            </a:r>
          </a:p>
          <a:p>
            <a:pPr algn="l" marL="734059" indent="-367030" lvl="1">
              <a:lnSpc>
                <a:spcPts val="4759"/>
              </a:lnSpc>
              <a:buFont typeface="Arial"/>
              <a:buChar char="•"/>
            </a:pPr>
            <a:r>
              <a:rPr lang="en-US" sz="3399">
                <a:solidFill>
                  <a:srgbClr val="000000"/>
                </a:solidFill>
                <a:latin typeface="Cabin"/>
                <a:ea typeface="Cabin"/>
                <a:cs typeface="Cabin"/>
                <a:sym typeface="Cabin"/>
              </a:rPr>
              <a:t>Cộng tác dễ dàng:</a:t>
            </a:r>
            <a:r>
              <a:rPr lang="en-US" sz="3399">
                <a:solidFill>
                  <a:srgbClr val="000000"/>
                </a:solidFill>
                <a:latin typeface="Cabin"/>
                <a:ea typeface="Cabin"/>
                <a:cs typeface="Cabin"/>
                <a:sym typeface="Cabin"/>
              </a:rPr>
              <a:t> Có thể chia sẻ tài liệu và làm việc nhóm trực t</a:t>
            </a:r>
            <a:r>
              <a:rPr lang="en-US" sz="3399">
                <a:solidFill>
                  <a:srgbClr val="000000"/>
                </a:solidFill>
                <a:latin typeface="Cabin"/>
                <a:ea typeface="Cabin"/>
                <a:cs typeface="Cabin"/>
                <a:sym typeface="Cabin"/>
              </a:rPr>
              <a:t>uyến qua Google Drive.</a:t>
            </a:r>
          </a:p>
          <a:p>
            <a:pPr algn="l" marL="734059" indent="-367030" lvl="1">
              <a:lnSpc>
                <a:spcPts val="4759"/>
              </a:lnSpc>
              <a:buFont typeface="Arial"/>
              <a:buChar char="•"/>
            </a:pPr>
            <a:r>
              <a:rPr lang="en-US" sz="3399">
                <a:solidFill>
                  <a:srgbClr val="000000"/>
                </a:solidFill>
                <a:latin typeface="Cabin"/>
                <a:ea typeface="Cabin"/>
                <a:cs typeface="Cabin"/>
                <a:sym typeface="Cabin"/>
              </a:rPr>
              <a:t>Quản lý tài nguyên hiệu quả: Cung cấp bộ nhớ và lưu trữ tạm thời đủ để huấn luyện mô hình mà không gặp phải vấn đề tài nguyên.</a:t>
            </a:r>
          </a:p>
          <a:p>
            <a:pPr algn="l" marL="734059" indent="-367030" lvl="1">
              <a:lnSpc>
                <a:spcPts val="4759"/>
              </a:lnSpc>
              <a:buFont typeface="Arial"/>
              <a:buChar char="•"/>
            </a:pPr>
            <a:r>
              <a:rPr lang="en-US" sz="3399">
                <a:solidFill>
                  <a:srgbClr val="000000"/>
                </a:solidFill>
                <a:latin typeface="Cabin"/>
                <a:ea typeface="Cabin"/>
                <a:cs typeface="Cabin"/>
                <a:sym typeface="Cabin"/>
              </a:rPr>
              <a:t>Hỗ trợ thư viện khoa học dữ liệu: Các thư viện như NumPy, Pandas, Matplotlib giúp xử lý dữ liệu và trực quan hóa hiệu quả.</a:t>
            </a:r>
          </a:p>
          <a:p>
            <a:pPr algn="l" marL="1468119" indent="-489373" lvl="2">
              <a:lnSpc>
                <a:spcPts val="4759"/>
              </a:lnSpc>
              <a:buFont typeface="Arial"/>
              <a:buChar char="⚬"/>
            </a:pP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21</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8114170" y="4359461"/>
            <a:ext cx="3001169"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6. Đánh giá</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22</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894768" y="2139462"/>
            <a:ext cx="16083617" cy="7160078"/>
          </a:xfrm>
          <a:custGeom>
            <a:avLst/>
            <a:gdLst/>
            <a:ahLst/>
            <a:cxnLst/>
            <a:rect r="r" b="b" t="t" l="l"/>
            <a:pathLst>
              <a:path h="7160078" w="16083617">
                <a:moveTo>
                  <a:pt x="0" y="0"/>
                </a:moveTo>
                <a:lnTo>
                  <a:pt x="16083617" y="0"/>
                </a:lnTo>
                <a:lnTo>
                  <a:pt x="16083617" y="7160079"/>
                </a:lnTo>
                <a:lnTo>
                  <a:pt x="0" y="7160079"/>
                </a:lnTo>
                <a:lnTo>
                  <a:pt x="0" y="0"/>
                </a:lnTo>
                <a:close/>
              </a:path>
            </a:pathLst>
          </a:custGeom>
          <a:blipFill>
            <a:blip r:embed="rId2"/>
            <a:stretch>
              <a:fillRect l="0" t="0" r="0" b="0"/>
            </a:stretch>
          </a:blipFill>
        </p:spPr>
      </p:sp>
      <p:sp>
        <p:nvSpPr>
          <p:cNvPr name="TextBox 60" id="60"/>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6. Đánh giá</a:t>
            </a: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23</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3"/>
            <a:stretch>
              <a:fillRect l="-11415" t="-51991" r="-10033" b="-48044"/>
            </a:stretch>
          </a:blipFill>
        </p:spPr>
      </p:sp>
    </p:spTree>
  </p:cSld>
  <p:clrMapOvr>
    <a:masterClrMapping/>
  </p:clrMapOvr>
  <p:transition spd="slow">
    <p:wipe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8248810" y="4359461"/>
            <a:ext cx="2731889"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7. Kết luận</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24</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7. Kết luận</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25</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
        <p:nvSpPr>
          <p:cNvPr name="TextBox 62" id="62"/>
          <p:cNvSpPr txBox="true"/>
          <p:nvPr/>
        </p:nvSpPr>
        <p:spPr>
          <a:xfrm rot="0">
            <a:off x="2280662" y="2187392"/>
            <a:ext cx="15131038" cy="59810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Nhóm chúng em đã phát triển một hệ thống hỏi-đáp giáo dục dựa trên Text-based Visual Question Answering (Text VQA), tập trung xử lý sách giáo khoa tiếng Việt. Hệ thống sử dụng các mô hình học sâu như InternViT, PhoBERT và VinTern, kết hợp trích xuất đặc trưng hình ảnh và xử lý ngôn ngữ tự nhiên hiệu quả.</a:t>
            </a:r>
          </a:p>
          <a:p>
            <a:pPr algn="l">
              <a:lnSpc>
                <a:spcPts val="4759"/>
              </a:lnSpc>
              <a:spcBef>
                <a:spcPct val="0"/>
              </a:spcBef>
            </a:pPr>
          </a:p>
          <a:p>
            <a:pPr algn="l">
              <a:lnSpc>
                <a:spcPts val="4759"/>
              </a:lnSpc>
              <a:spcBef>
                <a:spcPct val="0"/>
              </a:spcBef>
            </a:pPr>
            <a:r>
              <a:rPr lang="en-US" sz="3399">
                <a:solidFill>
                  <a:srgbClr val="000000"/>
                </a:solidFill>
                <a:latin typeface="Cabin"/>
                <a:ea typeface="Cabin"/>
                <a:cs typeface="Cabin"/>
                <a:sym typeface="Cabin"/>
              </a:rPr>
              <a:t>Thực nghiệm trên bộ dữ liệu Viet-Doc-VQA (51.856 trang sách, 310.952 cặp câu hỏi - trả lời) cho thấy mô hình VinTern-1B-v2 fine-tune đạt hiệu suất cao: BLEU 0.0689, ROUGE-1 0.6558, ROUGE-2 0.4745, ROUGE-L 0.5349. Hệ thống không chỉ nâng cao hiệu quả học tập mà còn mở ra tiềm năng cho các công cụ giáo dục thông minh, đồng thời củng cố kiến thức của nhóm về AI hỗ trợ tiếng Việt.</a:t>
            </a:r>
          </a:p>
        </p:txBody>
      </p:sp>
    </p:spTree>
  </p:cSld>
  <p:clrMapOvr>
    <a:masterClrMapping/>
  </p:clrMapOvr>
  <p:transition spd="slow">
    <p:wipe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7024847" y="4359461"/>
            <a:ext cx="5179814"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8. Hướng phát triển</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26</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6426522"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8. Hướng phát triển</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27</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
        <p:nvSpPr>
          <p:cNvPr name="TextBox 62" id="62"/>
          <p:cNvSpPr txBox="true"/>
          <p:nvPr/>
        </p:nvSpPr>
        <p:spPr>
          <a:xfrm rot="0">
            <a:off x="2111734" y="2897274"/>
            <a:ext cx="15700831"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bin"/>
                <a:ea typeface="Cabin"/>
                <a:cs typeface="Cabin"/>
                <a:sym typeface="Cabin"/>
              </a:rPr>
              <a:t>Tăng cường dữ liệu: Thu thập thêm tài liệu giáo dục như bài giảng, tài liệu tham khảo, bài kiểm tra; áp dụng kỹ thuật tạo câu hỏi tự động hoặc dùng GAN để làm phong phú dữ liệu.</a:t>
            </a:r>
          </a:p>
          <a:p>
            <a:pPr algn="l" marL="734059" indent="-367030" lvl="1">
              <a:lnSpc>
                <a:spcPts val="4759"/>
              </a:lnSpc>
              <a:buFont typeface="Arial"/>
              <a:buChar char="•"/>
            </a:pPr>
            <a:r>
              <a:rPr lang="en-US" sz="3399">
                <a:solidFill>
                  <a:srgbClr val="000000"/>
                </a:solidFill>
                <a:latin typeface="Cabin"/>
                <a:ea typeface="Cabin"/>
                <a:cs typeface="Cabin"/>
                <a:sym typeface="Cabin"/>
              </a:rPr>
              <a:t>Mở rộng ứng dụng: Áp dụng Text VQA vào tài liệu hành chính, hóa đơn, bảng hiệu.</a:t>
            </a:r>
          </a:p>
          <a:p>
            <a:pPr algn="l" marL="734059" indent="-367030" lvl="1">
              <a:lnSpc>
                <a:spcPts val="4759"/>
              </a:lnSpc>
              <a:buFont typeface="Arial"/>
              <a:buChar char="•"/>
            </a:pPr>
            <a:r>
              <a:rPr lang="en-US" sz="3399">
                <a:solidFill>
                  <a:srgbClr val="000000"/>
                </a:solidFill>
                <a:latin typeface="Cabin"/>
                <a:ea typeface="Cabin"/>
                <a:cs typeface="Cabin"/>
                <a:sym typeface="Cabin"/>
              </a:rPr>
              <a:t>Tích hợp nền tảng giáo dục: Xây dựng ứng dụng di động/web thân thiện, tích hợp phản hồi để cải thiện câu trả lời.</a:t>
            </a:r>
          </a:p>
          <a:p>
            <a:pPr algn="l" marL="734059" indent="-367030" lvl="1">
              <a:lnSpc>
                <a:spcPts val="4759"/>
              </a:lnSpc>
              <a:buFont typeface="Arial"/>
              <a:buChar char="•"/>
            </a:pPr>
            <a:r>
              <a:rPr lang="en-US" sz="3399">
                <a:solidFill>
                  <a:srgbClr val="000000"/>
                </a:solidFill>
                <a:latin typeface="Cabin"/>
                <a:ea typeface="Cabin"/>
                <a:cs typeface="Cabin"/>
                <a:sym typeface="Cabin"/>
              </a:rPr>
              <a:t>Cải thiện hiệu suất: Khám phá Vision Transformer mới, tối ưu siêu tham số, áp dụng tinh chỉnh để tăng độ chính xác và tổng quát hóa.</a:t>
            </a:r>
          </a:p>
        </p:txBody>
      </p:sp>
    </p:spTree>
  </p:cSld>
  <p:clrMapOvr>
    <a:masterClrMapping/>
  </p:clrMapOvr>
  <p:transition spd="slow">
    <p:wipe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407031" y="122918"/>
            <a:ext cx="398432" cy="39843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 id="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6" id="6"/>
          <p:cNvGrpSpPr/>
          <p:nvPr/>
        </p:nvGrpSpPr>
        <p:grpSpPr>
          <a:xfrm rot="0">
            <a:off x="407031" y="989276"/>
            <a:ext cx="398432" cy="3984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8" id="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9" id="9"/>
          <p:cNvGrpSpPr/>
          <p:nvPr/>
        </p:nvGrpSpPr>
        <p:grpSpPr>
          <a:xfrm rot="0">
            <a:off x="407031" y="1855635"/>
            <a:ext cx="398432" cy="39843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1" id="1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2" id="12"/>
          <p:cNvGrpSpPr/>
          <p:nvPr/>
        </p:nvGrpSpPr>
        <p:grpSpPr>
          <a:xfrm rot="0">
            <a:off x="407031" y="2721994"/>
            <a:ext cx="398432" cy="39843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4" id="1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5" id="15"/>
          <p:cNvGrpSpPr/>
          <p:nvPr/>
        </p:nvGrpSpPr>
        <p:grpSpPr>
          <a:xfrm rot="0">
            <a:off x="407031" y="3588352"/>
            <a:ext cx="398432" cy="39843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17" id="1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18" id="18"/>
          <p:cNvGrpSpPr/>
          <p:nvPr/>
        </p:nvGrpSpPr>
        <p:grpSpPr>
          <a:xfrm rot="0">
            <a:off x="407031" y="4454711"/>
            <a:ext cx="398432" cy="39843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0" id="2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1" id="21"/>
          <p:cNvGrpSpPr/>
          <p:nvPr/>
        </p:nvGrpSpPr>
        <p:grpSpPr>
          <a:xfrm rot="0">
            <a:off x="407031" y="5321070"/>
            <a:ext cx="398432" cy="39843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3" id="2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24" id="24"/>
          <p:cNvGrpSpPr/>
          <p:nvPr/>
        </p:nvGrpSpPr>
        <p:grpSpPr>
          <a:xfrm rot="0">
            <a:off x="407031" y="6187428"/>
            <a:ext cx="398432" cy="39843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6" id="2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7" id="27"/>
          <p:cNvGrpSpPr/>
          <p:nvPr/>
        </p:nvGrpSpPr>
        <p:grpSpPr>
          <a:xfrm rot="0">
            <a:off x="407031" y="7053787"/>
            <a:ext cx="398432" cy="39843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9" id="2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0" id="30"/>
          <p:cNvGrpSpPr/>
          <p:nvPr/>
        </p:nvGrpSpPr>
        <p:grpSpPr>
          <a:xfrm rot="0">
            <a:off x="407031" y="7920145"/>
            <a:ext cx="398432" cy="39843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2" id="3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3" id="33"/>
          <p:cNvGrpSpPr/>
          <p:nvPr/>
        </p:nvGrpSpPr>
        <p:grpSpPr>
          <a:xfrm rot="0">
            <a:off x="407031" y="8786504"/>
            <a:ext cx="398432" cy="39843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5" id="3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6" id="36"/>
          <p:cNvGrpSpPr/>
          <p:nvPr/>
        </p:nvGrpSpPr>
        <p:grpSpPr>
          <a:xfrm rot="0">
            <a:off x="407031" y="9652863"/>
            <a:ext cx="398432" cy="398432"/>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8" id="3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39" id="39"/>
          <p:cNvSpPr/>
          <p:nvPr/>
        </p:nvSpPr>
        <p:spPr>
          <a:xfrm flipH="false" flipV="false" rot="0">
            <a:off x="1758977" y="5745337"/>
            <a:ext cx="2600663" cy="5403976"/>
          </a:xfrm>
          <a:custGeom>
            <a:avLst/>
            <a:gdLst/>
            <a:ahLst/>
            <a:cxnLst/>
            <a:rect r="r" b="b" t="t" l="l"/>
            <a:pathLst>
              <a:path h="5403976" w="2600663">
                <a:moveTo>
                  <a:pt x="0" y="0"/>
                </a:moveTo>
                <a:lnTo>
                  <a:pt x="2600664" y="0"/>
                </a:lnTo>
                <a:lnTo>
                  <a:pt x="2600664" y="5403976"/>
                </a:lnTo>
                <a:lnTo>
                  <a:pt x="0" y="5403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4947049" y="5849756"/>
            <a:ext cx="2842036" cy="5387746"/>
          </a:xfrm>
          <a:custGeom>
            <a:avLst/>
            <a:gdLst/>
            <a:ahLst/>
            <a:cxnLst/>
            <a:rect r="r" b="b" t="t" l="l"/>
            <a:pathLst>
              <a:path h="5387746" w="2842036">
                <a:moveTo>
                  <a:pt x="0" y="0"/>
                </a:moveTo>
                <a:lnTo>
                  <a:pt x="2842036" y="0"/>
                </a:lnTo>
                <a:lnTo>
                  <a:pt x="2842036" y="5387746"/>
                </a:lnTo>
                <a:lnTo>
                  <a:pt x="0" y="53877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1" id="41"/>
          <p:cNvSpPr/>
          <p:nvPr/>
        </p:nvSpPr>
        <p:spPr>
          <a:xfrm flipH="false" flipV="false" rot="0">
            <a:off x="8287601" y="5849756"/>
            <a:ext cx="2403708" cy="6388593"/>
          </a:xfrm>
          <a:custGeom>
            <a:avLst/>
            <a:gdLst/>
            <a:ahLst/>
            <a:cxnLst/>
            <a:rect r="r" b="b" t="t" l="l"/>
            <a:pathLst>
              <a:path h="6388593" w="2403708">
                <a:moveTo>
                  <a:pt x="0" y="0"/>
                </a:moveTo>
                <a:lnTo>
                  <a:pt x="2403708" y="0"/>
                </a:lnTo>
                <a:lnTo>
                  <a:pt x="2403708" y="6388593"/>
                </a:lnTo>
                <a:lnTo>
                  <a:pt x="0" y="6388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2" id="42"/>
          <p:cNvSpPr/>
          <p:nvPr/>
        </p:nvSpPr>
        <p:spPr>
          <a:xfrm flipH="false" flipV="false" rot="0">
            <a:off x="11643809" y="6018303"/>
            <a:ext cx="2956129" cy="5449085"/>
          </a:xfrm>
          <a:custGeom>
            <a:avLst/>
            <a:gdLst/>
            <a:ahLst/>
            <a:cxnLst/>
            <a:rect r="r" b="b" t="t" l="l"/>
            <a:pathLst>
              <a:path h="5449085" w="2956129">
                <a:moveTo>
                  <a:pt x="0" y="0"/>
                </a:moveTo>
                <a:lnTo>
                  <a:pt x="2956129" y="0"/>
                </a:lnTo>
                <a:lnTo>
                  <a:pt x="2956129" y="5449085"/>
                </a:lnTo>
                <a:lnTo>
                  <a:pt x="0" y="54490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3" id="43"/>
          <p:cNvSpPr/>
          <p:nvPr/>
        </p:nvSpPr>
        <p:spPr>
          <a:xfrm flipH="false" flipV="false" rot="0">
            <a:off x="15038088" y="5520285"/>
            <a:ext cx="2982833" cy="6380392"/>
          </a:xfrm>
          <a:custGeom>
            <a:avLst/>
            <a:gdLst/>
            <a:ahLst/>
            <a:cxnLst/>
            <a:rect r="r" b="b" t="t" l="l"/>
            <a:pathLst>
              <a:path h="6380392" w="2982833">
                <a:moveTo>
                  <a:pt x="0" y="0"/>
                </a:moveTo>
                <a:lnTo>
                  <a:pt x="2982833" y="0"/>
                </a:lnTo>
                <a:lnTo>
                  <a:pt x="2982833" y="6380393"/>
                </a:lnTo>
                <a:lnTo>
                  <a:pt x="0" y="63803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4" id="44"/>
          <p:cNvSpPr txBox="true"/>
          <p:nvPr/>
        </p:nvSpPr>
        <p:spPr>
          <a:xfrm rot="0">
            <a:off x="3214060" y="2579119"/>
            <a:ext cx="12550790" cy="2476781"/>
          </a:xfrm>
          <a:prstGeom prst="rect">
            <a:avLst/>
          </a:prstGeom>
        </p:spPr>
        <p:txBody>
          <a:bodyPr anchor="t" rtlCol="false" tIns="0" lIns="0" bIns="0" rIns="0">
            <a:spAutoFit/>
          </a:bodyPr>
          <a:lstStyle/>
          <a:p>
            <a:pPr algn="ctr">
              <a:lnSpc>
                <a:spcPts val="9959"/>
              </a:lnSpc>
            </a:pPr>
            <a:r>
              <a:rPr lang="en-US" sz="7113" b="true">
                <a:solidFill>
                  <a:srgbClr val="000000"/>
                </a:solidFill>
                <a:latin typeface="Cabin Bold"/>
                <a:ea typeface="Cabin Bold"/>
                <a:cs typeface="Cabin Bold"/>
                <a:sym typeface="Cabin Bold"/>
              </a:rPr>
              <a:t>Cảm ơn Thầy, Cô và các bạn đã lắng nghe!!!</a:t>
            </a:r>
          </a:p>
        </p:txBody>
      </p:sp>
      <p:sp>
        <p:nvSpPr>
          <p:cNvPr name="TextBox 45" id="45"/>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28</a:t>
            </a:r>
          </a:p>
        </p:txBody>
      </p:sp>
      <p:sp>
        <p:nvSpPr>
          <p:cNvPr name="Freeform 46" id="46"/>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12"/>
            <a:stretch>
              <a:fillRect l="-11415" t="-51991" r="-10033" b="-48044"/>
            </a:stretch>
          </a:blipFill>
        </p:spPr>
      </p:sp>
    </p:spTree>
  </p:cSld>
  <p:clrMapOvr>
    <a:masterClrMapping/>
  </p:clrMapOvr>
  <p:transition spd="slow">
    <p:wipe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7807654" y="4359461"/>
            <a:ext cx="3614201" cy="854075"/>
          </a:xfrm>
          <a:prstGeom prst="rect">
            <a:avLst/>
          </a:prstGeom>
        </p:spPr>
        <p:txBody>
          <a:bodyPr anchor="t" rtlCol="false" tIns="0" lIns="0" bIns="0" rIns="0">
            <a:spAutoFit/>
          </a:bodyPr>
          <a:lstStyle/>
          <a:p>
            <a:pPr algn="ctr" marL="1079501" indent="-539750" lvl="1">
              <a:lnSpc>
                <a:spcPts val="7000"/>
              </a:lnSpc>
              <a:spcBef>
                <a:spcPct val="0"/>
              </a:spcBef>
              <a:buAutoNum type="arabicPeriod" startAt="1"/>
            </a:pPr>
            <a:r>
              <a:rPr lang="en-US" sz="5000">
                <a:solidFill>
                  <a:srgbClr val="000000"/>
                </a:solidFill>
                <a:latin typeface="Cabin"/>
                <a:ea typeface="Cabin"/>
                <a:cs typeface="Cabin"/>
                <a:sym typeface="Cabin"/>
              </a:rPr>
              <a:t>Giới thiệu</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3</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028700" y="27668"/>
            <a:ext cx="4076968" cy="854075"/>
          </a:xfrm>
          <a:prstGeom prst="rect">
            <a:avLst/>
          </a:prstGeom>
        </p:spPr>
        <p:txBody>
          <a:bodyPr anchor="t" rtlCol="false" tIns="0" lIns="0" bIns="0" rIns="0">
            <a:spAutoFit/>
          </a:bodyPr>
          <a:lstStyle/>
          <a:p>
            <a:pPr algn="just" marL="1079501" indent="-539750" lvl="1">
              <a:lnSpc>
                <a:spcPts val="7000"/>
              </a:lnSpc>
              <a:spcBef>
                <a:spcPct val="0"/>
              </a:spcBef>
              <a:buAutoNum type="arabicPeriod" startAt="1"/>
            </a:pPr>
            <a:r>
              <a:rPr lang="en-US" sz="5000">
                <a:solidFill>
                  <a:srgbClr val="000000"/>
                </a:solidFill>
                <a:latin typeface="Cabin"/>
                <a:ea typeface="Cabin"/>
                <a:cs typeface="Cabin"/>
                <a:sym typeface="Cabin"/>
              </a:rPr>
              <a:t>Giới thiệu</a:t>
            </a:r>
          </a:p>
        </p:txBody>
      </p:sp>
      <p:sp>
        <p:nvSpPr>
          <p:cNvPr name="TextBox 60" id="60"/>
          <p:cNvSpPr txBox="true"/>
          <p:nvPr/>
        </p:nvSpPr>
        <p:spPr>
          <a:xfrm rot="0">
            <a:off x="1611787" y="1669930"/>
            <a:ext cx="14841188" cy="83813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bin"/>
                <a:ea typeface="Cabin"/>
                <a:cs typeface="Cabin"/>
                <a:sym typeface="Cabin"/>
              </a:rPr>
              <a:t> </a:t>
            </a:r>
            <a:r>
              <a:rPr lang="en-US" sz="3399">
                <a:solidFill>
                  <a:srgbClr val="000000"/>
                </a:solidFill>
                <a:latin typeface="Cabin"/>
                <a:ea typeface="Cabin"/>
                <a:cs typeface="Cabin"/>
                <a:sym typeface="Cabin"/>
              </a:rPr>
              <a:t>Bài toán </a:t>
            </a:r>
            <a:r>
              <a:rPr lang="en-US" sz="3399" strike="noStrike" u="none">
                <a:solidFill>
                  <a:srgbClr val="000000"/>
                </a:solidFill>
                <a:latin typeface="Cabin"/>
                <a:ea typeface="Cabin"/>
                <a:cs typeface="Cabin"/>
                <a:sym typeface="Cabin"/>
              </a:rPr>
              <a:t>T</a:t>
            </a:r>
            <a:r>
              <a:rPr lang="en-US" sz="3399" strike="noStrike" u="none">
                <a:solidFill>
                  <a:srgbClr val="000000"/>
                </a:solidFill>
                <a:latin typeface="Cabin"/>
                <a:ea typeface="Cabin"/>
                <a:cs typeface="Cabin"/>
                <a:sym typeface="Cabin"/>
              </a:rPr>
              <a:t>ext VQA (Text-based Visual Question Answering) là một </a:t>
            </a:r>
            <a:r>
              <a:rPr lang="en-US" sz="3399" strike="noStrike" u="none">
                <a:solidFill>
                  <a:srgbClr val="000000"/>
                </a:solidFill>
                <a:latin typeface="Cabin"/>
                <a:ea typeface="Cabin"/>
                <a:cs typeface="Cabin"/>
                <a:sym typeface="Cabin"/>
              </a:rPr>
              <a:t>h</a:t>
            </a:r>
            <a:r>
              <a:rPr lang="en-US" sz="3399" strike="noStrike" u="none">
                <a:solidFill>
                  <a:srgbClr val="000000"/>
                </a:solidFill>
                <a:latin typeface="Cabin"/>
                <a:ea typeface="Cabin"/>
                <a:cs typeface="Cabin"/>
                <a:sym typeface="Cabin"/>
              </a:rPr>
              <a:t>ướng nghi</a:t>
            </a:r>
            <a:r>
              <a:rPr lang="en-US" sz="3399" strike="noStrike" u="none">
                <a:solidFill>
                  <a:srgbClr val="000000"/>
                </a:solidFill>
                <a:latin typeface="Cabin"/>
                <a:ea typeface="Cabin"/>
                <a:cs typeface="Cabin"/>
                <a:sym typeface="Cabin"/>
              </a:rPr>
              <a:t>ê</a:t>
            </a:r>
            <a:r>
              <a:rPr lang="en-US" sz="3399" strike="noStrike" u="none">
                <a:solidFill>
                  <a:srgbClr val="000000"/>
                </a:solidFill>
                <a:latin typeface="Cabin"/>
                <a:ea typeface="Cabin"/>
                <a:cs typeface="Cabin"/>
                <a:sym typeface="Cabin"/>
              </a:rPr>
              <a:t>n cứu </a:t>
            </a:r>
            <a:r>
              <a:rPr lang="en-US" sz="3399" strike="noStrike" u="none">
                <a:solidFill>
                  <a:srgbClr val="000000"/>
                </a:solidFill>
                <a:latin typeface="Cabin"/>
                <a:ea typeface="Cabin"/>
                <a:cs typeface="Cabin"/>
                <a:sym typeface="Cabin"/>
              </a:rPr>
              <a:t>m</a:t>
            </a:r>
            <a:r>
              <a:rPr lang="en-US" sz="3399" strike="noStrike" u="none">
                <a:solidFill>
                  <a:srgbClr val="000000"/>
                </a:solidFill>
                <a:latin typeface="Cabin"/>
                <a:ea typeface="Cabin"/>
                <a:cs typeface="Cabin"/>
                <a:sym typeface="Cabin"/>
              </a:rPr>
              <a:t>ở rộng từ bài toán VQA truyền thống, trong đó hệ thống phải trả lời câu hỏi dựa trên</a:t>
            </a:r>
            <a:r>
              <a:rPr lang="en-US" sz="3399" strike="noStrike" u="none">
                <a:solidFill>
                  <a:srgbClr val="000000"/>
                </a:solidFill>
                <a:latin typeface="Cabin"/>
                <a:ea typeface="Cabin"/>
                <a:cs typeface="Cabin"/>
                <a:sym typeface="Cabin"/>
              </a:rPr>
              <a:t> nội dung văn bản</a:t>
            </a:r>
            <a:r>
              <a:rPr lang="en-US" sz="3399" strike="noStrike" u="none">
                <a:solidFill>
                  <a:srgbClr val="000000"/>
                </a:solidFill>
                <a:latin typeface="Cabin"/>
                <a:ea typeface="Cabin"/>
                <a:cs typeface="Cabin"/>
                <a:sym typeface="Cabin"/>
              </a:rPr>
              <a:t> xuất hiện trong ảnh. </a:t>
            </a:r>
          </a:p>
          <a:p>
            <a:pPr algn="l" marL="734059" indent="-367030" lvl="1">
              <a:lnSpc>
                <a:spcPts val="4759"/>
              </a:lnSpc>
              <a:buFont typeface="Arial"/>
              <a:buChar char="•"/>
            </a:pPr>
            <a:r>
              <a:rPr lang="en-US" sz="3399" strike="noStrike" u="none">
                <a:solidFill>
                  <a:srgbClr val="000000"/>
                </a:solidFill>
                <a:latin typeface="Cabin"/>
                <a:ea typeface="Cabin"/>
                <a:cs typeface="Cabin"/>
                <a:sym typeface="Cabin"/>
              </a:rPr>
              <a:t> Hiện nay, phần lớn các nghiên cứu về Text VQA được thực hiện chủ yếu cho tiếng Anh, nơi có sẵn nhiều dữ liệu và công cụ hỗ trợ. Trong khi đó, tiếng Việt lại chưa có nhiều hệ thống hiệu quả do hạn chế về dữ liệu và đặc điểm ngôn ngữ phức tạp. </a:t>
            </a:r>
          </a:p>
          <a:p>
            <a:pPr algn="l" marL="734059" indent="-367030" lvl="1">
              <a:lnSpc>
                <a:spcPts val="4759"/>
              </a:lnSpc>
              <a:buFont typeface="Arial"/>
              <a:buChar char="•"/>
            </a:pPr>
            <a:r>
              <a:rPr lang="en-US" sz="3399" strike="noStrike" u="none">
                <a:solidFill>
                  <a:srgbClr val="000000"/>
                </a:solidFill>
                <a:latin typeface="Cabin"/>
                <a:ea typeface="Cabin"/>
                <a:cs typeface="Cabin"/>
                <a:sym typeface="Cabin"/>
              </a:rPr>
              <a:t> Chính vì vậy, nhóm chúng em chọn đề tài này với mong muốn được tìm hiểu sâu hơn về bài toán Text VQA, đồng thời thử nghiệm xây dựng một hệ thống có khả năng trả lời câu hỏi từ hình ảnh chứa văn bản tiếng Việt. Qua đó, nhóm hy vọng có thể đóng góp một phần nhỏ vào việc mở rộng ứng dụng của thị giác máy tính và xử lý ngôn ngữ tự nhiên trong ngôn ngữ tiếng Việt, cũng như rèn luyện thêm kiến thức và kỹ năng liên quan.</a:t>
            </a:r>
          </a:p>
          <a:p>
            <a:pPr algn="l" marL="0" indent="0" lvl="0">
              <a:lnSpc>
                <a:spcPts val="4759"/>
              </a:lnSpc>
              <a:spcBef>
                <a:spcPct val="0"/>
              </a:spcBef>
            </a:pP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4</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7875326" y="4359461"/>
            <a:ext cx="3478857"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2. Tập dữ liệu</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5</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2. Tập dữ liệu</a:t>
            </a:r>
          </a:p>
        </p:txBody>
      </p:sp>
      <p:sp>
        <p:nvSpPr>
          <p:cNvPr name="TextBox 60" id="60"/>
          <p:cNvSpPr txBox="true"/>
          <p:nvPr/>
        </p:nvSpPr>
        <p:spPr>
          <a:xfrm rot="0">
            <a:off x="2071056" y="2872947"/>
            <a:ext cx="15856119" cy="4180840"/>
          </a:xfrm>
          <a:prstGeom prst="rect">
            <a:avLst/>
          </a:prstGeom>
        </p:spPr>
        <p:txBody>
          <a:bodyPr anchor="t" rtlCol="false" tIns="0" lIns="0" bIns="0" rIns="0">
            <a:spAutoFit/>
          </a:bodyPr>
          <a:lstStyle/>
          <a:p>
            <a:pPr algn="l">
              <a:lnSpc>
                <a:spcPts val="4759"/>
              </a:lnSpc>
            </a:pPr>
            <a:r>
              <a:rPr lang="en-US" sz="3399">
                <a:solidFill>
                  <a:srgbClr val="000000"/>
                </a:solidFill>
                <a:latin typeface="Cabin"/>
                <a:ea typeface="Cabin"/>
                <a:cs typeface="Cabin"/>
                <a:sym typeface="Cabin"/>
              </a:rPr>
              <a:t>Bộ dữ liệu Viet-Doc-</a:t>
            </a:r>
            <a:r>
              <a:rPr lang="en-US" sz="3399" strike="noStrike" u="none">
                <a:solidFill>
                  <a:srgbClr val="000000"/>
                </a:solidFill>
                <a:latin typeface="Cabin"/>
                <a:ea typeface="Cabin"/>
                <a:cs typeface="Cabin"/>
                <a:sym typeface="Cabin"/>
              </a:rPr>
              <a:t>VQA, có sẵn trên Hugging Face tại</a:t>
            </a:r>
            <a:r>
              <a:rPr lang="en-US" sz="3399" strike="noStrike" u="sng">
                <a:solidFill>
                  <a:srgbClr val="000000"/>
                </a:solidFill>
                <a:latin typeface="Cabin"/>
                <a:ea typeface="Cabin"/>
                <a:cs typeface="Cabin"/>
                <a:sym typeface="Cabin"/>
                <a:hlinkClick r:id="rId2" tooltip="https://huggingface.co/datasets/5CD-AI/Viet-Doc-VQA"/>
              </a:rPr>
              <a:t> </a:t>
            </a:r>
            <a:r>
              <a:rPr lang="en-US" sz="3399" strike="noStrike" u="sng">
                <a:solidFill>
                  <a:srgbClr val="000000"/>
                </a:solidFill>
                <a:latin typeface="Cabin"/>
                <a:ea typeface="Cabin"/>
                <a:cs typeface="Cabin"/>
                <a:sym typeface="Cabin"/>
                <a:hlinkClick r:id="rId3" tooltip="https://huggingface.co/datasets/5CD-AI/Viet-Doc-VQA"/>
              </a:rPr>
              <a:t>https://hu</a:t>
            </a:r>
            <a:r>
              <a:rPr lang="en-US" sz="3399" strike="noStrike" u="sng">
                <a:solidFill>
                  <a:srgbClr val="000000"/>
                </a:solidFill>
                <a:latin typeface="Cabin"/>
                <a:ea typeface="Cabin"/>
                <a:cs typeface="Cabin"/>
                <a:sym typeface="Cabin"/>
                <a:hlinkClick r:id="rId4" tooltip="https://huggingface.co/datasets/5CD-AI/Viet-Doc-VQA"/>
              </a:rPr>
              <a:t>ggingface.co/datasets/5CD-AI/Viet-Doc-VQA</a:t>
            </a:r>
            <a:r>
              <a:rPr lang="en-US" sz="3399" strike="noStrike" u="none">
                <a:solidFill>
                  <a:srgbClr val="000000"/>
                </a:solidFill>
                <a:latin typeface="Cabin"/>
                <a:ea typeface="Cabin"/>
                <a:cs typeface="Cabin"/>
                <a:sym typeface="Cabin"/>
              </a:rPr>
              <a:t>, được xây dựng từ 51.856 trang sách giáo khoa Việt Nam</a:t>
            </a:r>
            <a:r>
              <a:rPr lang="en-US" sz="3399" strike="noStrike" u="none">
                <a:solidFill>
                  <a:srgbClr val="000000"/>
                </a:solidFill>
                <a:latin typeface="Cabin"/>
                <a:ea typeface="Cabin"/>
                <a:cs typeface="Cabin"/>
                <a:sym typeface="Cabin"/>
              </a:rPr>
              <a:t> </a:t>
            </a:r>
            <a:r>
              <a:rPr lang="en-US" sz="3399" strike="noStrike" u="none">
                <a:solidFill>
                  <a:srgbClr val="000000"/>
                </a:solidFill>
                <a:latin typeface="Cabin"/>
                <a:ea typeface="Cabin"/>
                <a:cs typeface="Cabin"/>
                <a:sym typeface="Cabin"/>
              </a:rPr>
              <a:t>(bao gồm các bộ sách của Bộ Giáo dục và Đào tạo, Cánh Diều, Chân trời sáng tạo, Kết nối tri thức),</a:t>
            </a:r>
            <a:r>
              <a:rPr lang="en-US" sz="3399" strike="noStrike" u="none">
                <a:solidFill>
                  <a:srgbClr val="000000"/>
                </a:solidFill>
                <a:latin typeface="Cabin"/>
                <a:ea typeface="Cabin"/>
                <a:cs typeface="Cabin"/>
                <a:sym typeface="Cabin"/>
              </a:rPr>
              <a:t> tất cả các môn học từ lớp 1 đến lớp 12. Bộ dữ liệu bao gồm 310.952 mô tả chi tiết và cặp câu hỏi – trả lời (QA) được tạo ra bởi mô hình Gemini 1.5 Flash, hiện là mô hình hàng đầu trên bảng xếp hạng WildVision Arena của Google.</a:t>
            </a: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6</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5"/>
            <a:stretch>
              <a:fillRect l="-11415" t="-51991" r="-10033" b="-48044"/>
            </a:stretch>
          </a:blipFill>
        </p:spPr>
      </p:sp>
    </p:spTree>
  </p:cSld>
  <p:clrMapOvr>
    <a:masterClrMapping/>
  </p:clrMapOvr>
  <p:transition spd="slow">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1758977" y="1028700"/>
            <a:ext cx="16205750" cy="8749293"/>
          </a:xfrm>
          <a:custGeom>
            <a:avLst/>
            <a:gdLst/>
            <a:ahLst/>
            <a:cxnLst/>
            <a:rect r="r" b="b" t="t" l="l"/>
            <a:pathLst>
              <a:path h="8749293" w="16205750">
                <a:moveTo>
                  <a:pt x="0" y="0"/>
                </a:moveTo>
                <a:lnTo>
                  <a:pt x="16205750" y="0"/>
                </a:lnTo>
                <a:lnTo>
                  <a:pt x="16205750" y="8749293"/>
                </a:lnTo>
                <a:lnTo>
                  <a:pt x="0" y="8749293"/>
                </a:lnTo>
                <a:lnTo>
                  <a:pt x="0" y="0"/>
                </a:lnTo>
                <a:close/>
              </a:path>
            </a:pathLst>
          </a:custGeom>
          <a:blipFill>
            <a:blip r:embed="rId2"/>
            <a:stretch>
              <a:fillRect l="0" t="-9513" r="0" b="0"/>
            </a:stretch>
          </a:blipFill>
        </p:spPr>
      </p:sp>
      <p:sp>
        <p:nvSpPr>
          <p:cNvPr name="TextBox 60" id="60"/>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2. Tập dữ liệu</a:t>
            </a:r>
          </a:p>
        </p:txBody>
      </p:sp>
      <p:sp>
        <p:nvSpPr>
          <p:cNvPr name="TextBox 61" id="61"/>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7</a:t>
            </a:r>
          </a:p>
        </p:txBody>
      </p:sp>
      <p:sp>
        <p:nvSpPr>
          <p:cNvPr name="Freeform 62" id="62"/>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3"/>
            <a:stretch>
              <a:fillRect l="-11415" t="-51991" r="-10033" b="-48044"/>
            </a:stretch>
          </a:blipFill>
        </p:spPr>
      </p:sp>
    </p:spTree>
  </p:cSld>
  <p:clrMapOvr>
    <a:masterClrMapping/>
  </p:clrMapOvr>
  <p:transition spd="slow">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120760"/>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TextBox 59" id="59"/>
          <p:cNvSpPr txBox="true"/>
          <p:nvPr/>
        </p:nvSpPr>
        <p:spPr>
          <a:xfrm rot="0">
            <a:off x="7697550" y="4359461"/>
            <a:ext cx="3834408"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60" id="60"/>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8</a:t>
            </a:r>
          </a:p>
        </p:txBody>
      </p:sp>
      <p:sp>
        <p:nvSpPr>
          <p:cNvPr name="Freeform 61" id="61"/>
          <p:cNvSpPr/>
          <p:nvPr/>
        </p:nvSpPr>
        <p:spPr>
          <a:xfrm flipH="false" flipV="false" rot="0">
            <a:off x="14995450" y="0"/>
            <a:ext cx="3292550" cy="1413468"/>
          </a:xfrm>
          <a:custGeom>
            <a:avLst/>
            <a:gdLst/>
            <a:ahLst/>
            <a:cxnLst/>
            <a:rect r="r" b="b" t="t" l="l"/>
            <a:pathLst>
              <a:path h="1413468" w="3292550">
                <a:moveTo>
                  <a:pt x="0" y="0"/>
                </a:moveTo>
                <a:lnTo>
                  <a:pt x="3292550" y="0"/>
                </a:lnTo>
                <a:lnTo>
                  <a:pt x="3292550" y="1413468"/>
                </a:lnTo>
                <a:lnTo>
                  <a:pt x="0" y="1413468"/>
                </a:lnTo>
                <a:lnTo>
                  <a:pt x="0" y="0"/>
                </a:lnTo>
                <a:close/>
              </a:path>
            </a:pathLst>
          </a:custGeom>
          <a:blipFill>
            <a:blip r:embed="rId2"/>
            <a:stretch>
              <a:fillRect l="-11415" t="-51991" r="-10033" b="-48044"/>
            </a:stretch>
          </a:blipFill>
        </p:spPr>
      </p:sp>
    </p:spTree>
  </p:cSld>
  <p:clrMapOvr>
    <a:masterClrMapping/>
  </p:clrMapOvr>
  <p:transition spd="slow">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282727" y="-407031"/>
            <a:ext cx="0" cy="15616471"/>
          </a:xfrm>
          <a:prstGeom prst="line">
            <a:avLst/>
          </a:prstGeom>
          <a:ln cap="flat" w="76200">
            <a:solidFill>
              <a:srgbClr val="FFDBE0"/>
            </a:solidFill>
            <a:prstDash val="solid"/>
            <a:headEnd type="none" len="sm" w="sm"/>
            <a:tailEnd type="none" len="sm" w="sm"/>
          </a:ln>
        </p:spPr>
      </p:sp>
      <p:grpSp>
        <p:nvGrpSpPr>
          <p:cNvPr name="Group 3" id="3"/>
          <p:cNvGrpSpPr/>
          <p:nvPr/>
        </p:nvGrpSpPr>
        <p:grpSpPr>
          <a:xfrm rot="0">
            <a:off x="1434142" y="322134"/>
            <a:ext cx="18514334" cy="10045480"/>
            <a:chOff x="0" y="0"/>
            <a:chExt cx="24685779" cy="13393974"/>
          </a:xfrm>
        </p:grpSpPr>
        <p:sp>
          <p:nvSpPr>
            <p:cNvPr name="AutoShape 4" id="4"/>
            <p:cNvSpPr/>
            <p:nvPr/>
          </p:nvSpPr>
          <p:spPr>
            <a:xfrm>
              <a:off x="0" y="5217234"/>
              <a:ext cx="24685779" cy="0"/>
            </a:xfrm>
            <a:prstGeom prst="line">
              <a:avLst/>
            </a:prstGeom>
            <a:ln cap="flat" w="76200">
              <a:solidFill>
                <a:srgbClr val="D9D9D9">
                  <a:alpha val="21569"/>
                </a:srgbClr>
              </a:solidFill>
              <a:prstDash val="solid"/>
              <a:headEnd type="none" len="sm" w="sm"/>
              <a:tailEnd type="none" len="sm" w="sm"/>
            </a:ln>
          </p:spPr>
        </p:sp>
        <p:sp>
          <p:nvSpPr>
            <p:cNvPr name="AutoShape 5" id="5"/>
            <p:cNvSpPr/>
            <p:nvPr/>
          </p:nvSpPr>
          <p:spPr>
            <a:xfrm>
              <a:off x="0" y="5957111"/>
              <a:ext cx="24685779" cy="0"/>
            </a:xfrm>
            <a:prstGeom prst="line">
              <a:avLst/>
            </a:prstGeom>
            <a:ln cap="flat" w="76200">
              <a:solidFill>
                <a:srgbClr val="D9D9D9">
                  <a:alpha val="21569"/>
                </a:srgbClr>
              </a:solidFill>
              <a:prstDash val="solid"/>
              <a:headEnd type="none" len="sm" w="sm"/>
              <a:tailEnd type="none" len="sm" w="sm"/>
            </a:ln>
          </p:spPr>
        </p:sp>
        <p:sp>
          <p:nvSpPr>
            <p:cNvPr name="AutoShape 6" id="6"/>
            <p:cNvSpPr/>
            <p:nvPr/>
          </p:nvSpPr>
          <p:spPr>
            <a:xfrm>
              <a:off x="0" y="6696987"/>
              <a:ext cx="24685779" cy="0"/>
            </a:xfrm>
            <a:prstGeom prst="line">
              <a:avLst/>
            </a:prstGeom>
            <a:ln cap="flat" w="76200">
              <a:solidFill>
                <a:srgbClr val="D9D9D9">
                  <a:alpha val="21569"/>
                </a:srgbClr>
              </a:solidFill>
              <a:prstDash val="solid"/>
              <a:headEnd type="none" len="sm" w="sm"/>
              <a:tailEnd type="none" len="sm" w="sm"/>
            </a:ln>
          </p:spPr>
        </p:sp>
        <p:sp>
          <p:nvSpPr>
            <p:cNvPr name="AutoShape 7" id="7"/>
            <p:cNvSpPr/>
            <p:nvPr/>
          </p:nvSpPr>
          <p:spPr>
            <a:xfrm>
              <a:off x="0" y="7436863"/>
              <a:ext cx="24685779" cy="0"/>
            </a:xfrm>
            <a:prstGeom prst="line">
              <a:avLst/>
            </a:prstGeom>
            <a:ln cap="flat" w="76200">
              <a:solidFill>
                <a:srgbClr val="D9D9D9">
                  <a:alpha val="21569"/>
                </a:srgbClr>
              </a:solidFill>
              <a:prstDash val="solid"/>
              <a:headEnd type="none" len="sm" w="sm"/>
              <a:tailEnd type="none" len="sm" w="sm"/>
            </a:ln>
          </p:spPr>
        </p:sp>
        <p:sp>
          <p:nvSpPr>
            <p:cNvPr name="AutoShape 8" id="8"/>
            <p:cNvSpPr/>
            <p:nvPr/>
          </p:nvSpPr>
          <p:spPr>
            <a:xfrm>
              <a:off x="0" y="2257729"/>
              <a:ext cx="24685779" cy="0"/>
            </a:xfrm>
            <a:prstGeom prst="line">
              <a:avLst/>
            </a:prstGeom>
            <a:ln cap="flat" w="76200">
              <a:solidFill>
                <a:srgbClr val="D9D9D9">
                  <a:alpha val="21569"/>
                </a:srgbClr>
              </a:solidFill>
              <a:prstDash val="solid"/>
              <a:headEnd type="none" len="sm" w="sm"/>
              <a:tailEnd type="none" len="sm" w="sm"/>
            </a:ln>
          </p:spPr>
        </p:sp>
        <p:sp>
          <p:nvSpPr>
            <p:cNvPr name="AutoShape 9" id="9"/>
            <p:cNvSpPr/>
            <p:nvPr/>
          </p:nvSpPr>
          <p:spPr>
            <a:xfrm>
              <a:off x="0" y="2997605"/>
              <a:ext cx="24685779" cy="0"/>
            </a:xfrm>
            <a:prstGeom prst="line">
              <a:avLst/>
            </a:prstGeom>
            <a:ln cap="flat" w="76200">
              <a:solidFill>
                <a:srgbClr val="D9D9D9">
                  <a:alpha val="21569"/>
                </a:srgbClr>
              </a:solidFill>
              <a:prstDash val="solid"/>
              <a:headEnd type="none" len="sm" w="sm"/>
              <a:tailEnd type="none" len="sm" w="sm"/>
            </a:ln>
          </p:spPr>
        </p:sp>
        <p:sp>
          <p:nvSpPr>
            <p:cNvPr name="AutoShape 10" id="10"/>
            <p:cNvSpPr/>
            <p:nvPr/>
          </p:nvSpPr>
          <p:spPr>
            <a:xfrm>
              <a:off x="0" y="3737482"/>
              <a:ext cx="24685779" cy="0"/>
            </a:xfrm>
            <a:prstGeom prst="line">
              <a:avLst/>
            </a:prstGeom>
            <a:ln cap="flat" w="76200">
              <a:solidFill>
                <a:srgbClr val="D9D9D9">
                  <a:alpha val="21569"/>
                </a:srgbClr>
              </a:solidFill>
              <a:prstDash val="solid"/>
              <a:headEnd type="none" len="sm" w="sm"/>
              <a:tailEnd type="none" len="sm" w="sm"/>
            </a:ln>
          </p:spPr>
        </p:sp>
        <p:sp>
          <p:nvSpPr>
            <p:cNvPr name="AutoShape 11" id="11"/>
            <p:cNvSpPr/>
            <p:nvPr/>
          </p:nvSpPr>
          <p:spPr>
            <a:xfrm>
              <a:off x="0" y="4477358"/>
              <a:ext cx="24685779" cy="0"/>
            </a:xfrm>
            <a:prstGeom prst="line">
              <a:avLst/>
            </a:prstGeom>
            <a:ln cap="flat" w="76200">
              <a:solidFill>
                <a:srgbClr val="D9D9D9">
                  <a:alpha val="21569"/>
                </a:srgbClr>
              </a:solidFill>
              <a:prstDash val="solid"/>
              <a:headEnd type="none" len="sm" w="sm"/>
              <a:tailEnd type="none" len="sm" w="sm"/>
            </a:ln>
          </p:spPr>
        </p:sp>
        <p:sp>
          <p:nvSpPr>
            <p:cNvPr name="AutoShape 12" id="12"/>
            <p:cNvSpPr/>
            <p:nvPr/>
          </p:nvSpPr>
          <p:spPr>
            <a:xfrm>
              <a:off x="0" y="38100"/>
              <a:ext cx="24685779" cy="0"/>
            </a:xfrm>
            <a:prstGeom prst="line">
              <a:avLst/>
            </a:prstGeom>
            <a:ln cap="flat" w="76200">
              <a:solidFill>
                <a:srgbClr val="D9D9D9">
                  <a:alpha val="21569"/>
                </a:srgbClr>
              </a:solidFill>
              <a:prstDash val="solid"/>
              <a:headEnd type="none" len="sm" w="sm"/>
              <a:tailEnd type="none" len="sm" w="sm"/>
            </a:ln>
          </p:spPr>
        </p:sp>
        <p:sp>
          <p:nvSpPr>
            <p:cNvPr name="AutoShape 13" id="13"/>
            <p:cNvSpPr/>
            <p:nvPr/>
          </p:nvSpPr>
          <p:spPr>
            <a:xfrm>
              <a:off x="0" y="777976"/>
              <a:ext cx="24685779" cy="0"/>
            </a:xfrm>
            <a:prstGeom prst="line">
              <a:avLst/>
            </a:prstGeom>
            <a:ln cap="flat" w="76200">
              <a:solidFill>
                <a:srgbClr val="D9D9D9">
                  <a:alpha val="21569"/>
                </a:srgbClr>
              </a:solidFill>
              <a:prstDash val="solid"/>
              <a:headEnd type="none" len="sm" w="sm"/>
              <a:tailEnd type="none" len="sm" w="sm"/>
            </a:ln>
          </p:spPr>
        </p:sp>
        <p:sp>
          <p:nvSpPr>
            <p:cNvPr name="AutoShape 14" id="14"/>
            <p:cNvSpPr/>
            <p:nvPr/>
          </p:nvSpPr>
          <p:spPr>
            <a:xfrm>
              <a:off x="0" y="1517853"/>
              <a:ext cx="24685779" cy="0"/>
            </a:xfrm>
            <a:prstGeom prst="line">
              <a:avLst/>
            </a:prstGeom>
            <a:ln cap="flat" w="76200">
              <a:solidFill>
                <a:srgbClr val="D9D9D9">
                  <a:alpha val="21569"/>
                </a:srgbClr>
              </a:solidFill>
              <a:prstDash val="solid"/>
              <a:headEnd type="none" len="sm" w="sm"/>
              <a:tailEnd type="none" len="sm" w="sm"/>
            </a:ln>
          </p:spPr>
        </p:sp>
        <p:sp>
          <p:nvSpPr>
            <p:cNvPr name="AutoShape 15" id="15"/>
            <p:cNvSpPr/>
            <p:nvPr/>
          </p:nvSpPr>
          <p:spPr>
            <a:xfrm>
              <a:off x="0" y="11136245"/>
              <a:ext cx="24685779" cy="0"/>
            </a:xfrm>
            <a:prstGeom prst="line">
              <a:avLst/>
            </a:prstGeom>
            <a:ln cap="flat" w="76200">
              <a:solidFill>
                <a:srgbClr val="D9D9D9">
                  <a:alpha val="21569"/>
                </a:srgbClr>
              </a:solidFill>
              <a:prstDash val="solid"/>
              <a:headEnd type="none" len="sm" w="sm"/>
              <a:tailEnd type="none" len="sm" w="sm"/>
            </a:ln>
          </p:spPr>
        </p:sp>
        <p:sp>
          <p:nvSpPr>
            <p:cNvPr name="AutoShape 16" id="16"/>
            <p:cNvSpPr/>
            <p:nvPr/>
          </p:nvSpPr>
          <p:spPr>
            <a:xfrm>
              <a:off x="0" y="11876121"/>
              <a:ext cx="24685779" cy="0"/>
            </a:xfrm>
            <a:prstGeom prst="line">
              <a:avLst/>
            </a:prstGeom>
            <a:ln cap="flat" w="76200">
              <a:solidFill>
                <a:srgbClr val="D9D9D9">
                  <a:alpha val="21569"/>
                </a:srgbClr>
              </a:solidFill>
              <a:prstDash val="solid"/>
              <a:headEnd type="none" len="sm" w="sm"/>
              <a:tailEnd type="none" len="sm" w="sm"/>
            </a:ln>
          </p:spPr>
        </p:sp>
        <p:sp>
          <p:nvSpPr>
            <p:cNvPr name="AutoShape 17" id="17"/>
            <p:cNvSpPr/>
            <p:nvPr/>
          </p:nvSpPr>
          <p:spPr>
            <a:xfrm>
              <a:off x="0" y="12615998"/>
              <a:ext cx="24685779" cy="0"/>
            </a:xfrm>
            <a:prstGeom prst="line">
              <a:avLst/>
            </a:prstGeom>
            <a:ln cap="flat" w="76200">
              <a:solidFill>
                <a:srgbClr val="D9D9D9">
                  <a:alpha val="21569"/>
                </a:srgbClr>
              </a:solidFill>
              <a:prstDash val="solid"/>
              <a:headEnd type="none" len="sm" w="sm"/>
              <a:tailEnd type="none" len="sm" w="sm"/>
            </a:ln>
          </p:spPr>
        </p:sp>
        <p:sp>
          <p:nvSpPr>
            <p:cNvPr name="AutoShape 18" id="18"/>
            <p:cNvSpPr/>
            <p:nvPr/>
          </p:nvSpPr>
          <p:spPr>
            <a:xfrm>
              <a:off x="0" y="8176740"/>
              <a:ext cx="24685779" cy="0"/>
            </a:xfrm>
            <a:prstGeom prst="line">
              <a:avLst/>
            </a:prstGeom>
            <a:ln cap="flat" w="76200">
              <a:solidFill>
                <a:srgbClr val="D9D9D9">
                  <a:alpha val="21569"/>
                </a:srgbClr>
              </a:solidFill>
              <a:prstDash val="solid"/>
              <a:headEnd type="none" len="sm" w="sm"/>
              <a:tailEnd type="none" len="sm" w="sm"/>
            </a:ln>
          </p:spPr>
        </p:sp>
        <p:sp>
          <p:nvSpPr>
            <p:cNvPr name="AutoShape 19" id="19"/>
            <p:cNvSpPr/>
            <p:nvPr/>
          </p:nvSpPr>
          <p:spPr>
            <a:xfrm>
              <a:off x="0" y="8916616"/>
              <a:ext cx="24685779" cy="0"/>
            </a:xfrm>
            <a:prstGeom prst="line">
              <a:avLst/>
            </a:prstGeom>
            <a:ln cap="flat" w="76200">
              <a:solidFill>
                <a:srgbClr val="D9D9D9">
                  <a:alpha val="21569"/>
                </a:srgbClr>
              </a:solidFill>
              <a:prstDash val="solid"/>
              <a:headEnd type="none" len="sm" w="sm"/>
              <a:tailEnd type="none" len="sm" w="sm"/>
            </a:ln>
          </p:spPr>
        </p:sp>
        <p:sp>
          <p:nvSpPr>
            <p:cNvPr name="AutoShape 20" id="20"/>
            <p:cNvSpPr/>
            <p:nvPr/>
          </p:nvSpPr>
          <p:spPr>
            <a:xfrm>
              <a:off x="0" y="9656492"/>
              <a:ext cx="24685779" cy="0"/>
            </a:xfrm>
            <a:prstGeom prst="line">
              <a:avLst/>
            </a:prstGeom>
            <a:ln cap="flat" w="76200">
              <a:solidFill>
                <a:srgbClr val="D9D9D9">
                  <a:alpha val="21569"/>
                </a:srgbClr>
              </a:solidFill>
              <a:prstDash val="solid"/>
              <a:headEnd type="none" len="sm" w="sm"/>
              <a:tailEnd type="none" len="sm" w="sm"/>
            </a:ln>
          </p:spPr>
        </p:sp>
        <p:sp>
          <p:nvSpPr>
            <p:cNvPr name="AutoShape 21" id="21"/>
            <p:cNvSpPr/>
            <p:nvPr/>
          </p:nvSpPr>
          <p:spPr>
            <a:xfrm>
              <a:off x="0" y="10396369"/>
              <a:ext cx="24685779" cy="0"/>
            </a:xfrm>
            <a:prstGeom prst="line">
              <a:avLst/>
            </a:prstGeom>
            <a:ln cap="flat" w="76200">
              <a:solidFill>
                <a:srgbClr val="D9D9D9">
                  <a:alpha val="21569"/>
                </a:srgbClr>
              </a:solidFill>
              <a:prstDash val="solid"/>
              <a:headEnd type="none" len="sm" w="sm"/>
              <a:tailEnd type="none" len="sm" w="sm"/>
            </a:ln>
          </p:spPr>
        </p:sp>
        <p:sp>
          <p:nvSpPr>
            <p:cNvPr name="AutoShape 22" id="22"/>
            <p:cNvSpPr/>
            <p:nvPr/>
          </p:nvSpPr>
          <p:spPr>
            <a:xfrm>
              <a:off x="0" y="13355874"/>
              <a:ext cx="24685779" cy="0"/>
            </a:xfrm>
            <a:prstGeom prst="line">
              <a:avLst/>
            </a:prstGeom>
            <a:ln cap="flat" w="76200">
              <a:solidFill>
                <a:srgbClr val="D9D9D9">
                  <a:alpha val="21569"/>
                </a:srgbClr>
              </a:solidFill>
              <a:prstDash val="solid"/>
              <a:headEnd type="none" len="sm" w="sm"/>
              <a:tailEnd type="none" len="sm" w="sm"/>
            </a:ln>
          </p:spPr>
        </p:sp>
      </p:grpSp>
      <p:grpSp>
        <p:nvGrpSpPr>
          <p:cNvPr name="Group 23" id="23"/>
          <p:cNvGrpSpPr/>
          <p:nvPr/>
        </p:nvGrpSpPr>
        <p:grpSpPr>
          <a:xfrm rot="0">
            <a:off x="407031" y="122918"/>
            <a:ext cx="398432" cy="3984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5" id="2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6" id="26"/>
          <p:cNvGrpSpPr/>
          <p:nvPr/>
        </p:nvGrpSpPr>
        <p:grpSpPr>
          <a:xfrm rot="0">
            <a:off x="407031" y="989276"/>
            <a:ext cx="398432" cy="39843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28" id="2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29" id="29"/>
          <p:cNvGrpSpPr/>
          <p:nvPr/>
        </p:nvGrpSpPr>
        <p:grpSpPr>
          <a:xfrm rot="0">
            <a:off x="407031" y="1855635"/>
            <a:ext cx="398432" cy="39843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1" id="31"/>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2" id="32"/>
          <p:cNvGrpSpPr/>
          <p:nvPr/>
        </p:nvGrpSpPr>
        <p:grpSpPr>
          <a:xfrm rot="0">
            <a:off x="407031" y="2721994"/>
            <a:ext cx="398432" cy="39843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4" id="34"/>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5" id="35"/>
          <p:cNvGrpSpPr/>
          <p:nvPr/>
        </p:nvGrpSpPr>
        <p:grpSpPr>
          <a:xfrm rot="0">
            <a:off x="407031" y="3588352"/>
            <a:ext cx="398432" cy="39843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37" id="37"/>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38" id="38"/>
          <p:cNvGrpSpPr/>
          <p:nvPr/>
        </p:nvGrpSpPr>
        <p:grpSpPr>
          <a:xfrm rot="0">
            <a:off x="407031" y="4454711"/>
            <a:ext cx="398432" cy="39843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0" id="40"/>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1" id="41"/>
          <p:cNvGrpSpPr/>
          <p:nvPr/>
        </p:nvGrpSpPr>
        <p:grpSpPr>
          <a:xfrm rot="0">
            <a:off x="407031" y="5321070"/>
            <a:ext cx="398432" cy="39843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3" id="43"/>
            <p:cNvSpPr txBox="true"/>
            <p:nvPr/>
          </p:nvSpPr>
          <p:spPr>
            <a:xfrm>
              <a:off x="76200" y="76200"/>
              <a:ext cx="660400" cy="660400"/>
            </a:xfrm>
            <a:prstGeom prst="rect">
              <a:avLst/>
            </a:prstGeom>
          </p:spPr>
          <p:txBody>
            <a:bodyPr anchor="ctr" rtlCol="false" tIns="58754" lIns="58754" bIns="58754" rIns="58754"/>
            <a:lstStyle/>
            <a:p>
              <a:pPr algn="ctr">
                <a:lnSpc>
                  <a:spcPts val="699"/>
                </a:lnSpc>
              </a:pPr>
            </a:p>
          </p:txBody>
        </p:sp>
      </p:grpSp>
      <p:grpSp>
        <p:nvGrpSpPr>
          <p:cNvPr name="Group 44" id="44"/>
          <p:cNvGrpSpPr/>
          <p:nvPr/>
        </p:nvGrpSpPr>
        <p:grpSpPr>
          <a:xfrm rot="0">
            <a:off x="407031" y="6187428"/>
            <a:ext cx="398432" cy="39843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6" id="46"/>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47" id="47"/>
          <p:cNvGrpSpPr/>
          <p:nvPr/>
        </p:nvGrpSpPr>
        <p:grpSpPr>
          <a:xfrm rot="0">
            <a:off x="407031" y="7053787"/>
            <a:ext cx="398432" cy="39843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49" id="49"/>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0" id="50"/>
          <p:cNvGrpSpPr/>
          <p:nvPr/>
        </p:nvGrpSpPr>
        <p:grpSpPr>
          <a:xfrm rot="0">
            <a:off x="407031" y="7920145"/>
            <a:ext cx="398432" cy="39843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2" id="52"/>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3" id="53"/>
          <p:cNvGrpSpPr/>
          <p:nvPr/>
        </p:nvGrpSpPr>
        <p:grpSpPr>
          <a:xfrm rot="0">
            <a:off x="407031" y="8786504"/>
            <a:ext cx="398432" cy="39843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5" id="55"/>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grpSp>
        <p:nvGrpSpPr>
          <p:cNvPr name="Group 56" id="56"/>
          <p:cNvGrpSpPr/>
          <p:nvPr/>
        </p:nvGrpSpPr>
        <p:grpSpPr>
          <a:xfrm rot="0">
            <a:off x="407031" y="9652863"/>
            <a:ext cx="398432" cy="39843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B9CE"/>
            </a:solidFill>
          </p:spPr>
        </p:sp>
        <p:sp>
          <p:nvSpPr>
            <p:cNvPr name="TextBox 58" id="58"/>
            <p:cNvSpPr txBox="true"/>
            <p:nvPr/>
          </p:nvSpPr>
          <p:spPr>
            <a:xfrm>
              <a:off x="76200" y="57150"/>
              <a:ext cx="660400" cy="679450"/>
            </a:xfrm>
            <a:prstGeom prst="rect">
              <a:avLst/>
            </a:prstGeom>
          </p:spPr>
          <p:txBody>
            <a:bodyPr anchor="ctr" rtlCol="false" tIns="58754" lIns="58754" bIns="58754" rIns="58754"/>
            <a:lstStyle/>
            <a:p>
              <a:pPr algn="ctr">
                <a:lnSpc>
                  <a:spcPts val="1697"/>
                </a:lnSpc>
              </a:pPr>
            </a:p>
          </p:txBody>
        </p:sp>
      </p:grpSp>
      <p:sp>
        <p:nvSpPr>
          <p:cNvPr name="Freeform 59" id="59"/>
          <p:cNvSpPr/>
          <p:nvPr/>
        </p:nvSpPr>
        <p:spPr>
          <a:xfrm flipH="false" flipV="false" rot="0">
            <a:off x="-339685" y="2368367"/>
            <a:ext cx="10904090" cy="7917228"/>
          </a:xfrm>
          <a:custGeom>
            <a:avLst/>
            <a:gdLst/>
            <a:ahLst/>
            <a:cxnLst/>
            <a:rect r="r" b="b" t="t" l="l"/>
            <a:pathLst>
              <a:path h="7917228" w="10904090">
                <a:moveTo>
                  <a:pt x="0" y="0"/>
                </a:moveTo>
                <a:lnTo>
                  <a:pt x="10904090" y="0"/>
                </a:lnTo>
                <a:lnTo>
                  <a:pt x="10904090" y="7917228"/>
                </a:lnTo>
                <a:lnTo>
                  <a:pt x="0" y="7917228"/>
                </a:lnTo>
                <a:lnTo>
                  <a:pt x="0" y="0"/>
                </a:lnTo>
                <a:close/>
              </a:path>
            </a:pathLst>
          </a:custGeom>
          <a:blipFill>
            <a:blip r:embed="rId2"/>
            <a:stretch>
              <a:fillRect l="0" t="0" r="0" b="0"/>
            </a:stretch>
          </a:blipFill>
        </p:spPr>
      </p:sp>
      <p:sp>
        <p:nvSpPr>
          <p:cNvPr name="Freeform 60" id="60"/>
          <p:cNvSpPr/>
          <p:nvPr/>
        </p:nvSpPr>
        <p:spPr>
          <a:xfrm flipH="false" flipV="false" rot="0">
            <a:off x="12214070" y="7129385"/>
            <a:ext cx="5766509" cy="2128915"/>
          </a:xfrm>
          <a:custGeom>
            <a:avLst/>
            <a:gdLst/>
            <a:ahLst/>
            <a:cxnLst/>
            <a:rect r="r" b="b" t="t" l="l"/>
            <a:pathLst>
              <a:path h="2128915" w="5766509">
                <a:moveTo>
                  <a:pt x="0" y="0"/>
                </a:moveTo>
                <a:lnTo>
                  <a:pt x="5766509" y="0"/>
                </a:lnTo>
                <a:lnTo>
                  <a:pt x="5766509" y="2128915"/>
                </a:lnTo>
                <a:lnTo>
                  <a:pt x="0" y="2128915"/>
                </a:lnTo>
                <a:lnTo>
                  <a:pt x="0" y="0"/>
                </a:lnTo>
                <a:close/>
              </a:path>
            </a:pathLst>
          </a:custGeom>
          <a:blipFill>
            <a:blip r:embed="rId3"/>
            <a:stretch>
              <a:fillRect l="0" t="0" r="0" b="0"/>
            </a:stretch>
          </a:blipFill>
        </p:spPr>
      </p:sp>
      <p:sp>
        <p:nvSpPr>
          <p:cNvPr name="Freeform 61" id="61"/>
          <p:cNvSpPr/>
          <p:nvPr/>
        </p:nvSpPr>
        <p:spPr>
          <a:xfrm flipH="false" flipV="false" rot="0">
            <a:off x="10274688" y="531007"/>
            <a:ext cx="7950700" cy="2649256"/>
          </a:xfrm>
          <a:custGeom>
            <a:avLst/>
            <a:gdLst/>
            <a:ahLst/>
            <a:cxnLst/>
            <a:rect r="r" b="b" t="t" l="l"/>
            <a:pathLst>
              <a:path h="2649256" w="7950700">
                <a:moveTo>
                  <a:pt x="0" y="0"/>
                </a:moveTo>
                <a:lnTo>
                  <a:pt x="7950700" y="0"/>
                </a:lnTo>
                <a:lnTo>
                  <a:pt x="7950700" y="2649256"/>
                </a:lnTo>
                <a:lnTo>
                  <a:pt x="0" y="2649256"/>
                </a:lnTo>
                <a:lnTo>
                  <a:pt x="0" y="0"/>
                </a:lnTo>
                <a:close/>
              </a:path>
            </a:pathLst>
          </a:custGeom>
          <a:blipFill>
            <a:blip r:embed="rId4"/>
            <a:stretch>
              <a:fillRect l="0" t="0" r="0" b="-11122"/>
            </a:stretch>
          </a:blipFill>
        </p:spPr>
      </p:sp>
      <p:sp>
        <p:nvSpPr>
          <p:cNvPr name="Freeform 62" id="62"/>
          <p:cNvSpPr/>
          <p:nvPr/>
        </p:nvSpPr>
        <p:spPr>
          <a:xfrm flipH="false" flipV="false" rot="0">
            <a:off x="10274688" y="4005627"/>
            <a:ext cx="8013312" cy="3123758"/>
          </a:xfrm>
          <a:custGeom>
            <a:avLst/>
            <a:gdLst/>
            <a:ahLst/>
            <a:cxnLst/>
            <a:rect r="r" b="b" t="t" l="l"/>
            <a:pathLst>
              <a:path h="3123758" w="8013312">
                <a:moveTo>
                  <a:pt x="0" y="0"/>
                </a:moveTo>
                <a:lnTo>
                  <a:pt x="8013312" y="0"/>
                </a:lnTo>
                <a:lnTo>
                  <a:pt x="8013312" y="3123758"/>
                </a:lnTo>
                <a:lnTo>
                  <a:pt x="0" y="3123758"/>
                </a:lnTo>
                <a:lnTo>
                  <a:pt x="0" y="0"/>
                </a:lnTo>
                <a:close/>
              </a:path>
            </a:pathLst>
          </a:custGeom>
          <a:blipFill>
            <a:blip r:embed="rId5"/>
            <a:stretch>
              <a:fillRect l="0" t="0" r="-34341" b="0"/>
            </a:stretch>
          </a:blipFill>
        </p:spPr>
      </p:sp>
      <p:sp>
        <p:nvSpPr>
          <p:cNvPr name="TextBox 63" id="63"/>
          <p:cNvSpPr txBox="true"/>
          <p:nvPr/>
        </p:nvSpPr>
        <p:spPr>
          <a:xfrm rot="0">
            <a:off x="1621973" y="25510"/>
            <a:ext cx="4076968" cy="854075"/>
          </a:xfrm>
          <a:prstGeom prst="rect">
            <a:avLst/>
          </a:prstGeom>
        </p:spPr>
        <p:txBody>
          <a:bodyPr anchor="t" rtlCol="false" tIns="0" lIns="0" bIns="0" rIns="0">
            <a:spAutoFit/>
          </a:bodyPr>
          <a:lstStyle/>
          <a:p>
            <a:pPr algn="just">
              <a:lnSpc>
                <a:spcPts val="7000"/>
              </a:lnSpc>
              <a:spcBef>
                <a:spcPct val="0"/>
              </a:spcBef>
            </a:pPr>
            <a:r>
              <a:rPr lang="en-US" sz="5000">
                <a:solidFill>
                  <a:srgbClr val="000000"/>
                </a:solidFill>
                <a:latin typeface="Cabin"/>
                <a:ea typeface="Cabin"/>
                <a:cs typeface="Cabin"/>
                <a:sym typeface="Cabin"/>
              </a:rPr>
              <a:t>3. Xử lý dữ liệu</a:t>
            </a:r>
          </a:p>
        </p:txBody>
      </p:sp>
      <p:sp>
        <p:nvSpPr>
          <p:cNvPr name="TextBox 64" id="64"/>
          <p:cNvSpPr txBox="true"/>
          <p:nvPr/>
        </p:nvSpPr>
        <p:spPr>
          <a:xfrm rot="0">
            <a:off x="1758977" y="1093242"/>
            <a:ext cx="3723322" cy="85407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Cabin"/>
                <a:ea typeface="Cabin"/>
                <a:cs typeface="Cabin"/>
                <a:sym typeface="Cabin"/>
              </a:rPr>
              <a:t>Làm giàu data</a:t>
            </a:r>
          </a:p>
        </p:txBody>
      </p:sp>
      <p:sp>
        <p:nvSpPr>
          <p:cNvPr name="TextBox 65" id="65"/>
          <p:cNvSpPr txBox="true"/>
          <p:nvPr/>
        </p:nvSpPr>
        <p:spPr>
          <a:xfrm rot="0">
            <a:off x="17259300" y="9804454"/>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Bold"/>
                <a:ea typeface="Cabin Bold"/>
                <a:cs typeface="Cabin Bold"/>
                <a:sym typeface="Cabin Bold"/>
              </a:rPr>
              <a:t>Trang 9</a:t>
            </a:r>
          </a:p>
        </p:txBody>
      </p:sp>
    </p:spTree>
  </p:cSld>
  <p:clrMapOvr>
    <a:masterClrMapping/>
  </p:clrMapOvr>
  <p:transition spd="slow">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DAGn0R0qfbE</dc:identifier>
  <dcterms:modified xsi:type="dcterms:W3CDTF">2011-08-01T06:04:30Z</dcterms:modified>
  <cp:revision>1</cp:revision>
  <dc:title>NLP_VQA</dc:title>
</cp:coreProperties>
</file>