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" charset="1" panose="02030502070405020303"/>
      <p:regular r:id="rId19"/>
    </p:embeddedFont>
    <p:embeddedFont>
      <p:font typeface="Arimo" charset="1" panose="020B0604020202020204"/>
      <p:regular r:id="rId20"/>
    </p:embeddedFont>
    <p:embeddedFont>
      <p:font typeface="Arimo Bold" charset="1" panose="020B0704020202020204"/>
      <p:regular r:id="rId21"/>
    </p:embeddedFont>
    <p:embeddedFont>
      <p:font typeface="Roboto" charset="1" panose="02000000000000000000"/>
      <p:regular r:id="rId22"/>
    </p:embeddedFont>
    <p:embeddedFont>
      <p:font typeface="Helvetica World" charset="1" panose="020B0500040000020004"/>
      <p:regular r:id="rId23"/>
    </p:embeddedFont>
    <p:embeddedFont>
      <p:font typeface="Roboto Bold" charset="1" panose="02000000000000000000"/>
      <p:regular r:id="rId24"/>
    </p:embeddedFont>
    <p:embeddedFont>
      <p:font typeface="Poppins Bold" charset="1" panose="00000800000000000000"/>
      <p:regular r:id="rId25"/>
    </p:embeddedFont>
    <p:embeddedFont>
      <p:font typeface="Cabin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52410" y="1868905"/>
            <a:ext cx="14517195" cy="1559561"/>
            <a:chOff x="0" y="0"/>
            <a:chExt cx="19356260" cy="20794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56260" cy="2079415"/>
            </a:xfrm>
            <a:custGeom>
              <a:avLst/>
              <a:gdLst/>
              <a:ahLst/>
              <a:cxnLst/>
              <a:rect r="r" b="b" t="t" l="l"/>
              <a:pathLst>
                <a:path h="2079415" w="19356260">
                  <a:moveTo>
                    <a:pt x="0" y="0"/>
                  </a:moveTo>
                  <a:lnTo>
                    <a:pt x="19356260" y="0"/>
                  </a:lnTo>
                  <a:lnTo>
                    <a:pt x="19356260" y="2079415"/>
                  </a:lnTo>
                  <a:lnTo>
                    <a:pt x="0" y="20794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19356260" cy="22413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FFE55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BÁO CÁO ĐỒ ÁN CUỐI KỲ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52220" y="596944"/>
            <a:ext cx="8583561" cy="877162"/>
            <a:chOff x="0" y="0"/>
            <a:chExt cx="11444748" cy="1169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44748" cy="1169550"/>
            </a:xfrm>
            <a:custGeom>
              <a:avLst/>
              <a:gdLst/>
              <a:ahLst/>
              <a:cxnLst/>
              <a:rect r="r" b="b" t="t" l="l"/>
              <a:pathLst>
                <a:path h="1169550" w="11444748">
                  <a:moveTo>
                    <a:pt x="0" y="0"/>
                  </a:moveTo>
                  <a:lnTo>
                    <a:pt x="11444748" y="0"/>
                  </a:lnTo>
                  <a:lnTo>
                    <a:pt x="11444748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1444748" cy="1179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FFE55A"/>
                  </a:solidFill>
                  <a:latin typeface="Arimo"/>
                  <a:ea typeface="Arimo"/>
                  <a:cs typeface="Arimo"/>
                  <a:sym typeface="Arimo"/>
                </a:rPr>
                <a:t>BỘ CÔNG THƯƠNG</a:t>
              </a:r>
            </a:p>
            <a:p>
              <a:pPr algn="ctr">
                <a:lnSpc>
                  <a:spcPts val="2879"/>
                </a:lnSpc>
              </a:pPr>
              <a:r>
                <a:rPr lang="en-US" sz="2400" b="true">
                  <a:solidFill>
                    <a:srgbClr val="FFE55A"/>
                  </a:solidFill>
                  <a:latin typeface="Arimo Bold"/>
                  <a:ea typeface="Arimo Bold"/>
                  <a:cs typeface="Arimo Bold"/>
                  <a:sym typeface="Arimo Bold"/>
                </a:rPr>
                <a:t>ĐẠI HỌC CÔNG NGHIỆP THÀNH PHỐ HỒ CHÍ MINH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42101" y="3831871"/>
            <a:ext cx="16896192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 đề tài: Hệ thống trả lời câu hỏi từ ảnh chứa văn bản tiếng Việt dựa trên OCR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5632475" y="8077200"/>
            <a:ext cx="5918373" cy="952500"/>
            <a:chOff x="0" y="0"/>
            <a:chExt cx="7891163" cy="12700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8652" y="-57150"/>
              <a:ext cx="786251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5FEF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Nhóm 1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15950"/>
              <a:ext cx="786251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5FEF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Ngày thuyết trình:  19/05/2025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8305" y="5851171"/>
            <a:ext cx="11223714" cy="49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284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Giáo viên hướng dẫn : ThS. Võ Quang Hoàng Khang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8305" y="6597266"/>
            <a:ext cx="10119316" cy="100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sz="284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Sinh viên thực hiện : Nguyễn Thành Trọng - 22642481</a:t>
            </a:r>
          </a:p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284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Ngô Quang Vinh - 21047751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721994"/>
            <a:ext cx="16328862" cy="2628537"/>
          </a:xfrm>
          <a:custGeom>
            <a:avLst/>
            <a:gdLst/>
            <a:ahLst/>
            <a:cxnLst/>
            <a:rect r="r" b="b" t="t" l="l"/>
            <a:pathLst>
              <a:path h="2628537" w="16328862">
                <a:moveTo>
                  <a:pt x="0" y="0"/>
                </a:moveTo>
                <a:lnTo>
                  <a:pt x="16328862" y="0"/>
                </a:lnTo>
                <a:lnTo>
                  <a:pt x="16328862" y="2628536"/>
                </a:lnTo>
                <a:lnTo>
                  <a:pt x="0" y="2628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40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686647"/>
            <a:ext cx="16328862" cy="1571653"/>
          </a:xfrm>
          <a:custGeom>
            <a:avLst/>
            <a:gdLst/>
            <a:ahLst/>
            <a:cxnLst/>
            <a:rect r="r" b="b" t="t" l="l"/>
            <a:pathLst>
              <a:path h="1571653" w="16328862">
                <a:moveTo>
                  <a:pt x="0" y="0"/>
                </a:moveTo>
                <a:lnTo>
                  <a:pt x="16328862" y="0"/>
                </a:lnTo>
                <a:lnTo>
                  <a:pt x="16328862" y="1571653"/>
                </a:lnTo>
                <a:lnTo>
                  <a:pt x="0" y="1571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9697" y="1497522"/>
            <a:ext cx="15988605" cy="67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b="true" sz="3999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Mô hình dựa trên InternViT, PhoBert và cơ chế fusion–decoder generative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000086" y="4386116"/>
            <a:ext cx="11445403" cy="361707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839544" y="257175"/>
            <a:ext cx="77454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4. CÁC MÔ HÌNH ĐỀ XUẤT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192860"/>
            <a:ext cx="16230600" cy="5112639"/>
          </a:xfrm>
          <a:custGeom>
            <a:avLst/>
            <a:gdLst/>
            <a:ahLst/>
            <a:cxnLst/>
            <a:rect r="r" b="b" t="t" l="l"/>
            <a:pathLst>
              <a:path h="5112639" w="16230600">
                <a:moveTo>
                  <a:pt x="0" y="0"/>
                </a:moveTo>
                <a:lnTo>
                  <a:pt x="16230600" y="0"/>
                </a:lnTo>
                <a:lnTo>
                  <a:pt x="16230600" y="5112639"/>
                </a:lnTo>
                <a:lnTo>
                  <a:pt x="0" y="5112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24678" y="1571260"/>
            <a:ext cx="95369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b="true" sz="5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Mô hình finetune dựa trên VinTern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39544" y="257175"/>
            <a:ext cx="77454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4. CÁC MÔ HÌNH ĐỀ XUẤT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89125" y="1854631"/>
            <a:ext cx="12309750" cy="5539388"/>
          </a:xfrm>
          <a:custGeom>
            <a:avLst/>
            <a:gdLst/>
            <a:ahLst/>
            <a:cxnLst/>
            <a:rect r="r" b="b" t="t" l="l"/>
            <a:pathLst>
              <a:path h="5539388" w="12309750">
                <a:moveTo>
                  <a:pt x="0" y="0"/>
                </a:moveTo>
                <a:lnTo>
                  <a:pt x="12309750" y="0"/>
                </a:lnTo>
                <a:lnTo>
                  <a:pt x="12309750" y="5539387"/>
                </a:lnTo>
                <a:lnTo>
                  <a:pt x="0" y="553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18298" y="257175"/>
            <a:ext cx="373112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5. ĐÁNH GIÁ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03002" y="7975746"/>
            <a:ext cx="14386328" cy="149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 hình 5CD-AI/Vintern-1B-v2 fine-tune đạt kết quả cao nhất trên tất cả các chỉ số (BLEU, ROUGE). Kết quả cho thấy hiệu quả rõ rệt của pre-trained model và fine-tuning trong bài toán Text-VQA tiếng Việt.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8461" y="7317818"/>
            <a:ext cx="1817075" cy="500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Nhận xét: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5923" y="257175"/>
            <a:ext cx="1125754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6. KẾT LUẬN VÀ HƯỚNG PHÁT TRIỂN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35923" y="2367583"/>
            <a:ext cx="14742728" cy="347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Nhóm xây dựng hệ thống Text-VQ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xử lý ảnh tiếng Việt chứa văn bản.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hợp các mô hình mạnh như InternViT, PhoBERT, VinTern.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Thử nghiệm trên ViTextVQA (16.762 ảnh, 50.342 QA):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 mô hình VinTern-1B-v2:</a:t>
            </a:r>
          </a:p>
          <a:p>
            <a:pPr algn="l" marL="1209029" indent="-403010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BLEU: 0.4471, ROUGE-1: 0.6976, ROUGE-2: 0.5735, ROUGE-L: 0.6954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 thống có tiềm năng ứng dụng trong giáo dục, hành chính, tra cứu thông tin thông minh.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Đề tài giúp nhóm củng cố kiến thức về AI, NLP, Computer Vision.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0148" y="1436495"/>
            <a:ext cx="4035687" cy="846816"/>
            <a:chOff x="0" y="0"/>
            <a:chExt cx="1062897" cy="2230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897" cy="223030"/>
            </a:xfrm>
            <a:custGeom>
              <a:avLst/>
              <a:gdLst/>
              <a:ahLst/>
              <a:cxnLst/>
              <a:rect r="r" b="b" t="t" l="l"/>
              <a:pathLst>
                <a:path h="223030" w="1062897">
                  <a:moveTo>
                    <a:pt x="47959" y="0"/>
                  </a:moveTo>
                  <a:lnTo>
                    <a:pt x="1014938" y="0"/>
                  </a:lnTo>
                  <a:cubicBezTo>
                    <a:pt x="1041425" y="0"/>
                    <a:pt x="1062897" y="21472"/>
                    <a:pt x="1062897" y="47959"/>
                  </a:cubicBezTo>
                  <a:lnTo>
                    <a:pt x="1062897" y="175071"/>
                  </a:lnTo>
                  <a:cubicBezTo>
                    <a:pt x="1062897" y="201558"/>
                    <a:pt x="1041425" y="223030"/>
                    <a:pt x="1014938" y="223030"/>
                  </a:cubicBezTo>
                  <a:lnTo>
                    <a:pt x="47959" y="223030"/>
                  </a:lnTo>
                  <a:cubicBezTo>
                    <a:pt x="21472" y="223030"/>
                    <a:pt x="0" y="201558"/>
                    <a:pt x="0" y="175071"/>
                  </a:cubicBezTo>
                  <a:lnTo>
                    <a:pt x="0" y="47959"/>
                  </a:lnTo>
                  <a:cubicBezTo>
                    <a:pt x="0" y="21472"/>
                    <a:pt x="21472" y="0"/>
                    <a:pt x="479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1062897" cy="19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8565" y="1683672"/>
            <a:ext cx="3038854" cy="36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  <a:spcBef>
                <a:spcPct val="0"/>
              </a:spcBef>
            </a:pPr>
            <a:r>
              <a:rPr lang="en-US" b="true" sz="2499" spc="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KẾT LUẬN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57833" y="7305277"/>
            <a:ext cx="13758602" cy="149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Tăng cường dữ l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iệu: Thu thập thêm ảnh từ biểu mẫu, hóa đơn, biển báo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Tối ưu mô hình: Khám phá kiến trúc Vision-Language mới, Self-Supervised Learning.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Giảm chi phí tính toán: Tối ưu hóa cho thiết bị di động và vùng thiếu hạ tầng.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20148" y="6186952"/>
            <a:ext cx="4035687" cy="846816"/>
            <a:chOff x="0" y="0"/>
            <a:chExt cx="1062897" cy="2230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2897" cy="223030"/>
            </a:xfrm>
            <a:custGeom>
              <a:avLst/>
              <a:gdLst/>
              <a:ahLst/>
              <a:cxnLst/>
              <a:rect r="r" b="b" t="t" l="l"/>
              <a:pathLst>
                <a:path h="223030" w="1062897">
                  <a:moveTo>
                    <a:pt x="47959" y="0"/>
                  </a:moveTo>
                  <a:lnTo>
                    <a:pt x="1014938" y="0"/>
                  </a:lnTo>
                  <a:cubicBezTo>
                    <a:pt x="1041425" y="0"/>
                    <a:pt x="1062897" y="21472"/>
                    <a:pt x="1062897" y="47959"/>
                  </a:cubicBezTo>
                  <a:lnTo>
                    <a:pt x="1062897" y="175071"/>
                  </a:lnTo>
                  <a:cubicBezTo>
                    <a:pt x="1062897" y="201558"/>
                    <a:pt x="1041425" y="223030"/>
                    <a:pt x="1014938" y="223030"/>
                  </a:cubicBezTo>
                  <a:lnTo>
                    <a:pt x="47959" y="223030"/>
                  </a:lnTo>
                  <a:cubicBezTo>
                    <a:pt x="21472" y="223030"/>
                    <a:pt x="0" y="201558"/>
                    <a:pt x="0" y="175071"/>
                  </a:cubicBezTo>
                  <a:lnTo>
                    <a:pt x="0" y="47959"/>
                  </a:lnTo>
                  <a:cubicBezTo>
                    <a:pt x="0" y="21472"/>
                    <a:pt x="21472" y="0"/>
                    <a:pt x="479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1062897" cy="19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69357" y="6434602"/>
            <a:ext cx="3537271" cy="36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  <a:spcBef>
                <a:spcPct val="0"/>
              </a:spcBef>
            </a:pPr>
            <a:r>
              <a:rPr lang="en-US" b="true" sz="2499" spc="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HƯỚNG PHÁT TRIỂN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01150" y="3817072"/>
            <a:ext cx="4762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64325" y="257175"/>
            <a:ext cx="66122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NỘI DUNG TRÌNH BÀY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16572" y="1923805"/>
            <a:ext cx="5608505" cy="6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7"/>
              </a:lnSpc>
              <a:spcBef>
                <a:spcPct val="0"/>
              </a:spcBef>
            </a:pP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  </a:t>
            </a: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Giới thiệu đề tài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16572" y="4884060"/>
            <a:ext cx="7298037" cy="6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7"/>
              </a:lnSpc>
              <a:spcBef>
                <a:spcPct val="0"/>
              </a:spcBef>
            </a:pP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4. Các</a:t>
            </a: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mô hình đề xuất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37992" y="2895952"/>
            <a:ext cx="6755949" cy="6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7"/>
              </a:lnSpc>
              <a:spcBef>
                <a:spcPct val="0"/>
              </a:spcBef>
            </a:pP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 </a:t>
            </a: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Tập dữ liệu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996505" y="9858459"/>
            <a:ext cx="135553" cy="33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72819" y="5900021"/>
            <a:ext cx="6755949" cy="67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7"/>
              </a:lnSpc>
              <a:spcBef>
                <a:spcPct val="0"/>
              </a:spcBef>
            </a:pP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5. So sánh và đánh giá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16572" y="6915982"/>
            <a:ext cx="7796129" cy="67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7"/>
              </a:lnSpc>
              <a:spcBef>
                <a:spcPct val="0"/>
              </a:spcBef>
            </a:pP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6. </a:t>
            </a: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Kết luận và hướng phát triển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97856" y="2447864"/>
            <a:ext cx="6691595" cy="6218514"/>
            <a:chOff x="0" y="0"/>
            <a:chExt cx="751639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663" y="0"/>
              <a:ext cx="726312" cy="698500"/>
            </a:xfrm>
            <a:custGeom>
              <a:avLst/>
              <a:gdLst/>
              <a:ahLst/>
              <a:cxnLst/>
              <a:rect r="r" b="b" t="t" l="l"/>
              <a:pathLst>
                <a:path h="698500" w="726312">
                  <a:moveTo>
                    <a:pt x="705812" y="406251"/>
                  </a:moveTo>
                  <a:lnTo>
                    <a:pt x="568941" y="641499"/>
                  </a:lnTo>
                  <a:cubicBezTo>
                    <a:pt x="548408" y="676790"/>
                    <a:pt x="510659" y="698500"/>
                    <a:pt x="469829" y="698500"/>
                  </a:cubicBezTo>
                  <a:lnTo>
                    <a:pt x="256484" y="698500"/>
                  </a:lnTo>
                  <a:cubicBezTo>
                    <a:pt x="215655" y="698500"/>
                    <a:pt x="177905" y="676790"/>
                    <a:pt x="157373" y="641499"/>
                  </a:cubicBezTo>
                  <a:lnTo>
                    <a:pt x="20501" y="406251"/>
                  </a:lnTo>
                  <a:cubicBezTo>
                    <a:pt x="0" y="371015"/>
                    <a:pt x="0" y="327485"/>
                    <a:pt x="20501" y="292249"/>
                  </a:cubicBezTo>
                  <a:lnTo>
                    <a:pt x="157373" y="57001"/>
                  </a:lnTo>
                  <a:cubicBezTo>
                    <a:pt x="177905" y="21710"/>
                    <a:pt x="215655" y="0"/>
                    <a:pt x="256484" y="0"/>
                  </a:cubicBezTo>
                  <a:lnTo>
                    <a:pt x="469829" y="0"/>
                  </a:lnTo>
                  <a:cubicBezTo>
                    <a:pt x="510659" y="0"/>
                    <a:pt x="548408" y="21710"/>
                    <a:pt x="568941" y="57001"/>
                  </a:cubicBezTo>
                  <a:lnTo>
                    <a:pt x="705812" y="292249"/>
                  </a:lnTo>
                  <a:cubicBezTo>
                    <a:pt x="726313" y="327485"/>
                    <a:pt x="726313" y="371015"/>
                    <a:pt x="705812" y="40625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47625"/>
              <a:ext cx="523039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20870" y="3459115"/>
            <a:ext cx="4195559" cy="3755025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9516572" y="3868099"/>
            <a:ext cx="7799878" cy="67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7"/>
              </a:lnSpc>
              <a:spcBef>
                <a:spcPct val="0"/>
              </a:spcBef>
            </a:pP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 Tiền xử lý và tăng cường </a:t>
            </a:r>
            <a:r>
              <a:rPr lang="en-US" b="true" sz="38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dữ liệu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83758" y="1872260"/>
            <a:ext cx="11410319" cy="3802385"/>
            <a:chOff x="0" y="0"/>
            <a:chExt cx="2635462" cy="8782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35462" cy="878244"/>
            </a:xfrm>
            <a:custGeom>
              <a:avLst/>
              <a:gdLst/>
              <a:ahLst/>
              <a:cxnLst/>
              <a:rect r="r" b="b" t="t" l="l"/>
              <a:pathLst>
                <a:path h="878244" w="2635462">
                  <a:moveTo>
                    <a:pt x="21712" y="0"/>
                  </a:moveTo>
                  <a:lnTo>
                    <a:pt x="2613750" y="0"/>
                  </a:lnTo>
                  <a:cubicBezTo>
                    <a:pt x="2619508" y="0"/>
                    <a:pt x="2625031" y="2288"/>
                    <a:pt x="2629103" y="6359"/>
                  </a:cubicBezTo>
                  <a:cubicBezTo>
                    <a:pt x="2633174" y="10431"/>
                    <a:pt x="2635462" y="15954"/>
                    <a:pt x="2635462" y="21712"/>
                  </a:cubicBezTo>
                  <a:lnTo>
                    <a:pt x="2635462" y="856532"/>
                  </a:lnTo>
                  <a:cubicBezTo>
                    <a:pt x="2635462" y="868523"/>
                    <a:pt x="2625741" y="878244"/>
                    <a:pt x="2613750" y="878244"/>
                  </a:cubicBezTo>
                  <a:lnTo>
                    <a:pt x="21712" y="878244"/>
                  </a:lnTo>
                  <a:cubicBezTo>
                    <a:pt x="9721" y="878244"/>
                    <a:pt x="0" y="868523"/>
                    <a:pt x="0" y="856532"/>
                  </a:cubicBezTo>
                  <a:lnTo>
                    <a:pt x="0" y="21712"/>
                  </a:lnTo>
                  <a:cubicBezTo>
                    <a:pt x="0" y="9721"/>
                    <a:pt x="9721" y="0"/>
                    <a:pt x="21712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gradFill>
                <a:gsLst>
                  <a:gs pos="0">
                    <a:srgbClr val="5D3AE7">
                      <a:alpha val="100000"/>
                    </a:srgbClr>
                  </a:gs>
                  <a:gs pos="100000">
                    <a:srgbClr val="9332B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35462" cy="925869"/>
            </a:xfrm>
            <a:prstGeom prst="rect">
              <a:avLst/>
            </a:prstGeom>
          </p:spPr>
          <p:txBody>
            <a:bodyPr anchor="ctr" rtlCol="false" tIns="57927" lIns="57927" bIns="57927" rIns="5792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9076" y="2666292"/>
            <a:ext cx="5498151" cy="5532692"/>
          </a:xfrm>
          <a:custGeom>
            <a:avLst/>
            <a:gdLst/>
            <a:ahLst/>
            <a:cxnLst/>
            <a:rect r="r" b="b" t="t" l="l"/>
            <a:pathLst>
              <a:path h="5532692" w="5498151">
                <a:moveTo>
                  <a:pt x="0" y="0"/>
                </a:moveTo>
                <a:lnTo>
                  <a:pt x="5498151" y="0"/>
                </a:lnTo>
                <a:lnTo>
                  <a:pt x="5498151" y="5532691"/>
                </a:lnTo>
                <a:lnTo>
                  <a:pt x="0" y="5532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8" r="-10015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70984" y="3109738"/>
            <a:ext cx="10221641" cy="185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spc="-7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 một</a:t>
            </a:r>
            <a:r>
              <a:rPr lang="en-US" sz="3500" spc="-7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hướng nghiên cứu mở rộng từ bài toán VQA truyền thống, trong đó hệ thống phải trả lời câu hỏi dựa trên nội dung văn bản xuất hiện trong ảnh.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88089" y="2077012"/>
            <a:ext cx="1120322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b="true" sz="3800" spc="-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Text-VQA (Text-based Visual Question Answering)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96505" y="9858459"/>
            <a:ext cx="135553" cy="33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283758" y="6065170"/>
            <a:ext cx="11410319" cy="3212180"/>
            <a:chOff x="0" y="0"/>
            <a:chExt cx="2635462" cy="7419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35462" cy="741923"/>
            </a:xfrm>
            <a:custGeom>
              <a:avLst/>
              <a:gdLst/>
              <a:ahLst/>
              <a:cxnLst/>
              <a:rect r="r" b="b" t="t" l="l"/>
              <a:pathLst>
                <a:path h="741923" w="2635462">
                  <a:moveTo>
                    <a:pt x="21712" y="0"/>
                  </a:moveTo>
                  <a:lnTo>
                    <a:pt x="2613750" y="0"/>
                  </a:lnTo>
                  <a:cubicBezTo>
                    <a:pt x="2619508" y="0"/>
                    <a:pt x="2625031" y="2288"/>
                    <a:pt x="2629103" y="6359"/>
                  </a:cubicBezTo>
                  <a:cubicBezTo>
                    <a:pt x="2633174" y="10431"/>
                    <a:pt x="2635462" y="15954"/>
                    <a:pt x="2635462" y="21712"/>
                  </a:cubicBezTo>
                  <a:lnTo>
                    <a:pt x="2635462" y="720211"/>
                  </a:lnTo>
                  <a:cubicBezTo>
                    <a:pt x="2635462" y="732202"/>
                    <a:pt x="2625741" y="741923"/>
                    <a:pt x="2613750" y="741923"/>
                  </a:cubicBezTo>
                  <a:lnTo>
                    <a:pt x="21712" y="741923"/>
                  </a:lnTo>
                  <a:cubicBezTo>
                    <a:pt x="9721" y="741923"/>
                    <a:pt x="0" y="732202"/>
                    <a:pt x="0" y="720211"/>
                  </a:cubicBezTo>
                  <a:lnTo>
                    <a:pt x="0" y="21712"/>
                  </a:lnTo>
                  <a:cubicBezTo>
                    <a:pt x="0" y="9721"/>
                    <a:pt x="9721" y="0"/>
                    <a:pt x="21712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gradFill>
                <a:gsLst>
                  <a:gs pos="0">
                    <a:srgbClr val="5D3AE7">
                      <a:alpha val="100000"/>
                    </a:srgbClr>
                  </a:gs>
                  <a:gs pos="100000">
                    <a:srgbClr val="9332B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35462" cy="789548"/>
            </a:xfrm>
            <a:prstGeom prst="rect">
              <a:avLst/>
            </a:prstGeom>
          </p:spPr>
          <p:txBody>
            <a:bodyPr anchor="ctr" rtlCol="false" tIns="57927" lIns="57927" bIns="57927" rIns="5792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78881" y="7115620"/>
            <a:ext cx="10221641" cy="185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spc="-7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Đò</a:t>
            </a:r>
            <a:r>
              <a:rPr lang="en-US" sz="3500" spc="-7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hỏi hệ thống phải hiểu được cả nội dung thị giác và văn bản xuất hiện trong ảnh (như biển báo, hóa đơn, bảng hiệu,...)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88089" y="6284245"/>
            <a:ext cx="810898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b="true" sz="3800" spc="-7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Đặc điểm của Text-VQA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53471" y="247650"/>
            <a:ext cx="671438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6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GIỚI THIỆU ĐỀ TÀI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996505" y="9858459"/>
            <a:ext cx="135553" cy="33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37169" y="1493487"/>
            <a:ext cx="16322131" cy="3585894"/>
            <a:chOff x="0" y="0"/>
            <a:chExt cx="2930555" cy="6438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30555" cy="643829"/>
            </a:xfrm>
            <a:custGeom>
              <a:avLst/>
              <a:gdLst/>
              <a:ahLst/>
              <a:cxnLst/>
              <a:rect r="r" b="b" t="t" l="l"/>
              <a:pathLst>
                <a:path h="643829" w="2930555">
                  <a:moveTo>
                    <a:pt x="15178" y="0"/>
                  </a:moveTo>
                  <a:lnTo>
                    <a:pt x="2915377" y="0"/>
                  </a:lnTo>
                  <a:cubicBezTo>
                    <a:pt x="2919403" y="0"/>
                    <a:pt x="2923263" y="1599"/>
                    <a:pt x="2926110" y="4446"/>
                  </a:cubicBezTo>
                  <a:cubicBezTo>
                    <a:pt x="2928956" y="7292"/>
                    <a:pt x="2930555" y="11153"/>
                    <a:pt x="2930555" y="15178"/>
                  </a:cubicBezTo>
                  <a:lnTo>
                    <a:pt x="2930555" y="628651"/>
                  </a:lnTo>
                  <a:cubicBezTo>
                    <a:pt x="2930555" y="637033"/>
                    <a:pt x="2923760" y="643829"/>
                    <a:pt x="2915377" y="643829"/>
                  </a:cubicBezTo>
                  <a:lnTo>
                    <a:pt x="15178" y="643829"/>
                  </a:lnTo>
                  <a:cubicBezTo>
                    <a:pt x="11153" y="643829"/>
                    <a:pt x="7292" y="642230"/>
                    <a:pt x="4446" y="639383"/>
                  </a:cubicBezTo>
                  <a:cubicBezTo>
                    <a:pt x="1599" y="636537"/>
                    <a:pt x="0" y="632676"/>
                    <a:pt x="0" y="628651"/>
                  </a:cubicBezTo>
                  <a:lnTo>
                    <a:pt x="0" y="15178"/>
                  </a:lnTo>
                  <a:cubicBezTo>
                    <a:pt x="0" y="11153"/>
                    <a:pt x="1599" y="7292"/>
                    <a:pt x="4446" y="4446"/>
                  </a:cubicBezTo>
                  <a:cubicBezTo>
                    <a:pt x="7292" y="1599"/>
                    <a:pt x="11153" y="0"/>
                    <a:pt x="1517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gradFill>
                <a:gsLst>
                  <a:gs pos="0">
                    <a:srgbClr val="5D3AE7">
                      <a:alpha val="100000"/>
                    </a:srgbClr>
                  </a:gs>
                  <a:gs pos="100000">
                    <a:srgbClr val="9332B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930555" cy="691454"/>
            </a:xfrm>
            <a:prstGeom prst="rect">
              <a:avLst/>
            </a:prstGeom>
          </p:spPr>
          <p:txBody>
            <a:bodyPr anchor="ctr" rtlCol="false" tIns="57927" lIns="57927" bIns="57927" rIns="5792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37169" y="5433937"/>
            <a:ext cx="16322131" cy="4321394"/>
            <a:chOff x="0" y="0"/>
            <a:chExt cx="2930555" cy="7758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30555" cy="775884"/>
            </a:xfrm>
            <a:custGeom>
              <a:avLst/>
              <a:gdLst/>
              <a:ahLst/>
              <a:cxnLst/>
              <a:rect r="r" b="b" t="t" l="l"/>
              <a:pathLst>
                <a:path h="775884" w="2930555">
                  <a:moveTo>
                    <a:pt x="15178" y="0"/>
                  </a:moveTo>
                  <a:lnTo>
                    <a:pt x="2915377" y="0"/>
                  </a:lnTo>
                  <a:cubicBezTo>
                    <a:pt x="2919403" y="0"/>
                    <a:pt x="2923263" y="1599"/>
                    <a:pt x="2926110" y="4446"/>
                  </a:cubicBezTo>
                  <a:cubicBezTo>
                    <a:pt x="2928956" y="7292"/>
                    <a:pt x="2930555" y="11153"/>
                    <a:pt x="2930555" y="15178"/>
                  </a:cubicBezTo>
                  <a:lnTo>
                    <a:pt x="2930555" y="760706"/>
                  </a:lnTo>
                  <a:cubicBezTo>
                    <a:pt x="2930555" y="769089"/>
                    <a:pt x="2923760" y="775884"/>
                    <a:pt x="2915377" y="775884"/>
                  </a:cubicBezTo>
                  <a:lnTo>
                    <a:pt x="15178" y="775884"/>
                  </a:lnTo>
                  <a:cubicBezTo>
                    <a:pt x="11153" y="775884"/>
                    <a:pt x="7292" y="774285"/>
                    <a:pt x="4446" y="771439"/>
                  </a:cubicBezTo>
                  <a:cubicBezTo>
                    <a:pt x="1599" y="768592"/>
                    <a:pt x="0" y="764732"/>
                    <a:pt x="0" y="760706"/>
                  </a:cubicBezTo>
                  <a:lnTo>
                    <a:pt x="0" y="15178"/>
                  </a:lnTo>
                  <a:cubicBezTo>
                    <a:pt x="0" y="11153"/>
                    <a:pt x="1599" y="7292"/>
                    <a:pt x="4446" y="4446"/>
                  </a:cubicBezTo>
                  <a:cubicBezTo>
                    <a:pt x="7292" y="1599"/>
                    <a:pt x="11153" y="0"/>
                    <a:pt x="1517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gradFill>
                <a:gsLst>
                  <a:gs pos="0">
                    <a:srgbClr val="5D3AE7">
                      <a:alpha val="100000"/>
                    </a:srgbClr>
                  </a:gs>
                  <a:gs pos="100000">
                    <a:srgbClr val="9332B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930555" cy="823509"/>
            </a:xfrm>
            <a:prstGeom prst="rect">
              <a:avLst/>
            </a:prstGeom>
          </p:spPr>
          <p:txBody>
            <a:bodyPr anchor="ctr" rtlCol="false" tIns="57927" lIns="57927" bIns="57927" rIns="5792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47241" y="2293929"/>
            <a:ext cx="15560597" cy="126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spc="-7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Vai trò trong thực tế: </a:t>
            </a:r>
            <a:r>
              <a:rPr lang="en-US" sz="3600" spc="-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 dụng trong trợ lý ảo, số hóa tài liệu, tự động hóa hành chính, hỗ trợ người khiếm thị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7241" y="6179810"/>
            <a:ext cx="15438071" cy="331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 spc="-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Xây dựng hệ thống có khả năng trả lời câu hỏi từ hình ảnh chứa văn bản tiếng Việt.</a:t>
            </a:r>
          </a:p>
          <a:p>
            <a:pPr algn="just">
              <a:lnSpc>
                <a:spcPts val="5320"/>
              </a:lnSpc>
            </a:pPr>
            <a:r>
              <a:rPr lang="en-US" sz="3800" spc="-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Đề xuất và đánh giá mô hình Text-VQA cho tiếng Việt, sử dụng kiến trúc ViT hoặc InternViT kết hợp LSTM.</a:t>
            </a:r>
          </a:p>
          <a:p>
            <a:pPr algn="just">
              <a:lnSpc>
                <a:spcPts val="5320"/>
              </a:lnSpc>
            </a:pPr>
            <a:r>
              <a:rPr lang="en-US" sz="3800" spc="-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Phân tích kết quả thực nghiệm để rút ra ưu nhược điểm của từng mô hình.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7241" y="3631239"/>
            <a:ext cx="14889953" cy="126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spc="-7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Thách thức với tiếng Việt: </a:t>
            </a:r>
            <a:r>
              <a:rPr lang="en-US" sz="3600" spc="-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Tài nguyên dữ liệu tiếng Việt còn hạn chế, phần lớn các nghiên cứu về Text VQA được thực hiện chủ yếu cho tiếng Anh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73520" y="1265513"/>
            <a:ext cx="4426000" cy="948029"/>
            <a:chOff x="0" y="0"/>
            <a:chExt cx="1054950" cy="2259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4950" cy="225965"/>
            </a:xfrm>
            <a:custGeom>
              <a:avLst/>
              <a:gdLst/>
              <a:ahLst/>
              <a:cxnLst/>
              <a:rect r="r" b="b" t="t" l="l"/>
              <a:pathLst>
                <a:path h="225965" w="1054950">
                  <a:moveTo>
                    <a:pt x="52476" y="0"/>
                  </a:moveTo>
                  <a:lnTo>
                    <a:pt x="1002474" y="0"/>
                  </a:lnTo>
                  <a:cubicBezTo>
                    <a:pt x="1016391" y="0"/>
                    <a:pt x="1029739" y="5529"/>
                    <a:pt x="1039580" y="15370"/>
                  </a:cubicBezTo>
                  <a:cubicBezTo>
                    <a:pt x="1049421" y="25211"/>
                    <a:pt x="1054950" y="38558"/>
                    <a:pt x="1054950" y="52476"/>
                  </a:cubicBezTo>
                  <a:lnTo>
                    <a:pt x="1054950" y="173490"/>
                  </a:lnTo>
                  <a:cubicBezTo>
                    <a:pt x="1054950" y="187407"/>
                    <a:pt x="1049421" y="200754"/>
                    <a:pt x="1039580" y="210596"/>
                  </a:cubicBezTo>
                  <a:cubicBezTo>
                    <a:pt x="1029739" y="220437"/>
                    <a:pt x="1016391" y="225965"/>
                    <a:pt x="1002474" y="225965"/>
                  </a:cubicBezTo>
                  <a:lnTo>
                    <a:pt x="52476" y="225965"/>
                  </a:lnTo>
                  <a:cubicBezTo>
                    <a:pt x="38558" y="225965"/>
                    <a:pt x="25211" y="220437"/>
                    <a:pt x="15370" y="210596"/>
                  </a:cubicBezTo>
                  <a:cubicBezTo>
                    <a:pt x="5529" y="200754"/>
                    <a:pt x="0" y="187407"/>
                    <a:pt x="0" y="173490"/>
                  </a:cubicBezTo>
                  <a:lnTo>
                    <a:pt x="0" y="52476"/>
                  </a:lnTo>
                  <a:cubicBezTo>
                    <a:pt x="0" y="38558"/>
                    <a:pt x="5529" y="25211"/>
                    <a:pt x="15370" y="15370"/>
                  </a:cubicBezTo>
                  <a:cubicBezTo>
                    <a:pt x="25211" y="5529"/>
                    <a:pt x="38558" y="0"/>
                    <a:pt x="524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428BA">
                    <a:alpha val="100000"/>
                  </a:srgbClr>
                </a:gs>
                <a:gs pos="100000">
                  <a:srgbClr val="5FA2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4950" cy="264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43877" y="1361702"/>
            <a:ext cx="883025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spc="-79">
                <a:solidFill>
                  <a:srgbClr val="F5FEF9"/>
                </a:solidFill>
                <a:latin typeface="Roboto Bold"/>
                <a:ea typeface="Roboto Bold"/>
                <a:cs typeface="Roboto Bold"/>
                <a:sym typeface="Roboto Bold"/>
              </a:rPr>
              <a:t>Lý do chọn đề tài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73520" y="5222256"/>
            <a:ext cx="4426000" cy="948029"/>
            <a:chOff x="0" y="0"/>
            <a:chExt cx="1054950" cy="2259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54950" cy="225965"/>
            </a:xfrm>
            <a:custGeom>
              <a:avLst/>
              <a:gdLst/>
              <a:ahLst/>
              <a:cxnLst/>
              <a:rect r="r" b="b" t="t" l="l"/>
              <a:pathLst>
                <a:path h="225965" w="1054950">
                  <a:moveTo>
                    <a:pt x="52476" y="0"/>
                  </a:moveTo>
                  <a:lnTo>
                    <a:pt x="1002474" y="0"/>
                  </a:lnTo>
                  <a:cubicBezTo>
                    <a:pt x="1016391" y="0"/>
                    <a:pt x="1029739" y="5529"/>
                    <a:pt x="1039580" y="15370"/>
                  </a:cubicBezTo>
                  <a:cubicBezTo>
                    <a:pt x="1049421" y="25211"/>
                    <a:pt x="1054950" y="38558"/>
                    <a:pt x="1054950" y="52476"/>
                  </a:cubicBezTo>
                  <a:lnTo>
                    <a:pt x="1054950" y="173490"/>
                  </a:lnTo>
                  <a:cubicBezTo>
                    <a:pt x="1054950" y="187407"/>
                    <a:pt x="1049421" y="200754"/>
                    <a:pt x="1039580" y="210596"/>
                  </a:cubicBezTo>
                  <a:cubicBezTo>
                    <a:pt x="1029739" y="220437"/>
                    <a:pt x="1016391" y="225965"/>
                    <a:pt x="1002474" y="225965"/>
                  </a:cubicBezTo>
                  <a:lnTo>
                    <a:pt x="52476" y="225965"/>
                  </a:lnTo>
                  <a:cubicBezTo>
                    <a:pt x="38558" y="225965"/>
                    <a:pt x="25211" y="220437"/>
                    <a:pt x="15370" y="210596"/>
                  </a:cubicBezTo>
                  <a:cubicBezTo>
                    <a:pt x="5529" y="200754"/>
                    <a:pt x="0" y="187407"/>
                    <a:pt x="0" y="173490"/>
                  </a:cubicBezTo>
                  <a:lnTo>
                    <a:pt x="0" y="52476"/>
                  </a:lnTo>
                  <a:cubicBezTo>
                    <a:pt x="0" y="38558"/>
                    <a:pt x="5529" y="25211"/>
                    <a:pt x="15370" y="15370"/>
                  </a:cubicBezTo>
                  <a:cubicBezTo>
                    <a:pt x="25211" y="5529"/>
                    <a:pt x="38558" y="0"/>
                    <a:pt x="524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428BA">
                    <a:alpha val="100000"/>
                  </a:srgbClr>
                </a:gs>
                <a:gs pos="100000">
                  <a:srgbClr val="5FA2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54950" cy="264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98690" y="5318445"/>
            <a:ext cx="883025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spc="-79">
                <a:solidFill>
                  <a:srgbClr val="F5FEF9"/>
                </a:solidFill>
                <a:latin typeface="Roboto Bold"/>
                <a:ea typeface="Roboto Bold"/>
                <a:cs typeface="Roboto Bold"/>
                <a:sym typeface="Roboto Bold"/>
              </a:rPr>
              <a:t>Mục tiêu của đề tài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53471" y="247650"/>
            <a:ext cx="671438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6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GIỚI THIỆU ĐỀ TÀI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28076" y="1828084"/>
            <a:ext cx="9161643" cy="2775884"/>
            <a:chOff x="0" y="0"/>
            <a:chExt cx="1644926" cy="4983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44926" cy="498396"/>
            </a:xfrm>
            <a:custGeom>
              <a:avLst/>
              <a:gdLst/>
              <a:ahLst/>
              <a:cxnLst/>
              <a:rect r="r" b="b" t="t" l="l"/>
              <a:pathLst>
                <a:path h="498396" w="1644926">
                  <a:moveTo>
                    <a:pt x="27041" y="0"/>
                  </a:moveTo>
                  <a:lnTo>
                    <a:pt x="1617885" y="0"/>
                  </a:lnTo>
                  <a:cubicBezTo>
                    <a:pt x="1632820" y="0"/>
                    <a:pt x="1644926" y="12107"/>
                    <a:pt x="1644926" y="27041"/>
                  </a:cubicBezTo>
                  <a:lnTo>
                    <a:pt x="1644926" y="471355"/>
                  </a:lnTo>
                  <a:cubicBezTo>
                    <a:pt x="1644926" y="486289"/>
                    <a:pt x="1632820" y="498396"/>
                    <a:pt x="1617885" y="498396"/>
                  </a:cubicBezTo>
                  <a:lnTo>
                    <a:pt x="27041" y="498396"/>
                  </a:lnTo>
                  <a:cubicBezTo>
                    <a:pt x="12107" y="498396"/>
                    <a:pt x="0" y="486289"/>
                    <a:pt x="0" y="471355"/>
                  </a:cubicBezTo>
                  <a:lnTo>
                    <a:pt x="0" y="27041"/>
                  </a:lnTo>
                  <a:cubicBezTo>
                    <a:pt x="0" y="12107"/>
                    <a:pt x="12107" y="0"/>
                    <a:pt x="2704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gradFill>
                <a:gsLst>
                  <a:gs pos="0">
                    <a:srgbClr val="5D3AE7">
                      <a:alpha val="100000"/>
                    </a:srgbClr>
                  </a:gs>
                  <a:gs pos="100000">
                    <a:srgbClr val="9332B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44926" cy="546021"/>
            </a:xfrm>
            <a:prstGeom prst="rect">
              <a:avLst/>
            </a:prstGeom>
          </p:spPr>
          <p:txBody>
            <a:bodyPr anchor="ctr" rtlCol="false" tIns="57927" lIns="57927" bIns="57927" rIns="5792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28076" y="5853875"/>
            <a:ext cx="12354497" cy="3543785"/>
            <a:chOff x="0" y="0"/>
            <a:chExt cx="2218187" cy="6362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18187" cy="636268"/>
            </a:xfrm>
            <a:custGeom>
              <a:avLst/>
              <a:gdLst/>
              <a:ahLst/>
              <a:cxnLst/>
              <a:rect r="r" b="b" t="t" l="l"/>
              <a:pathLst>
                <a:path h="636268" w="2218187">
                  <a:moveTo>
                    <a:pt x="20053" y="0"/>
                  </a:moveTo>
                  <a:lnTo>
                    <a:pt x="2198134" y="0"/>
                  </a:lnTo>
                  <a:cubicBezTo>
                    <a:pt x="2209209" y="0"/>
                    <a:pt x="2218187" y="8978"/>
                    <a:pt x="2218187" y="20053"/>
                  </a:cubicBezTo>
                  <a:lnTo>
                    <a:pt x="2218187" y="616216"/>
                  </a:lnTo>
                  <a:cubicBezTo>
                    <a:pt x="2218187" y="627291"/>
                    <a:pt x="2209209" y="636268"/>
                    <a:pt x="2198134" y="636268"/>
                  </a:cubicBezTo>
                  <a:lnTo>
                    <a:pt x="20053" y="636268"/>
                  </a:lnTo>
                  <a:cubicBezTo>
                    <a:pt x="8978" y="636268"/>
                    <a:pt x="0" y="627291"/>
                    <a:pt x="0" y="616216"/>
                  </a:cubicBezTo>
                  <a:lnTo>
                    <a:pt x="0" y="20053"/>
                  </a:lnTo>
                  <a:cubicBezTo>
                    <a:pt x="0" y="8978"/>
                    <a:pt x="8978" y="0"/>
                    <a:pt x="200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gradFill>
                <a:gsLst>
                  <a:gs pos="0">
                    <a:srgbClr val="5D3AE7">
                      <a:alpha val="100000"/>
                    </a:srgbClr>
                  </a:gs>
                  <a:gs pos="100000">
                    <a:srgbClr val="9332B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218187" cy="683893"/>
            </a:xfrm>
            <a:prstGeom prst="rect">
              <a:avLst/>
            </a:prstGeom>
          </p:spPr>
          <p:txBody>
            <a:bodyPr anchor="ctr" rtlCol="false" tIns="57927" lIns="57927" bIns="57927" rIns="5792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964427" y="1600110"/>
            <a:ext cx="8022444" cy="948029"/>
            <a:chOff x="0" y="0"/>
            <a:chExt cx="1912172" cy="2259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2172" cy="225965"/>
            </a:xfrm>
            <a:custGeom>
              <a:avLst/>
              <a:gdLst/>
              <a:ahLst/>
              <a:cxnLst/>
              <a:rect r="r" b="b" t="t" l="l"/>
              <a:pathLst>
                <a:path h="225965" w="1912172">
                  <a:moveTo>
                    <a:pt x="28951" y="0"/>
                  </a:moveTo>
                  <a:lnTo>
                    <a:pt x="1883221" y="0"/>
                  </a:lnTo>
                  <a:cubicBezTo>
                    <a:pt x="1899211" y="0"/>
                    <a:pt x="1912172" y="12962"/>
                    <a:pt x="1912172" y="28951"/>
                  </a:cubicBezTo>
                  <a:lnTo>
                    <a:pt x="1912172" y="197014"/>
                  </a:lnTo>
                  <a:cubicBezTo>
                    <a:pt x="1912172" y="204693"/>
                    <a:pt x="1909122" y="212056"/>
                    <a:pt x="1903693" y="217486"/>
                  </a:cubicBezTo>
                  <a:cubicBezTo>
                    <a:pt x="1898264" y="222915"/>
                    <a:pt x="1890900" y="225965"/>
                    <a:pt x="1883221" y="225965"/>
                  </a:cubicBezTo>
                  <a:lnTo>
                    <a:pt x="28951" y="225965"/>
                  </a:lnTo>
                  <a:cubicBezTo>
                    <a:pt x="12962" y="225965"/>
                    <a:pt x="0" y="213004"/>
                    <a:pt x="0" y="197014"/>
                  </a:cubicBezTo>
                  <a:lnTo>
                    <a:pt x="0" y="28951"/>
                  </a:lnTo>
                  <a:cubicBezTo>
                    <a:pt x="0" y="21273"/>
                    <a:pt x="3050" y="13909"/>
                    <a:pt x="8480" y="8480"/>
                  </a:cubicBezTo>
                  <a:cubicBezTo>
                    <a:pt x="13909" y="3050"/>
                    <a:pt x="21273" y="0"/>
                    <a:pt x="289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428BA">
                    <a:alpha val="100000"/>
                  </a:srgbClr>
                </a:gs>
                <a:gs pos="100000">
                  <a:srgbClr val="5FA2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12172" cy="264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64427" y="5642194"/>
            <a:ext cx="8418698" cy="948029"/>
            <a:chOff x="0" y="0"/>
            <a:chExt cx="2006621" cy="2259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6621" cy="225965"/>
            </a:xfrm>
            <a:custGeom>
              <a:avLst/>
              <a:gdLst/>
              <a:ahLst/>
              <a:cxnLst/>
              <a:rect r="r" b="b" t="t" l="l"/>
              <a:pathLst>
                <a:path h="225965" w="2006621">
                  <a:moveTo>
                    <a:pt x="27588" y="0"/>
                  </a:moveTo>
                  <a:lnTo>
                    <a:pt x="1979032" y="0"/>
                  </a:lnTo>
                  <a:cubicBezTo>
                    <a:pt x="1994269" y="0"/>
                    <a:pt x="2006621" y="12352"/>
                    <a:pt x="2006621" y="27588"/>
                  </a:cubicBezTo>
                  <a:lnTo>
                    <a:pt x="2006621" y="198377"/>
                  </a:lnTo>
                  <a:cubicBezTo>
                    <a:pt x="2006621" y="213614"/>
                    <a:pt x="1994269" y="225965"/>
                    <a:pt x="1979032" y="225965"/>
                  </a:cubicBezTo>
                  <a:lnTo>
                    <a:pt x="27588" y="225965"/>
                  </a:lnTo>
                  <a:cubicBezTo>
                    <a:pt x="12352" y="225965"/>
                    <a:pt x="0" y="213614"/>
                    <a:pt x="0" y="198377"/>
                  </a:cubicBezTo>
                  <a:lnTo>
                    <a:pt x="0" y="27588"/>
                  </a:lnTo>
                  <a:cubicBezTo>
                    <a:pt x="0" y="12352"/>
                    <a:pt x="12352" y="0"/>
                    <a:pt x="275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428BA">
                    <a:alpha val="100000"/>
                  </a:srgbClr>
                </a:gs>
                <a:gs pos="100000">
                  <a:srgbClr val="5FA2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06621" cy="264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354874" y="247650"/>
            <a:ext cx="451157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2. TẬP DỮ LIỆU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38149" y="2628526"/>
            <a:ext cx="8270507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-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Gồm 16.762 ảnh và 50.342 cặp hỏi – đáp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38149" y="6761672"/>
            <a:ext cx="11355620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 spc="-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Gồm 50 ảnh và 100 QA</a:t>
            </a:r>
          </a:p>
          <a:p>
            <a:pPr algn="just">
              <a:lnSpc>
                <a:spcPts val="5320"/>
              </a:lnSpc>
            </a:pPr>
            <a:r>
              <a:rPr lang="en-US" sz="3800" spc="-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Ảnh được chọn lọc kỹ (rõ nét, có văn bản).</a:t>
            </a:r>
          </a:p>
          <a:p>
            <a:pPr algn="just">
              <a:lnSpc>
                <a:spcPts val="5320"/>
              </a:lnSpc>
            </a:pPr>
            <a:r>
              <a:rPr lang="en-US" sz="3800" spc="-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 để kiểm tra khả năng tổng quát hóa trong thực tế.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38149" y="3508636"/>
            <a:ext cx="855157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-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Ảnh đa dạng: bảng hiệu, hóa đơn, tài liệu,...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34784" y="1696300"/>
            <a:ext cx="883025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spc="-79">
                <a:solidFill>
                  <a:srgbClr val="F5FEF9"/>
                </a:solidFill>
                <a:latin typeface="Roboto Bold"/>
                <a:ea typeface="Roboto Bold"/>
                <a:cs typeface="Roboto Bold"/>
                <a:sym typeface="Roboto Bold"/>
              </a:rPr>
              <a:t>Dữ liệu huấn luyện – ViTextVQA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89598" y="5738383"/>
            <a:ext cx="81336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spc="-79">
                <a:solidFill>
                  <a:srgbClr val="F5FEF9"/>
                </a:solidFill>
                <a:latin typeface="Roboto Bold"/>
                <a:ea typeface="Roboto Bold"/>
                <a:cs typeface="Roboto Bold"/>
                <a:sym typeface="Roboto Bold"/>
              </a:rPr>
              <a:t>Dữ liệu kiểm thử – Tự xây dựng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07077" y="5124450"/>
            <a:ext cx="13873847" cy="4634483"/>
          </a:xfrm>
          <a:custGeom>
            <a:avLst/>
            <a:gdLst/>
            <a:ahLst/>
            <a:cxnLst/>
            <a:rect r="r" b="b" t="t" l="l"/>
            <a:pathLst>
              <a:path h="4634483" w="13873847">
                <a:moveTo>
                  <a:pt x="0" y="0"/>
                </a:moveTo>
                <a:lnTo>
                  <a:pt x="13873846" y="0"/>
                </a:lnTo>
                <a:lnTo>
                  <a:pt x="13873846" y="4634483"/>
                </a:lnTo>
                <a:lnTo>
                  <a:pt x="0" y="4634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88" r="0" b="-18975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2984178" y="257175"/>
            <a:ext cx="106638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3. XỬ LÝ VÀ TĂNG CƯỜNG DỮ LIỆU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88172"/>
            <a:ext cx="7412236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Resize ảnh về kích thước 224×224</a:t>
            </a: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Chuyển ảnh sang Tensor (PyTorch)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96338" y="2388172"/>
            <a:ext cx="8532138" cy="29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Chuyển chữ thường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Xoá ký tự đặc biệt (HTML, emoji, ...)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Chuẩn hóa khoảng trắng &amp; dấu tiếng Việt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Tách từ bằng word_tokenize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20148" y="1436495"/>
            <a:ext cx="4035687" cy="846816"/>
            <a:chOff x="0" y="0"/>
            <a:chExt cx="1062897" cy="2230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2897" cy="223030"/>
            </a:xfrm>
            <a:custGeom>
              <a:avLst/>
              <a:gdLst/>
              <a:ahLst/>
              <a:cxnLst/>
              <a:rect r="r" b="b" t="t" l="l"/>
              <a:pathLst>
                <a:path h="223030" w="1062897">
                  <a:moveTo>
                    <a:pt x="47959" y="0"/>
                  </a:moveTo>
                  <a:lnTo>
                    <a:pt x="1014938" y="0"/>
                  </a:lnTo>
                  <a:cubicBezTo>
                    <a:pt x="1041425" y="0"/>
                    <a:pt x="1062897" y="21472"/>
                    <a:pt x="1062897" y="47959"/>
                  </a:cubicBezTo>
                  <a:lnTo>
                    <a:pt x="1062897" y="175071"/>
                  </a:lnTo>
                  <a:cubicBezTo>
                    <a:pt x="1062897" y="201558"/>
                    <a:pt x="1041425" y="223030"/>
                    <a:pt x="1014938" y="223030"/>
                  </a:cubicBezTo>
                  <a:lnTo>
                    <a:pt x="47959" y="223030"/>
                  </a:lnTo>
                  <a:cubicBezTo>
                    <a:pt x="21472" y="223030"/>
                    <a:pt x="0" y="201558"/>
                    <a:pt x="0" y="175071"/>
                  </a:cubicBezTo>
                  <a:lnTo>
                    <a:pt x="0" y="47959"/>
                  </a:lnTo>
                  <a:cubicBezTo>
                    <a:pt x="0" y="21472"/>
                    <a:pt x="21472" y="0"/>
                    <a:pt x="479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1062897" cy="19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18565" y="1702740"/>
            <a:ext cx="303885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  <a:spcBef>
                <a:spcPct val="0"/>
              </a:spcBef>
            </a:pPr>
            <a:r>
              <a:rPr lang="en-US" b="true" sz="2499" spc="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1. TIỀN XỬ LÝ ẢNH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144000" y="1436495"/>
            <a:ext cx="4987140" cy="846816"/>
            <a:chOff x="0" y="0"/>
            <a:chExt cx="1313485" cy="223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3485" cy="223030"/>
            </a:xfrm>
            <a:custGeom>
              <a:avLst/>
              <a:gdLst/>
              <a:ahLst/>
              <a:cxnLst/>
              <a:rect r="r" b="b" t="t" l="l"/>
              <a:pathLst>
                <a:path h="223030" w="1313485">
                  <a:moveTo>
                    <a:pt x="38809" y="0"/>
                  </a:moveTo>
                  <a:lnTo>
                    <a:pt x="1274676" y="0"/>
                  </a:lnTo>
                  <a:cubicBezTo>
                    <a:pt x="1296110" y="0"/>
                    <a:pt x="1313485" y="17376"/>
                    <a:pt x="1313485" y="38809"/>
                  </a:cubicBezTo>
                  <a:lnTo>
                    <a:pt x="1313485" y="184220"/>
                  </a:lnTo>
                  <a:cubicBezTo>
                    <a:pt x="1313485" y="205654"/>
                    <a:pt x="1296110" y="223030"/>
                    <a:pt x="1274676" y="223030"/>
                  </a:cubicBezTo>
                  <a:lnTo>
                    <a:pt x="38809" y="223030"/>
                  </a:lnTo>
                  <a:cubicBezTo>
                    <a:pt x="17376" y="223030"/>
                    <a:pt x="0" y="205654"/>
                    <a:pt x="0" y="184220"/>
                  </a:cubicBezTo>
                  <a:lnTo>
                    <a:pt x="0" y="38809"/>
                  </a:lnTo>
                  <a:cubicBezTo>
                    <a:pt x="0" y="17376"/>
                    <a:pt x="17376" y="0"/>
                    <a:pt x="388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1313485" cy="19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523441" y="1702740"/>
            <a:ext cx="402327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  <a:spcBef>
                <a:spcPct val="0"/>
              </a:spcBef>
            </a:pPr>
            <a:r>
              <a:rPr lang="en-US" b="true" sz="2499" spc="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2. TIỀN XỬ LÝ VĂN BẢN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4178" y="257175"/>
            <a:ext cx="106638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3. XỬ LÝ VÀ TĂNG CƯỜNG DỮ LIỆU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84309"/>
            <a:ext cx="7221736" cy="179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Xoay</a:t>
            </a: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ảnh ngẫu nhiên ±30°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Lật ảnh ngang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Thay đổi màu sắc, cắt ảnh ngẫu nhiên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584309"/>
            <a:ext cx="8226743" cy="239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 dụng Gemi</a:t>
            </a: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 sinh thêm 25.000 QA pairs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Lọc theo độ tương đồng (cosine ≥ 0.5)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Giữ lại ~3.000 câu hỏi chất lượng cao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98573" y="1436495"/>
            <a:ext cx="7617522" cy="915225"/>
            <a:chOff x="0" y="0"/>
            <a:chExt cx="2006261" cy="2410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6261" cy="241047"/>
            </a:xfrm>
            <a:custGeom>
              <a:avLst/>
              <a:gdLst/>
              <a:ahLst/>
              <a:cxnLst/>
              <a:rect r="r" b="b" t="t" l="l"/>
              <a:pathLst>
                <a:path h="241047" w="2006261">
                  <a:moveTo>
                    <a:pt x="25408" y="0"/>
                  </a:moveTo>
                  <a:lnTo>
                    <a:pt x="1980853" y="0"/>
                  </a:lnTo>
                  <a:cubicBezTo>
                    <a:pt x="1987591" y="0"/>
                    <a:pt x="1994054" y="2677"/>
                    <a:pt x="1998819" y="7442"/>
                  </a:cubicBezTo>
                  <a:cubicBezTo>
                    <a:pt x="2003584" y="12207"/>
                    <a:pt x="2006261" y="18670"/>
                    <a:pt x="2006261" y="25408"/>
                  </a:cubicBezTo>
                  <a:lnTo>
                    <a:pt x="2006261" y="215639"/>
                  </a:lnTo>
                  <a:cubicBezTo>
                    <a:pt x="2006261" y="229671"/>
                    <a:pt x="1994885" y="241047"/>
                    <a:pt x="1980853" y="241047"/>
                  </a:cubicBezTo>
                  <a:lnTo>
                    <a:pt x="25408" y="241047"/>
                  </a:lnTo>
                  <a:cubicBezTo>
                    <a:pt x="11376" y="241047"/>
                    <a:pt x="0" y="229671"/>
                    <a:pt x="0" y="215639"/>
                  </a:cubicBezTo>
                  <a:lnTo>
                    <a:pt x="0" y="25408"/>
                  </a:lnTo>
                  <a:cubicBezTo>
                    <a:pt x="0" y="11376"/>
                    <a:pt x="11376" y="0"/>
                    <a:pt x="254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006261" cy="212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38913" y="1740292"/>
            <a:ext cx="692730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  <a:spcBef>
                <a:spcPct val="0"/>
              </a:spcBef>
            </a:pPr>
            <a:r>
              <a:rPr lang="en-US" b="true" sz="2499" spc="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 TĂNG CƯỜNG ẢNH (AUGMENTATION)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603644" y="1455545"/>
            <a:ext cx="9144000" cy="921919"/>
            <a:chOff x="0" y="0"/>
            <a:chExt cx="2408296" cy="242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08296" cy="242810"/>
            </a:xfrm>
            <a:custGeom>
              <a:avLst/>
              <a:gdLst/>
              <a:ahLst/>
              <a:cxnLst/>
              <a:rect r="r" b="b" t="t" l="l"/>
              <a:pathLst>
                <a:path h="242810" w="2408296">
                  <a:moveTo>
                    <a:pt x="21167" y="0"/>
                  </a:moveTo>
                  <a:lnTo>
                    <a:pt x="2387129" y="0"/>
                  </a:lnTo>
                  <a:cubicBezTo>
                    <a:pt x="2398820" y="0"/>
                    <a:pt x="2408296" y="9477"/>
                    <a:pt x="2408296" y="21167"/>
                  </a:cubicBezTo>
                  <a:lnTo>
                    <a:pt x="2408296" y="221643"/>
                  </a:lnTo>
                  <a:cubicBezTo>
                    <a:pt x="2408296" y="233333"/>
                    <a:pt x="2398820" y="242810"/>
                    <a:pt x="2387129" y="242810"/>
                  </a:cubicBezTo>
                  <a:lnTo>
                    <a:pt x="21167" y="242810"/>
                  </a:lnTo>
                  <a:cubicBezTo>
                    <a:pt x="9477" y="242810"/>
                    <a:pt x="0" y="233333"/>
                    <a:pt x="0" y="22164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408296" cy="214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041821" y="1717895"/>
            <a:ext cx="849734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  <a:spcBef>
                <a:spcPct val="0"/>
              </a:spcBef>
            </a:pPr>
            <a:r>
              <a:rPr lang="en-US" b="true" sz="2499" spc="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4. TĂNG CƯỜNG VĂN BẢN (TEXT AUGMENTATION)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38913" y="4683165"/>
            <a:ext cx="6870192" cy="5130903"/>
          </a:xfrm>
          <a:custGeom>
            <a:avLst/>
            <a:gdLst/>
            <a:ahLst/>
            <a:cxnLst/>
            <a:rect r="r" b="b" t="t" l="l"/>
            <a:pathLst>
              <a:path h="5130903" w="6870192">
                <a:moveTo>
                  <a:pt x="0" y="0"/>
                </a:moveTo>
                <a:lnTo>
                  <a:pt x="6870192" y="0"/>
                </a:lnTo>
                <a:lnTo>
                  <a:pt x="6870192" y="5130903"/>
                </a:lnTo>
                <a:lnTo>
                  <a:pt x="0" y="5130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041821" y="4692690"/>
            <a:ext cx="7517227" cy="2460565"/>
          </a:xfrm>
          <a:custGeom>
            <a:avLst/>
            <a:gdLst/>
            <a:ahLst/>
            <a:cxnLst/>
            <a:rect r="r" b="b" t="t" l="l"/>
            <a:pathLst>
              <a:path h="2460565" w="7517227">
                <a:moveTo>
                  <a:pt x="0" y="0"/>
                </a:moveTo>
                <a:lnTo>
                  <a:pt x="7517227" y="0"/>
                </a:lnTo>
                <a:lnTo>
                  <a:pt x="7517227" y="2460565"/>
                </a:lnTo>
                <a:lnTo>
                  <a:pt x="0" y="246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52" r="0" b="-46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01914" y="7258141"/>
            <a:ext cx="8110915" cy="2429238"/>
          </a:xfrm>
          <a:custGeom>
            <a:avLst/>
            <a:gdLst/>
            <a:ahLst/>
            <a:cxnLst/>
            <a:rect r="r" b="b" t="t" l="l"/>
            <a:pathLst>
              <a:path h="2429238" w="8110915">
                <a:moveTo>
                  <a:pt x="0" y="0"/>
                </a:moveTo>
                <a:lnTo>
                  <a:pt x="8110915" y="0"/>
                </a:lnTo>
                <a:lnTo>
                  <a:pt x="8110915" y="2429238"/>
                </a:lnTo>
                <a:lnTo>
                  <a:pt x="0" y="24292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248" t="-2343" r="0" b="-99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47513" y="1337993"/>
            <a:ext cx="13592975" cy="8495609"/>
          </a:xfrm>
          <a:custGeom>
            <a:avLst/>
            <a:gdLst/>
            <a:ahLst/>
            <a:cxnLst/>
            <a:rect r="r" b="b" t="t" l="l"/>
            <a:pathLst>
              <a:path h="8495609" w="13592975">
                <a:moveTo>
                  <a:pt x="0" y="0"/>
                </a:moveTo>
                <a:lnTo>
                  <a:pt x="13592974" y="0"/>
                </a:lnTo>
                <a:lnTo>
                  <a:pt x="13592974" y="8495609"/>
                </a:lnTo>
                <a:lnTo>
                  <a:pt x="0" y="8495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84178" y="257175"/>
            <a:ext cx="106638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3. XỬ LÝ VÀ TĂNG CƯỜNG DỮ LIỆU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4559" y="3540018"/>
            <a:ext cx="17138883" cy="4985326"/>
          </a:xfrm>
          <a:custGeom>
            <a:avLst/>
            <a:gdLst/>
            <a:ahLst/>
            <a:cxnLst/>
            <a:rect r="r" b="b" t="t" l="l"/>
            <a:pathLst>
              <a:path h="4985326" w="17138883">
                <a:moveTo>
                  <a:pt x="0" y="0"/>
                </a:moveTo>
                <a:lnTo>
                  <a:pt x="17138882" y="0"/>
                </a:lnTo>
                <a:lnTo>
                  <a:pt x="17138882" y="4985326"/>
                </a:lnTo>
                <a:lnTo>
                  <a:pt x="0" y="4985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8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2795" y="1498728"/>
            <a:ext cx="10702410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Mô hình dựa trên InternViT và LSTM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39544" y="257175"/>
            <a:ext cx="77454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E55A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4. CÁC MÔ HÌNH ĐỀ XUẤT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DAGbnQjk1Lk</dc:identifier>
  <dcterms:modified xsi:type="dcterms:W3CDTF">2011-08-01T06:04:30Z</dcterms:modified>
  <cp:revision>1</cp:revision>
  <dc:title>VQA</dc:title>
</cp:coreProperties>
</file>