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84" r:id="rId5"/>
    <p:sldId id="285" r:id="rId6"/>
    <p:sldId id="286" r:id="rId7"/>
    <p:sldId id="259" r:id="rId8"/>
    <p:sldId id="263" r:id="rId9"/>
    <p:sldId id="260" r:id="rId10"/>
    <p:sldId id="261" r:id="rId11"/>
    <p:sldId id="264" r:id="rId12"/>
    <p:sldId id="265" r:id="rId13"/>
    <p:sldId id="266" r:id="rId14"/>
    <p:sldId id="267" r:id="rId15"/>
    <p:sldId id="268" r:id="rId16"/>
    <p:sldId id="283" r:id="rId17"/>
    <p:sldId id="270" r:id="rId18"/>
    <p:sldId id="273" r:id="rId19"/>
    <p:sldId id="275" r:id="rId20"/>
    <p:sldId id="276" r:id="rId21"/>
    <p:sldId id="277" r:id="rId22"/>
    <p:sldId id="278" r:id="rId23"/>
    <p:sldId id="279" r:id="rId24"/>
    <p:sldId id="280" r:id="rId25"/>
    <p:sldId id="281" r:id="rId26"/>
    <p:sldId id="282" r:id="rId27"/>
    <p:sldId id="271" r:id="rId28"/>
    <p:sldId id="27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4" autoAdjust="0"/>
  </p:normalViewPr>
  <p:slideViewPr>
    <p:cSldViewPr>
      <p:cViewPr varScale="1">
        <p:scale>
          <a:sx n="59" d="100"/>
          <a:sy n="59" d="100"/>
        </p:scale>
        <p:origin x="166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A79767-A6DF-4C49-A693-875D170392E5}" type="datetimeFigureOut">
              <a:rPr lang="en-US" smtClean="0"/>
              <a:pPr/>
              <a:t>7/20/2017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29B3DF-2A2B-4179-AA9B-623D3E29C8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Cấu</a:t>
            </a:r>
            <a:r>
              <a:rPr lang="en-US" baseline="0" dirty="0" smtClean="0"/>
              <a:t> </a:t>
            </a:r>
            <a:r>
              <a:rPr lang="en-US" baseline="0" dirty="0" err="1" smtClean="0"/>
              <a:t>trúc</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em</a:t>
            </a:r>
            <a:r>
              <a:rPr lang="en-US" baseline="0" dirty="0" smtClean="0"/>
              <a:t> </a:t>
            </a:r>
            <a:r>
              <a:rPr lang="en-US" baseline="0" dirty="0" err="1" smtClean="0"/>
              <a:t>biết</a:t>
            </a:r>
            <a:r>
              <a:rPr lang="en-US" baseline="0" dirty="0" smtClean="0"/>
              <a:t> </a:t>
            </a:r>
            <a:r>
              <a:rPr lang="en-US" baseline="0" dirty="0" err="1" smtClean="0"/>
              <a:t>cái</a:t>
            </a:r>
            <a:r>
              <a:rPr lang="en-US" baseline="0" dirty="0" smtClean="0"/>
              <a:t> </a:t>
            </a:r>
            <a:r>
              <a:rPr lang="en-US" baseline="0" dirty="0" err="1" smtClean="0"/>
              <a:t>gì</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vật</a:t>
            </a:r>
            <a:r>
              <a:rPr lang="en-US" baseline="0" dirty="0" smtClean="0"/>
              <a:t> </a:t>
            </a:r>
            <a:r>
              <a:rPr lang="en-US" baseline="0" dirty="0" err="1" smtClean="0"/>
              <a:t>lý</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em</a:t>
            </a:r>
            <a:r>
              <a:rPr lang="en-US" baseline="0" dirty="0" smtClean="0"/>
              <a:t> </a:t>
            </a:r>
            <a:r>
              <a:rPr lang="en-US" baseline="0" dirty="0" err="1" smtClean="0"/>
              <a:t>biết</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được</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tệp</a:t>
            </a:r>
            <a:r>
              <a:rPr lang="en-US" baseline="0" dirty="0" smtClean="0"/>
              <a:t> tin </a:t>
            </a:r>
            <a:r>
              <a:rPr lang="en-US" baseline="0" dirty="0" err="1" smtClean="0"/>
              <a:t>trong</a:t>
            </a:r>
            <a:r>
              <a:rPr lang="en-US" baseline="0" dirty="0" smtClean="0"/>
              <a:t> SQL SERVER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nào</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em</a:t>
            </a:r>
            <a:r>
              <a:rPr lang="en-US" baseline="0" dirty="0" smtClean="0"/>
              <a:t> </a:t>
            </a:r>
            <a:r>
              <a:rPr lang="en-US" baseline="0" dirty="0" err="1" smtClean="0"/>
              <a:t>tạo</a:t>
            </a:r>
            <a:r>
              <a:rPr lang="en-US" baseline="0" dirty="0" smtClean="0"/>
              <a:t> </a:t>
            </a:r>
            <a:r>
              <a:rPr lang="en-US" baseline="0" dirty="0" err="1" smtClean="0"/>
              <a:t>CSDL</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bảng</a:t>
            </a:r>
            <a:r>
              <a:rPr lang="en-US" baseline="0" dirty="0" smtClean="0"/>
              <a:t> </a:t>
            </a:r>
            <a:r>
              <a:rPr lang="en-US" baseline="0" dirty="0" err="1" smtClean="0"/>
              <a:t>chứa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tạo</a:t>
            </a:r>
            <a:r>
              <a:rPr lang="en-US" baseline="0" dirty="0" smtClean="0"/>
              <a:t> </a:t>
            </a:r>
            <a:r>
              <a:rPr lang="en-US" baseline="0" dirty="0" err="1" smtClean="0"/>
              <a:t>các</a:t>
            </a:r>
            <a:r>
              <a:rPr lang="en-US" baseline="0" dirty="0" smtClean="0"/>
              <a:t> view, </a:t>
            </a:r>
            <a:r>
              <a:rPr lang="en-US" baseline="0" dirty="0" err="1" smtClean="0"/>
              <a:t>các</a:t>
            </a:r>
            <a:r>
              <a:rPr lang="en-US" baseline="0" dirty="0" smtClean="0"/>
              <a:t> trigger </a:t>
            </a:r>
            <a:r>
              <a:rPr lang="en-US" baseline="0" dirty="0" err="1" smtClean="0"/>
              <a:t>thì</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những</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đó</a:t>
            </a:r>
            <a:r>
              <a:rPr lang="en-US" baseline="0" dirty="0" smtClean="0"/>
              <a:t> </a:t>
            </a:r>
            <a:r>
              <a:rPr lang="en-US" baseline="0" dirty="0" err="1" smtClean="0"/>
              <a:t>được</a:t>
            </a:r>
            <a:r>
              <a:rPr lang="en-US" baseline="0" dirty="0" smtClean="0"/>
              <a:t> </a:t>
            </a:r>
            <a:r>
              <a:rPr lang="en-US" baseline="0" dirty="0" err="1" smtClean="0"/>
              <a:t>chứa</a:t>
            </a:r>
            <a:r>
              <a:rPr lang="en-US" baseline="0" dirty="0" smtClean="0"/>
              <a:t> ở </a:t>
            </a:r>
            <a:r>
              <a:rPr lang="en-US" baseline="0" dirty="0" err="1" smtClean="0"/>
              <a:t>đâu</a:t>
            </a:r>
            <a:r>
              <a:rPr lang="en-US" baseline="0" dirty="0" smtClean="0"/>
              <a:t>. </a:t>
            </a:r>
            <a:r>
              <a:rPr lang="en-US" baseline="0" dirty="0" err="1" smtClean="0"/>
              <a:t>Phần</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để</a:t>
            </a:r>
            <a:r>
              <a:rPr lang="en-US" baseline="0" dirty="0" smtClean="0"/>
              <a:t> </a:t>
            </a:r>
            <a:r>
              <a:rPr lang="en-US" baseline="0" dirty="0" err="1" smtClean="0"/>
              <a:t>các</a:t>
            </a:r>
            <a:r>
              <a:rPr lang="en-US" baseline="0" dirty="0" smtClean="0"/>
              <a:t> </a:t>
            </a:r>
            <a:r>
              <a:rPr lang="en-US" baseline="0" dirty="0" err="1" smtClean="0"/>
              <a:t>em</a:t>
            </a:r>
            <a:r>
              <a:rPr lang="en-US" baseline="0" dirty="0" smtClean="0"/>
              <a:t> </a:t>
            </a:r>
            <a:r>
              <a:rPr lang="en-US" baseline="0" dirty="0" err="1" smtClean="0"/>
              <a:t>rõ</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629B3DF-2A2B-4179-AA9B-623D3E29C8D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mn-lt"/>
                <a:ea typeface="+mn-ea"/>
                <a:cs typeface="+mn-cs"/>
              </a:rPr>
              <a:t>Quá trình này diễn ra như sau: đầu tiên khi có một sự thay đổi data như Insert, Update, Delete được yêu cầu từ các ứng dụng, SQL Server sẽ tải (load) data page tương ứng lên memory (vùng bộ nhớ này gọi là data cache), sau đó data trong data cache được thay đổi(những trang bị thay đổi còn gọi là </a:t>
            </a:r>
            <a:r>
              <a:rPr lang="vi-VN" sz="1200" b="0" i="1" kern="1200" dirty="0" smtClean="0">
                <a:solidFill>
                  <a:schemeClr val="tx1"/>
                </a:solidFill>
                <a:latin typeface="+mn-lt"/>
                <a:ea typeface="+mn-ea"/>
                <a:cs typeface="+mn-cs"/>
              </a:rPr>
              <a:t>dirty-page</a:t>
            </a:r>
            <a:r>
              <a:rPr lang="vi-VN" sz="1200" b="0" i="0" kern="1200" dirty="0" smtClean="0">
                <a:solidFill>
                  <a:schemeClr val="tx1"/>
                </a:solidFill>
                <a:latin typeface="+mn-lt"/>
                <a:ea typeface="+mn-ea"/>
                <a:cs typeface="+mn-cs"/>
              </a:rPr>
              <a:t>). Tiếp theo mọi sự thay đổi đều được ghi vào transaction log file cho nên người ta gọi là </a:t>
            </a:r>
            <a:r>
              <a:rPr lang="vi-VN" sz="1200" b="0" i="1" kern="1200" dirty="0" smtClean="0">
                <a:solidFill>
                  <a:schemeClr val="tx1"/>
                </a:solidFill>
                <a:latin typeface="+mn-lt"/>
                <a:ea typeface="+mn-ea"/>
                <a:cs typeface="+mn-cs"/>
              </a:rPr>
              <a:t>write-ahead</a:t>
            </a:r>
            <a:r>
              <a:rPr lang="vi-VN" sz="1200" b="0" i="0" kern="1200" dirty="0" smtClean="0">
                <a:solidFill>
                  <a:schemeClr val="tx1"/>
                </a:solidFill>
                <a:latin typeface="+mn-lt"/>
                <a:ea typeface="+mn-ea"/>
                <a:cs typeface="+mn-cs"/>
              </a:rPr>
              <a:t> log. Cuối cùng thì một quá trình gọi là </a:t>
            </a:r>
            <a:r>
              <a:rPr lang="vi-VN" sz="1200" b="1" i="0" kern="1200" dirty="0" smtClean="0">
                <a:solidFill>
                  <a:schemeClr val="tx1"/>
                </a:solidFill>
                <a:latin typeface="+mn-lt"/>
                <a:ea typeface="+mn-ea"/>
                <a:cs typeface="+mn-cs"/>
              </a:rPr>
              <a:t>Check Point Process</a:t>
            </a:r>
            <a:r>
              <a:rPr lang="vi-VN" sz="1200" b="0" i="0" kern="1200" dirty="0" smtClean="0">
                <a:solidFill>
                  <a:schemeClr val="tx1"/>
                </a:solidFill>
                <a:latin typeface="+mn-lt"/>
                <a:ea typeface="+mn-ea"/>
                <a:cs typeface="+mn-cs"/>
              </a:rPr>
              <a:t> sẽ kiểm tra và viết tất cả những transaction đã được commited (hoàn tất) vào dĩa cứng (flushing the page).</a:t>
            </a:r>
            <a:endParaRPr lang="en-US" dirty="0"/>
          </a:p>
        </p:txBody>
      </p:sp>
      <p:sp>
        <p:nvSpPr>
          <p:cNvPr id="4" name="Slide Number Placeholder 3"/>
          <p:cNvSpPr>
            <a:spLocks noGrp="1"/>
          </p:cNvSpPr>
          <p:nvPr>
            <p:ph type="sldNum" sz="quarter" idx="10"/>
          </p:nvPr>
        </p:nvSpPr>
        <p:spPr/>
        <p:txBody>
          <a:bodyPr/>
          <a:lstStyle/>
          <a:p>
            <a:fld id="{0629B3DF-2A2B-4179-AA9B-623D3E29C8D0}"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31"/>
          <p:cNvGrpSpPr>
            <a:grpSpLocks/>
          </p:cNvGrpSpPr>
          <p:nvPr/>
        </p:nvGrpSpPr>
        <p:grpSpPr bwMode="auto">
          <a:xfrm flipH="1">
            <a:off x="12700" y="692150"/>
            <a:ext cx="9093200" cy="6165850"/>
            <a:chOff x="0" y="436"/>
            <a:chExt cx="5760" cy="3884"/>
          </a:xfrm>
        </p:grpSpPr>
        <p:sp>
          <p:nvSpPr>
            <p:cNvPr id="5" name="Line 132"/>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6" name="Line 133"/>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7" name="Line 134"/>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8" name="Line 135"/>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9" name="Line 136"/>
            <p:cNvSpPr>
              <a:spLocks noChangeShapeType="1"/>
            </p:cNvSpPr>
            <p:nvPr userDrawn="1"/>
          </p:nvSpPr>
          <p:spPr bwMode="gray">
            <a:xfrm>
              <a:off x="1472" y="448"/>
              <a:ext cx="275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 name="Line 137"/>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1" name="Line 138"/>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2" name="Line 139"/>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3" name="Line 140"/>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4" name="Line 141"/>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5" name="Line 142"/>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6" name="Line 143"/>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7" name="Line 144"/>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8" name="Line 145"/>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9" name="Line 146"/>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0" name="Line 147"/>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1" name="Line 148"/>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2" name="Line 149"/>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3" name="Line 150"/>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4" name="Line 151"/>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5" name="Line 152"/>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6" name="Line 153"/>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7" name="Line 154"/>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8" name="Line 155"/>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29" name="Line 156"/>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0" name="Line 157"/>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1" name="Line 158"/>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2" name="Line 159"/>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3" name="Line 160"/>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4" name="Line 161"/>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5" name="Line 162"/>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6" name="Line 163"/>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37" name="Line 164"/>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nvGrpSpPr>
            <p:cNvPr id="3" name="Group 165"/>
            <p:cNvGrpSpPr>
              <a:grpSpLocks/>
            </p:cNvGrpSpPr>
            <p:nvPr userDrawn="1"/>
          </p:nvGrpSpPr>
          <p:grpSpPr bwMode="auto">
            <a:xfrm>
              <a:off x="0" y="13"/>
              <a:ext cx="5760" cy="699"/>
              <a:chOff x="235" y="2750"/>
              <a:chExt cx="5241" cy="699"/>
            </a:xfrm>
          </p:grpSpPr>
          <p:sp>
            <p:nvSpPr>
              <p:cNvPr id="48" name="Line 166"/>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9" name="Line 167"/>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50" name="Line 168"/>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51" name="Line 169"/>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sp>
          <p:nvSpPr>
            <p:cNvPr id="39" name="Line 170"/>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0" name="Line 171"/>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1" name="Line 172"/>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2" name="Line 173"/>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3" name="Line 174"/>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4" name="Line 175"/>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5" name="Line 176"/>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6" name="Line 177"/>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47" name="Line 178"/>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pic>
        <p:nvPicPr>
          <p:cNvPr id="52" name="Picture 182" descr="figure07_b"/>
          <p:cNvPicPr>
            <a:picLocks noChangeAspect="1" noChangeArrowheads="1"/>
          </p:cNvPicPr>
          <p:nvPr/>
        </p:nvPicPr>
        <p:blipFill>
          <a:blip r:embed="rId2"/>
          <a:srcRect/>
          <a:stretch>
            <a:fillRect/>
          </a:stretch>
        </p:blipFill>
        <p:spPr bwMode="gray">
          <a:xfrm>
            <a:off x="5638800" y="3124200"/>
            <a:ext cx="2447925" cy="2044700"/>
          </a:xfrm>
          <a:prstGeom prst="rect">
            <a:avLst/>
          </a:prstGeom>
          <a:noFill/>
          <a:ln w="9525">
            <a:noFill/>
            <a:miter lim="800000"/>
            <a:headEnd/>
            <a:tailEnd/>
          </a:ln>
        </p:spPr>
      </p:pic>
      <p:pic>
        <p:nvPicPr>
          <p:cNvPr id="53" name="Picture 183" descr="figure07_g"/>
          <p:cNvPicPr>
            <a:picLocks noChangeAspect="1" noChangeArrowheads="1"/>
          </p:cNvPicPr>
          <p:nvPr/>
        </p:nvPicPr>
        <p:blipFill>
          <a:blip r:embed="rId3"/>
          <a:srcRect/>
          <a:stretch>
            <a:fillRect/>
          </a:stretch>
        </p:blipFill>
        <p:spPr bwMode="gray">
          <a:xfrm>
            <a:off x="7019925" y="4005263"/>
            <a:ext cx="2124075" cy="1774825"/>
          </a:xfrm>
          <a:prstGeom prst="rect">
            <a:avLst/>
          </a:prstGeom>
          <a:noFill/>
          <a:ln w="9525">
            <a:noFill/>
            <a:miter lim="800000"/>
            <a:headEnd/>
            <a:tailEnd/>
          </a:ln>
        </p:spPr>
      </p:pic>
      <p:pic>
        <p:nvPicPr>
          <p:cNvPr id="54" name="Picture 184" descr="figure07_o copy"/>
          <p:cNvPicPr>
            <a:picLocks noChangeAspect="1" noChangeArrowheads="1"/>
          </p:cNvPicPr>
          <p:nvPr/>
        </p:nvPicPr>
        <p:blipFill>
          <a:blip r:embed="rId4"/>
          <a:srcRect/>
          <a:stretch>
            <a:fillRect/>
          </a:stretch>
        </p:blipFill>
        <p:spPr bwMode="gray">
          <a:xfrm>
            <a:off x="6227763" y="4868863"/>
            <a:ext cx="1619250" cy="1352550"/>
          </a:xfrm>
          <a:prstGeom prst="rect">
            <a:avLst/>
          </a:prstGeom>
          <a:noFill/>
          <a:ln w="9525">
            <a:noFill/>
            <a:miter lim="800000"/>
            <a:headEnd/>
            <a:tailEnd/>
          </a:ln>
        </p:spPr>
      </p:pic>
      <p:sp>
        <p:nvSpPr>
          <p:cNvPr id="3075" name="Rectangle 3"/>
          <p:cNvSpPr>
            <a:spLocks noGrp="1" noChangeArrowheads="1"/>
          </p:cNvSpPr>
          <p:nvPr>
            <p:ph type="subTitle" idx="1"/>
          </p:nvPr>
        </p:nvSpPr>
        <p:spPr bwMode="black">
          <a:xfrm>
            <a:off x="457200" y="5334000"/>
            <a:ext cx="7086600" cy="381000"/>
          </a:xfrm>
        </p:spPr>
        <p:txBody>
          <a:bodyPr/>
          <a:lstStyle>
            <a:lvl1pPr marL="0" indent="0">
              <a:buFont typeface="Wingdings" pitchFamily="2" charset="2"/>
              <a:buNone/>
              <a:defRPr sz="2400" b="1" baseline="0">
                <a:solidFill>
                  <a:schemeClr val="tx2"/>
                </a:solidFill>
                <a:latin typeface="Arial" pitchFamily="34" charset="0"/>
              </a:defRPr>
            </a:lvl1pPr>
          </a:lstStyle>
          <a:p>
            <a:r>
              <a:rPr lang="en-US" smtClean="0"/>
              <a:t>Click to edit Master subtitle style</a:t>
            </a:r>
            <a:endParaRPr lang="en-US" dirty="0"/>
          </a:p>
        </p:txBody>
      </p:sp>
      <p:sp>
        <p:nvSpPr>
          <p:cNvPr id="3258" name="Rectangle 186"/>
          <p:cNvSpPr>
            <a:spLocks noGrp="1" noChangeArrowheads="1"/>
          </p:cNvSpPr>
          <p:nvPr>
            <p:ph type="ctrTitle" sz="quarter"/>
          </p:nvPr>
        </p:nvSpPr>
        <p:spPr bwMode="gray">
          <a:xfrm>
            <a:off x="1066800" y="1524000"/>
            <a:ext cx="5410200" cy="3048000"/>
          </a:xfrm>
          <a:effectLst>
            <a:outerShdw dist="35921" dir="2700000" algn="ctr" rotWithShape="0">
              <a:schemeClr val="bg2"/>
            </a:outerShdw>
          </a:effectLst>
        </p:spPr>
        <p:txBody>
          <a:bodyPr/>
          <a:lstStyle>
            <a:lvl1pPr algn="l">
              <a:defRPr sz="4000" baseline="0">
                <a:solidFill>
                  <a:schemeClr val="tx1"/>
                </a:solidFill>
                <a:latin typeface="Arial" pitchFamily="34" charset="0"/>
              </a:defRPr>
            </a:lvl1pPr>
          </a:lstStyle>
          <a:p>
            <a:r>
              <a:rPr lang="en-US" altLang="ko-KR" smtClean="0"/>
              <a:t>Click to edit Master title style</a:t>
            </a:r>
            <a:endParaRPr lang="en-US" altLang="ko-KR" dirty="0"/>
          </a:p>
        </p:txBody>
      </p:sp>
      <p:sp>
        <p:nvSpPr>
          <p:cNvPr id="55" name="Rectangle 4"/>
          <p:cNvSpPr>
            <a:spLocks noGrp="1" noChangeArrowheads="1"/>
          </p:cNvSpPr>
          <p:nvPr>
            <p:ph type="dt" sz="half" idx="10"/>
          </p:nvPr>
        </p:nvSpPr>
        <p:spPr>
          <a:xfrm>
            <a:off x="457200" y="6477000"/>
            <a:ext cx="2133600" cy="244475"/>
          </a:xfrm>
        </p:spPr>
        <p:txBody>
          <a:bodyPr/>
          <a:lstStyle>
            <a:lvl1pPr>
              <a:defRPr sz="1200"/>
            </a:lvl1pPr>
          </a:lstStyle>
          <a:p>
            <a:fld id="{0612E943-2810-41F9-95DE-B0A662EE9F01}" type="datetimeFigureOut">
              <a:rPr lang="en-US" smtClean="0"/>
              <a:pPr/>
              <a:t>7/20/2017</a:t>
            </a:fld>
            <a:endParaRPr lang="en-US"/>
          </a:p>
        </p:txBody>
      </p:sp>
      <p:sp>
        <p:nvSpPr>
          <p:cNvPr id="56" name="Rectangle 5"/>
          <p:cNvSpPr>
            <a:spLocks noGrp="1" noChangeArrowheads="1"/>
          </p:cNvSpPr>
          <p:nvPr>
            <p:ph type="ftr" sz="quarter" idx="11"/>
          </p:nvPr>
        </p:nvSpPr>
        <p:spPr>
          <a:xfrm>
            <a:off x="3124200" y="6477000"/>
            <a:ext cx="2895600" cy="244475"/>
          </a:xfrm>
        </p:spPr>
        <p:txBody>
          <a:bodyPr/>
          <a:lstStyle>
            <a:lvl1pPr>
              <a:defRPr sz="1200"/>
            </a:lvl1pPr>
          </a:lstStyle>
          <a:p>
            <a:endParaRPr lang="en-US"/>
          </a:p>
        </p:txBody>
      </p:sp>
      <p:sp>
        <p:nvSpPr>
          <p:cNvPr id="57" name="Rectangle 6"/>
          <p:cNvSpPr>
            <a:spLocks noGrp="1" noChangeArrowheads="1"/>
          </p:cNvSpPr>
          <p:nvPr>
            <p:ph type="sldNum" sz="quarter" idx="12"/>
          </p:nvPr>
        </p:nvSpPr>
        <p:spPr>
          <a:xfrm>
            <a:off x="6553200" y="6477000"/>
            <a:ext cx="2133600" cy="244475"/>
          </a:xfrm>
        </p:spPr>
        <p:txBody>
          <a:bodyPr/>
          <a:lstStyle>
            <a:lvl1pPr>
              <a:defRPr sz="1200"/>
            </a:lvl1pPr>
          </a:lstStyle>
          <a:p>
            <a:fld id="{62E29DFD-8642-4EA8-B4FC-16A8B8B565D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3238" y="209550"/>
            <a:ext cx="2024062" cy="60531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76288" y="209550"/>
            <a:ext cx="5924550" cy="60531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85900" y="209550"/>
            <a:ext cx="73914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76288" y="1347788"/>
            <a:ext cx="7758112" cy="4914900"/>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aseline="0">
                <a:latin typeface="Arial" pitchFamily="34" charset="0"/>
              </a:defRPr>
            </a:lvl1pPr>
            <a:lvl2pPr>
              <a:defRPr baseline="0">
                <a:latin typeface="Arial" pitchFamily="34" charset="0"/>
              </a:defRPr>
            </a:lvl2pPr>
            <a:lvl3pPr>
              <a:defRPr baseline="0">
                <a:latin typeface="Arial" pitchFamily="34" charset="0"/>
              </a:defRPr>
            </a:lvl3pPr>
            <a:lvl4pPr>
              <a:defRPr baseline="0">
                <a:latin typeface="Arial" pitchFamily="34" charset="0"/>
              </a:defRPr>
            </a:lvl4pPr>
            <a:lvl5pPr>
              <a:defRPr baseline="0">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0612E943-2810-41F9-95DE-B0A662EE9F01}" type="datetimeFigureOut">
              <a:rPr lang="en-US" smtClean="0"/>
              <a:pPr/>
              <a:t>7/20/2017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aseline="0">
                <a:latin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0612E943-2810-41F9-95DE-B0A662EE9F01}" type="datetimeFigureOut">
              <a:rPr lang="en-US" smtClean="0"/>
              <a:pPr/>
              <a:t>7/20/2017</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6288" y="1347788"/>
            <a:ext cx="3802062"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0750" y="1347788"/>
            <a:ext cx="3803650" cy="4914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0612E943-2810-41F9-95DE-B0A662EE9F01}" type="datetimeFigureOut">
              <a:rPr lang="en-US" smtClean="0"/>
              <a:pPr/>
              <a:t>7/20/2017</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0612E943-2810-41F9-95DE-B0A662EE9F01}" type="datetimeFigureOut">
              <a:rPr lang="en-US" smtClean="0"/>
              <a:pPr/>
              <a:t>7/20/2017</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612E943-2810-41F9-95DE-B0A662EE9F01}" type="datetimeFigureOut">
              <a:rPr lang="en-US" smtClean="0"/>
              <a:pPr/>
              <a:t>7/20/2017</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0612E943-2810-41F9-95DE-B0A662EE9F01}" type="datetimeFigureOut">
              <a:rPr lang="en-US" smtClean="0"/>
              <a:pPr/>
              <a:t>7/20/2017</a:t>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62E29DFD-8642-4EA8-B4FC-16A8B8B565D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tint val="0"/>
                <a:invGamma/>
              </a:schemeClr>
            </a:gs>
          </a:gsLst>
          <a:lin ang="2700000" scaled="1"/>
        </a:gradFill>
        <a:effectLst/>
      </p:bgPr>
    </p:bg>
    <p:spTree>
      <p:nvGrpSpPr>
        <p:cNvPr id="1" name=""/>
        <p:cNvGrpSpPr/>
        <p:nvPr/>
      </p:nvGrpSpPr>
      <p:grpSpPr>
        <a:xfrm>
          <a:off x="0" y="0"/>
          <a:ext cx="0" cy="0"/>
          <a:chOff x="0" y="0"/>
          <a:chExt cx="0" cy="0"/>
        </a:xfrm>
      </p:grpSpPr>
      <p:grpSp>
        <p:nvGrpSpPr>
          <p:cNvPr id="4" name="Group 15"/>
          <p:cNvGrpSpPr>
            <a:grpSpLocks/>
          </p:cNvGrpSpPr>
          <p:nvPr/>
        </p:nvGrpSpPr>
        <p:grpSpPr bwMode="auto">
          <a:xfrm>
            <a:off x="-12700" y="692150"/>
            <a:ext cx="9144000" cy="6165850"/>
            <a:chOff x="0" y="436"/>
            <a:chExt cx="5760" cy="3884"/>
          </a:xfrm>
        </p:grpSpPr>
        <p:sp>
          <p:nvSpPr>
            <p:cNvPr id="2" name="Line 16"/>
            <p:cNvSpPr>
              <a:spLocks noChangeShapeType="1"/>
            </p:cNvSpPr>
            <p:nvPr userDrawn="1"/>
          </p:nvSpPr>
          <p:spPr bwMode="gray">
            <a:xfrm>
              <a:off x="1472" y="448"/>
              <a:ext cx="4288" cy="294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1" name="Line 17"/>
            <p:cNvSpPr>
              <a:spLocks noChangeShapeType="1"/>
            </p:cNvSpPr>
            <p:nvPr userDrawn="1"/>
          </p:nvSpPr>
          <p:spPr bwMode="gray">
            <a:xfrm>
              <a:off x="1472" y="448"/>
              <a:ext cx="4288" cy="347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2" name="Line 18"/>
            <p:cNvSpPr>
              <a:spLocks noChangeShapeType="1"/>
            </p:cNvSpPr>
            <p:nvPr userDrawn="1"/>
          </p:nvSpPr>
          <p:spPr bwMode="gray">
            <a:xfrm>
              <a:off x="1472" y="448"/>
              <a:ext cx="406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3" name="Line 19"/>
            <p:cNvSpPr>
              <a:spLocks noChangeShapeType="1"/>
            </p:cNvSpPr>
            <p:nvPr userDrawn="1"/>
          </p:nvSpPr>
          <p:spPr bwMode="gray">
            <a:xfrm>
              <a:off x="1472" y="448"/>
              <a:ext cx="340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4" name="Line 20"/>
            <p:cNvSpPr>
              <a:spLocks noChangeShapeType="1"/>
            </p:cNvSpPr>
            <p:nvPr userDrawn="1"/>
          </p:nvSpPr>
          <p:spPr bwMode="gray">
            <a:xfrm>
              <a:off x="1472" y="448"/>
              <a:ext cx="2787"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5" name="Line 21"/>
            <p:cNvSpPr>
              <a:spLocks noChangeShapeType="1"/>
            </p:cNvSpPr>
            <p:nvPr userDrawn="1"/>
          </p:nvSpPr>
          <p:spPr bwMode="gray">
            <a:xfrm>
              <a:off x="1472" y="448"/>
              <a:ext cx="2162"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6" name="Line 22"/>
            <p:cNvSpPr>
              <a:spLocks noChangeShapeType="1"/>
            </p:cNvSpPr>
            <p:nvPr userDrawn="1"/>
          </p:nvSpPr>
          <p:spPr bwMode="gray">
            <a:xfrm>
              <a:off x="1472" y="448"/>
              <a:ext cx="1612"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7" name="Line 23"/>
            <p:cNvSpPr>
              <a:spLocks noChangeShapeType="1"/>
            </p:cNvSpPr>
            <p:nvPr userDrawn="1"/>
          </p:nvSpPr>
          <p:spPr bwMode="gray">
            <a:xfrm>
              <a:off x="1472" y="448"/>
              <a:ext cx="1065"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8" name="Line 24"/>
            <p:cNvSpPr>
              <a:spLocks noChangeShapeType="1"/>
            </p:cNvSpPr>
            <p:nvPr userDrawn="1"/>
          </p:nvSpPr>
          <p:spPr bwMode="gray">
            <a:xfrm>
              <a:off x="1472" y="448"/>
              <a:ext cx="514"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49" name="Line 25"/>
            <p:cNvSpPr>
              <a:spLocks noChangeShapeType="1"/>
            </p:cNvSpPr>
            <p:nvPr userDrawn="1"/>
          </p:nvSpPr>
          <p:spPr bwMode="gray">
            <a:xfrm>
              <a:off x="1472" y="448"/>
              <a:ext cx="0" cy="3872"/>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0" name="Line 26"/>
            <p:cNvSpPr>
              <a:spLocks noChangeShapeType="1"/>
            </p:cNvSpPr>
            <p:nvPr userDrawn="1"/>
          </p:nvSpPr>
          <p:spPr bwMode="gray">
            <a:xfrm>
              <a:off x="1472" y="448"/>
              <a:ext cx="4288" cy="254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1" name="Line 27"/>
            <p:cNvSpPr>
              <a:spLocks noChangeShapeType="1"/>
            </p:cNvSpPr>
            <p:nvPr userDrawn="1"/>
          </p:nvSpPr>
          <p:spPr bwMode="gray">
            <a:xfrm>
              <a:off x="1472" y="448"/>
              <a:ext cx="4288" cy="2195"/>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2" name="Line 28"/>
            <p:cNvSpPr>
              <a:spLocks noChangeShapeType="1"/>
            </p:cNvSpPr>
            <p:nvPr userDrawn="1"/>
          </p:nvSpPr>
          <p:spPr bwMode="gray">
            <a:xfrm>
              <a:off x="1472" y="448"/>
              <a:ext cx="4288" cy="189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3" name="Line 29"/>
            <p:cNvSpPr>
              <a:spLocks noChangeShapeType="1"/>
            </p:cNvSpPr>
            <p:nvPr userDrawn="1"/>
          </p:nvSpPr>
          <p:spPr bwMode="gray">
            <a:xfrm>
              <a:off x="1472" y="448"/>
              <a:ext cx="4288" cy="158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4" name="Line 30"/>
            <p:cNvSpPr>
              <a:spLocks noChangeShapeType="1"/>
            </p:cNvSpPr>
            <p:nvPr userDrawn="1"/>
          </p:nvSpPr>
          <p:spPr bwMode="gray">
            <a:xfrm>
              <a:off x="1515" y="462"/>
              <a:ext cx="4245" cy="130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5" name="Line 31"/>
            <p:cNvSpPr>
              <a:spLocks noChangeShapeType="1"/>
            </p:cNvSpPr>
            <p:nvPr userDrawn="1"/>
          </p:nvSpPr>
          <p:spPr bwMode="gray">
            <a:xfrm>
              <a:off x="1472" y="448"/>
              <a:ext cx="4288" cy="10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6" name="Line 32"/>
            <p:cNvSpPr>
              <a:spLocks noChangeShapeType="1"/>
            </p:cNvSpPr>
            <p:nvPr userDrawn="1"/>
          </p:nvSpPr>
          <p:spPr bwMode="gray">
            <a:xfrm>
              <a:off x="1472" y="448"/>
              <a:ext cx="4288" cy="833"/>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7" name="Line 33"/>
            <p:cNvSpPr>
              <a:spLocks noChangeShapeType="1"/>
            </p:cNvSpPr>
            <p:nvPr userDrawn="1"/>
          </p:nvSpPr>
          <p:spPr bwMode="gray">
            <a:xfrm>
              <a:off x="1472" y="448"/>
              <a:ext cx="4288" cy="613"/>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8" name="Line 34"/>
            <p:cNvSpPr>
              <a:spLocks noChangeShapeType="1"/>
            </p:cNvSpPr>
            <p:nvPr userDrawn="1"/>
          </p:nvSpPr>
          <p:spPr bwMode="gray">
            <a:xfrm>
              <a:off x="1472" y="448"/>
              <a:ext cx="4288" cy="438"/>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59" name="Line 35"/>
            <p:cNvSpPr>
              <a:spLocks noChangeShapeType="1"/>
            </p:cNvSpPr>
            <p:nvPr userDrawn="1"/>
          </p:nvSpPr>
          <p:spPr bwMode="gray">
            <a:xfrm>
              <a:off x="1472" y="448"/>
              <a:ext cx="4288" cy="25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0" name="Line 36"/>
            <p:cNvSpPr>
              <a:spLocks noChangeShapeType="1"/>
            </p:cNvSpPr>
            <p:nvPr userDrawn="1"/>
          </p:nvSpPr>
          <p:spPr bwMode="gray">
            <a:xfrm>
              <a:off x="1472" y="448"/>
              <a:ext cx="4288" cy="13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1" name="Line 37"/>
            <p:cNvSpPr>
              <a:spLocks noChangeShapeType="1"/>
            </p:cNvSpPr>
            <p:nvPr userDrawn="1"/>
          </p:nvSpPr>
          <p:spPr bwMode="gray">
            <a:xfrm flipH="1">
              <a:off x="0" y="449"/>
              <a:ext cx="1474"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2" name="Line 38"/>
            <p:cNvSpPr>
              <a:spLocks noChangeShapeType="1"/>
            </p:cNvSpPr>
            <p:nvPr userDrawn="1"/>
          </p:nvSpPr>
          <p:spPr bwMode="gray">
            <a:xfrm flipH="1">
              <a:off x="0" y="436"/>
              <a:ext cx="1474" cy="251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3" name="Line 39"/>
            <p:cNvSpPr>
              <a:spLocks noChangeShapeType="1"/>
            </p:cNvSpPr>
            <p:nvPr userDrawn="1"/>
          </p:nvSpPr>
          <p:spPr bwMode="gray">
            <a:xfrm flipH="1">
              <a:off x="0" y="462"/>
              <a:ext cx="1461" cy="346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4" name="Line 40"/>
            <p:cNvSpPr>
              <a:spLocks noChangeShapeType="1"/>
            </p:cNvSpPr>
            <p:nvPr userDrawn="1"/>
          </p:nvSpPr>
          <p:spPr bwMode="gray">
            <a:xfrm flipH="1">
              <a:off x="249" y="463"/>
              <a:ext cx="1215" cy="38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5" name="Line 41"/>
            <p:cNvSpPr>
              <a:spLocks noChangeShapeType="1"/>
            </p:cNvSpPr>
            <p:nvPr userDrawn="1"/>
          </p:nvSpPr>
          <p:spPr bwMode="gray">
            <a:xfrm flipH="1">
              <a:off x="657" y="472"/>
              <a:ext cx="808" cy="3848"/>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6" name="Line 42"/>
            <p:cNvSpPr>
              <a:spLocks noChangeShapeType="1"/>
            </p:cNvSpPr>
            <p:nvPr userDrawn="1"/>
          </p:nvSpPr>
          <p:spPr bwMode="gray">
            <a:xfrm flipH="1">
              <a:off x="1066" y="463"/>
              <a:ext cx="404" cy="385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7" name="Line 43"/>
            <p:cNvSpPr>
              <a:spLocks noChangeShapeType="1"/>
            </p:cNvSpPr>
            <p:nvPr userDrawn="1"/>
          </p:nvSpPr>
          <p:spPr bwMode="gray">
            <a:xfrm flipH="1">
              <a:off x="0" y="436"/>
              <a:ext cx="1474" cy="1875"/>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8" name="Line 44"/>
            <p:cNvSpPr>
              <a:spLocks noChangeShapeType="1"/>
            </p:cNvSpPr>
            <p:nvPr userDrawn="1"/>
          </p:nvSpPr>
          <p:spPr bwMode="gray">
            <a:xfrm flipH="1">
              <a:off x="0" y="466"/>
              <a:ext cx="1447" cy="132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69" name="Line 45"/>
            <p:cNvSpPr>
              <a:spLocks noChangeShapeType="1"/>
            </p:cNvSpPr>
            <p:nvPr userDrawn="1"/>
          </p:nvSpPr>
          <p:spPr bwMode="gray">
            <a:xfrm flipH="1">
              <a:off x="0" y="449"/>
              <a:ext cx="1474" cy="89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0" name="Line 46"/>
            <p:cNvSpPr>
              <a:spLocks noChangeShapeType="1"/>
            </p:cNvSpPr>
            <p:nvPr userDrawn="1"/>
          </p:nvSpPr>
          <p:spPr bwMode="gray">
            <a:xfrm flipH="1">
              <a:off x="0" y="471"/>
              <a:ext cx="1435" cy="50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1" name="Line 47"/>
            <p:cNvSpPr>
              <a:spLocks noChangeShapeType="1"/>
            </p:cNvSpPr>
            <p:nvPr userDrawn="1"/>
          </p:nvSpPr>
          <p:spPr bwMode="gray">
            <a:xfrm flipH="1">
              <a:off x="0" y="463"/>
              <a:ext cx="1464" cy="206"/>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2" name="Line 48"/>
            <p:cNvSpPr>
              <a:spLocks noChangeShapeType="1"/>
            </p:cNvSpPr>
            <p:nvPr userDrawn="1"/>
          </p:nvSpPr>
          <p:spPr bwMode="gray">
            <a:xfrm flipH="1">
              <a:off x="0" y="436"/>
              <a:ext cx="1474" cy="124"/>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nvGrpSpPr>
            <p:cNvPr id="5" name="Group 49"/>
            <p:cNvGrpSpPr>
              <a:grpSpLocks/>
            </p:cNvGrpSpPr>
            <p:nvPr userDrawn="1"/>
          </p:nvGrpSpPr>
          <p:grpSpPr bwMode="auto">
            <a:xfrm>
              <a:off x="0" y="2063"/>
              <a:ext cx="5760" cy="1220"/>
              <a:chOff x="235" y="2750"/>
              <a:chExt cx="5241" cy="699"/>
            </a:xfrm>
          </p:grpSpPr>
          <p:sp>
            <p:nvSpPr>
              <p:cNvPr id="3" name="Line 50"/>
              <p:cNvSpPr>
                <a:spLocks noChangeShapeType="1"/>
              </p:cNvSpPr>
              <p:nvPr/>
            </p:nvSpPr>
            <p:spPr bwMode="gray">
              <a:xfrm>
                <a:off x="235" y="3449"/>
                <a:ext cx="5241"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5" name="Line 51"/>
              <p:cNvSpPr>
                <a:spLocks noChangeShapeType="1"/>
              </p:cNvSpPr>
              <p:nvPr/>
            </p:nvSpPr>
            <p:spPr bwMode="gray">
              <a:xfrm>
                <a:off x="235" y="3191"/>
                <a:ext cx="5241"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6" name="Line 52"/>
              <p:cNvSpPr>
                <a:spLocks noChangeShapeType="1"/>
              </p:cNvSpPr>
              <p:nvPr/>
            </p:nvSpPr>
            <p:spPr bwMode="gray">
              <a:xfrm>
                <a:off x="235" y="2958"/>
                <a:ext cx="5239"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7" name="Line 53"/>
              <p:cNvSpPr>
                <a:spLocks noChangeShapeType="1"/>
              </p:cNvSpPr>
              <p:nvPr/>
            </p:nvSpPr>
            <p:spPr bwMode="gray">
              <a:xfrm>
                <a:off x="235" y="2750"/>
                <a:ext cx="5239"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sp>
          <p:nvSpPr>
            <p:cNvPr id="1078" name="Line 54"/>
            <p:cNvSpPr>
              <a:spLocks noChangeShapeType="1"/>
            </p:cNvSpPr>
            <p:nvPr userDrawn="1"/>
          </p:nvSpPr>
          <p:spPr bwMode="gray">
            <a:xfrm>
              <a:off x="0" y="1753"/>
              <a:ext cx="5760"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79" name="Line 55"/>
            <p:cNvSpPr>
              <a:spLocks noChangeShapeType="1"/>
            </p:cNvSpPr>
            <p:nvPr userDrawn="1"/>
          </p:nvSpPr>
          <p:spPr bwMode="gray">
            <a:xfrm flipV="1">
              <a:off x="0" y="1455"/>
              <a:ext cx="5760" cy="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0" name="Line 56"/>
            <p:cNvSpPr>
              <a:spLocks noChangeShapeType="1"/>
            </p:cNvSpPr>
            <p:nvPr userDrawn="1"/>
          </p:nvSpPr>
          <p:spPr bwMode="gray">
            <a:xfrm>
              <a:off x="0" y="1182"/>
              <a:ext cx="5760" cy="9"/>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1" name="Line 57"/>
            <p:cNvSpPr>
              <a:spLocks noChangeShapeType="1"/>
            </p:cNvSpPr>
            <p:nvPr userDrawn="1"/>
          </p:nvSpPr>
          <p:spPr bwMode="gray">
            <a:xfrm>
              <a:off x="0" y="965"/>
              <a:ext cx="5734"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2" name="Line 58"/>
            <p:cNvSpPr>
              <a:spLocks noChangeShapeType="1"/>
            </p:cNvSpPr>
            <p:nvPr userDrawn="1"/>
          </p:nvSpPr>
          <p:spPr bwMode="gray">
            <a:xfrm flipV="1">
              <a:off x="0" y="780"/>
              <a:ext cx="5760" cy="11"/>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3" name="Line 59"/>
            <p:cNvSpPr>
              <a:spLocks noChangeShapeType="1"/>
            </p:cNvSpPr>
            <p:nvPr userDrawn="1"/>
          </p:nvSpPr>
          <p:spPr bwMode="gray">
            <a:xfrm>
              <a:off x="0" y="661"/>
              <a:ext cx="5760" cy="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4" name="Line 60"/>
            <p:cNvSpPr>
              <a:spLocks noChangeShapeType="1"/>
            </p:cNvSpPr>
            <p:nvPr userDrawn="1"/>
          </p:nvSpPr>
          <p:spPr bwMode="gray">
            <a:xfrm flipV="1">
              <a:off x="0" y="558"/>
              <a:ext cx="5760" cy="17"/>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5" name="Line 61"/>
            <p:cNvSpPr>
              <a:spLocks noChangeShapeType="1"/>
            </p:cNvSpPr>
            <p:nvPr userDrawn="1"/>
          </p:nvSpPr>
          <p:spPr bwMode="gray">
            <a:xfrm>
              <a:off x="25" y="521"/>
              <a:ext cx="5735"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6" name="Line 62"/>
            <p:cNvSpPr>
              <a:spLocks noChangeShapeType="1"/>
            </p:cNvSpPr>
            <p:nvPr userDrawn="1"/>
          </p:nvSpPr>
          <p:spPr bwMode="gray">
            <a:xfrm>
              <a:off x="0" y="482"/>
              <a:ext cx="5760"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grpSp>
      <p:sp>
        <p:nvSpPr>
          <p:cNvPr id="1087" name="Line 63"/>
          <p:cNvSpPr>
            <a:spLocks noChangeShapeType="1"/>
          </p:cNvSpPr>
          <p:nvPr/>
        </p:nvSpPr>
        <p:spPr bwMode="gray">
          <a:xfrm flipH="1">
            <a:off x="-12700" y="712788"/>
            <a:ext cx="2339975"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8" name="Line 64"/>
          <p:cNvSpPr>
            <a:spLocks noChangeShapeType="1"/>
          </p:cNvSpPr>
          <p:nvPr/>
        </p:nvSpPr>
        <p:spPr bwMode="gray">
          <a:xfrm flipH="1">
            <a:off x="-12700" y="712788"/>
            <a:ext cx="2339975" cy="34925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89" name="Line 65"/>
          <p:cNvSpPr>
            <a:spLocks noChangeShapeType="1"/>
          </p:cNvSpPr>
          <p:nvPr/>
        </p:nvSpPr>
        <p:spPr bwMode="gray">
          <a:xfrm flipH="1">
            <a:off x="-12700" y="692150"/>
            <a:ext cx="2339975" cy="19685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90" name="Line 66"/>
          <p:cNvSpPr>
            <a:spLocks noChangeShapeType="1"/>
          </p:cNvSpPr>
          <p:nvPr/>
        </p:nvSpPr>
        <p:spPr bwMode="gray">
          <a:xfrm>
            <a:off x="-12700" y="765175"/>
            <a:ext cx="9144000" cy="0"/>
          </a:xfrm>
          <a:prstGeom prst="line">
            <a:avLst/>
          </a:prstGeom>
          <a:noFill/>
          <a:ln w="3175">
            <a:solidFill>
              <a:srgbClr val="FFFFFF"/>
            </a:solidFill>
            <a:round/>
            <a:headEnd type="none" w="sm" len="sm"/>
            <a:tailEnd type="none" w="sm" len="sm"/>
          </a:ln>
          <a:effectLst/>
        </p:spPr>
        <p:txBody>
          <a:bodyPr wrap="none" anchor="ctr"/>
          <a:lstStyle/>
          <a:p>
            <a:pPr>
              <a:defRPr/>
            </a:pPr>
            <a:endParaRPr lang="en-US">
              <a:latin typeface="Arial" pitchFamily="34" charset="0"/>
              <a:cs typeface="+mn-cs"/>
            </a:endParaRPr>
          </a:p>
        </p:txBody>
      </p:sp>
      <p:sp>
        <p:nvSpPr>
          <p:cNvPr id="1091" name="Freeform 67"/>
          <p:cNvSpPr>
            <a:spLocks/>
          </p:cNvSpPr>
          <p:nvPr/>
        </p:nvSpPr>
        <p:spPr bwMode="gray">
          <a:xfrm>
            <a:off x="-12700" y="0"/>
            <a:ext cx="9156700" cy="1600200"/>
          </a:xfrm>
          <a:custGeom>
            <a:avLst/>
            <a:gdLst/>
            <a:ahLst/>
            <a:cxnLst>
              <a:cxn ang="0">
                <a:pos x="0" y="0"/>
              </a:cxn>
              <a:cxn ang="0">
                <a:pos x="0" y="688"/>
              </a:cxn>
              <a:cxn ang="0">
                <a:pos x="2008" y="492"/>
              </a:cxn>
              <a:cxn ang="0">
                <a:pos x="5768" y="1008"/>
              </a:cxn>
              <a:cxn ang="0">
                <a:pos x="5768" y="0"/>
              </a:cxn>
              <a:cxn ang="0">
                <a:pos x="0" y="0"/>
              </a:cxn>
            </a:cxnLst>
            <a:rect l="0" t="0" r="r" b="b"/>
            <a:pathLst>
              <a:path w="5768" h="1008">
                <a:moveTo>
                  <a:pt x="0" y="0"/>
                </a:moveTo>
                <a:lnTo>
                  <a:pt x="0" y="688"/>
                </a:lnTo>
                <a:cubicBezTo>
                  <a:pt x="72" y="682"/>
                  <a:pt x="776" y="535"/>
                  <a:pt x="2008" y="492"/>
                </a:cubicBezTo>
                <a:cubicBezTo>
                  <a:pt x="3240" y="449"/>
                  <a:pt x="4792" y="608"/>
                  <a:pt x="5768" y="1008"/>
                </a:cubicBezTo>
                <a:lnTo>
                  <a:pt x="5768" y="0"/>
                </a:lnTo>
                <a:lnTo>
                  <a:pt x="0" y="0"/>
                </a:lnTo>
                <a:close/>
              </a:path>
            </a:pathLst>
          </a:custGeom>
          <a:gradFill rotWithShape="1">
            <a:gsLst>
              <a:gs pos="0">
                <a:schemeClr val="hlink"/>
              </a:gs>
              <a:gs pos="100000">
                <a:schemeClr val="hlink">
                  <a:gamma/>
                  <a:shade val="63529"/>
                  <a:invGamma/>
                </a:schemeClr>
              </a:gs>
            </a:gsLst>
            <a:lin ang="0" scaled="1"/>
          </a:gradFill>
          <a:ln w="9525">
            <a:noFill/>
            <a:round/>
            <a:headEnd/>
            <a:tailEnd/>
          </a:ln>
          <a:effectLst/>
        </p:spPr>
        <p:txBody>
          <a:bodyPr/>
          <a:lstStyle/>
          <a:p>
            <a:pPr>
              <a:defRPr/>
            </a:pPr>
            <a:endParaRPr lang="en-US">
              <a:latin typeface="Arial" pitchFamily="34" charset="0"/>
              <a:cs typeface="+mn-cs"/>
            </a:endParaRPr>
          </a:p>
        </p:txBody>
      </p:sp>
      <p:sp>
        <p:nvSpPr>
          <p:cNvPr id="1092" name="Freeform 68"/>
          <p:cNvSpPr>
            <a:spLocks/>
          </p:cNvSpPr>
          <p:nvPr/>
        </p:nvSpPr>
        <p:spPr bwMode="gray">
          <a:xfrm>
            <a:off x="-12700" y="-12700"/>
            <a:ext cx="9156700" cy="1354138"/>
          </a:xfrm>
          <a:custGeom>
            <a:avLst/>
            <a:gdLst/>
            <a:ahLst/>
            <a:cxnLst>
              <a:cxn ang="0">
                <a:pos x="0" y="0"/>
              </a:cxn>
              <a:cxn ang="0">
                <a:pos x="0" y="767"/>
              </a:cxn>
              <a:cxn ang="0">
                <a:pos x="2104" y="448"/>
              </a:cxn>
              <a:cxn ang="0">
                <a:pos x="5768" y="848"/>
              </a:cxn>
              <a:cxn ang="0">
                <a:pos x="5760" y="8"/>
              </a:cxn>
              <a:cxn ang="0">
                <a:pos x="0" y="0"/>
              </a:cxn>
            </a:cxnLst>
            <a:rect l="0" t="0" r="r" b="b"/>
            <a:pathLst>
              <a:path w="5768" h="848">
                <a:moveTo>
                  <a:pt x="0" y="0"/>
                </a:moveTo>
                <a:lnTo>
                  <a:pt x="0" y="767"/>
                </a:lnTo>
                <a:cubicBezTo>
                  <a:pt x="72" y="760"/>
                  <a:pt x="879" y="496"/>
                  <a:pt x="2104" y="448"/>
                </a:cubicBezTo>
                <a:cubicBezTo>
                  <a:pt x="3330" y="401"/>
                  <a:pt x="4792" y="472"/>
                  <a:pt x="5768" y="848"/>
                </a:cubicBezTo>
                <a:lnTo>
                  <a:pt x="5760" y="8"/>
                </a:lnTo>
                <a:lnTo>
                  <a:pt x="0" y="0"/>
                </a:lnTo>
                <a:close/>
              </a:path>
            </a:pathLst>
          </a:custGeom>
          <a:gradFill rotWithShape="1">
            <a:gsLst>
              <a:gs pos="0">
                <a:schemeClr val="hlink">
                  <a:gamma/>
                  <a:shade val="63529"/>
                  <a:invGamma/>
                </a:schemeClr>
              </a:gs>
              <a:gs pos="100000">
                <a:schemeClr val="hlink"/>
              </a:gs>
            </a:gsLst>
            <a:lin ang="0" scaled="1"/>
          </a:gradFill>
          <a:ln w="9525">
            <a:noFill/>
            <a:round/>
            <a:headEnd/>
            <a:tailEnd/>
          </a:ln>
          <a:effectLst/>
        </p:spPr>
        <p:txBody>
          <a:bodyPr/>
          <a:lstStyle/>
          <a:p>
            <a:pPr>
              <a:defRPr/>
            </a:pPr>
            <a:endParaRPr lang="en-US">
              <a:latin typeface="Arial" pitchFamily="34" charset="0"/>
              <a:cs typeface="+mn-cs"/>
            </a:endParaRPr>
          </a:p>
        </p:txBody>
      </p:sp>
      <p:pic>
        <p:nvPicPr>
          <p:cNvPr id="1033" name="Picture 69" descr="figure07_o copy"/>
          <p:cNvPicPr>
            <a:picLocks noChangeAspect="1" noChangeArrowheads="1"/>
          </p:cNvPicPr>
          <p:nvPr/>
        </p:nvPicPr>
        <p:blipFill>
          <a:blip r:embed="rId14"/>
          <a:srcRect/>
          <a:stretch>
            <a:fillRect/>
          </a:stretch>
        </p:blipFill>
        <p:spPr bwMode="gray">
          <a:xfrm>
            <a:off x="600075" y="115888"/>
            <a:ext cx="1079500" cy="792162"/>
          </a:xfrm>
          <a:prstGeom prst="rect">
            <a:avLst/>
          </a:prstGeom>
          <a:noFill/>
          <a:ln w="9525">
            <a:noFill/>
            <a:miter lim="800000"/>
            <a:headEnd/>
            <a:tailEnd/>
          </a:ln>
        </p:spPr>
      </p:pic>
      <p:pic>
        <p:nvPicPr>
          <p:cNvPr id="1034" name="Picture 70" descr="figure07_b"/>
          <p:cNvPicPr>
            <a:picLocks noChangeAspect="1" noChangeArrowheads="1"/>
          </p:cNvPicPr>
          <p:nvPr/>
        </p:nvPicPr>
        <p:blipFill>
          <a:blip r:embed="rId15"/>
          <a:srcRect/>
          <a:stretch>
            <a:fillRect/>
          </a:stretch>
        </p:blipFill>
        <p:spPr bwMode="gray">
          <a:xfrm>
            <a:off x="-12700" y="333375"/>
            <a:ext cx="1439863" cy="1203325"/>
          </a:xfrm>
          <a:prstGeom prst="rect">
            <a:avLst/>
          </a:prstGeom>
          <a:noFill/>
          <a:ln w="9525">
            <a:noFill/>
            <a:miter lim="800000"/>
            <a:headEnd/>
            <a:tailEnd/>
          </a:ln>
        </p:spPr>
      </p:pic>
      <p:pic>
        <p:nvPicPr>
          <p:cNvPr id="1035" name="Picture 71" descr="figure07_g"/>
          <p:cNvPicPr>
            <a:picLocks noChangeAspect="1" noChangeArrowheads="1"/>
          </p:cNvPicPr>
          <p:nvPr/>
        </p:nvPicPr>
        <p:blipFill>
          <a:blip r:embed="rId16"/>
          <a:srcRect/>
          <a:stretch>
            <a:fillRect/>
          </a:stretch>
        </p:blipFill>
        <p:spPr bwMode="gray">
          <a:xfrm>
            <a:off x="1174750" y="404813"/>
            <a:ext cx="649288" cy="542925"/>
          </a:xfrm>
          <a:prstGeom prst="rect">
            <a:avLst/>
          </a:prstGeom>
          <a:noFill/>
          <a:ln w="9525">
            <a:noFill/>
            <a:miter lim="800000"/>
            <a:headEnd/>
            <a:tailEnd/>
          </a:ln>
        </p:spPr>
      </p:pic>
      <p:sp>
        <p:nvSpPr>
          <p:cNvPr id="1036" name="Rectangle 3"/>
          <p:cNvSpPr>
            <a:spLocks noGrp="1" noChangeArrowheads="1"/>
          </p:cNvSpPr>
          <p:nvPr>
            <p:ph type="body" idx="1"/>
          </p:nvPr>
        </p:nvSpPr>
        <p:spPr bwMode="auto">
          <a:xfrm>
            <a:off x="776288" y="1347788"/>
            <a:ext cx="7758112" cy="4914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2937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cs typeface="+mn-cs"/>
              </a:defRPr>
            </a:lvl1pPr>
          </a:lstStyle>
          <a:p>
            <a:fld id="{0612E943-2810-41F9-95DE-B0A662EE9F01}" type="datetimeFigureOut">
              <a:rPr lang="en-US" smtClean="0"/>
              <a:pPr/>
              <a:t>7/20/2017</a:t>
            </a:fld>
            <a:endParaRPr lang="en-US"/>
          </a:p>
        </p:txBody>
      </p:sp>
      <p:sp>
        <p:nvSpPr>
          <p:cNvPr id="1029" name="Rectangle 5"/>
          <p:cNvSpPr>
            <a:spLocks noGrp="1" noChangeArrowheads="1"/>
          </p:cNvSpPr>
          <p:nvPr>
            <p:ph type="ftr" sz="quarter" idx="3"/>
          </p:nvPr>
        </p:nvSpPr>
        <p:spPr bwMode="auto">
          <a:xfrm>
            <a:off x="3124200" y="642937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cs typeface="+mn-cs"/>
              </a:defRPr>
            </a:lvl1pPr>
          </a:lstStyle>
          <a:p>
            <a:endParaRPr lang="en-US"/>
          </a:p>
        </p:txBody>
      </p:sp>
      <p:sp>
        <p:nvSpPr>
          <p:cNvPr id="1030" name="Rectangle 6"/>
          <p:cNvSpPr>
            <a:spLocks noGrp="1" noChangeArrowheads="1"/>
          </p:cNvSpPr>
          <p:nvPr>
            <p:ph type="sldNum" sz="quarter" idx="4"/>
          </p:nvPr>
        </p:nvSpPr>
        <p:spPr bwMode="auto">
          <a:xfrm>
            <a:off x="6553200" y="642937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cs typeface="+mn-cs"/>
              </a:defRPr>
            </a:lvl1pPr>
          </a:lstStyle>
          <a:p>
            <a:fld id="{62E29DFD-8642-4EA8-B4FC-16A8B8B565D6}" type="slidenum">
              <a:rPr lang="en-US" smtClean="0"/>
              <a:pPr/>
              <a:t>‹#›</a:t>
            </a:fld>
            <a:endParaRPr lang="en-US"/>
          </a:p>
        </p:txBody>
      </p:sp>
      <p:sp>
        <p:nvSpPr>
          <p:cNvPr id="1040" name="Rectangle 2"/>
          <p:cNvSpPr>
            <a:spLocks noGrp="1" noChangeArrowheads="1"/>
          </p:cNvSpPr>
          <p:nvPr>
            <p:ph type="title"/>
          </p:nvPr>
        </p:nvSpPr>
        <p:spPr bwMode="white">
          <a:xfrm>
            <a:off x="1485900" y="209550"/>
            <a:ext cx="73914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3200" b="1">
          <a:solidFill>
            <a:srgbClr val="FFFFFF"/>
          </a:solidFill>
          <a:latin typeface="Arial" pitchFamily="34" charset="0"/>
          <a:ea typeface="+mj-ea"/>
          <a:cs typeface="+mj-cs"/>
        </a:defRPr>
      </a:lvl1pPr>
      <a:lvl2pPr algn="ctr" rtl="0" eaLnBrk="1" fontAlgn="base" hangingPunct="1">
        <a:spcBef>
          <a:spcPct val="0"/>
        </a:spcBef>
        <a:spcAft>
          <a:spcPct val="0"/>
        </a:spcAft>
        <a:defRPr sz="3200" b="1">
          <a:solidFill>
            <a:srgbClr val="FFFFFF"/>
          </a:solidFill>
          <a:latin typeface="Arial" charset="0"/>
        </a:defRPr>
      </a:lvl2pPr>
      <a:lvl3pPr algn="ctr" rtl="0" eaLnBrk="1" fontAlgn="base" hangingPunct="1">
        <a:spcBef>
          <a:spcPct val="0"/>
        </a:spcBef>
        <a:spcAft>
          <a:spcPct val="0"/>
        </a:spcAft>
        <a:defRPr sz="3200" b="1">
          <a:solidFill>
            <a:srgbClr val="FFFFFF"/>
          </a:solidFill>
          <a:latin typeface="Arial" charset="0"/>
        </a:defRPr>
      </a:lvl3pPr>
      <a:lvl4pPr algn="ctr" rtl="0" eaLnBrk="1" fontAlgn="base" hangingPunct="1">
        <a:spcBef>
          <a:spcPct val="0"/>
        </a:spcBef>
        <a:spcAft>
          <a:spcPct val="0"/>
        </a:spcAft>
        <a:defRPr sz="3200" b="1">
          <a:solidFill>
            <a:srgbClr val="FFFFFF"/>
          </a:solidFill>
          <a:latin typeface="Arial" charset="0"/>
        </a:defRPr>
      </a:lvl4pPr>
      <a:lvl5pPr algn="ctr" rtl="0" eaLnBrk="1" fontAlgn="base" hangingPunct="1">
        <a:spcBef>
          <a:spcPct val="0"/>
        </a:spcBef>
        <a:spcAft>
          <a:spcPct val="0"/>
        </a:spcAft>
        <a:defRPr sz="3200" b="1">
          <a:solidFill>
            <a:srgbClr val="FFFFFF"/>
          </a:solidFill>
          <a:latin typeface="Arial" charset="0"/>
        </a:defRPr>
      </a:lvl5pPr>
      <a:lvl6pPr marL="457200" algn="ctr" rtl="0" eaLnBrk="1" fontAlgn="base" hangingPunct="1">
        <a:spcBef>
          <a:spcPct val="0"/>
        </a:spcBef>
        <a:spcAft>
          <a:spcPct val="0"/>
        </a:spcAft>
        <a:defRPr sz="3200" b="1">
          <a:solidFill>
            <a:srgbClr val="FFFFFF"/>
          </a:solidFill>
          <a:latin typeface="Verdana" pitchFamily="34" charset="0"/>
        </a:defRPr>
      </a:lvl6pPr>
      <a:lvl7pPr marL="914400" algn="ctr" rtl="0" eaLnBrk="1" fontAlgn="base" hangingPunct="1">
        <a:spcBef>
          <a:spcPct val="0"/>
        </a:spcBef>
        <a:spcAft>
          <a:spcPct val="0"/>
        </a:spcAft>
        <a:defRPr sz="3200" b="1">
          <a:solidFill>
            <a:srgbClr val="FFFFFF"/>
          </a:solidFill>
          <a:latin typeface="Verdana" pitchFamily="34" charset="0"/>
        </a:defRPr>
      </a:lvl7pPr>
      <a:lvl8pPr marL="1371600" algn="ctr" rtl="0" eaLnBrk="1" fontAlgn="base" hangingPunct="1">
        <a:spcBef>
          <a:spcPct val="0"/>
        </a:spcBef>
        <a:spcAft>
          <a:spcPct val="0"/>
        </a:spcAft>
        <a:defRPr sz="3200" b="1">
          <a:solidFill>
            <a:srgbClr val="FFFFFF"/>
          </a:solidFill>
          <a:latin typeface="Verdana" pitchFamily="34" charset="0"/>
        </a:defRPr>
      </a:lvl8pPr>
      <a:lvl9pPr marL="1828800" algn="ctr" rtl="0" eaLnBrk="1" fontAlgn="base" hangingPunct="1">
        <a:spcBef>
          <a:spcPct val="0"/>
        </a:spcBef>
        <a:spcAft>
          <a:spcPct val="0"/>
        </a:spcAft>
        <a:defRPr sz="3200" b="1">
          <a:solidFill>
            <a:srgbClr val="FFFFFF"/>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defRPr>
      </a:lvl3pPr>
      <a:lvl4pPr marL="1600200" indent="-228600" algn="l" rtl="0" eaLnBrk="1" fontAlgn="base" hangingPunct="1">
        <a:spcBef>
          <a:spcPct val="20000"/>
        </a:spcBef>
        <a:spcAft>
          <a:spcPct val="0"/>
        </a:spcAft>
        <a:buChar char="–"/>
        <a:defRPr sz="2000">
          <a:solidFill>
            <a:schemeClr val="tx1"/>
          </a:solidFill>
          <a:latin typeface="Arial" pitchFamily="34" charset="0"/>
        </a:defRPr>
      </a:lvl4pPr>
      <a:lvl5pPr marL="2057400" indent="-228600" algn="l" rtl="0" eaLnBrk="1" fontAlgn="base" hangingPunct="1">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sz="quarter"/>
          </p:nvPr>
        </p:nvSpPr>
        <p:spPr>
          <a:xfrm>
            <a:off x="1066800" y="1066800"/>
            <a:ext cx="8077200" cy="3048000"/>
          </a:xfrm>
        </p:spPr>
        <p:txBody>
          <a:bodyPr/>
          <a:lstStyle/>
          <a:p>
            <a:r>
              <a:rPr lang="en-US" dirty="0" smtClean="0"/>
              <a:t>CƠ SỞ DỮ LIỆU TRONG </a:t>
            </a:r>
            <a:br>
              <a:rPr lang="en-US" dirty="0" smtClean="0"/>
            </a:br>
            <a:r>
              <a:rPr lang="en-US" dirty="0" smtClean="0"/>
              <a:t>SQL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Master: </a:t>
            </a:r>
          </a:p>
          <a:p>
            <a:pPr lvl="1" algn="just"/>
            <a:r>
              <a:rPr lang="en-US" dirty="0" err="1" smtClean="0"/>
              <a:t>Là</a:t>
            </a:r>
            <a:r>
              <a:rPr lang="en-US" dirty="0" smtClean="0"/>
              <a:t> CSDL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en-US" dirty="0" smtClean="0"/>
              <a:t> </a:t>
            </a:r>
            <a:r>
              <a:rPr lang="en-US" dirty="0" err="1" smtClean="0"/>
              <a:t>bởi</a:t>
            </a:r>
            <a:r>
              <a:rPr lang="en-US" dirty="0" smtClean="0"/>
              <a:t> SQL Server.</a:t>
            </a:r>
          </a:p>
          <a:p>
            <a:pPr lvl="1" algn="just"/>
            <a:r>
              <a:rPr lang="en-US" dirty="0" err="1" smtClean="0"/>
              <a:t>Chứa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thông</a:t>
            </a:r>
            <a:r>
              <a:rPr lang="en-US" dirty="0" smtClean="0"/>
              <a:t> tin </a:t>
            </a:r>
            <a:r>
              <a:rPr lang="en-US" dirty="0" err="1" smtClean="0"/>
              <a:t>cấp</a:t>
            </a:r>
            <a:r>
              <a:rPr lang="en-US" dirty="0" smtClean="0"/>
              <a:t> </a:t>
            </a:r>
            <a:r>
              <a:rPr lang="en-US" dirty="0" err="1" smtClean="0"/>
              <a:t>hệ</a:t>
            </a:r>
            <a:r>
              <a:rPr lang="en-US" dirty="0" smtClean="0"/>
              <a:t> </a:t>
            </a:r>
            <a:r>
              <a:rPr lang="en-US" dirty="0" err="1" smtClean="0"/>
              <a:t>thống</a:t>
            </a:r>
            <a:r>
              <a:rPr lang="en-US" dirty="0" smtClean="0"/>
              <a:t> (system-level information)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CSDL </a:t>
            </a:r>
            <a:r>
              <a:rPr lang="en-US" dirty="0" err="1" smtClean="0"/>
              <a:t>hệ</a:t>
            </a:r>
            <a:r>
              <a:rPr lang="en-US" dirty="0" smtClean="0"/>
              <a:t> </a:t>
            </a:r>
            <a:r>
              <a:rPr lang="en-US" dirty="0" err="1" smtClean="0"/>
              <a:t>thống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CSDL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như</a:t>
            </a:r>
            <a:r>
              <a:rPr lang="en-US" dirty="0" smtClean="0"/>
              <a:t> </a:t>
            </a:r>
            <a:r>
              <a:rPr lang="en-US" dirty="0" err="1" smtClean="0"/>
              <a:t>vị</a:t>
            </a:r>
            <a:r>
              <a:rPr lang="en-US" dirty="0" smtClean="0"/>
              <a:t> tri </a:t>
            </a:r>
            <a:r>
              <a:rPr lang="en-US" dirty="0" err="1" smtClean="0"/>
              <a:t>các</a:t>
            </a:r>
            <a:r>
              <a:rPr lang="en-US" dirty="0" smtClean="0"/>
              <a:t> data file, </a:t>
            </a:r>
            <a:r>
              <a:rPr lang="en-US" dirty="0" err="1" smtClean="0"/>
              <a:t>các</a:t>
            </a:r>
            <a:r>
              <a:rPr lang="en-US" dirty="0" smtClean="0"/>
              <a:t> login account, </a:t>
            </a:r>
            <a:r>
              <a:rPr lang="en-US" dirty="0" err="1" smtClean="0"/>
              <a:t>cấu</a:t>
            </a:r>
            <a:r>
              <a:rPr lang="en-US" dirty="0" smtClean="0"/>
              <a:t> </a:t>
            </a:r>
            <a:r>
              <a:rPr lang="en-US" dirty="0" err="1" smtClean="0"/>
              <a:t>hình</a:t>
            </a:r>
            <a:r>
              <a:rPr lang="en-US" dirty="0" smtClean="0"/>
              <a:t> </a:t>
            </a:r>
            <a:r>
              <a:rPr lang="en-US" dirty="0" err="1" smtClean="0"/>
              <a:t>của</a:t>
            </a:r>
            <a:r>
              <a:rPr lang="en-US" dirty="0" smtClean="0"/>
              <a:t> SQL Server, </a:t>
            </a:r>
            <a:r>
              <a:rPr lang="en-US" dirty="0" err="1" smtClean="0"/>
              <a:t>thông</a:t>
            </a:r>
            <a:r>
              <a:rPr lang="en-US" dirty="0" smtClean="0"/>
              <a:t> tin </a:t>
            </a:r>
            <a:r>
              <a:rPr lang="en-US" dirty="0" err="1" smtClean="0"/>
              <a:t>khởi</a:t>
            </a:r>
            <a:r>
              <a:rPr lang="en-US" dirty="0" smtClean="0"/>
              <a:t> </a:t>
            </a:r>
            <a:r>
              <a:rPr lang="en-US" dirty="0" err="1" smtClean="0"/>
              <a:t>tạo</a:t>
            </a:r>
            <a:r>
              <a:rPr lang="en-US" dirty="0" smtClean="0"/>
              <a:t> SQL Server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err="1" smtClean="0"/>
              <a:t>tempsdb</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tạm</a:t>
            </a:r>
            <a:r>
              <a:rPr lang="en-US" dirty="0" smtClean="0"/>
              <a:t> </a:t>
            </a:r>
            <a:r>
              <a:rPr lang="en-US" dirty="0" err="1" smtClean="0"/>
              <a:t>thời</a:t>
            </a:r>
            <a:r>
              <a:rPr lang="en-US" dirty="0" smtClean="0"/>
              <a:t> </a:t>
            </a:r>
            <a:r>
              <a:rPr lang="en-US" dirty="0" err="1" smtClean="0"/>
              <a:t>của</a:t>
            </a:r>
            <a:r>
              <a:rPr lang="en-US" dirty="0" smtClean="0"/>
              <a:t> SQL SERVER ( </a:t>
            </a:r>
            <a:r>
              <a:rPr lang="en-US" dirty="0" err="1" smtClean="0"/>
              <a:t>như</a:t>
            </a:r>
            <a:r>
              <a:rPr lang="en-US" dirty="0" smtClean="0"/>
              <a:t> table hay stored procedure) </a:t>
            </a:r>
            <a:r>
              <a:rPr lang="en-US" dirty="0" err="1" smtClean="0"/>
              <a:t>được</a:t>
            </a:r>
            <a:r>
              <a:rPr lang="en-US" dirty="0" smtClean="0"/>
              <a:t> </a:t>
            </a:r>
            <a:r>
              <a:rPr lang="en-US" dirty="0" err="1" smtClean="0"/>
              <a:t>tạm</a:t>
            </a:r>
            <a:r>
              <a:rPr lang="en-US" dirty="0" smtClean="0"/>
              <a:t> </a:t>
            </a:r>
            <a:r>
              <a:rPr lang="en-US" dirty="0" err="1" smtClean="0"/>
              <a:t>thời</a:t>
            </a:r>
            <a:r>
              <a:rPr lang="en-US" dirty="0" smtClean="0"/>
              <a:t> </a:t>
            </a:r>
            <a:r>
              <a:rPr lang="en-US" dirty="0" err="1" smtClean="0"/>
              <a:t>tạo</a:t>
            </a:r>
            <a:r>
              <a:rPr lang="en-US" dirty="0" smtClean="0"/>
              <a:t> </a:t>
            </a:r>
            <a:r>
              <a:rPr lang="en-US" dirty="0" err="1" smtClean="0"/>
              <a:t>ra</a:t>
            </a:r>
            <a:r>
              <a:rPr lang="en-US" dirty="0" smtClean="0"/>
              <a:t> </a:t>
            </a:r>
            <a:r>
              <a:rPr lang="en-US" dirty="0" err="1" smtClean="0"/>
              <a:t>bởi</a:t>
            </a:r>
            <a:r>
              <a:rPr lang="en-US" dirty="0" smtClean="0"/>
              <a:t> user hay SQL Server. </a:t>
            </a:r>
            <a:r>
              <a:rPr lang="en-US" dirty="0" err="1" smtClean="0"/>
              <a:t>Những</a:t>
            </a:r>
            <a:r>
              <a:rPr lang="en-US" dirty="0" smtClean="0"/>
              <a:t> table hay stored procedure </a:t>
            </a:r>
            <a:r>
              <a:rPr lang="en-US" dirty="0" err="1" smtClean="0"/>
              <a:t>này</a:t>
            </a:r>
            <a:r>
              <a:rPr lang="en-US" dirty="0" smtClean="0"/>
              <a:t> </a:t>
            </a:r>
            <a:r>
              <a:rPr lang="en-US" dirty="0" err="1" smtClean="0"/>
              <a:t>sẽ</a:t>
            </a:r>
            <a:r>
              <a:rPr lang="en-US" dirty="0" smtClean="0"/>
              <a:t> </a:t>
            </a:r>
            <a:r>
              <a:rPr lang="en-US" dirty="0" err="1" smtClean="0"/>
              <a:t>biến</a:t>
            </a:r>
            <a:r>
              <a:rPr lang="en-US" dirty="0" smtClean="0"/>
              <a:t> </a:t>
            </a:r>
            <a:r>
              <a:rPr lang="en-US" dirty="0" err="1" smtClean="0"/>
              <a:t>mất</a:t>
            </a:r>
            <a:r>
              <a:rPr lang="en-US" dirty="0" smtClean="0"/>
              <a:t> </a:t>
            </a:r>
            <a:r>
              <a:rPr lang="en-US" dirty="0" err="1" smtClean="0"/>
              <a:t>khi</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lại</a:t>
            </a:r>
            <a:r>
              <a:rPr lang="en-US" dirty="0" smtClean="0"/>
              <a:t> SQL Server hay </a:t>
            </a:r>
            <a:r>
              <a:rPr lang="en-US" dirty="0" err="1" smtClean="0"/>
              <a:t>khi</a:t>
            </a:r>
            <a:r>
              <a:rPr lang="en-US" dirty="0" smtClean="0"/>
              <a:t> disconnect.</a:t>
            </a:r>
          </a:p>
          <a:p>
            <a:pPr algn="just"/>
            <a:r>
              <a:rPr lang="en-US" dirty="0" smtClean="0"/>
              <a:t>model: </a:t>
            </a:r>
            <a:r>
              <a:rPr lang="en-US" dirty="0" err="1" smtClean="0"/>
              <a:t>là</a:t>
            </a:r>
            <a:r>
              <a:rPr lang="en-US" dirty="0" smtClean="0"/>
              <a:t> CSDL </a:t>
            </a:r>
            <a:r>
              <a:rPr lang="en-US" dirty="0" err="1" smtClean="0"/>
              <a:t>mẫu</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ra</a:t>
            </a:r>
            <a:r>
              <a:rPr lang="en-US" dirty="0" smtClean="0"/>
              <a:t> database user</a:t>
            </a:r>
          </a:p>
          <a:p>
            <a:pPr algn="just"/>
            <a:r>
              <a:rPr lang="en-US" dirty="0" err="1" smtClean="0"/>
              <a:t>msdb</a:t>
            </a:r>
            <a:r>
              <a:rPr lang="en-US" dirty="0" smtClean="0"/>
              <a:t>: </a:t>
            </a:r>
            <a:r>
              <a:rPr lang="en-US" dirty="0" err="1" smtClean="0"/>
              <a:t>lưu</a:t>
            </a:r>
            <a:r>
              <a:rPr lang="en-US" dirty="0" smtClean="0"/>
              <a:t> </a:t>
            </a:r>
            <a:r>
              <a:rPr lang="en-US" dirty="0" err="1" smtClean="0"/>
              <a:t>trữ</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lập</a:t>
            </a:r>
            <a:r>
              <a:rPr lang="en-US" dirty="0" smtClean="0"/>
              <a:t> </a:t>
            </a:r>
            <a:r>
              <a:rPr lang="en-US" dirty="0" err="1" smtClean="0"/>
              <a:t>lịch</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các</a:t>
            </a:r>
            <a:r>
              <a:rPr lang="en-US" dirty="0" smtClean="0"/>
              <a:t> </a:t>
            </a:r>
            <a:r>
              <a:rPr lang="en-US" dirty="0" err="1" smtClean="0"/>
              <a:t>công</a:t>
            </a:r>
            <a:r>
              <a:rPr lang="en-US" dirty="0" smtClean="0"/>
              <a:t> </a:t>
            </a:r>
            <a:r>
              <a:rPr lang="en-US" dirty="0" err="1" smtClean="0"/>
              <a:t>việc</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CSDL</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523999"/>
            <a:ext cx="8534399" cy="4953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76288" y="1347788"/>
            <a:ext cx="7758112" cy="709612"/>
          </a:xfrm>
        </p:spPr>
        <p:txBody>
          <a:bodyPr/>
          <a:lstStyle/>
          <a:p>
            <a:r>
              <a:rPr lang="en-US" dirty="0" err="1" smtClean="0"/>
              <a:t>Cú</a:t>
            </a:r>
            <a:r>
              <a:rPr lang="en-US" dirty="0" smtClean="0"/>
              <a:t> </a:t>
            </a:r>
            <a:r>
              <a:rPr lang="en-US" dirty="0" err="1" smtClean="0"/>
              <a:t>pháp</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CSDL</a:t>
            </a:r>
            <a:r>
              <a:rPr lang="en-US" dirty="0" smtClean="0"/>
              <a:t> </a:t>
            </a:r>
            <a:r>
              <a:rPr lang="en-US" dirty="0" err="1" smtClean="0"/>
              <a:t>là</a:t>
            </a:r>
            <a:r>
              <a:rPr lang="en-US" dirty="0" smtClean="0"/>
              <a:t>:</a:t>
            </a:r>
            <a:endParaRPr lang="en-US" dirty="0"/>
          </a:p>
        </p:txBody>
      </p:sp>
      <p:pic>
        <p:nvPicPr>
          <p:cNvPr id="2050" name="Picture 2"/>
          <p:cNvPicPr>
            <a:picLocks noChangeAspect="1" noChangeArrowheads="1"/>
          </p:cNvPicPr>
          <p:nvPr/>
        </p:nvPicPr>
        <p:blipFill>
          <a:blip r:embed="rId2"/>
          <a:srcRect/>
          <a:stretch>
            <a:fillRect/>
          </a:stretch>
        </p:blipFill>
        <p:spPr bwMode="auto">
          <a:xfrm>
            <a:off x="0" y="1869760"/>
            <a:ext cx="8938521" cy="5064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Tên_CSDL</a:t>
            </a:r>
            <a:r>
              <a:rPr lang="en-US" dirty="0" smtClean="0"/>
              <a:t>: </a:t>
            </a:r>
            <a:r>
              <a:rPr lang="en-US" dirty="0" err="1" smtClean="0"/>
              <a:t>tên</a:t>
            </a:r>
            <a:r>
              <a:rPr lang="en-US" dirty="0" smtClean="0"/>
              <a:t> </a:t>
            </a:r>
            <a:r>
              <a:rPr lang="en-US" dirty="0" err="1" smtClean="0"/>
              <a:t>của</a:t>
            </a:r>
            <a:r>
              <a:rPr lang="en-US" dirty="0" smtClean="0"/>
              <a:t> </a:t>
            </a:r>
            <a:r>
              <a:rPr lang="en-US" dirty="0" err="1" smtClean="0"/>
              <a:t>CSDL</a:t>
            </a:r>
            <a:endParaRPr lang="en-US" dirty="0" smtClean="0"/>
          </a:p>
          <a:p>
            <a:r>
              <a:rPr lang="en-US" dirty="0" smtClean="0"/>
              <a:t>On Primary: </a:t>
            </a:r>
            <a:r>
              <a:rPr lang="en-US" dirty="0" err="1" smtClean="0"/>
              <a:t>mô</a:t>
            </a:r>
            <a:r>
              <a:rPr lang="en-US" dirty="0" smtClean="0"/>
              <a:t> </a:t>
            </a:r>
            <a:r>
              <a:rPr lang="en-US" dirty="0" err="1" smtClean="0"/>
              <a:t>tả</a:t>
            </a:r>
            <a:r>
              <a:rPr lang="en-US" dirty="0" smtClean="0"/>
              <a:t> primary file </a:t>
            </a:r>
            <a:r>
              <a:rPr lang="en-US" dirty="0" err="1" smtClean="0"/>
              <a:t>của</a:t>
            </a:r>
            <a:r>
              <a:rPr lang="en-US" dirty="0" smtClean="0"/>
              <a:t> </a:t>
            </a:r>
            <a:r>
              <a:rPr lang="en-US" dirty="0" err="1" smtClean="0"/>
              <a:t>CSDL</a:t>
            </a:r>
            <a:endParaRPr lang="en-US" dirty="0" smtClean="0"/>
          </a:p>
          <a:p>
            <a:pPr lvl="1"/>
            <a:r>
              <a:rPr lang="en-US" dirty="0" smtClean="0"/>
              <a:t>Name: </a:t>
            </a:r>
            <a:r>
              <a:rPr lang="en-US" dirty="0" err="1" smtClean="0"/>
              <a:t>tên</a:t>
            </a:r>
            <a:r>
              <a:rPr lang="en-US" dirty="0" smtClean="0"/>
              <a:t> primary file</a:t>
            </a:r>
          </a:p>
          <a:p>
            <a:pPr lvl="1"/>
            <a:r>
              <a:rPr lang="en-US" dirty="0" smtClean="0"/>
              <a:t>File name: </a:t>
            </a:r>
            <a:r>
              <a:rPr lang="en-US" dirty="0" err="1" smtClean="0"/>
              <a:t>đường</a:t>
            </a:r>
            <a:r>
              <a:rPr lang="en-US" dirty="0" smtClean="0"/>
              <a:t> </a:t>
            </a:r>
            <a:r>
              <a:rPr lang="en-US" dirty="0" err="1" smtClean="0"/>
              <a:t>dẫn</a:t>
            </a:r>
            <a:r>
              <a:rPr lang="en-US" dirty="0" smtClean="0"/>
              <a:t> </a:t>
            </a:r>
            <a:r>
              <a:rPr lang="en-US" dirty="0" err="1" smtClean="0"/>
              <a:t>của</a:t>
            </a:r>
            <a:r>
              <a:rPr lang="en-US" dirty="0" smtClean="0"/>
              <a:t> primary file</a:t>
            </a:r>
          </a:p>
          <a:p>
            <a:pPr lvl="1"/>
            <a:r>
              <a:rPr lang="en-US" dirty="0" smtClean="0"/>
              <a:t>Size: </a:t>
            </a:r>
            <a:r>
              <a:rPr lang="en-US" dirty="0" err="1" smtClean="0"/>
              <a:t>kích</a:t>
            </a:r>
            <a:r>
              <a:rPr lang="en-US" dirty="0" smtClean="0"/>
              <a:t> </a:t>
            </a:r>
            <a:r>
              <a:rPr lang="en-US" dirty="0" err="1" smtClean="0"/>
              <a:t>thước</a:t>
            </a:r>
            <a:r>
              <a:rPr lang="en-US" dirty="0" smtClean="0"/>
              <a:t> </a:t>
            </a:r>
            <a:r>
              <a:rPr lang="en-US" dirty="0" err="1" smtClean="0"/>
              <a:t>của</a:t>
            </a:r>
            <a:r>
              <a:rPr lang="en-US" dirty="0" smtClean="0"/>
              <a:t> primary file</a:t>
            </a:r>
          </a:p>
          <a:p>
            <a:pPr lvl="1"/>
            <a:r>
              <a:rPr lang="en-US" dirty="0" err="1" smtClean="0"/>
              <a:t>MaxSize</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của</a:t>
            </a:r>
            <a:r>
              <a:rPr lang="en-US" dirty="0" smtClean="0"/>
              <a:t> primary file</a:t>
            </a:r>
          </a:p>
          <a:p>
            <a:pPr lvl="1"/>
            <a:r>
              <a:rPr lang="en-US" dirty="0" err="1" smtClean="0"/>
              <a:t>Filegrowth</a:t>
            </a:r>
            <a:r>
              <a:rPr lang="en-US" dirty="0" smtClean="0"/>
              <a:t>: </a:t>
            </a:r>
            <a:r>
              <a:rPr lang="en-US" dirty="0" err="1" smtClean="0"/>
              <a:t>chỉ</a:t>
            </a:r>
            <a:r>
              <a:rPr lang="en-US" dirty="0" smtClean="0"/>
              <a:t> </a:t>
            </a:r>
            <a:r>
              <a:rPr lang="en-US" dirty="0" err="1" smtClean="0"/>
              <a:t>định</a:t>
            </a:r>
            <a:r>
              <a:rPr lang="en-US" dirty="0" smtClean="0"/>
              <a:t> </a:t>
            </a:r>
            <a:r>
              <a:rPr lang="en-US" dirty="0" err="1" smtClean="0"/>
              <a:t>độ</a:t>
            </a:r>
            <a:r>
              <a:rPr lang="en-US" dirty="0" smtClean="0"/>
              <a:t> </a:t>
            </a:r>
            <a:r>
              <a:rPr lang="en-US" dirty="0" err="1" smtClean="0"/>
              <a:t>tăng</a:t>
            </a:r>
            <a:r>
              <a:rPr lang="en-US" dirty="0" smtClean="0"/>
              <a:t> </a:t>
            </a:r>
            <a:r>
              <a:rPr lang="en-US" dirty="0" err="1" smtClean="0"/>
              <a:t>nào</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việc</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primary file</a:t>
            </a:r>
          </a:p>
          <a:p>
            <a:r>
              <a:rPr lang="en-US" dirty="0" smtClean="0"/>
              <a:t>Log On: </a:t>
            </a:r>
            <a:r>
              <a:rPr lang="en-US" dirty="0" err="1" smtClean="0"/>
              <a:t>mô</a:t>
            </a:r>
            <a:r>
              <a:rPr lang="en-US" dirty="0" smtClean="0"/>
              <a:t> </a:t>
            </a:r>
            <a:r>
              <a:rPr lang="en-US" dirty="0" err="1" smtClean="0"/>
              <a:t>tả</a:t>
            </a:r>
            <a:r>
              <a:rPr lang="en-US" dirty="0" smtClean="0"/>
              <a:t> file log file </a:t>
            </a:r>
            <a:r>
              <a:rPr lang="en-US" dirty="0" err="1" smtClean="0"/>
              <a:t>của</a:t>
            </a:r>
            <a:r>
              <a:rPr lang="en-US" dirty="0" smtClean="0"/>
              <a:t> </a:t>
            </a:r>
            <a:r>
              <a:rPr lang="en-US" dirty="0" err="1" smtClean="0"/>
              <a:t>CSDL</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err="1" smtClean="0"/>
              <a:t>Ví</a:t>
            </a:r>
            <a:r>
              <a:rPr lang="en-US" dirty="0" smtClean="0"/>
              <a:t> </a:t>
            </a:r>
            <a:r>
              <a:rPr lang="en-US" dirty="0" err="1" smtClean="0"/>
              <a:t>dụ</a:t>
            </a:r>
            <a:r>
              <a:rPr lang="en-US" dirty="0" smtClean="0"/>
              <a:t> 1: </a:t>
            </a:r>
            <a:r>
              <a:rPr lang="en-US" dirty="0" err="1" smtClean="0"/>
              <a:t>Tạo</a:t>
            </a:r>
            <a:r>
              <a:rPr lang="en-US" dirty="0" smtClean="0"/>
              <a:t> CSDL TEST </a:t>
            </a:r>
            <a:r>
              <a:rPr lang="en-US" dirty="0" err="1" smtClean="0"/>
              <a:t>dành</a:t>
            </a:r>
            <a:r>
              <a:rPr lang="en-US" dirty="0" smtClean="0"/>
              <a:t> </a:t>
            </a:r>
            <a:r>
              <a:rPr lang="en-US" dirty="0" err="1" smtClean="0"/>
              <a:t>ra</a:t>
            </a:r>
            <a:r>
              <a:rPr lang="en-US" dirty="0" smtClean="0"/>
              <a:t> 20MB </a:t>
            </a:r>
            <a:r>
              <a:rPr lang="en-US" dirty="0" err="1" smtClean="0"/>
              <a:t>lúc</a:t>
            </a:r>
            <a:r>
              <a:rPr lang="en-US" dirty="0" smtClean="0"/>
              <a:t> </a:t>
            </a:r>
            <a:r>
              <a:rPr lang="en-US" dirty="0" err="1" smtClean="0"/>
              <a:t>đầu</a:t>
            </a:r>
            <a:r>
              <a:rPr lang="en-US" dirty="0" smtClean="0"/>
              <a:t> </a:t>
            </a:r>
            <a:r>
              <a:rPr lang="en-US" dirty="0" err="1" smtClean="0"/>
              <a:t>cho</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5MB </a:t>
            </a:r>
            <a:r>
              <a:rPr lang="en-US" dirty="0" err="1" smtClean="0"/>
              <a:t>cho</a:t>
            </a:r>
            <a:r>
              <a:rPr lang="en-US" dirty="0" smtClean="0"/>
              <a:t> </a:t>
            </a:r>
            <a:r>
              <a:rPr lang="en-US" dirty="0" err="1" smtClean="0"/>
              <a:t>phần</a:t>
            </a:r>
            <a:r>
              <a:rPr lang="en-US" dirty="0" smtClean="0"/>
              <a:t> </a:t>
            </a:r>
            <a:r>
              <a:rPr lang="en-US" dirty="0" err="1" smtClean="0"/>
              <a:t>nhật</a:t>
            </a:r>
            <a:r>
              <a:rPr lang="en-US" dirty="0" smtClean="0"/>
              <a:t> </a:t>
            </a:r>
            <a:r>
              <a:rPr lang="en-US" dirty="0" err="1" smtClean="0"/>
              <a:t>ký</a:t>
            </a:r>
            <a:r>
              <a:rPr lang="en-US" dirty="0" smtClean="0"/>
              <a:t> </a:t>
            </a:r>
            <a:r>
              <a:rPr lang="en-US" dirty="0" err="1" smtClean="0"/>
              <a:t>giao</a:t>
            </a:r>
            <a:r>
              <a:rPr lang="en-US" dirty="0" smtClean="0"/>
              <a:t> </a:t>
            </a:r>
            <a:r>
              <a:rPr lang="en-US" dirty="0" err="1" smtClean="0"/>
              <a:t>tác</a:t>
            </a:r>
            <a:r>
              <a:rPr lang="en-US" dirty="0" smtClean="0"/>
              <a:t> . </a:t>
            </a:r>
            <a:r>
              <a:rPr lang="en-US" dirty="0" err="1" smtClean="0"/>
              <a:t>Các</a:t>
            </a:r>
            <a:r>
              <a:rPr lang="en-US" dirty="0" smtClean="0"/>
              <a:t> </a:t>
            </a:r>
            <a:r>
              <a:rPr lang="en-US" dirty="0" err="1" smtClean="0"/>
              <a:t>tập</a:t>
            </a:r>
            <a:r>
              <a:rPr lang="en-US" dirty="0" smtClean="0"/>
              <a:t> tin </a:t>
            </a:r>
            <a:r>
              <a:rPr lang="en-US" dirty="0" err="1" smtClean="0"/>
              <a:t>có</a:t>
            </a:r>
            <a:r>
              <a:rPr lang="en-US" dirty="0" smtClean="0"/>
              <a:t> </a:t>
            </a:r>
            <a:r>
              <a:rPr lang="en-US" dirty="0" err="1" smtClean="0"/>
              <a:t>thể</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lên</a:t>
            </a:r>
            <a:r>
              <a:rPr lang="en-US" dirty="0" smtClean="0"/>
              <a:t> </a:t>
            </a:r>
            <a:r>
              <a:rPr lang="en-US" dirty="0" err="1" smtClean="0"/>
              <a:t>đến</a:t>
            </a:r>
            <a:r>
              <a:rPr lang="en-US" dirty="0" smtClean="0"/>
              <a:t> 100 MB </a:t>
            </a:r>
            <a:r>
              <a:rPr lang="en-US" dirty="0" err="1" smtClean="0"/>
              <a:t>với</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15 MB </a:t>
            </a:r>
            <a:r>
              <a:rPr lang="en-US" dirty="0" err="1" smtClean="0"/>
              <a:t>với</a:t>
            </a:r>
            <a:r>
              <a:rPr lang="en-US" dirty="0" smtClean="0"/>
              <a:t> </a:t>
            </a:r>
            <a:r>
              <a:rPr lang="en-US" dirty="0" err="1" smtClean="0"/>
              <a:t>phần</a:t>
            </a:r>
            <a:r>
              <a:rPr lang="en-US" dirty="0" smtClean="0"/>
              <a:t> </a:t>
            </a:r>
            <a:r>
              <a:rPr lang="en-US" dirty="0" err="1" smtClean="0"/>
              <a:t>nhật</a:t>
            </a:r>
            <a:r>
              <a:rPr lang="en-US" dirty="0" smtClean="0"/>
              <a:t> </a:t>
            </a:r>
            <a:r>
              <a:rPr lang="en-US" dirty="0" err="1" smtClean="0"/>
              <a:t>ký</a:t>
            </a:r>
            <a:r>
              <a:rPr lang="en-US" dirty="0" smtClean="0"/>
              <a:t> </a:t>
            </a:r>
            <a:r>
              <a:rPr lang="en-US" dirty="0" err="1" smtClean="0"/>
              <a:t>giao</a:t>
            </a:r>
            <a:r>
              <a:rPr lang="en-US" dirty="0" smtClean="0"/>
              <a:t> </a:t>
            </a:r>
            <a:r>
              <a:rPr lang="en-US" dirty="0" err="1" smtClean="0"/>
              <a:t>tác</a:t>
            </a:r>
            <a:r>
              <a:rPr lang="en-US" dirty="0" smtClean="0"/>
              <a:t>. </a:t>
            </a:r>
            <a:r>
              <a:rPr lang="en-US" dirty="0" err="1" smtClean="0"/>
              <a:t>Tốc</a:t>
            </a:r>
            <a:r>
              <a:rPr lang="en-US" dirty="0" smtClean="0"/>
              <a:t> </a:t>
            </a:r>
            <a:r>
              <a:rPr lang="en-US" dirty="0" err="1" smtClean="0"/>
              <a:t>độ</a:t>
            </a:r>
            <a:r>
              <a:rPr lang="en-US" dirty="0" smtClean="0"/>
              <a:t> </a:t>
            </a:r>
            <a:r>
              <a:rPr lang="en-US" dirty="0" err="1" smtClean="0"/>
              <a:t>tăng</a:t>
            </a:r>
            <a:r>
              <a:rPr lang="en-US" dirty="0" smtClean="0"/>
              <a:t> </a:t>
            </a:r>
            <a:r>
              <a:rPr lang="en-US" dirty="0" err="1" smtClean="0"/>
              <a:t>trưởng</a:t>
            </a:r>
            <a:r>
              <a:rPr lang="en-US" dirty="0" smtClean="0"/>
              <a:t> </a:t>
            </a:r>
            <a:r>
              <a:rPr lang="en-US" dirty="0" err="1" smtClean="0"/>
              <a:t>của</a:t>
            </a:r>
            <a:r>
              <a:rPr lang="en-US" dirty="0" smtClean="0"/>
              <a:t> file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5MB, </a:t>
            </a:r>
            <a:r>
              <a:rPr lang="en-US" dirty="0" err="1" smtClean="0"/>
              <a:t>của</a:t>
            </a:r>
            <a:r>
              <a:rPr lang="en-US" dirty="0" smtClean="0"/>
              <a:t> file </a:t>
            </a:r>
            <a:r>
              <a:rPr lang="en-US" dirty="0" err="1" smtClean="0"/>
              <a:t>nhật</a:t>
            </a:r>
            <a:r>
              <a:rPr lang="en-US" dirty="0" smtClean="0"/>
              <a:t> </a:t>
            </a:r>
            <a:r>
              <a:rPr lang="en-US" dirty="0" err="1" smtClean="0"/>
              <a:t>ký</a:t>
            </a:r>
            <a:r>
              <a:rPr lang="en-US" dirty="0" smtClean="0"/>
              <a:t> </a:t>
            </a:r>
            <a:r>
              <a:rPr lang="en-US" dirty="0" err="1" smtClean="0"/>
              <a:t>giao</a:t>
            </a:r>
            <a:r>
              <a:rPr lang="en-US" dirty="0" smtClean="0"/>
              <a:t> </a:t>
            </a:r>
            <a:r>
              <a:rPr lang="en-US" dirty="0" err="1" smtClean="0"/>
              <a:t>tác</a:t>
            </a:r>
            <a:r>
              <a:rPr lang="en-US" dirty="0" smtClean="0"/>
              <a:t> </a:t>
            </a:r>
            <a:r>
              <a:rPr lang="en-US" dirty="0" err="1" smtClean="0"/>
              <a:t>là</a:t>
            </a:r>
            <a:r>
              <a:rPr lang="en-US" dirty="0" smtClean="0"/>
              <a:t> 10%. </a:t>
            </a:r>
            <a:r>
              <a:rPr lang="en-US" dirty="0" err="1" smtClean="0"/>
              <a:t>Các</a:t>
            </a:r>
            <a:r>
              <a:rPr lang="en-US" dirty="0" smtClean="0"/>
              <a:t> </a:t>
            </a:r>
            <a:r>
              <a:rPr lang="en-US" dirty="0" smtClean="0"/>
              <a:t>file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a:t>
            </a:r>
            <a:r>
              <a:rPr lang="en-US" dirty="0" err="1" smtClean="0"/>
              <a:t>thư</a:t>
            </a:r>
            <a:r>
              <a:rPr lang="en-US" dirty="0" smtClean="0"/>
              <a:t> </a:t>
            </a:r>
            <a:r>
              <a:rPr lang="en-US" dirty="0" err="1" smtClean="0"/>
              <a:t>mục</a:t>
            </a:r>
            <a:r>
              <a:rPr lang="en-US" dirty="0" smtClean="0"/>
              <a:t> D</a:t>
            </a:r>
            <a:r>
              <a:rPr lang="en-US" dirty="0" smtClean="0"/>
              <a:t>:\ BT SQL\</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219200"/>
            <a:ext cx="7758112" cy="4914900"/>
          </a:xfrm>
        </p:spPr>
        <p:txBody>
          <a:bodyPr/>
          <a:lstStyle/>
          <a:p>
            <a:pPr>
              <a:buNone/>
            </a:pPr>
            <a:r>
              <a:rPr lang="en-US" sz="2400" dirty="0" smtClean="0"/>
              <a:t>CREATE DATABASE TEST</a:t>
            </a:r>
          </a:p>
          <a:p>
            <a:pPr>
              <a:buNone/>
            </a:pPr>
            <a:r>
              <a:rPr lang="en-US" sz="2400" dirty="0" smtClean="0"/>
              <a:t>On Primary</a:t>
            </a:r>
          </a:p>
          <a:p>
            <a:pPr>
              <a:buNone/>
            </a:pPr>
            <a:r>
              <a:rPr lang="en-US" sz="2400" dirty="0" smtClean="0"/>
              <a:t>(Name=</a:t>
            </a:r>
            <a:r>
              <a:rPr lang="en-US" sz="2400" dirty="0" err="1" smtClean="0"/>
              <a:t>TestData</a:t>
            </a:r>
            <a:r>
              <a:rPr lang="en-US" sz="2400" dirty="0" smtClean="0"/>
              <a:t>,</a:t>
            </a:r>
          </a:p>
          <a:p>
            <a:pPr>
              <a:buNone/>
            </a:pPr>
            <a:r>
              <a:rPr lang="en-US" sz="2400" dirty="0" smtClean="0"/>
              <a:t>Filename= 'D:\BT SQL\TestDat.mdf',</a:t>
            </a:r>
          </a:p>
          <a:p>
            <a:pPr>
              <a:buNone/>
            </a:pPr>
            <a:r>
              <a:rPr lang="en-US" sz="2400" dirty="0" smtClean="0"/>
              <a:t>Size=20 MB,</a:t>
            </a:r>
          </a:p>
          <a:p>
            <a:pPr>
              <a:buNone/>
            </a:pPr>
            <a:r>
              <a:rPr lang="en-US" sz="2400" dirty="0" err="1" smtClean="0"/>
              <a:t>MaxSize</a:t>
            </a:r>
            <a:r>
              <a:rPr lang="en-US" sz="2400" dirty="0" smtClean="0"/>
              <a:t>=100MB)</a:t>
            </a:r>
          </a:p>
          <a:p>
            <a:pPr>
              <a:buNone/>
            </a:pPr>
            <a:r>
              <a:rPr lang="en-US" sz="2400" dirty="0" smtClean="0"/>
              <a:t>Log On</a:t>
            </a:r>
          </a:p>
          <a:p>
            <a:pPr>
              <a:buNone/>
            </a:pPr>
            <a:r>
              <a:rPr lang="en-US" sz="2400" dirty="0" smtClean="0"/>
              <a:t>(Name=</a:t>
            </a:r>
            <a:r>
              <a:rPr lang="en-US" sz="2400" dirty="0" err="1" smtClean="0"/>
              <a:t>TestLog</a:t>
            </a:r>
            <a:r>
              <a:rPr lang="en-US" sz="2400" dirty="0" smtClean="0"/>
              <a:t>,</a:t>
            </a:r>
          </a:p>
          <a:p>
            <a:pPr>
              <a:buNone/>
            </a:pPr>
            <a:r>
              <a:rPr lang="en-US" sz="2400" dirty="0" err="1" smtClean="0"/>
              <a:t>FileName</a:t>
            </a:r>
            <a:r>
              <a:rPr lang="en-US" sz="2400" dirty="0" smtClean="0"/>
              <a:t>='D:\BT SQL\TestLog.ldf',</a:t>
            </a:r>
          </a:p>
          <a:p>
            <a:pPr>
              <a:buNone/>
            </a:pPr>
            <a:r>
              <a:rPr lang="en-US" sz="2400" dirty="0" smtClean="0"/>
              <a:t>Size=5MB,</a:t>
            </a:r>
          </a:p>
          <a:p>
            <a:pPr>
              <a:buNone/>
            </a:pPr>
            <a:r>
              <a:rPr lang="en-US" sz="2400" dirty="0" err="1" smtClean="0"/>
              <a:t>MaxSize</a:t>
            </a:r>
            <a:r>
              <a:rPr lang="en-US" sz="2400" dirty="0" smtClean="0"/>
              <a:t>=15MB</a:t>
            </a:r>
          </a:p>
          <a:p>
            <a:pPr>
              <a:buNone/>
            </a:pP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76288" y="1347788"/>
            <a:ext cx="7758112" cy="2614612"/>
          </a:xfrm>
        </p:spPr>
        <p:txBody>
          <a:bodyPr/>
          <a:lstStyle/>
          <a:p>
            <a:r>
              <a:rPr lang="en-US" dirty="0" err="1" smtClean="0"/>
              <a:t>Chú</a:t>
            </a:r>
            <a:r>
              <a:rPr lang="en-US" dirty="0" smtClean="0"/>
              <a:t> ý: </a:t>
            </a:r>
            <a:r>
              <a:rPr lang="en-US" dirty="0" err="1" smtClean="0"/>
              <a:t>để</a:t>
            </a:r>
            <a:r>
              <a:rPr lang="en-US" dirty="0" smtClean="0"/>
              <a:t> </a:t>
            </a:r>
            <a:r>
              <a:rPr lang="en-US" dirty="0" err="1" smtClean="0"/>
              <a:t>xem</a:t>
            </a:r>
            <a:r>
              <a:rPr lang="en-US" dirty="0" smtClean="0"/>
              <a:t> </a:t>
            </a:r>
            <a:r>
              <a:rPr lang="en-US" dirty="0" err="1" smtClean="0"/>
              <a:t>lại</a:t>
            </a:r>
            <a:r>
              <a:rPr lang="en-US" dirty="0" smtClean="0"/>
              <a:t> </a:t>
            </a:r>
            <a:r>
              <a:rPr lang="en-US" dirty="0" err="1" smtClean="0"/>
              <a:t>thông</a:t>
            </a:r>
            <a:r>
              <a:rPr lang="en-US" dirty="0" smtClean="0"/>
              <a:t> tin </a:t>
            </a:r>
            <a:r>
              <a:rPr lang="en-US" dirty="0" err="1" smtClean="0"/>
              <a:t>về</a:t>
            </a:r>
            <a:r>
              <a:rPr lang="en-US" dirty="0" smtClean="0"/>
              <a:t> CSDL, </a:t>
            </a:r>
            <a:r>
              <a:rPr lang="en-US" dirty="0" err="1" smtClean="0"/>
              <a:t>sử</a:t>
            </a:r>
            <a:r>
              <a:rPr lang="en-US" dirty="0" smtClean="0"/>
              <a:t> </a:t>
            </a:r>
            <a:r>
              <a:rPr lang="en-US" dirty="0" err="1" smtClean="0"/>
              <a:t>dụng</a:t>
            </a:r>
            <a:r>
              <a:rPr lang="en-US" dirty="0" smtClean="0"/>
              <a:t> </a:t>
            </a:r>
            <a:r>
              <a:rPr lang="en-US" dirty="0" err="1" smtClean="0"/>
              <a:t>thủ</a:t>
            </a:r>
            <a:r>
              <a:rPr lang="en-US" dirty="0" smtClean="0"/>
              <a:t> </a:t>
            </a:r>
            <a:r>
              <a:rPr lang="en-US" dirty="0" err="1" smtClean="0"/>
              <a:t>tục</a:t>
            </a:r>
            <a:r>
              <a:rPr lang="en-US" dirty="0" smtClean="0"/>
              <a:t> </a:t>
            </a:r>
            <a:r>
              <a:rPr lang="en-US" dirty="0" err="1" smtClean="0">
                <a:solidFill>
                  <a:srgbClr val="0070C0"/>
                </a:solidFill>
              </a:rPr>
              <a:t>sp_helpdb</a:t>
            </a:r>
            <a:endParaRPr lang="en-US" dirty="0" smtClean="0">
              <a:solidFill>
                <a:srgbClr val="0070C0"/>
              </a:solidFill>
            </a:endParaRPr>
          </a:p>
          <a:p>
            <a:r>
              <a:rPr lang="en-US" dirty="0" err="1" smtClean="0"/>
              <a:t>Ví</a:t>
            </a:r>
            <a:r>
              <a:rPr lang="en-US" dirty="0" smtClean="0"/>
              <a:t> </a:t>
            </a:r>
            <a:r>
              <a:rPr lang="en-US" dirty="0" err="1" smtClean="0"/>
              <a:t>dụ</a:t>
            </a:r>
            <a:r>
              <a:rPr lang="en-US" dirty="0" smtClean="0"/>
              <a:t>:</a:t>
            </a:r>
            <a:r>
              <a:rPr lang="en-US" dirty="0"/>
              <a:t/>
            </a:r>
            <a:br>
              <a:rPr lang="en-US" dirty="0"/>
            </a:br>
            <a:r>
              <a:rPr lang="en-US" dirty="0" smtClean="0"/>
              <a:t>	</a:t>
            </a:r>
            <a:r>
              <a:rPr lang="en-US" dirty="0" err="1" smtClean="0">
                <a:solidFill>
                  <a:srgbClr val="0070C0"/>
                </a:solidFill>
              </a:rPr>
              <a:t>sp_helpdb</a:t>
            </a:r>
            <a:r>
              <a:rPr lang="en-US" dirty="0" smtClean="0"/>
              <a:t> TEST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76288" y="1347788"/>
            <a:ext cx="7758112" cy="938212"/>
          </a:xfrm>
        </p:spPr>
        <p:txBody>
          <a:bodyPr/>
          <a:lstStyle/>
          <a:p>
            <a:r>
              <a:rPr lang="en-US" dirty="0" err="1" smtClean="0"/>
              <a:t>Hiệu</a:t>
            </a:r>
            <a:r>
              <a:rPr lang="en-US" dirty="0" smtClean="0"/>
              <a:t> </a:t>
            </a:r>
            <a:r>
              <a:rPr lang="en-US" dirty="0" err="1" smtClean="0"/>
              <a:t>chỉnh</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tập</a:t>
            </a:r>
            <a:r>
              <a:rPr lang="en-US" dirty="0" smtClean="0"/>
              <a:t> tin</a:t>
            </a:r>
            <a:endParaRPr lang="en-US" dirty="0"/>
          </a:p>
        </p:txBody>
      </p:sp>
      <p:pic>
        <p:nvPicPr>
          <p:cNvPr id="6146" name="Picture 2"/>
          <p:cNvPicPr>
            <a:picLocks noChangeAspect="1" noChangeArrowheads="1"/>
          </p:cNvPicPr>
          <p:nvPr/>
        </p:nvPicPr>
        <p:blipFill>
          <a:blip r:embed="rId2"/>
          <a:srcRect/>
          <a:stretch>
            <a:fillRect/>
          </a:stretch>
        </p:blipFill>
        <p:spPr bwMode="auto">
          <a:xfrm>
            <a:off x="838200" y="2133600"/>
            <a:ext cx="7086599" cy="4247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776288" y="1347788"/>
            <a:ext cx="7758112" cy="2081212"/>
          </a:xfrm>
        </p:spPr>
        <p:txBody>
          <a:bodyPr/>
          <a:lstStyle/>
          <a:p>
            <a:r>
              <a:rPr lang="en-US" dirty="0" err="1" smtClean="0"/>
              <a:t>Ví</a:t>
            </a:r>
            <a:r>
              <a:rPr lang="en-US" dirty="0" smtClean="0"/>
              <a:t> </a:t>
            </a:r>
            <a:r>
              <a:rPr lang="en-US" dirty="0" err="1" smtClean="0"/>
              <a:t>dụ</a:t>
            </a:r>
            <a:r>
              <a:rPr lang="en-US" dirty="0" smtClean="0"/>
              <a:t> 1: </a:t>
            </a:r>
            <a:r>
              <a:rPr lang="en-US" dirty="0" err="1" smtClean="0"/>
              <a:t>Tăng</a:t>
            </a:r>
            <a:r>
              <a:rPr lang="en-US" dirty="0" smtClean="0"/>
              <a:t> </a:t>
            </a:r>
            <a:r>
              <a:rPr lang="en-US" dirty="0" err="1" smtClean="0"/>
              <a:t>kích</a:t>
            </a:r>
            <a:r>
              <a:rPr lang="en-US" dirty="0" smtClean="0"/>
              <a:t> </a:t>
            </a:r>
            <a:r>
              <a:rPr lang="en-US" dirty="0" err="1" smtClean="0"/>
              <a:t>thước</a:t>
            </a:r>
            <a:r>
              <a:rPr lang="en-US" dirty="0" smtClean="0"/>
              <a:t> </a:t>
            </a:r>
            <a:r>
              <a:rPr lang="en-US" dirty="0" smtClean="0"/>
              <a:t>ban </a:t>
            </a:r>
            <a:r>
              <a:rPr lang="en-US" dirty="0" err="1" smtClean="0"/>
              <a:t>đầu</a:t>
            </a:r>
            <a:r>
              <a:rPr lang="en-US" dirty="0" smtClean="0"/>
              <a:t>  </a:t>
            </a:r>
            <a:r>
              <a:rPr lang="en-US" dirty="0" err="1" smtClean="0"/>
              <a:t>của</a:t>
            </a:r>
            <a:r>
              <a:rPr lang="en-US" dirty="0" smtClean="0"/>
              <a:t> </a:t>
            </a:r>
            <a:r>
              <a:rPr lang="en-US" dirty="0" smtClean="0"/>
              <a:t>CSDL </a:t>
            </a:r>
            <a:r>
              <a:rPr lang="en-US" dirty="0" smtClean="0"/>
              <a:t>TEST </a:t>
            </a:r>
            <a:r>
              <a:rPr lang="en-US" dirty="0" err="1" smtClean="0"/>
              <a:t>lên</a:t>
            </a:r>
            <a:r>
              <a:rPr lang="en-US" dirty="0" smtClean="0"/>
              <a:t> </a:t>
            </a:r>
            <a:r>
              <a:rPr lang="en-US" dirty="0" err="1" smtClean="0"/>
              <a:t>thành</a:t>
            </a:r>
            <a:r>
              <a:rPr lang="en-US" dirty="0" smtClean="0"/>
              <a:t> 25 MB.</a:t>
            </a:r>
          </a:p>
          <a:p>
            <a:endParaRPr lang="en-US" dirty="0" smtClean="0"/>
          </a:p>
          <a:p>
            <a:r>
              <a:rPr lang="en-US" dirty="0" err="1" smtClean="0"/>
              <a:t>Ví</a:t>
            </a:r>
            <a:r>
              <a:rPr lang="en-US" dirty="0" smtClean="0"/>
              <a:t> </a:t>
            </a:r>
            <a:r>
              <a:rPr lang="en-US" dirty="0" err="1" smtClean="0"/>
              <a:t>dụ</a:t>
            </a:r>
            <a:r>
              <a:rPr lang="en-US" dirty="0" smtClean="0"/>
              <a:t> 2: </a:t>
            </a:r>
            <a:r>
              <a:rPr lang="en-US" dirty="0" err="1" smtClean="0"/>
              <a:t>hủy</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tự</a:t>
            </a:r>
            <a:r>
              <a:rPr lang="en-US" dirty="0" smtClean="0"/>
              <a:t> </a:t>
            </a:r>
            <a:r>
              <a:rPr lang="en-US" dirty="0" err="1" smtClean="0"/>
              <a:t>tăng</a:t>
            </a:r>
            <a:r>
              <a:rPr lang="en-US" dirty="0" smtClean="0"/>
              <a:t> </a:t>
            </a:r>
            <a:r>
              <a:rPr lang="en-US" dirty="0" err="1" smtClean="0"/>
              <a:t>trưởng</a:t>
            </a:r>
            <a:r>
              <a:rPr lang="en-US" dirty="0" smtClean="0"/>
              <a:t> </a:t>
            </a:r>
            <a:r>
              <a:rPr lang="en-US" dirty="0" err="1" smtClean="0"/>
              <a:t>của</a:t>
            </a:r>
            <a:r>
              <a:rPr lang="en-US" dirty="0" smtClean="0"/>
              <a:t> </a:t>
            </a:r>
            <a:r>
              <a:rPr lang="en-US" dirty="0" smtClean="0"/>
              <a:t>CSDL </a:t>
            </a:r>
            <a:r>
              <a:rPr lang="en-US" dirty="0" smtClean="0"/>
              <a:t>TEST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9144000" cy="563563"/>
          </a:xfrm>
        </p:spPr>
        <p:txBody>
          <a:bodyPr/>
          <a:lstStyle/>
          <a:p>
            <a:r>
              <a:rPr lang="en-US" dirty="0" err="1" smtClean="0"/>
              <a:t>Cấu</a:t>
            </a:r>
            <a:r>
              <a:rPr lang="en-US" dirty="0" smtClean="0"/>
              <a:t> </a:t>
            </a:r>
            <a:r>
              <a:rPr lang="en-US" dirty="0" err="1" smtClean="0"/>
              <a:t>trúc</a:t>
            </a:r>
            <a:r>
              <a:rPr lang="en-US" dirty="0" smtClean="0"/>
              <a:t>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a:t>
            </a:r>
            <a:r>
              <a:rPr lang="en-US" dirty="0" err="1" smtClean="0"/>
              <a:t>CSDL</a:t>
            </a:r>
            <a:r>
              <a:rPr lang="en-US" dirty="0" smtClean="0"/>
              <a:t> </a:t>
            </a:r>
            <a:r>
              <a:rPr lang="en-US" dirty="0" err="1" smtClean="0"/>
              <a:t>trong</a:t>
            </a:r>
            <a:r>
              <a:rPr lang="en-US" dirty="0" smtClean="0"/>
              <a:t> SQL Server</a:t>
            </a:r>
            <a:endParaRPr lang="en-US" dirty="0"/>
          </a:p>
        </p:txBody>
      </p:sp>
      <p:sp>
        <p:nvSpPr>
          <p:cNvPr id="3" name="Content Placeholder 2"/>
          <p:cNvSpPr>
            <a:spLocks noGrp="1"/>
          </p:cNvSpPr>
          <p:nvPr>
            <p:ph idx="1"/>
          </p:nvPr>
        </p:nvSpPr>
        <p:spPr/>
        <p:txBody>
          <a:bodyPr/>
          <a:lstStyle/>
          <a:p>
            <a:r>
              <a:rPr lang="en-US" dirty="0" err="1" smtClean="0"/>
              <a:t>Mỗi</a:t>
            </a:r>
            <a:r>
              <a:rPr lang="en-US" dirty="0" smtClean="0"/>
              <a:t> </a:t>
            </a:r>
            <a:r>
              <a:rPr lang="en-US" dirty="0" err="1" smtClean="0"/>
              <a:t>dadatabase</a:t>
            </a:r>
            <a:r>
              <a:rPr lang="en-US" dirty="0" smtClean="0"/>
              <a:t> </a:t>
            </a:r>
            <a:r>
              <a:rPr lang="en-US" dirty="0" err="1" smtClean="0"/>
              <a:t>trong</a:t>
            </a:r>
            <a:r>
              <a:rPr lang="en-US" dirty="0" smtClean="0"/>
              <a:t> SQL Server </a:t>
            </a:r>
            <a:r>
              <a:rPr lang="en-US" dirty="0" err="1" smtClean="0"/>
              <a:t>gồm</a:t>
            </a:r>
            <a:r>
              <a:rPr lang="en-US" dirty="0" smtClean="0"/>
              <a:t>:</a:t>
            </a:r>
          </a:p>
          <a:p>
            <a:endParaRPr lang="en-US" dirty="0" smtClean="0"/>
          </a:p>
          <a:p>
            <a:pPr lvl="1"/>
            <a:r>
              <a:rPr lang="en-US" dirty="0" err="1" smtClean="0"/>
              <a:t>Ít</a:t>
            </a:r>
            <a:r>
              <a:rPr lang="en-US" dirty="0" smtClean="0"/>
              <a:t> </a:t>
            </a:r>
            <a:r>
              <a:rPr lang="en-US" dirty="0" err="1" smtClean="0"/>
              <a:t>nhất</a:t>
            </a:r>
            <a:r>
              <a:rPr lang="en-US" dirty="0" smtClean="0"/>
              <a:t> </a:t>
            </a:r>
            <a:r>
              <a:rPr lang="en-US" dirty="0" err="1" smtClean="0"/>
              <a:t>một</a:t>
            </a:r>
            <a:r>
              <a:rPr lang="en-US" dirty="0" smtClean="0"/>
              <a:t> data file </a:t>
            </a:r>
            <a:r>
              <a:rPr lang="en-US" dirty="0" err="1" smtClean="0"/>
              <a:t>chính</a:t>
            </a:r>
            <a:r>
              <a:rPr lang="en-US" dirty="0" smtClean="0"/>
              <a:t> (primary)</a:t>
            </a:r>
          </a:p>
          <a:p>
            <a:pPr lvl="1"/>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thêm</a:t>
            </a:r>
            <a:r>
              <a:rPr lang="en-US" dirty="0" smtClean="0"/>
              <a:t> </a:t>
            </a:r>
            <a:r>
              <a:rPr lang="en-US" dirty="0" err="1" smtClean="0"/>
              <a:t>một</a:t>
            </a:r>
            <a:r>
              <a:rPr lang="en-US" dirty="0" smtClean="0"/>
              <a:t> hay </a:t>
            </a:r>
            <a:r>
              <a:rPr lang="en-US" dirty="0" err="1" smtClean="0"/>
              <a:t>nhiều</a:t>
            </a:r>
            <a:r>
              <a:rPr lang="en-US" dirty="0" smtClean="0"/>
              <a:t> data file </a:t>
            </a:r>
            <a:r>
              <a:rPr lang="en-US" dirty="0" err="1" smtClean="0"/>
              <a:t>phụ</a:t>
            </a:r>
            <a:r>
              <a:rPr lang="en-US" dirty="0" smtClean="0"/>
              <a:t> (secondary)</a:t>
            </a:r>
          </a:p>
          <a:p>
            <a:pPr lvl="1"/>
            <a:endParaRPr lang="en-US" dirty="0" smtClean="0"/>
          </a:p>
          <a:p>
            <a:pPr lvl="1"/>
            <a:r>
              <a:rPr lang="en-US" dirty="0" err="1" smtClean="0"/>
              <a:t>Một</a:t>
            </a:r>
            <a:r>
              <a:rPr lang="en-US" dirty="0" smtClean="0"/>
              <a:t> transaction log file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457200" y="1447800"/>
            <a:ext cx="8309593" cy="49816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533400" y="1600200"/>
            <a:ext cx="8117254" cy="4576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228600" y="1828800"/>
            <a:ext cx="8274569" cy="4114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Gỡ</a:t>
            </a:r>
            <a:r>
              <a:rPr lang="en-US" dirty="0" smtClean="0"/>
              <a:t> </a:t>
            </a:r>
            <a:r>
              <a:rPr lang="en-US" dirty="0" err="1" smtClean="0"/>
              <a:t>bỏ</a:t>
            </a:r>
            <a:r>
              <a:rPr lang="en-US" dirty="0" smtClean="0"/>
              <a:t> </a:t>
            </a:r>
            <a:r>
              <a:rPr lang="en-US" dirty="0" err="1" smtClean="0"/>
              <a:t>một</a:t>
            </a:r>
            <a:r>
              <a:rPr lang="en-US" dirty="0" smtClean="0"/>
              <a:t> </a:t>
            </a:r>
            <a:r>
              <a:rPr lang="en-US" dirty="0" err="1" smtClean="0"/>
              <a:t>tập</a:t>
            </a:r>
            <a:r>
              <a:rPr lang="en-US" dirty="0" smtClean="0"/>
              <a:t> tin </a:t>
            </a:r>
            <a:r>
              <a:rPr lang="en-US" dirty="0" err="1" smtClean="0"/>
              <a:t>khỏi</a:t>
            </a:r>
            <a:r>
              <a:rPr lang="en-US" dirty="0" smtClean="0"/>
              <a:t> </a:t>
            </a:r>
            <a:r>
              <a:rPr lang="en-US" dirty="0" err="1" smtClean="0"/>
              <a:t>CSDL</a:t>
            </a:r>
            <a:endParaRPr lang="en-US" dirty="0" smtClean="0"/>
          </a:p>
          <a:p>
            <a:r>
              <a:rPr lang="en-US" dirty="0" err="1" smtClean="0"/>
              <a:t>Cú</a:t>
            </a:r>
            <a:r>
              <a:rPr lang="en-US" dirty="0" smtClean="0"/>
              <a:t> </a:t>
            </a:r>
            <a:r>
              <a:rPr lang="en-US" dirty="0" err="1" smtClean="0"/>
              <a:t>pháp</a:t>
            </a:r>
            <a:r>
              <a:rPr lang="en-US" dirty="0" smtClean="0"/>
              <a:t/>
            </a:r>
            <a:br>
              <a:rPr lang="en-US" dirty="0" smtClean="0"/>
            </a:br>
            <a:endParaRPr lang="en-US" dirty="0" smtClean="0"/>
          </a:p>
          <a:p>
            <a:pPr>
              <a:buNone/>
            </a:pPr>
            <a:r>
              <a:rPr lang="en-US" dirty="0" smtClean="0"/>
              <a:t>	</a:t>
            </a:r>
            <a:r>
              <a:rPr lang="en-US" dirty="0" smtClean="0">
                <a:solidFill>
                  <a:srgbClr val="0070C0"/>
                </a:solidFill>
              </a:rPr>
              <a:t>ALTER   DATABASE  </a:t>
            </a:r>
            <a:r>
              <a:rPr lang="en-US" dirty="0" err="1" smtClean="0"/>
              <a:t>database_name</a:t>
            </a:r>
            <a:endParaRPr lang="en-US" dirty="0" smtClean="0"/>
          </a:p>
          <a:p>
            <a:pPr>
              <a:buNone/>
            </a:pPr>
            <a:r>
              <a:rPr lang="en-US" dirty="0" smtClean="0"/>
              <a:t>	</a:t>
            </a:r>
            <a:r>
              <a:rPr lang="en-US" dirty="0" smtClean="0">
                <a:solidFill>
                  <a:srgbClr val="0070C0"/>
                </a:solidFill>
              </a:rPr>
              <a:t>REMOVE   FILE  </a:t>
            </a:r>
            <a:r>
              <a:rPr lang="en-US" dirty="0" err="1" smtClean="0"/>
              <a:t>logical_name</a:t>
            </a:r>
            <a:endParaRPr lang="en-US" dirty="0" smtClean="0"/>
          </a:p>
          <a:p>
            <a:endParaRPr lang="en-US" dirty="0" smtClean="0"/>
          </a:p>
          <a:p>
            <a:r>
              <a:rPr lang="en-US" dirty="0" err="1" smtClean="0"/>
              <a:t>Chú</a:t>
            </a:r>
            <a:r>
              <a:rPr lang="en-US" dirty="0" smtClean="0"/>
              <a:t> ý: </a:t>
            </a:r>
            <a:r>
              <a:rPr lang="en-US" dirty="0" err="1" smtClean="0"/>
              <a:t>Tập</a:t>
            </a:r>
            <a:r>
              <a:rPr lang="en-US" dirty="0" smtClean="0"/>
              <a:t> tin </a:t>
            </a:r>
            <a:r>
              <a:rPr lang="en-US" dirty="0" err="1" smtClean="0"/>
              <a:t>phải</a:t>
            </a:r>
            <a:r>
              <a:rPr lang="en-US" dirty="0" smtClean="0"/>
              <a:t> </a:t>
            </a:r>
            <a:r>
              <a:rPr lang="en-US" dirty="0" err="1" smtClean="0"/>
              <a:t>trống</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gỡ</a:t>
            </a:r>
            <a:r>
              <a:rPr lang="en-US" dirty="0" smtClean="0"/>
              <a:t> </a:t>
            </a:r>
            <a:r>
              <a:rPr lang="en-US" dirty="0" err="1" smtClean="0"/>
              <a:t>bỏ</a:t>
            </a:r>
            <a:r>
              <a:rPr lang="en-US" dirty="0" smtClean="0"/>
              <a:t> =&gt;</a:t>
            </a:r>
            <a:r>
              <a:rPr lang="en-US" dirty="0" err="1" smtClean="0"/>
              <a:t>sử</a:t>
            </a:r>
            <a:r>
              <a:rPr lang="en-US" dirty="0" smtClean="0"/>
              <a:t> </a:t>
            </a:r>
            <a:r>
              <a:rPr lang="en-US" dirty="0" err="1" smtClean="0"/>
              <a:t>dụng</a:t>
            </a:r>
            <a:r>
              <a:rPr lang="en-US" dirty="0" smtClean="0"/>
              <a:t> </a:t>
            </a:r>
            <a:r>
              <a:rPr lang="en-US" dirty="0" smtClean="0">
                <a:solidFill>
                  <a:srgbClr val="0070C0"/>
                </a:solidFill>
              </a:rPr>
              <a:t>DBCC  SHRINKFILE </a:t>
            </a:r>
            <a:r>
              <a:rPr lang="en-US" dirty="0" err="1" smtClean="0"/>
              <a:t>với</a:t>
            </a:r>
            <a:r>
              <a:rPr lang="en-US" dirty="0" smtClean="0"/>
              <a:t> </a:t>
            </a:r>
            <a:r>
              <a:rPr lang="en-US" dirty="0" err="1" smtClean="0"/>
              <a:t>tùy</a:t>
            </a:r>
            <a:r>
              <a:rPr lang="en-US" dirty="0" smtClean="0"/>
              <a:t> </a:t>
            </a:r>
            <a:r>
              <a:rPr lang="en-US" dirty="0" err="1" smtClean="0"/>
              <a:t>chọn</a:t>
            </a:r>
            <a:r>
              <a:rPr lang="en-US" dirty="0" smtClean="0"/>
              <a:t> EMPTYFILE </a:t>
            </a:r>
            <a:r>
              <a:rPr lang="en-US" dirty="0" err="1" smtClean="0"/>
              <a:t>để</a:t>
            </a:r>
            <a:r>
              <a:rPr lang="en-US" dirty="0" smtClean="0"/>
              <a:t> </a:t>
            </a:r>
            <a:r>
              <a:rPr lang="en-US" dirty="0" err="1" smtClean="0"/>
              <a:t>làm</a:t>
            </a:r>
            <a:r>
              <a:rPr lang="en-US" dirty="0" smtClean="0"/>
              <a:t> </a:t>
            </a:r>
            <a:r>
              <a:rPr lang="en-US" dirty="0" err="1" smtClean="0"/>
              <a:t>trống</a:t>
            </a:r>
            <a:r>
              <a:rPr lang="en-US" dirty="0" smtClean="0"/>
              <a:t> </a:t>
            </a:r>
            <a:r>
              <a:rPr lang="en-US" dirty="0" err="1" smtClean="0"/>
              <a:t>tập</a:t>
            </a:r>
            <a:r>
              <a:rPr lang="en-US" dirty="0" smtClean="0"/>
              <a:t> tin</a:t>
            </a:r>
            <a:br>
              <a:rPr lang="en-US" dirty="0" smtClean="0"/>
            </a:b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1219200" y="1447800"/>
            <a:ext cx="6258647" cy="42134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Đổi</a:t>
            </a:r>
            <a:r>
              <a:rPr lang="en-US" dirty="0" smtClean="0"/>
              <a:t> </a:t>
            </a:r>
            <a:r>
              <a:rPr lang="en-US" dirty="0" err="1" smtClean="0"/>
              <a:t>tên</a:t>
            </a:r>
            <a:r>
              <a:rPr lang="en-US" dirty="0" smtClean="0"/>
              <a:t> </a:t>
            </a:r>
            <a:r>
              <a:rPr lang="en-US" dirty="0" err="1" smtClean="0"/>
              <a:t>CSDL</a:t>
            </a:r>
            <a:r>
              <a:rPr lang="en-US" dirty="0" smtClean="0"/>
              <a:t>: </a:t>
            </a:r>
            <a:r>
              <a:rPr lang="en-US" dirty="0" err="1" smtClean="0"/>
              <a:t>có</a:t>
            </a:r>
            <a:r>
              <a:rPr lang="en-US" dirty="0" smtClean="0"/>
              <a:t> 2 </a:t>
            </a:r>
            <a:r>
              <a:rPr lang="en-US" dirty="0" err="1" smtClean="0"/>
              <a:t>cách</a:t>
            </a:r>
            <a:endParaRPr lang="en-US" dirty="0" smtClean="0"/>
          </a:p>
          <a:p>
            <a:r>
              <a:rPr lang="en-US" dirty="0" err="1" smtClean="0"/>
              <a:t>Cú</a:t>
            </a:r>
            <a:r>
              <a:rPr lang="en-US" dirty="0" smtClean="0"/>
              <a:t> </a:t>
            </a:r>
            <a:r>
              <a:rPr lang="en-US" dirty="0" err="1" smtClean="0"/>
              <a:t>pháp</a:t>
            </a:r>
            <a:r>
              <a:rPr lang="en-US" dirty="0" smtClean="0"/>
              <a:t> 1:</a:t>
            </a:r>
            <a:br>
              <a:rPr lang="en-US" dirty="0" smtClean="0"/>
            </a:br>
            <a:endParaRPr lang="en-US" dirty="0" smtClean="0"/>
          </a:p>
          <a:p>
            <a:pPr>
              <a:buNone/>
            </a:pPr>
            <a:r>
              <a:rPr lang="en-US" dirty="0" smtClean="0"/>
              <a:t>	</a:t>
            </a:r>
            <a:r>
              <a:rPr lang="en-US" dirty="0" smtClean="0">
                <a:solidFill>
                  <a:srgbClr val="0070C0"/>
                </a:solidFill>
              </a:rPr>
              <a:t>ALTER  DATABASE </a:t>
            </a:r>
            <a:r>
              <a:rPr lang="en-US" dirty="0" err="1" smtClean="0"/>
              <a:t>database_name</a:t>
            </a:r>
            <a:endParaRPr lang="en-US" dirty="0" smtClean="0"/>
          </a:p>
          <a:p>
            <a:pPr>
              <a:buNone/>
            </a:pPr>
            <a:r>
              <a:rPr lang="en-US" dirty="0" smtClean="0"/>
              <a:t>	</a:t>
            </a:r>
            <a:r>
              <a:rPr lang="en-US" dirty="0" smtClean="0">
                <a:solidFill>
                  <a:srgbClr val="0070C0"/>
                </a:solidFill>
              </a:rPr>
              <a:t>MODIFY NAME  </a:t>
            </a:r>
            <a:r>
              <a:rPr lang="en-US" dirty="0" smtClean="0"/>
              <a:t>= </a:t>
            </a:r>
            <a:r>
              <a:rPr lang="en-US" dirty="0" err="1" smtClean="0"/>
              <a:t>new_database_name</a:t>
            </a:r>
            <a:endParaRPr lang="en-US" dirty="0" smtClean="0"/>
          </a:p>
          <a:p>
            <a:endParaRPr lang="en-US" dirty="0" smtClean="0"/>
          </a:p>
          <a:p>
            <a:r>
              <a:rPr lang="en-US" dirty="0" err="1" smtClean="0"/>
              <a:t>Ví</a:t>
            </a:r>
            <a:r>
              <a:rPr lang="en-US" dirty="0" smtClean="0"/>
              <a:t> </a:t>
            </a:r>
            <a:r>
              <a:rPr lang="en-US" dirty="0" err="1" smtClean="0"/>
              <a:t>dụ</a:t>
            </a:r>
            <a:r>
              <a:rPr lang="en-US" dirty="0" smtClean="0"/>
              <a:t>: </a:t>
            </a:r>
            <a:br>
              <a:rPr lang="en-US" dirty="0" smtClean="0"/>
            </a:br>
            <a:endParaRPr lang="en-US" dirty="0" smtClean="0"/>
          </a:p>
          <a:p>
            <a:pPr>
              <a:buNone/>
            </a:pPr>
            <a:r>
              <a:rPr lang="en-US" dirty="0" smtClean="0"/>
              <a:t>	</a:t>
            </a:r>
            <a:r>
              <a:rPr lang="en-US" dirty="0" smtClean="0">
                <a:solidFill>
                  <a:srgbClr val="0070C0"/>
                </a:solidFill>
              </a:rPr>
              <a:t>ALTER  DATABASE </a:t>
            </a:r>
            <a:r>
              <a:rPr lang="en-US" dirty="0" err="1" smtClean="0"/>
              <a:t>baitap</a:t>
            </a:r>
            <a:endParaRPr lang="en-US" dirty="0" smtClean="0"/>
          </a:p>
          <a:p>
            <a:pPr>
              <a:buNone/>
            </a:pPr>
            <a:r>
              <a:rPr lang="en-US" dirty="0" smtClean="0"/>
              <a:t>	</a:t>
            </a:r>
            <a:r>
              <a:rPr lang="en-US" dirty="0" smtClean="0">
                <a:solidFill>
                  <a:srgbClr val="0070C0"/>
                </a:solidFill>
              </a:rPr>
              <a:t>MODIFY NAME  </a:t>
            </a:r>
            <a:r>
              <a:rPr lang="en-US" dirty="0" smtClean="0"/>
              <a:t>= </a:t>
            </a:r>
            <a:r>
              <a:rPr lang="en-US" dirty="0" err="1" smtClean="0"/>
              <a:t>baitap1</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Cú</a:t>
            </a:r>
            <a:r>
              <a:rPr lang="en-US" dirty="0" smtClean="0"/>
              <a:t> </a:t>
            </a:r>
            <a:r>
              <a:rPr lang="en-US" dirty="0" err="1" smtClean="0"/>
              <a:t>pháp</a:t>
            </a:r>
            <a:r>
              <a:rPr lang="en-US" dirty="0" smtClean="0"/>
              <a:t> 2: </a:t>
            </a:r>
            <a:r>
              <a:rPr lang="en-US" dirty="0" err="1" smtClean="0"/>
              <a:t>Thực</a:t>
            </a:r>
            <a:r>
              <a:rPr lang="en-US" dirty="0" smtClean="0"/>
              <a:t> </a:t>
            </a:r>
            <a:r>
              <a:rPr lang="en-US" dirty="0" err="1" smtClean="0"/>
              <a:t>thi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lưu</a:t>
            </a:r>
            <a:r>
              <a:rPr lang="en-US" dirty="0" smtClean="0"/>
              <a:t> </a:t>
            </a:r>
            <a:r>
              <a:rPr lang="en-US" dirty="0" err="1" smtClean="0"/>
              <a:t>trú</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sp_renamedb</a:t>
            </a:r>
            <a:r>
              <a:rPr lang="en-US" dirty="0" smtClean="0"/>
              <a:t> </a:t>
            </a:r>
            <a:r>
              <a:rPr lang="en-US" dirty="0" err="1" smtClean="0"/>
              <a:t>để</a:t>
            </a:r>
            <a:r>
              <a:rPr lang="en-US" dirty="0" smtClean="0"/>
              <a:t> </a:t>
            </a:r>
            <a:r>
              <a:rPr lang="en-US" dirty="0" err="1" smtClean="0"/>
              <a:t>đổi</a:t>
            </a:r>
            <a:r>
              <a:rPr lang="en-US" dirty="0" smtClean="0"/>
              <a:t> </a:t>
            </a:r>
            <a:r>
              <a:rPr lang="en-US" dirty="0" err="1" smtClean="0"/>
              <a:t>tên</a:t>
            </a:r>
            <a:r>
              <a:rPr lang="en-US" dirty="0" smtClean="0"/>
              <a:t> CSDL</a:t>
            </a:r>
            <a:br>
              <a:rPr lang="en-US" dirty="0" smtClean="0"/>
            </a:br>
            <a:endParaRPr lang="en-US" dirty="0" smtClean="0"/>
          </a:p>
          <a:p>
            <a:pPr>
              <a:buNone/>
            </a:pPr>
            <a:r>
              <a:rPr lang="en-US" dirty="0" smtClean="0"/>
              <a:t>	</a:t>
            </a:r>
            <a:r>
              <a:rPr lang="en-US" dirty="0" err="1" smtClean="0">
                <a:solidFill>
                  <a:srgbClr val="0070C0"/>
                </a:solidFill>
              </a:rPr>
              <a:t>sp_renamedb</a:t>
            </a:r>
            <a:r>
              <a:rPr lang="en-US" dirty="0" smtClean="0"/>
              <a:t> ‘</a:t>
            </a:r>
            <a:r>
              <a:rPr lang="en-US" dirty="0" err="1" smtClean="0"/>
              <a:t>old_name</a:t>
            </a:r>
            <a:r>
              <a:rPr lang="en-US" dirty="0" smtClean="0"/>
              <a:t>’, ‘</a:t>
            </a:r>
            <a:r>
              <a:rPr lang="en-US" dirty="0" err="1" smtClean="0"/>
              <a:t>new_name</a:t>
            </a:r>
            <a:r>
              <a:rPr lang="en-US" dirty="0" smtClean="0"/>
              <a:t>’</a:t>
            </a:r>
          </a:p>
          <a:p>
            <a:endParaRPr lang="en-US" dirty="0" smtClean="0"/>
          </a:p>
          <a:p>
            <a:r>
              <a:rPr lang="en-US" dirty="0" err="1" smtClean="0"/>
              <a:t>Ví</a:t>
            </a:r>
            <a:r>
              <a:rPr lang="en-US" dirty="0" smtClean="0"/>
              <a:t> </a:t>
            </a:r>
            <a:r>
              <a:rPr lang="en-US" dirty="0" err="1" smtClean="0"/>
              <a:t>dụ</a:t>
            </a:r>
            <a:r>
              <a:rPr lang="en-US" dirty="0" smtClean="0"/>
              <a:t>:</a:t>
            </a:r>
            <a:br>
              <a:rPr lang="en-US" dirty="0" smtClean="0"/>
            </a:br>
            <a:endParaRPr lang="en-US" dirty="0" smtClean="0"/>
          </a:p>
          <a:p>
            <a:pPr>
              <a:buNone/>
            </a:pPr>
            <a:r>
              <a:rPr lang="en-US" dirty="0" smtClean="0"/>
              <a:t>	</a:t>
            </a:r>
            <a:r>
              <a:rPr lang="en-US" dirty="0" err="1" smtClean="0">
                <a:solidFill>
                  <a:srgbClr val="0070C0"/>
                </a:solidFill>
              </a:rPr>
              <a:t>sp_renamedb</a:t>
            </a:r>
            <a:r>
              <a:rPr lang="en-US" dirty="0" smtClean="0"/>
              <a:t> ‘</a:t>
            </a:r>
            <a:r>
              <a:rPr lang="en-US" dirty="0" err="1" smtClean="0"/>
              <a:t>baitap</a:t>
            </a:r>
            <a:r>
              <a:rPr lang="en-US" dirty="0" smtClean="0"/>
              <a:t>’, ‘</a:t>
            </a:r>
            <a:r>
              <a:rPr lang="en-US" dirty="0" err="1" smtClean="0"/>
              <a:t>baitap1</a:t>
            </a:r>
            <a:r>
              <a:rPr lang="en-US" dirty="0" smtClean="0"/>
              <a: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9550"/>
            <a:ext cx="7391400" cy="781050"/>
          </a:xfrm>
        </p:spPr>
        <p:txBody>
          <a:bodyPr/>
          <a:lstStyle/>
          <a:p>
            <a:r>
              <a:rPr lang="en-US" dirty="0" err="1" smtClean="0"/>
              <a:t>TẠO</a:t>
            </a:r>
            <a:r>
              <a:rPr lang="en-US" dirty="0" smtClean="0"/>
              <a:t> </a:t>
            </a:r>
            <a:r>
              <a:rPr lang="en-US" dirty="0" err="1" smtClean="0"/>
              <a:t>CSDL-DÙNG</a:t>
            </a:r>
            <a:r>
              <a:rPr lang="en-US" dirty="0" smtClean="0"/>
              <a:t> SQL SERVER </a:t>
            </a:r>
            <a:r>
              <a:rPr lang="en-US" dirty="0" err="1" smtClean="0"/>
              <a:t>MANAGENENT</a:t>
            </a:r>
            <a:r>
              <a:rPr lang="en-US" dirty="0" smtClean="0"/>
              <a:t> STUDIO</a:t>
            </a:r>
            <a:endParaRPr lang="en-US" dirty="0"/>
          </a:p>
        </p:txBody>
      </p:sp>
      <p:pic>
        <p:nvPicPr>
          <p:cNvPr id="4098" name="Picture 2"/>
          <p:cNvPicPr>
            <a:picLocks noChangeAspect="1" noChangeArrowheads="1"/>
          </p:cNvPicPr>
          <p:nvPr/>
        </p:nvPicPr>
        <p:blipFill>
          <a:blip r:embed="rId2"/>
          <a:srcRect/>
          <a:stretch>
            <a:fillRect/>
          </a:stretch>
        </p:blipFill>
        <p:spPr bwMode="auto">
          <a:xfrm>
            <a:off x="228600" y="1371600"/>
            <a:ext cx="8550423" cy="4847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304800" y="986531"/>
            <a:ext cx="8458200" cy="587146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839200" cy="4914900"/>
          </a:xfrm>
        </p:spPr>
        <p:txBody>
          <a:bodyPr/>
          <a:lstStyle/>
          <a:p>
            <a:r>
              <a:rPr lang="en-US" dirty="0" smtClean="0"/>
              <a:t>Primary data file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là</a:t>
            </a:r>
            <a:r>
              <a:rPr lang="en-US" dirty="0" smtClean="0"/>
              <a:t> .</a:t>
            </a:r>
            <a:r>
              <a:rPr lang="en-US" dirty="0" err="1" smtClean="0"/>
              <a:t>mdf</a:t>
            </a:r>
            <a:r>
              <a:rPr lang="en-US" dirty="0" smtClean="0"/>
              <a:t>): </a:t>
            </a:r>
            <a:r>
              <a:rPr lang="en-US" dirty="0" err="1" smtClean="0"/>
              <a:t>là</a:t>
            </a:r>
            <a:r>
              <a:rPr lang="en-US" dirty="0" smtClean="0"/>
              <a:t> file </a:t>
            </a:r>
            <a:r>
              <a:rPr lang="en-US" dirty="0" err="1" smtClean="0"/>
              <a:t>chính</a:t>
            </a:r>
            <a:r>
              <a:rPr lang="en-US" dirty="0" smtClean="0"/>
              <a:t> </a:t>
            </a:r>
            <a:r>
              <a:rPr lang="en-US" dirty="0" err="1" smtClean="0"/>
              <a:t>chứa</a:t>
            </a:r>
            <a:r>
              <a:rPr lang="en-US" dirty="0" smtClean="0"/>
              <a:t> data </a:t>
            </a:r>
            <a:r>
              <a:rPr lang="en-US" dirty="0" err="1" smtClean="0"/>
              <a:t>và</a:t>
            </a:r>
            <a:r>
              <a:rPr lang="en-US" dirty="0" smtClean="0"/>
              <a:t> </a:t>
            </a:r>
            <a:r>
              <a:rPr lang="en-US" dirty="0" err="1" smtClean="0"/>
              <a:t>những</a:t>
            </a:r>
            <a:r>
              <a:rPr lang="en-US" dirty="0" smtClean="0"/>
              <a:t> system tables</a:t>
            </a:r>
          </a:p>
          <a:p>
            <a:r>
              <a:rPr lang="en-US" dirty="0" smtClean="0"/>
              <a:t>Secondary data file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dirty="0" err="1" smtClean="0"/>
              <a:t>là</a:t>
            </a:r>
            <a:r>
              <a:rPr lang="en-US" dirty="0" smtClean="0"/>
              <a:t> .</a:t>
            </a:r>
            <a:r>
              <a:rPr lang="en-US" dirty="0" err="1" smtClean="0"/>
              <a:t>ndf</a:t>
            </a:r>
            <a:r>
              <a:rPr lang="en-US" dirty="0" smtClean="0"/>
              <a:t>): </a:t>
            </a:r>
            <a:r>
              <a:rPr lang="en-US" dirty="0" err="1" smtClean="0"/>
              <a:t>là</a:t>
            </a:r>
            <a:r>
              <a:rPr lang="en-US" dirty="0" smtClean="0"/>
              <a:t> file </a:t>
            </a:r>
            <a:r>
              <a:rPr lang="en-US" dirty="0" err="1" smtClean="0"/>
              <a:t>phụ</a:t>
            </a:r>
            <a:r>
              <a:rPr lang="en-US" dirty="0" smtClean="0"/>
              <a:t> </a:t>
            </a:r>
            <a:r>
              <a:rPr lang="en-US" dirty="0" err="1" smtClean="0"/>
              <a:t>thường</a:t>
            </a:r>
            <a:r>
              <a:rPr lang="en-US" dirty="0" smtClean="0"/>
              <a:t> </a:t>
            </a:r>
            <a:r>
              <a:rPr lang="en-US" dirty="0" err="1" smtClean="0"/>
              <a:t>chỉ</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 </a:t>
            </a:r>
            <a:r>
              <a:rPr lang="en-US" dirty="0" err="1" smtClean="0"/>
              <a:t>CSDL</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chia</a:t>
            </a:r>
            <a:r>
              <a:rPr lang="en-US" dirty="0" smtClean="0"/>
              <a:t> </a:t>
            </a:r>
            <a:r>
              <a:rPr lang="en-US" dirty="0" err="1" smtClean="0"/>
              <a:t>để</a:t>
            </a:r>
            <a:r>
              <a:rPr lang="en-US" dirty="0" smtClean="0"/>
              <a:t> </a:t>
            </a:r>
            <a:r>
              <a:rPr lang="en-US" dirty="0" err="1" smtClean="0"/>
              <a:t>chứa</a:t>
            </a:r>
            <a:r>
              <a:rPr lang="en-US" dirty="0" smtClean="0"/>
              <a:t> </a:t>
            </a:r>
            <a:r>
              <a:rPr lang="en-US" dirty="0" err="1" smtClean="0"/>
              <a:t>trên</a:t>
            </a:r>
            <a:r>
              <a:rPr lang="en-US" dirty="0" smtClean="0"/>
              <a:t> </a:t>
            </a:r>
            <a:r>
              <a:rPr lang="en-US" dirty="0" err="1" smtClean="0"/>
              <a:t>nhiều</a:t>
            </a:r>
            <a:r>
              <a:rPr lang="en-US" dirty="0" smtClean="0"/>
              <a:t> </a:t>
            </a:r>
            <a:r>
              <a:rPr lang="en-US" dirty="0" err="1" smtClean="0"/>
              <a:t>đĩa</a:t>
            </a:r>
            <a:r>
              <a:rPr lang="en-US" dirty="0" smtClean="0"/>
              <a:t>.</a:t>
            </a:r>
          </a:p>
          <a:p>
            <a:r>
              <a:rPr lang="en-US" dirty="0" smtClean="0"/>
              <a:t>Transaction log file ( .</a:t>
            </a:r>
            <a:r>
              <a:rPr lang="en-US" dirty="0" err="1" smtClean="0"/>
              <a:t>ldf</a:t>
            </a:r>
            <a:r>
              <a:rPr lang="en-US" dirty="0" smtClean="0"/>
              <a:t>): </a:t>
            </a:r>
            <a:r>
              <a:rPr lang="en-US" dirty="0" err="1" smtClean="0"/>
              <a:t>là</a:t>
            </a:r>
            <a:r>
              <a:rPr lang="en-US" dirty="0" smtClean="0"/>
              <a:t> file </a:t>
            </a:r>
            <a:r>
              <a:rPr lang="en-US" dirty="0" err="1" smtClean="0"/>
              <a:t>ghi</a:t>
            </a:r>
            <a:r>
              <a:rPr lang="en-US" dirty="0" smtClean="0"/>
              <a:t> </a:t>
            </a:r>
            <a:r>
              <a:rPr lang="en-US" dirty="0" err="1" smtClean="0"/>
              <a:t>lại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những</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diễn</a:t>
            </a:r>
            <a:r>
              <a:rPr lang="en-US" dirty="0" smtClean="0"/>
              <a:t> </a:t>
            </a:r>
            <a:r>
              <a:rPr lang="en-US" dirty="0" err="1" smtClean="0"/>
              <a:t>ra</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CSDL</a:t>
            </a:r>
            <a:r>
              <a:rPr lang="en-US" dirty="0" smtClean="0"/>
              <a:t>, </a:t>
            </a:r>
            <a:r>
              <a:rPr lang="en-US" dirty="0" err="1" smtClean="0"/>
              <a:t>chứa</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những</a:t>
            </a:r>
            <a:r>
              <a:rPr lang="en-US" dirty="0" smtClean="0"/>
              <a:t> </a:t>
            </a:r>
            <a:r>
              <a:rPr lang="en-US" dirty="0" err="1" smtClean="0"/>
              <a:t>thông</a:t>
            </a:r>
            <a:r>
              <a:rPr lang="en-US" dirty="0" smtClean="0"/>
              <a:t> tin </a:t>
            </a:r>
            <a:r>
              <a:rPr lang="en-US" dirty="0" err="1" smtClean="0"/>
              <a:t>để</a:t>
            </a:r>
            <a:r>
              <a:rPr lang="en-US" dirty="0" smtClean="0"/>
              <a:t> roll back hay roll forward </a:t>
            </a:r>
            <a:r>
              <a:rPr lang="en-US" dirty="0" err="1" smtClean="0"/>
              <a:t>khi</a:t>
            </a:r>
            <a:r>
              <a:rPr lang="en-US" dirty="0" smtClean="0"/>
              <a:t> </a:t>
            </a:r>
            <a:r>
              <a:rPr lang="en-US" dirty="0" err="1" smtClean="0"/>
              <a:t>cần</a:t>
            </a:r>
            <a:endParaRPr lang="en-US" dirty="0"/>
          </a:p>
        </p:txBody>
      </p:sp>
      <p:sp>
        <p:nvSpPr>
          <p:cNvPr id="4" name="Title 1"/>
          <p:cNvSpPr>
            <a:spLocks noGrp="1"/>
          </p:cNvSpPr>
          <p:nvPr>
            <p:ph type="title"/>
          </p:nvPr>
        </p:nvSpPr>
        <p:spPr>
          <a:xfrm>
            <a:off x="457200" y="209550"/>
            <a:ext cx="9144000" cy="563563"/>
          </a:xfrm>
        </p:spPr>
        <p:txBody>
          <a:bodyPr/>
          <a:lstStyle/>
          <a:p>
            <a:r>
              <a:rPr lang="en-US" dirty="0" err="1" smtClean="0"/>
              <a:t>Cấu</a:t>
            </a:r>
            <a:r>
              <a:rPr lang="en-US" dirty="0" smtClean="0"/>
              <a:t> </a:t>
            </a:r>
            <a:r>
              <a:rPr lang="en-US" dirty="0" err="1" smtClean="0"/>
              <a:t>trúc</a:t>
            </a:r>
            <a:r>
              <a:rPr lang="en-US" dirty="0" smtClean="0"/>
              <a:t>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a:t>
            </a:r>
            <a:r>
              <a:rPr lang="en-US" dirty="0" err="1" smtClean="0"/>
              <a:t>CSDL</a:t>
            </a:r>
            <a:r>
              <a:rPr lang="en-US" dirty="0" smtClean="0"/>
              <a:t> </a:t>
            </a:r>
            <a:r>
              <a:rPr lang="en-US" dirty="0" err="1" smtClean="0"/>
              <a:t>trong</a:t>
            </a:r>
            <a:r>
              <a:rPr lang="en-US" dirty="0" smtClean="0"/>
              <a:t> SQL Server</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CSDL </a:t>
            </a:r>
            <a:r>
              <a:rPr lang="en-US" dirty="0" err="1" smtClean="0"/>
              <a:t>trong</a:t>
            </a:r>
            <a:r>
              <a:rPr lang="en-US" dirty="0" smtClean="0"/>
              <a:t> SQL Server</a:t>
            </a:r>
            <a:endParaRPr lang="en-US" dirty="0"/>
          </a:p>
        </p:txBody>
      </p:sp>
      <p:sp>
        <p:nvSpPr>
          <p:cNvPr id="3" name="Content Placeholder 2"/>
          <p:cNvSpPr>
            <a:spLocks noGrp="1"/>
          </p:cNvSpPr>
          <p:nvPr>
            <p:ph idx="1"/>
          </p:nvPr>
        </p:nvSpPr>
        <p:spPr>
          <a:xfrm>
            <a:off x="776288" y="1347788"/>
            <a:ext cx="7758112" cy="1547812"/>
          </a:xfrm>
        </p:spPr>
        <p:txBody>
          <a:bodyPr/>
          <a:lstStyle/>
          <a:p>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SQL SERVER </a:t>
            </a:r>
            <a:r>
              <a:rPr lang="en-US" dirty="0" err="1" smtClean="0"/>
              <a:t>được</a:t>
            </a:r>
            <a:r>
              <a:rPr lang="en-US" dirty="0" smtClean="0"/>
              <a:t> </a:t>
            </a:r>
            <a:r>
              <a:rPr lang="en-US" dirty="0" err="1" smtClean="0"/>
              <a:t>chứa</a:t>
            </a:r>
            <a:r>
              <a:rPr lang="en-US" dirty="0" smtClean="0"/>
              <a:t> </a:t>
            </a:r>
            <a:r>
              <a:rPr lang="en-US" dirty="0" err="1" smtClean="0"/>
              <a:t>trong</a:t>
            </a:r>
            <a:r>
              <a:rPr lang="en-US" dirty="0" smtClean="0"/>
              <a:t> </a:t>
            </a:r>
            <a:r>
              <a:rPr lang="en-US" dirty="0" err="1" smtClean="0"/>
              <a:t>các</a:t>
            </a:r>
            <a:r>
              <a:rPr lang="en-US" dirty="0" smtClean="0"/>
              <a:t> page. </a:t>
            </a:r>
            <a:r>
              <a:rPr lang="en-US" dirty="0" err="1" smtClean="0"/>
              <a:t>Mỗi</a:t>
            </a:r>
            <a:r>
              <a:rPr lang="en-US" dirty="0" smtClean="0"/>
              <a:t> page </a:t>
            </a:r>
            <a:r>
              <a:rPr lang="en-US" dirty="0" err="1" smtClean="0"/>
              <a:t>có</a:t>
            </a:r>
            <a:r>
              <a:rPr lang="en-US" dirty="0" smtClean="0"/>
              <a:t> dung </a:t>
            </a:r>
            <a:r>
              <a:rPr lang="en-US" dirty="0" err="1" smtClean="0"/>
              <a:t>lượng</a:t>
            </a:r>
            <a:r>
              <a:rPr lang="en-US" dirty="0" smtClean="0"/>
              <a:t> 8KB, 8 page </a:t>
            </a:r>
            <a:r>
              <a:rPr lang="en-US" dirty="0" err="1" smtClean="0"/>
              <a:t>liên</a:t>
            </a:r>
            <a:r>
              <a:rPr lang="en-US" dirty="0" smtClean="0"/>
              <a:t> </a:t>
            </a:r>
            <a:r>
              <a:rPr lang="en-US" dirty="0" err="1" smtClean="0"/>
              <a:t>tục</a:t>
            </a:r>
            <a:r>
              <a:rPr lang="en-US" dirty="0" smtClean="0"/>
              <a:t> </a:t>
            </a:r>
            <a:r>
              <a:rPr lang="en-US" dirty="0" err="1" smtClean="0"/>
              <a:t>tạo</a:t>
            </a:r>
            <a:r>
              <a:rPr lang="en-US" dirty="0" smtClean="0"/>
              <a:t> </a:t>
            </a:r>
            <a:r>
              <a:rPr lang="en-US" dirty="0" err="1" smtClean="0"/>
              <a:t>thành</a:t>
            </a:r>
            <a:r>
              <a:rPr lang="en-US" dirty="0" smtClean="0"/>
              <a:t> 1 extent </a:t>
            </a:r>
          </a:p>
          <a:p>
            <a:endParaRPr lang="en-US" dirty="0" smtClean="0"/>
          </a:p>
        </p:txBody>
      </p:sp>
      <p:pic>
        <p:nvPicPr>
          <p:cNvPr id="1026" name="Picture 2" descr="http://www.vovisoft.com/sqlserver2000/images/DatabaseStorageAllocation.gif"/>
          <p:cNvPicPr>
            <a:picLocks noChangeAspect="1" noChangeArrowheads="1"/>
          </p:cNvPicPr>
          <p:nvPr/>
        </p:nvPicPr>
        <p:blipFill>
          <a:blip r:embed="rId2"/>
          <a:srcRect/>
          <a:stretch>
            <a:fillRect/>
          </a:stretch>
        </p:blipFill>
        <p:spPr bwMode="auto">
          <a:xfrm>
            <a:off x="1219200" y="2743200"/>
            <a:ext cx="6410325" cy="4114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Có</a:t>
            </a:r>
            <a:r>
              <a:rPr lang="en-US" dirty="0" smtClean="0"/>
              <a:t> </a:t>
            </a:r>
            <a:r>
              <a:rPr lang="en-US" dirty="0" err="1" smtClean="0"/>
              <a:t>hai</a:t>
            </a:r>
            <a:r>
              <a:rPr lang="en-US" dirty="0" smtClean="0"/>
              <a:t> </a:t>
            </a:r>
            <a:r>
              <a:rPr lang="en-US" dirty="0" err="1" smtClean="0"/>
              <a:t>loại</a:t>
            </a:r>
            <a:r>
              <a:rPr lang="en-US" dirty="0" smtClean="0"/>
              <a:t> extent:</a:t>
            </a:r>
          </a:p>
          <a:p>
            <a:pPr lvl="1"/>
            <a:r>
              <a:rPr lang="en-US" dirty="0" smtClean="0"/>
              <a:t>Mixed Extent: </a:t>
            </a:r>
            <a:r>
              <a:rPr lang="en-US" dirty="0" err="1" smtClean="0"/>
              <a:t>dùng</a:t>
            </a:r>
            <a:r>
              <a:rPr lang="en-US" dirty="0" smtClean="0"/>
              <a:t> </a:t>
            </a:r>
            <a:r>
              <a:rPr lang="en-US" dirty="0" err="1" smtClean="0"/>
              <a:t>để</a:t>
            </a:r>
            <a:r>
              <a:rPr lang="en-US" dirty="0" smtClean="0"/>
              <a:t> </a:t>
            </a:r>
            <a:r>
              <a:rPr lang="en-US" dirty="0" err="1" smtClean="0"/>
              <a:t>chứa</a:t>
            </a:r>
            <a:r>
              <a:rPr lang="en-US" dirty="0" smtClean="0"/>
              <a:t> data </a:t>
            </a:r>
            <a:r>
              <a:rPr lang="en-US" dirty="0" err="1" smtClean="0"/>
              <a:t>của</a:t>
            </a:r>
            <a:r>
              <a:rPr lang="en-US" dirty="0" smtClean="0"/>
              <a:t> </a:t>
            </a:r>
            <a:r>
              <a:rPr lang="en-US" dirty="0" err="1" smtClean="0"/>
              <a:t>nhiều</a:t>
            </a:r>
            <a:r>
              <a:rPr lang="en-US" dirty="0" smtClean="0"/>
              <a:t> table </a:t>
            </a:r>
            <a:r>
              <a:rPr lang="en-US" dirty="0" err="1" smtClean="0"/>
              <a:t>trong</a:t>
            </a:r>
            <a:r>
              <a:rPr lang="en-US" dirty="0" smtClean="0"/>
              <a:t> </a:t>
            </a:r>
            <a:r>
              <a:rPr lang="en-US" dirty="0" err="1" smtClean="0"/>
              <a:t>cùng</a:t>
            </a:r>
            <a:r>
              <a:rPr lang="en-US" dirty="0" smtClean="0"/>
              <a:t> </a:t>
            </a:r>
            <a:r>
              <a:rPr lang="en-US" dirty="0" err="1" smtClean="0"/>
              <a:t>một</a:t>
            </a:r>
            <a:r>
              <a:rPr lang="en-US" dirty="0" smtClean="0"/>
              <a:t> extent</a:t>
            </a:r>
          </a:p>
          <a:p>
            <a:pPr lvl="1"/>
            <a:r>
              <a:rPr lang="en-US" dirty="0" smtClean="0"/>
              <a:t>Uniform Extent: </a:t>
            </a:r>
            <a:r>
              <a:rPr lang="en-US" dirty="0" err="1" smtClean="0"/>
              <a:t>dùng</a:t>
            </a:r>
            <a:r>
              <a:rPr lang="en-US" dirty="0" smtClean="0"/>
              <a:t> </a:t>
            </a:r>
            <a:r>
              <a:rPr lang="en-US" dirty="0" err="1" smtClean="0"/>
              <a:t>để</a:t>
            </a:r>
            <a:r>
              <a:rPr lang="en-US" dirty="0" smtClean="0"/>
              <a:t> </a:t>
            </a:r>
            <a:r>
              <a:rPr lang="en-US" dirty="0" err="1" smtClean="0"/>
              <a:t>chứa</a:t>
            </a:r>
            <a:r>
              <a:rPr lang="en-US" dirty="0" smtClean="0"/>
              <a:t> data </a:t>
            </a:r>
            <a:r>
              <a:rPr lang="en-US" dirty="0" err="1" smtClean="0"/>
              <a:t>của</a:t>
            </a:r>
            <a:r>
              <a:rPr lang="en-US" dirty="0" smtClean="0"/>
              <a:t> </a:t>
            </a:r>
            <a:r>
              <a:rPr lang="en-US" dirty="0" err="1" smtClean="0"/>
              <a:t>một</a:t>
            </a:r>
            <a:r>
              <a:rPr lang="en-US" dirty="0" smtClean="0"/>
              <a:t> </a:t>
            </a:r>
            <a:r>
              <a:rPr lang="en-US" dirty="0" err="1" smtClean="0"/>
              <a:t>bảng</a:t>
            </a:r>
            <a:endParaRPr lang="en-US" dirty="0" smtClean="0"/>
          </a:p>
          <a:p>
            <a:pPr marL="571500" indent="-514350"/>
            <a:r>
              <a:rPr lang="en-US" dirty="0" err="1" smtClean="0"/>
              <a:t>Đầu</a:t>
            </a:r>
            <a:r>
              <a:rPr lang="en-US" dirty="0" smtClean="0"/>
              <a:t> </a:t>
            </a:r>
            <a:r>
              <a:rPr lang="en-US" dirty="0" err="1" smtClean="0"/>
              <a:t>tiên</a:t>
            </a:r>
            <a:r>
              <a:rPr lang="en-US" dirty="0" smtClean="0"/>
              <a:t>, SQL Server </a:t>
            </a:r>
            <a:r>
              <a:rPr lang="en-US" dirty="0" err="1" smtClean="0"/>
              <a:t>dành</a:t>
            </a:r>
            <a:r>
              <a:rPr lang="en-US" dirty="0" smtClean="0"/>
              <a:t> </a:t>
            </a:r>
            <a:r>
              <a:rPr lang="en-US" dirty="0" err="1" smtClean="0"/>
              <a:t>các</a:t>
            </a:r>
            <a:r>
              <a:rPr lang="en-US" dirty="0" smtClean="0"/>
              <a:t> page </a:t>
            </a:r>
            <a:r>
              <a:rPr lang="en-US" dirty="0" err="1" smtClean="0"/>
              <a:t>trong</a:t>
            </a:r>
            <a:r>
              <a:rPr lang="en-US" dirty="0" smtClean="0"/>
              <a:t> Mixed Extent </a:t>
            </a:r>
            <a:r>
              <a:rPr lang="en-US" dirty="0" err="1" smtClean="0"/>
              <a:t>để</a:t>
            </a:r>
            <a:r>
              <a:rPr lang="en-US" dirty="0" smtClean="0"/>
              <a:t> </a:t>
            </a:r>
            <a:r>
              <a:rPr lang="en-US" dirty="0" err="1" smtClean="0"/>
              <a:t>chứa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cho</a:t>
            </a:r>
            <a:r>
              <a:rPr lang="en-US" dirty="0" smtClean="0"/>
              <a:t> </a:t>
            </a:r>
            <a:r>
              <a:rPr lang="en-US" dirty="0" err="1" smtClean="0"/>
              <a:t>các</a:t>
            </a:r>
            <a:r>
              <a:rPr lang="en-US" dirty="0" smtClean="0"/>
              <a:t> </a:t>
            </a:r>
            <a:r>
              <a:rPr lang="en-US" dirty="0" err="1" smtClean="0"/>
              <a:t>bảng</a:t>
            </a:r>
            <a:r>
              <a:rPr lang="en-US" dirty="0" smtClean="0"/>
              <a:t>. </a:t>
            </a:r>
            <a:r>
              <a:rPr lang="en-US" dirty="0" err="1" smtClean="0"/>
              <a:t>Khi</a:t>
            </a:r>
            <a:r>
              <a:rPr lang="en-US" dirty="0" smtClean="0"/>
              <a:t> data </a:t>
            </a:r>
            <a:r>
              <a:rPr lang="en-US" dirty="0" err="1" smtClean="0"/>
              <a:t>tăng</a:t>
            </a:r>
            <a:r>
              <a:rPr lang="en-US" dirty="0" smtClean="0"/>
              <a:t> </a:t>
            </a:r>
            <a:r>
              <a:rPr lang="en-US" dirty="0" err="1" smtClean="0"/>
              <a:t>trưởng</a:t>
            </a:r>
            <a:r>
              <a:rPr lang="en-US" dirty="0" smtClean="0"/>
              <a:t> </a:t>
            </a:r>
            <a:r>
              <a:rPr lang="en-US" dirty="0" err="1" smtClean="0"/>
              <a:t>đến</a:t>
            </a:r>
            <a:r>
              <a:rPr lang="en-US" dirty="0" smtClean="0"/>
              <a:t> </a:t>
            </a:r>
            <a:r>
              <a:rPr lang="en-US" dirty="0" err="1" smtClean="0"/>
              <a:t>ngưỡng</a:t>
            </a:r>
            <a:r>
              <a:rPr lang="en-US" dirty="0" smtClean="0"/>
              <a:t> </a:t>
            </a:r>
            <a:r>
              <a:rPr lang="en-US" dirty="0" err="1" smtClean="0"/>
              <a:t>nào</a:t>
            </a:r>
            <a:r>
              <a:rPr lang="en-US" dirty="0" smtClean="0"/>
              <a:t> </a:t>
            </a:r>
            <a:r>
              <a:rPr lang="en-US" dirty="0" err="1" smtClean="0"/>
              <a:t>đó</a:t>
            </a:r>
            <a:r>
              <a:rPr lang="en-US" dirty="0" smtClean="0"/>
              <a:t> </a:t>
            </a:r>
            <a:r>
              <a:rPr lang="en-US" dirty="0" err="1" smtClean="0"/>
              <a:t>thì</a:t>
            </a:r>
            <a:r>
              <a:rPr lang="en-US" dirty="0" smtClean="0"/>
              <a:t>  SQL Server </a:t>
            </a:r>
            <a:r>
              <a:rPr lang="en-US" dirty="0" err="1" smtClean="0"/>
              <a:t>dùng</a:t>
            </a:r>
            <a:r>
              <a:rPr lang="en-US" dirty="0" smtClean="0"/>
              <a:t> </a:t>
            </a:r>
            <a:r>
              <a:rPr lang="en-US" dirty="0" err="1" smtClean="0"/>
              <a:t>hẳn</a:t>
            </a:r>
            <a:r>
              <a:rPr lang="en-US" dirty="0" smtClean="0"/>
              <a:t> Uniform Extent </a:t>
            </a:r>
            <a:r>
              <a:rPr lang="en-US" dirty="0" err="1" smtClean="0"/>
              <a:t>để</a:t>
            </a:r>
            <a:r>
              <a:rPr lang="en-US" dirty="0" smtClean="0"/>
              <a:t> </a:t>
            </a:r>
            <a:r>
              <a:rPr lang="en-US" dirty="0" err="1" smtClean="0"/>
              <a:t>chứa</a:t>
            </a:r>
            <a:r>
              <a:rPr lang="en-US" dirty="0" smtClean="0"/>
              <a:t> data </a:t>
            </a:r>
            <a:r>
              <a:rPr lang="en-US" dirty="0" err="1" smtClean="0"/>
              <a:t>cho</a:t>
            </a:r>
            <a:r>
              <a:rPr lang="en-US" dirty="0" smtClean="0"/>
              <a:t> 1 </a:t>
            </a:r>
            <a:r>
              <a:rPr lang="en-US" dirty="0" err="1" smtClean="0"/>
              <a:t>bảng</a:t>
            </a:r>
            <a:r>
              <a:rPr lang="en-US" dirty="0" smtClean="0"/>
              <a:t> </a:t>
            </a:r>
            <a:r>
              <a:rPr lang="en-US" dirty="0" err="1" smtClean="0"/>
              <a:t>đó</a:t>
            </a:r>
            <a:r>
              <a:rPr lang="en-US"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Transaction Log: </a:t>
            </a:r>
            <a:r>
              <a:rPr lang="en-US" dirty="0" err="1" smtClean="0"/>
              <a:t>dùng</a:t>
            </a:r>
            <a:r>
              <a:rPr lang="en-US" dirty="0" smtClean="0"/>
              <a:t> </a:t>
            </a:r>
            <a:r>
              <a:rPr lang="en-US" dirty="0" err="1" smtClean="0"/>
              <a:t>để</a:t>
            </a:r>
            <a:r>
              <a:rPr lang="en-US" dirty="0" smtClean="0"/>
              <a:t> </a:t>
            </a:r>
            <a:r>
              <a:rPr lang="en-US" dirty="0" err="1" smtClean="0"/>
              <a:t>ghi</a:t>
            </a:r>
            <a:r>
              <a:rPr lang="en-US" dirty="0" smtClean="0"/>
              <a:t> </a:t>
            </a:r>
            <a:r>
              <a:rPr lang="en-US" dirty="0" err="1" smtClean="0"/>
              <a:t>lại</a:t>
            </a:r>
            <a:r>
              <a:rPr lang="en-US" dirty="0" smtClean="0"/>
              <a:t> </a:t>
            </a:r>
            <a:r>
              <a:rPr lang="en-US" dirty="0" err="1" smtClean="0"/>
              <a:t>các</a:t>
            </a:r>
            <a:r>
              <a:rPr lang="en-US" dirty="0" smtClean="0"/>
              <a:t> </a:t>
            </a:r>
            <a:r>
              <a:rPr lang="en-US" dirty="0" err="1" smtClean="0"/>
              <a:t>thay</a:t>
            </a:r>
            <a:r>
              <a:rPr lang="en-US" dirty="0" smtClean="0"/>
              <a:t> </a:t>
            </a:r>
            <a:r>
              <a:rPr lang="en-US" dirty="0" err="1" smtClean="0"/>
              <a:t>dổi</a:t>
            </a:r>
            <a:r>
              <a:rPr lang="en-US" dirty="0" smtClean="0"/>
              <a:t> </a:t>
            </a:r>
            <a:r>
              <a:rPr lang="en-US" dirty="0" err="1" smtClean="0"/>
              <a:t>diễn</a:t>
            </a:r>
            <a:r>
              <a:rPr lang="en-US" dirty="0" smtClean="0"/>
              <a:t> </a:t>
            </a:r>
            <a:r>
              <a:rPr lang="en-US" dirty="0" err="1" smtClean="0"/>
              <a:t>ra</a:t>
            </a:r>
            <a:r>
              <a:rPr lang="en-US" dirty="0" smtClean="0"/>
              <a:t> </a:t>
            </a:r>
            <a:r>
              <a:rPr lang="en-US" dirty="0" err="1" smtClean="0"/>
              <a:t>trong</a:t>
            </a:r>
            <a:r>
              <a:rPr lang="en-US" dirty="0" smtClean="0"/>
              <a:t> database</a:t>
            </a:r>
          </a:p>
        </p:txBody>
      </p:sp>
      <p:pic>
        <p:nvPicPr>
          <p:cNvPr id="45058" name="Picture 2" descr="http://www.vovisoft.com/sqlserver2000/images/HowTransactionLogWorks.gif"/>
          <p:cNvPicPr>
            <a:picLocks noChangeAspect="1" noChangeArrowheads="1"/>
          </p:cNvPicPr>
          <p:nvPr/>
        </p:nvPicPr>
        <p:blipFill>
          <a:blip r:embed="rId3"/>
          <a:srcRect/>
          <a:stretch>
            <a:fillRect/>
          </a:stretch>
        </p:blipFill>
        <p:spPr bwMode="auto">
          <a:xfrm>
            <a:off x="762000" y="2209800"/>
            <a:ext cx="7905750" cy="401955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852988"/>
            <a:ext cx="9144000" cy="1928812"/>
          </a:xfrm>
        </p:spPr>
        <p:txBody>
          <a:bodyPr/>
          <a:lstStyle/>
          <a:p>
            <a:r>
              <a:rPr lang="en-US" dirty="0" err="1" smtClean="0"/>
              <a:t>Về</a:t>
            </a:r>
            <a:r>
              <a:rPr lang="en-US" dirty="0" smtClean="0"/>
              <a:t> </a:t>
            </a:r>
            <a:r>
              <a:rPr lang="en-US" dirty="0" err="1" smtClean="0"/>
              <a:t>mặt</a:t>
            </a:r>
            <a:r>
              <a:rPr lang="en-US" dirty="0" smtClean="0"/>
              <a:t> logic,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CSDl</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trong</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của</a:t>
            </a:r>
            <a:r>
              <a:rPr lang="en-US" dirty="0" smtClean="0"/>
              <a:t> SQL Server</a:t>
            </a:r>
          </a:p>
          <a:p>
            <a:r>
              <a:rPr lang="en-US" dirty="0" err="1" smtClean="0"/>
              <a:t>Về</a:t>
            </a:r>
            <a:r>
              <a:rPr lang="en-US" dirty="0" smtClean="0"/>
              <a:t> </a:t>
            </a:r>
            <a:r>
              <a:rPr lang="en-US" dirty="0" err="1" smtClean="0"/>
              <a:t>mặt</a:t>
            </a:r>
            <a:r>
              <a:rPr lang="en-US" dirty="0" smtClean="0"/>
              <a:t> </a:t>
            </a:r>
            <a:r>
              <a:rPr lang="en-US" dirty="0" err="1" smtClean="0"/>
              <a:t>vật</a:t>
            </a:r>
            <a:r>
              <a:rPr lang="en-US" dirty="0" smtClean="0"/>
              <a:t> </a:t>
            </a:r>
            <a:r>
              <a:rPr lang="en-US" dirty="0" err="1" smtClean="0"/>
              <a:t>lý</a:t>
            </a:r>
            <a:r>
              <a:rPr lang="en-US" dirty="0" smtClean="0"/>
              <a:t>, </a:t>
            </a:r>
            <a:r>
              <a:rPr lang="en-US" dirty="0" err="1" smtClean="0"/>
              <a:t>CSDL</a:t>
            </a:r>
            <a:r>
              <a:rPr lang="en-US" dirty="0" smtClean="0"/>
              <a: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hai</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tập</a:t>
            </a:r>
            <a:r>
              <a:rPr lang="en-US" dirty="0" smtClean="0"/>
              <a:t> tin</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914400"/>
            <a:ext cx="8839200" cy="3886200"/>
          </a:xfrm>
          <a:prstGeom prst="rect">
            <a:avLst/>
          </a:prstGeom>
          <a:noFill/>
          <a:ln w="9525">
            <a:noFill/>
            <a:miter lim="800000"/>
            <a:headEnd/>
            <a:tailEnd/>
          </a:ln>
          <a:effectLst/>
        </p:spPr>
      </p:pic>
      <p:sp>
        <p:nvSpPr>
          <p:cNvPr id="5" name="Title 1"/>
          <p:cNvSpPr>
            <a:spLocks noGrp="1"/>
          </p:cNvSpPr>
          <p:nvPr>
            <p:ph type="title"/>
          </p:nvPr>
        </p:nvSpPr>
        <p:spPr>
          <a:xfrm>
            <a:off x="457200" y="209550"/>
            <a:ext cx="9144000" cy="563563"/>
          </a:xfrm>
        </p:spPr>
        <p:txBody>
          <a:bodyPr/>
          <a:lstStyle/>
          <a:p>
            <a:r>
              <a:rPr lang="en-US" dirty="0" err="1" smtClean="0"/>
              <a:t>Cấu</a:t>
            </a:r>
            <a:r>
              <a:rPr lang="en-US" dirty="0" smtClean="0"/>
              <a:t> </a:t>
            </a:r>
            <a:r>
              <a:rPr lang="en-US" dirty="0" err="1" smtClean="0"/>
              <a:t>trúc</a:t>
            </a:r>
            <a:r>
              <a:rPr lang="en-US" dirty="0" smtClean="0"/>
              <a:t>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a:t>
            </a:r>
            <a:r>
              <a:rPr lang="en-US" dirty="0" err="1" smtClean="0"/>
              <a:t>CSDL</a:t>
            </a:r>
            <a:r>
              <a:rPr lang="en-US" dirty="0" smtClean="0"/>
              <a:t> </a:t>
            </a:r>
            <a:r>
              <a:rPr lang="en-US" dirty="0" err="1" smtClean="0"/>
              <a:t>trong</a:t>
            </a:r>
            <a:r>
              <a:rPr lang="en-US" dirty="0" smtClean="0"/>
              <a:t> SQL Server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27928" y="1657306"/>
            <a:ext cx="8711272" cy="49720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br>
              <a:rPr lang="en-US" dirty="0" smtClean="0"/>
            </a:br>
            <a:r>
              <a:rPr lang="en-US" dirty="0" smtClean="0"/>
              <a:t>SQL SERVER</a:t>
            </a:r>
            <a:endParaRPr lang="en-US" dirty="0"/>
          </a:p>
        </p:txBody>
      </p:sp>
      <p:sp>
        <p:nvSpPr>
          <p:cNvPr id="5" name="Content Placeholder 2"/>
          <p:cNvSpPr>
            <a:spLocks noGrp="1"/>
          </p:cNvSpPr>
          <p:nvPr>
            <p:ph idx="1"/>
          </p:nvPr>
        </p:nvSpPr>
        <p:spPr>
          <a:xfrm>
            <a:off x="776288" y="1347788"/>
            <a:ext cx="7453312" cy="2995612"/>
          </a:xfrm>
        </p:spPr>
        <p:txBody>
          <a:bodyPr>
            <a:normAutofit/>
          </a:bodyPr>
          <a:lstStyle/>
          <a:p>
            <a:r>
              <a:rPr lang="en-US" dirty="0" smtClean="0"/>
              <a:t>SQL SERVER </a:t>
            </a:r>
            <a:r>
              <a:rPr lang="en-US" dirty="0" err="1" smtClean="0"/>
              <a:t>có</a:t>
            </a:r>
            <a:r>
              <a:rPr lang="en-US" dirty="0" smtClean="0"/>
              <a:t>  3 </a:t>
            </a:r>
            <a:r>
              <a:rPr lang="en-US" dirty="0" err="1" smtClean="0"/>
              <a:t>kiểu</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smtClean="0"/>
          </a:p>
          <a:p>
            <a:pPr lvl="1">
              <a:buNone/>
            </a:pPr>
            <a:r>
              <a:rPr lang="en-US" dirty="0" smtClean="0"/>
              <a:t>	</a:t>
            </a:r>
            <a:endParaRPr lang="en-US" dirty="0"/>
          </a:p>
        </p:txBody>
      </p:sp>
      <p:pic>
        <p:nvPicPr>
          <p:cNvPr id="6" name="Picture 4"/>
          <p:cNvPicPr>
            <a:picLocks noChangeAspect="1" noChangeArrowheads="1"/>
          </p:cNvPicPr>
          <p:nvPr/>
        </p:nvPicPr>
        <p:blipFill>
          <a:blip r:embed="rId2"/>
          <a:srcRect l="2030" b="13601"/>
          <a:stretch>
            <a:fillRect/>
          </a:stretch>
        </p:blipFill>
        <p:spPr bwMode="auto">
          <a:xfrm>
            <a:off x="4038599" y="1905000"/>
            <a:ext cx="5105401" cy="3279687"/>
          </a:xfrm>
          <a:prstGeom prst="rect">
            <a:avLst/>
          </a:prstGeom>
          <a:noFill/>
          <a:ln>
            <a:noFill/>
          </a:ln>
        </p:spPr>
      </p:pic>
      <p:sp>
        <p:nvSpPr>
          <p:cNvPr id="7" name="TextBox 6"/>
          <p:cNvSpPr txBox="1"/>
          <p:nvPr/>
        </p:nvSpPr>
        <p:spPr>
          <a:xfrm>
            <a:off x="228600" y="2819400"/>
            <a:ext cx="4191000" cy="553998"/>
          </a:xfrm>
          <a:prstGeom prst="rect">
            <a:avLst/>
          </a:prstGeom>
          <a:noFill/>
        </p:spPr>
        <p:txBody>
          <a:bodyPr wrap="square" rtlCol="0">
            <a:spAutoFit/>
          </a:bodyPr>
          <a:lstStyle/>
          <a:p>
            <a:r>
              <a:rPr lang="en-US" sz="3000" dirty="0" err="1" smtClean="0"/>
              <a:t>Cơ</a:t>
            </a:r>
            <a:r>
              <a:rPr lang="en-US" sz="3000" dirty="0" smtClean="0"/>
              <a:t> </a:t>
            </a:r>
            <a:r>
              <a:rPr lang="en-US" sz="3000" dirty="0" err="1" smtClean="0"/>
              <a:t>sở</a:t>
            </a:r>
            <a:r>
              <a:rPr lang="en-US" sz="3000" dirty="0" smtClean="0"/>
              <a:t> </a:t>
            </a:r>
            <a:r>
              <a:rPr lang="en-US" sz="3000" dirty="0" err="1" smtClean="0"/>
              <a:t>dữ</a:t>
            </a:r>
            <a:r>
              <a:rPr lang="en-US" sz="3000" dirty="0" smtClean="0"/>
              <a:t> </a:t>
            </a:r>
            <a:r>
              <a:rPr lang="en-US" sz="3000" dirty="0" err="1" smtClean="0"/>
              <a:t>liệu</a:t>
            </a:r>
            <a:r>
              <a:rPr lang="en-US" sz="3000" dirty="0" smtClean="0"/>
              <a:t> </a:t>
            </a:r>
            <a:r>
              <a:rPr lang="en-US" sz="3000" dirty="0" err="1" smtClean="0"/>
              <a:t>hệ</a:t>
            </a:r>
            <a:r>
              <a:rPr lang="en-US" sz="3000" dirty="0" smtClean="0"/>
              <a:t> </a:t>
            </a:r>
            <a:r>
              <a:rPr lang="en-US" sz="3000" dirty="0" err="1" smtClean="0"/>
              <a:t>thống</a:t>
            </a:r>
            <a:endParaRPr lang="en-US" sz="3000" dirty="0"/>
          </a:p>
        </p:txBody>
      </p:sp>
      <p:sp>
        <p:nvSpPr>
          <p:cNvPr id="8" name="TextBox 7"/>
          <p:cNvSpPr txBox="1"/>
          <p:nvPr/>
        </p:nvSpPr>
        <p:spPr>
          <a:xfrm>
            <a:off x="304800" y="4495800"/>
            <a:ext cx="4419600" cy="553998"/>
          </a:xfrm>
          <a:prstGeom prst="rect">
            <a:avLst/>
          </a:prstGeom>
          <a:noFill/>
        </p:spPr>
        <p:txBody>
          <a:bodyPr wrap="square" rtlCol="0">
            <a:spAutoFit/>
          </a:bodyPr>
          <a:lstStyle/>
          <a:p>
            <a:r>
              <a:rPr lang="en-US" sz="3000" dirty="0" err="1" smtClean="0"/>
              <a:t>Cơ</a:t>
            </a:r>
            <a:r>
              <a:rPr lang="en-US" sz="3000" dirty="0" smtClean="0"/>
              <a:t> </a:t>
            </a:r>
            <a:r>
              <a:rPr lang="en-US" sz="3000" dirty="0" err="1" smtClean="0"/>
              <a:t>sở</a:t>
            </a:r>
            <a:r>
              <a:rPr lang="en-US" sz="3000" dirty="0" smtClean="0"/>
              <a:t> </a:t>
            </a:r>
            <a:r>
              <a:rPr lang="en-US" sz="3000" dirty="0" err="1" smtClean="0"/>
              <a:t>dữ</a:t>
            </a:r>
            <a:r>
              <a:rPr lang="en-US" sz="3000" dirty="0" smtClean="0"/>
              <a:t> </a:t>
            </a:r>
            <a:r>
              <a:rPr lang="en-US" sz="3000" dirty="0" err="1" smtClean="0"/>
              <a:t>liệu</a:t>
            </a:r>
            <a:r>
              <a:rPr lang="en-US" sz="3000" dirty="0"/>
              <a:t> </a:t>
            </a:r>
            <a:r>
              <a:rPr lang="en-US" sz="3000" dirty="0" err="1" smtClean="0"/>
              <a:t>mẫu</a:t>
            </a:r>
            <a:endParaRPr lang="en-US" sz="3000" dirty="0"/>
          </a:p>
        </p:txBody>
      </p:sp>
      <p:sp>
        <p:nvSpPr>
          <p:cNvPr id="10" name="TextBox 9"/>
          <p:cNvSpPr txBox="1"/>
          <p:nvPr/>
        </p:nvSpPr>
        <p:spPr>
          <a:xfrm>
            <a:off x="304800" y="5694402"/>
            <a:ext cx="6858000" cy="553998"/>
          </a:xfrm>
          <a:prstGeom prst="rect">
            <a:avLst/>
          </a:prstGeom>
          <a:noFill/>
        </p:spPr>
        <p:txBody>
          <a:bodyPr wrap="square" rtlCol="0">
            <a:spAutoFit/>
          </a:bodyPr>
          <a:lstStyle/>
          <a:p>
            <a:r>
              <a:rPr lang="en-US" sz="3000" dirty="0" err="1" smtClean="0"/>
              <a:t>Cơ</a:t>
            </a:r>
            <a:r>
              <a:rPr lang="en-US" sz="3000" dirty="0" smtClean="0"/>
              <a:t> </a:t>
            </a:r>
            <a:r>
              <a:rPr lang="en-US" sz="3000" dirty="0" err="1" smtClean="0"/>
              <a:t>sở</a:t>
            </a:r>
            <a:r>
              <a:rPr lang="en-US" sz="3000" dirty="0" smtClean="0"/>
              <a:t> </a:t>
            </a:r>
            <a:r>
              <a:rPr lang="en-US" sz="3000" dirty="0" err="1" smtClean="0"/>
              <a:t>dữ</a:t>
            </a:r>
            <a:r>
              <a:rPr lang="en-US" sz="3000" dirty="0" smtClean="0"/>
              <a:t> </a:t>
            </a:r>
            <a:r>
              <a:rPr lang="en-US" sz="3000" dirty="0" err="1" smtClean="0"/>
              <a:t>liệu</a:t>
            </a:r>
            <a:r>
              <a:rPr lang="en-US" sz="3000" dirty="0"/>
              <a:t> </a:t>
            </a:r>
            <a:r>
              <a:rPr lang="en-US" sz="3000" dirty="0" smtClean="0"/>
              <a:t>do </a:t>
            </a:r>
            <a:r>
              <a:rPr lang="en-US" sz="3000" dirty="0" err="1" smtClean="0"/>
              <a:t>người</a:t>
            </a:r>
            <a:r>
              <a:rPr lang="en-US" sz="3000" dirty="0" smtClean="0"/>
              <a:t> </a:t>
            </a:r>
            <a:r>
              <a:rPr lang="en-US" sz="3000" dirty="0" err="1" smtClean="0"/>
              <a:t>dùng</a:t>
            </a:r>
            <a:r>
              <a:rPr lang="en-US" sz="3000" dirty="0" smtClean="0"/>
              <a:t> </a:t>
            </a:r>
            <a:r>
              <a:rPr lang="en-US" sz="3000" dirty="0" err="1" smtClean="0"/>
              <a:t>định</a:t>
            </a:r>
            <a:r>
              <a:rPr lang="en-US" sz="3000" dirty="0" smtClean="0"/>
              <a:t> </a:t>
            </a:r>
            <a:r>
              <a:rPr lang="en-US" sz="3000" dirty="0" err="1" smtClean="0"/>
              <a:t>nghĩa</a:t>
            </a:r>
            <a:endParaRPr lang="en-US" sz="3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A3E86"/>
        </a:dk1>
        <a:lt1>
          <a:srgbClr val="C1CFDD"/>
        </a:lt1>
        <a:dk2>
          <a:srgbClr val="000000"/>
        </a:dk2>
        <a:lt2>
          <a:srgbClr val="B2B2B2"/>
        </a:lt2>
        <a:accent1>
          <a:srgbClr val="4AAAC0"/>
        </a:accent1>
        <a:accent2>
          <a:srgbClr val="6600FF"/>
        </a:accent2>
        <a:accent3>
          <a:srgbClr val="DDE4EB"/>
        </a:accent3>
        <a:accent4>
          <a:srgbClr val="143472"/>
        </a:accent4>
        <a:accent5>
          <a:srgbClr val="B1D2DC"/>
        </a:accent5>
        <a:accent6>
          <a:srgbClr val="5C00E7"/>
        </a:accent6>
        <a:hlink>
          <a:srgbClr val="006699"/>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2B166E"/>
        </a:dk1>
        <a:lt1>
          <a:srgbClr val="AADBFC"/>
        </a:lt1>
        <a:dk2>
          <a:srgbClr val="003366"/>
        </a:dk2>
        <a:lt2>
          <a:srgbClr val="B2B2B2"/>
        </a:lt2>
        <a:accent1>
          <a:srgbClr val="19B17B"/>
        </a:accent1>
        <a:accent2>
          <a:srgbClr val="E57B1B"/>
        </a:accent2>
        <a:accent3>
          <a:srgbClr val="D2EAFD"/>
        </a:accent3>
        <a:accent4>
          <a:srgbClr val="23115D"/>
        </a:accent4>
        <a:accent5>
          <a:srgbClr val="ABD5BF"/>
        </a:accent5>
        <a:accent6>
          <a:srgbClr val="CF6F17"/>
        </a:accent6>
        <a:hlink>
          <a:srgbClr val="0066CC"/>
        </a:hlink>
        <a:folHlink>
          <a:srgbClr val="8C71B9"/>
        </a:folHlink>
      </a:clrScheme>
      <a:clrMap bg1="lt1" tx1="dk1" bg2="lt2" tx2="dk2" accent1="accent1" accent2="accent2" accent3="accent3" accent4="accent4" accent5="accent5" accent6="accent6" hlink="hlink" folHlink="folHlink"/>
    </a:extraClrScheme>
    <a:extraClrScheme>
      <a:clrScheme name="sample 3">
        <a:dk1>
          <a:srgbClr val="335338"/>
        </a:dk1>
        <a:lt1>
          <a:srgbClr val="D7E4BE"/>
        </a:lt1>
        <a:dk2>
          <a:srgbClr val="000066"/>
        </a:dk2>
        <a:lt2>
          <a:srgbClr val="B2B2B2"/>
        </a:lt2>
        <a:accent1>
          <a:srgbClr val="2F86B1"/>
        </a:accent1>
        <a:accent2>
          <a:srgbClr val="D2761A"/>
        </a:accent2>
        <a:accent3>
          <a:srgbClr val="E8EFDB"/>
        </a:accent3>
        <a:accent4>
          <a:srgbClr val="2A462E"/>
        </a:accent4>
        <a:accent5>
          <a:srgbClr val="ADC3D5"/>
        </a:accent5>
        <a:accent6>
          <a:srgbClr val="BE6A16"/>
        </a:accent6>
        <a:hlink>
          <a:srgbClr val="368463"/>
        </a:hlink>
        <a:folHlink>
          <a:srgbClr val="481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1554</TotalTime>
  <Words>940</Words>
  <Application>Microsoft Office PowerPoint</Application>
  <PresentationFormat>On-screen Show (4:3)</PresentationFormat>
  <Paragraphs>88</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돋움</vt:lpstr>
      <vt:lpstr>Times New Roman</vt:lpstr>
      <vt:lpstr>Verdana</vt:lpstr>
      <vt:lpstr>Wingdings</vt:lpstr>
      <vt:lpstr>Theme1</vt:lpstr>
      <vt:lpstr>CƠ SỞ DỮ LIỆU TRONG  SQL SERVER</vt:lpstr>
      <vt:lpstr>Cấu trúc vật lý của CSDL trong SQL Server</vt:lpstr>
      <vt:lpstr>Cấu trúc vật lý của CSDL trong SQL Server</vt:lpstr>
      <vt:lpstr>Cấu trúc vật lý của CSDL trong SQL Server</vt:lpstr>
      <vt:lpstr>PowerPoint Presentation</vt:lpstr>
      <vt:lpstr>PowerPoint Presentation</vt:lpstr>
      <vt:lpstr>Cấu trúc vật lý của CSDL trong SQL Server</vt:lpstr>
      <vt:lpstr>PowerPoint Presentation</vt:lpstr>
      <vt:lpstr>CƠ SỞ DỮ LiỆU TRONG  SQL SERVER</vt:lpstr>
      <vt:lpstr>PowerPoint Presentation</vt:lpstr>
      <vt:lpstr>PowerPoint Presentation</vt:lpstr>
      <vt:lpstr>TẠO CSDL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TẠO CSDL-DÙNG SQL SERVER MANAGENENT STUDIO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VÀ THỰC THI CSDL</dc:title>
  <dc:creator>chau ng</dc:creator>
  <cp:lastModifiedBy>dungnt</cp:lastModifiedBy>
  <cp:revision>29</cp:revision>
  <dcterms:created xsi:type="dcterms:W3CDTF">2015-01-06T03:04:13Z</dcterms:created>
  <dcterms:modified xsi:type="dcterms:W3CDTF">2017-07-20T13:41:59Z</dcterms:modified>
</cp:coreProperties>
</file>