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311" r:id="rId13"/>
    <p:sldId id="312" r:id="rId14"/>
    <p:sldId id="270" r:id="rId15"/>
    <p:sldId id="271" r:id="rId16"/>
    <p:sldId id="272" r:id="rId17"/>
    <p:sldId id="273" r:id="rId18"/>
    <p:sldId id="274" r:id="rId19"/>
    <p:sldId id="279" r:id="rId20"/>
    <p:sldId id="280" r:id="rId21"/>
    <p:sldId id="298" r:id="rId22"/>
    <p:sldId id="310" r:id="rId23"/>
    <p:sldId id="281" r:id="rId24"/>
    <p:sldId id="282" r:id="rId25"/>
    <p:sldId id="285" r:id="rId26"/>
    <p:sldId id="286" r:id="rId27"/>
    <p:sldId id="287" r:id="rId28"/>
    <p:sldId id="288" r:id="rId29"/>
    <p:sldId id="289" r:id="rId30"/>
    <p:sldId id="299" r:id="rId31"/>
    <p:sldId id="300" r:id="rId32"/>
    <p:sldId id="301" r:id="rId33"/>
    <p:sldId id="309" r:id="rId34"/>
    <p:sldId id="302" r:id="rId35"/>
    <p:sldId id="303" r:id="rId36"/>
    <p:sldId id="304" r:id="rId37"/>
    <p:sldId id="306" r:id="rId38"/>
    <p:sldId id="308" r:id="rId39"/>
    <p:sldId id="295" r:id="rId40"/>
    <p:sldId id="297" r:id="rId41"/>
    <p:sldId id="283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8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96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7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447800"/>
            <a:ext cx="4495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4958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29100"/>
            <a:ext cx="44958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5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7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1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5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3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11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357A-D5D9-4BCC-B3FA-E449C22875DA}" type="datetimeFigureOut">
              <a:rPr lang="en-GB" smtClean="0"/>
              <a:pPr/>
              <a:t>01/08/2017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655-1338-4E7B-ABB1-0DAFAB3339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32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HÀM DO NGƯỜI DÙNG ĐỊNH NGHĨA (USER-DEFINED FUNCTION)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ĐỊNH NGHĨA HÀM TRẢ VỀ BẢNG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2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71722"/>
            <a:ext cx="7985814" cy="321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9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ĐỊNH NGHĨA HÀM TRẢ VỀ BẢNG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2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CREATE </a:t>
            </a:r>
            <a:r>
              <a:rPr lang="en-US" dirty="0">
                <a:solidFill>
                  <a:srgbClr val="0070C0"/>
                </a:solidFill>
              </a:rPr>
              <a:t>FUNCTION HAM_DSPHONG (@</a:t>
            </a:r>
            <a:r>
              <a:rPr lang="en-US" dirty="0" err="1">
                <a:solidFill>
                  <a:srgbClr val="0070C0"/>
                </a:solidFill>
              </a:rPr>
              <a:t>bienmaphong</a:t>
            </a:r>
            <a:r>
              <a:rPr lang="en-US" dirty="0">
                <a:solidFill>
                  <a:srgbClr val="0070C0"/>
                </a:solidFill>
              </a:rPr>
              <a:t> char(5))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RETURNS </a:t>
            </a:r>
            <a:r>
              <a:rPr lang="en-US" dirty="0" smtClean="0">
                <a:solidFill>
                  <a:srgbClr val="0070C0"/>
                </a:solidFill>
              </a:rPr>
              <a:t> @</a:t>
            </a:r>
            <a:r>
              <a:rPr lang="en-US" dirty="0" err="1" smtClean="0">
                <a:solidFill>
                  <a:srgbClr val="0070C0"/>
                </a:solidFill>
              </a:rPr>
              <a:t>kq</a:t>
            </a:r>
            <a:r>
              <a:rPr lang="en-US" dirty="0" smtClean="0">
                <a:solidFill>
                  <a:srgbClr val="0070C0"/>
                </a:solidFill>
              </a:rPr>
              <a:t> TABLE (</a:t>
            </a:r>
            <a:r>
              <a:rPr lang="en-US" dirty="0" err="1" smtClean="0">
                <a:solidFill>
                  <a:srgbClr val="0070C0"/>
                </a:solidFill>
              </a:rPr>
              <a:t>MaNV</a:t>
            </a:r>
            <a:r>
              <a:rPr lang="en-US" dirty="0" smtClean="0">
                <a:solidFill>
                  <a:srgbClr val="0070C0"/>
                </a:solidFill>
              </a:rPr>
              <a:t> char(10), </a:t>
            </a:r>
            <a:r>
              <a:rPr lang="en-US" dirty="0" err="1" smtClean="0">
                <a:solidFill>
                  <a:srgbClr val="0070C0"/>
                </a:solidFill>
              </a:rPr>
              <a:t>hoten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nchar</a:t>
            </a:r>
            <a:r>
              <a:rPr lang="en-US" dirty="0" smtClean="0">
                <a:solidFill>
                  <a:srgbClr val="0070C0"/>
                </a:solidFill>
              </a:rPr>
              <a:t>(40), </a:t>
            </a:r>
            <a:r>
              <a:rPr lang="en-US" dirty="0" err="1" smtClean="0">
                <a:solidFill>
                  <a:srgbClr val="0070C0"/>
                </a:solidFill>
              </a:rPr>
              <a:t>diachi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nchar</a:t>
            </a:r>
            <a:r>
              <a:rPr lang="en-US" dirty="0" smtClean="0">
                <a:solidFill>
                  <a:srgbClr val="0070C0"/>
                </a:solidFill>
              </a:rPr>
              <a:t>(50))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INSERT INTO  @</a:t>
            </a:r>
            <a:r>
              <a:rPr lang="en-US" dirty="0" err="1" smtClean="0">
                <a:solidFill>
                  <a:srgbClr val="0070C0"/>
                </a:solidFill>
              </a:rPr>
              <a:t>kq</a:t>
            </a:r>
            <a:r>
              <a:rPr lang="en-US" dirty="0" smtClean="0">
                <a:solidFill>
                  <a:srgbClr val="0070C0"/>
                </a:solidFill>
              </a:rPr>
              <a:t>  SELECT </a:t>
            </a:r>
            <a:r>
              <a:rPr lang="en-US" dirty="0">
                <a:solidFill>
                  <a:srgbClr val="0070C0"/>
                </a:solidFill>
              </a:rPr>
              <a:t>MANV, HOTEN, DIACHI FROM NHANVIEN </a:t>
            </a:r>
            <a:r>
              <a:rPr lang="en-US" dirty="0" smtClean="0">
                <a:solidFill>
                  <a:srgbClr val="0070C0"/>
                </a:solidFill>
              </a:rPr>
              <a:t>WHERE MAPHONG</a:t>
            </a:r>
            <a:r>
              <a:rPr lang="en-US" dirty="0">
                <a:solidFill>
                  <a:srgbClr val="0070C0"/>
                </a:solidFill>
              </a:rPr>
              <a:t>=@</a:t>
            </a:r>
            <a:r>
              <a:rPr lang="en-US" dirty="0" err="1">
                <a:solidFill>
                  <a:srgbClr val="0070C0"/>
                </a:solidFill>
              </a:rPr>
              <a:t>bienmaphong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RETURN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END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0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Tập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1: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2: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smtClean="0"/>
              <a:t>ở </a:t>
            </a:r>
            <a:r>
              <a:rPr lang="en-US" dirty="0" err="1" smtClean="0"/>
              <a:t>câu</a:t>
            </a:r>
            <a:r>
              <a:rPr lang="en-US" dirty="0" smtClean="0"/>
              <a:t> 1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“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”.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“Hai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2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Tập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3: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mấy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/>
              <a:t>4: Cho CSDL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MaSV</a:t>
            </a:r>
            <a:r>
              <a:rPr lang="en-US" dirty="0"/>
              <a:t>, </a:t>
            </a:r>
            <a:r>
              <a:rPr lang="en-US" dirty="0" err="1" smtClean="0"/>
              <a:t>HoTen</a:t>
            </a:r>
            <a:r>
              <a:rPr lang="en-US" dirty="0" smtClean="0"/>
              <a:t>, </a:t>
            </a:r>
            <a:r>
              <a:rPr lang="en-US" dirty="0" err="1" smtClean="0"/>
              <a:t>NgaySinh</a:t>
            </a:r>
            <a:r>
              <a:rPr lang="en-US" dirty="0"/>
              <a:t>, </a:t>
            </a:r>
            <a:r>
              <a:rPr lang="en-US" dirty="0" err="1" smtClean="0"/>
              <a:t>MaLop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Lớp</a:t>
            </a:r>
            <a:r>
              <a:rPr lang="en-US" dirty="0"/>
              <a:t> (</a:t>
            </a:r>
            <a:r>
              <a:rPr lang="en-US" dirty="0" err="1" smtClean="0"/>
              <a:t>MaLop</a:t>
            </a:r>
            <a:r>
              <a:rPr lang="en-US" dirty="0"/>
              <a:t>, </a:t>
            </a:r>
            <a:r>
              <a:rPr lang="en-US" dirty="0" err="1" smtClean="0"/>
              <a:t>TenLop</a:t>
            </a:r>
            <a:r>
              <a:rPr lang="en-US" dirty="0" smtClean="0"/>
              <a:t>, </a:t>
            </a:r>
            <a:r>
              <a:rPr lang="en-US" dirty="0" err="1" smtClean="0"/>
              <a:t>Khoa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a.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khóa</a:t>
            </a:r>
            <a:r>
              <a:rPr lang="en-US" dirty="0" smtClean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 smtClean="0"/>
              <a:t>. (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/>
              <a:t>&gt;=1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r>
              <a:rPr lang="en-US" dirty="0" smtClean="0"/>
              <a:t>b.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khóa</a:t>
            </a:r>
            <a:r>
              <a:rPr lang="en-US" dirty="0" smtClean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 smtClean="0"/>
              <a:t>. </a:t>
            </a:r>
            <a:r>
              <a:rPr lang="en-US" dirty="0" err="1"/>
              <a:t>Trong</a:t>
            </a:r>
            <a:r>
              <a:rPr lang="en-US" dirty="0"/>
              <a:t> 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trị</a:t>
            </a:r>
            <a:r>
              <a:rPr lang="en-US" smtClean="0"/>
              <a:t> &lt;1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(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2422092"/>
            <a:ext cx="8229600" cy="1143000"/>
          </a:xfrm>
        </p:spPr>
        <p:txBody>
          <a:bodyPr/>
          <a:lstStyle/>
          <a:p>
            <a:r>
              <a:rPr lang="en-US" dirty="0" smtClean="0"/>
              <a:t>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1700808"/>
            <a:ext cx="9396536" cy="4525963"/>
          </a:xfrm>
        </p:spPr>
        <p:txBody>
          <a:bodyPr/>
          <a:lstStyle/>
          <a:p>
            <a:pPr lvl="1" algn="just">
              <a:defRPr/>
            </a:pPr>
            <a:r>
              <a:rPr lang="en-US" sz="3200" dirty="0">
                <a:cs typeface="Times New Roman" pitchFamily="18" charset="0"/>
              </a:rPr>
              <a:t>View </a:t>
            </a:r>
            <a:r>
              <a:rPr lang="en-US" sz="3200" dirty="0" err="1">
                <a:cs typeface="Times New Roman" pitchFamily="18" charset="0"/>
              </a:rPr>
              <a:t>là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folHlink"/>
                </a:solidFill>
                <a:cs typeface="Times New Roman" pitchFamily="18" charset="0"/>
              </a:rPr>
              <a:t>bảng</a:t>
            </a:r>
            <a:r>
              <a:rPr lang="en-US" sz="3200" dirty="0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folHlink"/>
                </a:solidFill>
                <a:cs typeface="Times New Roman" pitchFamily="18" charset="0"/>
              </a:rPr>
              <a:t>ảo</a:t>
            </a:r>
            <a:r>
              <a:rPr lang="en-US" sz="3200" dirty="0" smtClean="0">
                <a:solidFill>
                  <a:schemeClr val="folHlink"/>
                </a:solidFill>
                <a:cs typeface="Times New Roman" pitchFamily="18" charset="0"/>
              </a:rPr>
              <a:t>, </a:t>
            </a:r>
            <a:r>
              <a:rPr lang="en-US" sz="3200" dirty="0" err="1" smtClean="0">
                <a:solidFill>
                  <a:schemeClr val="folHlink"/>
                </a:solidFill>
                <a:cs typeface="Times New Roman" pitchFamily="18" charset="0"/>
              </a:rPr>
              <a:t>không</a:t>
            </a:r>
            <a:r>
              <a:rPr lang="en-US" sz="3200" dirty="0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</a:rPr>
              <a:t>chứa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</a:rPr>
              <a:t>dữ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</a:rPr>
              <a:t>liệu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nó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chỉ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là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</a:rPr>
              <a:t>truy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folHlink"/>
                </a:solidFill>
                <a:cs typeface="Times New Roman" pitchFamily="18" charset="0"/>
              </a:rPr>
              <a:t>vấn</a:t>
            </a:r>
            <a:r>
              <a:rPr lang="en-US" sz="3200" dirty="0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folHlink"/>
                </a:solidFill>
                <a:cs typeface="Times New Roman" pitchFamily="18" charset="0"/>
              </a:rPr>
              <a:t>dữ</a:t>
            </a:r>
            <a:r>
              <a:rPr lang="en-US" sz="3200" dirty="0" smtClean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</a:rPr>
              <a:t>liệu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từ</a:t>
            </a:r>
            <a:r>
              <a:rPr lang="en-US" sz="3200" dirty="0">
                <a:cs typeface="Times New Roman" pitchFamily="18" charset="0"/>
              </a:rPr>
              <a:t> 1 hay </a:t>
            </a:r>
            <a:r>
              <a:rPr lang="en-US" sz="3200" dirty="0" err="1">
                <a:cs typeface="Times New Roman" pitchFamily="18" charset="0"/>
              </a:rPr>
              <a:t>nhiều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bảng</a:t>
            </a:r>
            <a:r>
              <a:rPr lang="en-US" sz="3200" dirty="0" smtClean="0">
                <a:cs typeface="Times New Roman" pitchFamily="18" charset="0"/>
              </a:rPr>
              <a:t>. View </a:t>
            </a:r>
            <a:r>
              <a:rPr lang="en-US" sz="3200" dirty="0" err="1" smtClean="0">
                <a:cs typeface="Times New Roman" pitchFamily="18" charset="0"/>
              </a:rPr>
              <a:t>được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</a:rPr>
              <a:t>lưu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thành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một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</a:rPr>
              <a:t>đối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</a:rPr>
              <a:t>tượng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của</a:t>
            </a:r>
            <a:r>
              <a:rPr lang="en-US" sz="3200" dirty="0">
                <a:cs typeface="Times New Roman" pitchFamily="18" charset="0"/>
              </a:rPr>
              <a:t> SQL SV </a:t>
            </a:r>
          </a:p>
          <a:p>
            <a:pPr lvl="1" algn="just">
              <a:defRPr/>
            </a:pPr>
            <a:endParaRPr lang="en-US" sz="3200" dirty="0" smtClean="0">
              <a:cs typeface="Times New Roman" pitchFamily="18" charset="0"/>
              <a:sym typeface="Wingdings" pitchFamily="2" charset="2"/>
            </a:endParaRPr>
          </a:p>
          <a:p>
            <a:pPr lvl="1" algn="just">
              <a:defRPr/>
            </a:pPr>
            <a:r>
              <a:rPr lang="en-US" sz="3200" dirty="0" smtClean="0">
                <a:cs typeface="Times New Roman" pitchFamily="18" charset="0"/>
                <a:sym typeface="Wingdings" pitchFamily="2" charset="2"/>
              </a:rPr>
              <a:t>NSD </a:t>
            </a:r>
            <a:r>
              <a:rPr lang="en-US" sz="3200" dirty="0" err="1"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3200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cs typeface="Times New Roman" pitchFamily="18" charset="0"/>
                <a:sym typeface="Wingdings" pitchFamily="2" charset="2"/>
              </a:rPr>
              <a:t>thể</a:t>
            </a:r>
            <a:r>
              <a:rPr lang="en-US" sz="3200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cs typeface="Times New Roman" pitchFamily="18" charset="0"/>
                <a:sym typeface="Wingdings" pitchFamily="2" charset="2"/>
              </a:rPr>
              <a:t>áp</a:t>
            </a:r>
            <a:r>
              <a:rPr lang="en-US" sz="3200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cs typeface="Times New Roman" pitchFamily="18" charset="0"/>
                <a:sym typeface="Wingdings" pitchFamily="2" charset="2"/>
              </a:rPr>
              <a:t>dụng</a:t>
            </a:r>
            <a:r>
              <a:rPr lang="en-US" sz="3200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  <a:sym typeface="Wingdings" pitchFamily="2" charset="2"/>
              </a:rPr>
              <a:t>ngôn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  <a:sym typeface="Wingdings" pitchFamily="2" charset="2"/>
              </a:rPr>
              <a:t>ngữ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  <a:sym typeface="Wingdings" pitchFamily="2" charset="2"/>
              </a:rPr>
              <a:t>thao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  <a:sym typeface="Wingdings" pitchFamily="2" charset="2"/>
              </a:rPr>
              <a:t>tác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solidFill>
                  <a:schemeClr val="folHlink"/>
                </a:solidFill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sz="3200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cs typeface="Times New Roman" pitchFamily="18" charset="0"/>
                <a:sym typeface="Wingdings" pitchFamily="2" charset="2"/>
              </a:rPr>
              <a:t>trên</a:t>
            </a:r>
            <a:r>
              <a:rPr lang="en-US" sz="3200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cs typeface="Times New Roman" pitchFamily="18" charset="0"/>
                <a:sym typeface="Wingdings" pitchFamily="2" charset="2"/>
              </a:rPr>
              <a:t>các</a:t>
            </a:r>
            <a:r>
              <a:rPr lang="en-US" sz="3200" dirty="0">
                <a:cs typeface="Times New Roman" pitchFamily="18" charset="0"/>
                <a:sym typeface="Wingdings" pitchFamily="2" charset="2"/>
              </a:rPr>
              <a:t> View </a:t>
            </a:r>
            <a:r>
              <a:rPr lang="en-US" sz="3200" dirty="0" err="1">
                <a:cs typeface="Times New Roman" pitchFamily="18" charset="0"/>
                <a:sym typeface="Wingdings" pitchFamily="2" charset="2"/>
              </a:rPr>
              <a:t>giống</a:t>
            </a:r>
            <a:r>
              <a:rPr lang="en-US" sz="3200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>
                <a:cs typeface="Times New Roman" pitchFamily="18" charset="0"/>
                <a:sym typeface="Wingdings" pitchFamily="2" charset="2"/>
              </a:rPr>
              <a:t>như</a:t>
            </a:r>
            <a:r>
              <a:rPr lang="en-US" sz="3200" dirty="0">
                <a:cs typeface="Times New Roman" pitchFamily="18" charset="0"/>
                <a:sym typeface="Wingdings" pitchFamily="2" charset="2"/>
              </a:rPr>
              <a:t> Table.</a:t>
            </a:r>
            <a:endParaRPr lang="en-US" sz="3200" dirty="0"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0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None/>
              <a:defRPr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  <a:endParaRPr lang="en-US" dirty="0"/>
          </a:p>
          <a:p>
            <a:pPr lvl="1" algn="just">
              <a:buNone/>
              <a:defRPr/>
            </a:pPr>
            <a:r>
              <a:rPr lang="en-US" sz="3200" dirty="0" smtClean="0">
                <a:solidFill>
                  <a:schemeClr val="folHlink"/>
                </a:solidFill>
                <a:cs typeface="Times New Roman" pitchFamily="18" charset="0"/>
              </a:rPr>
              <a:t>CREATE 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</a:rPr>
              <a:t>VIEW</a:t>
            </a:r>
            <a:r>
              <a:rPr lang="en-US" sz="3200" dirty="0">
                <a:cs typeface="Times New Roman" pitchFamily="18" charset="0"/>
              </a:rPr>
              <a:t> &lt;</a:t>
            </a:r>
            <a:r>
              <a:rPr lang="en-US" sz="3200" dirty="0" err="1">
                <a:cs typeface="Times New Roman" pitchFamily="18" charset="0"/>
              </a:rPr>
              <a:t>Tên_View</a:t>
            </a:r>
            <a:r>
              <a:rPr lang="en-US" sz="3200" dirty="0">
                <a:cs typeface="Times New Roman" pitchFamily="18" charset="0"/>
              </a:rPr>
              <a:t>&gt; </a:t>
            </a:r>
          </a:p>
          <a:p>
            <a:pPr lvl="1" algn="just">
              <a:buNone/>
              <a:defRPr/>
            </a:pPr>
            <a:r>
              <a:rPr lang="en-US" sz="3200" dirty="0">
                <a:cs typeface="Times New Roman" pitchFamily="18" charset="0"/>
              </a:rPr>
              <a:t>	</a:t>
            </a:r>
            <a:r>
              <a:rPr lang="en-US" sz="3200" dirty="0" smtClean="0">
                <a:cs typeface="Times New Roman" pitchFamily="18" charset="0"/>
              </a:rPr>
              <a:t>[(&lt;</a:t>
            </a:r>
            <a:r>
              <a:rPr lang="en-US" sz="3200" dirty="0" err="1">
                <a:cs typeface="Times New Roman" pitchFamily="18" charset="0"/>
              </a:rPr>
              <a:t>danh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sách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tên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cột</a:t>
            </a:r>
            <a:r>
              <a:rPr lang="en-US" sz="3200" dirty="0">
                <a:cs typeface="Times New Roman" pitchFamily="18" charset="0"/>
              </a:rPr>
              <a:t>&gt;) ] </a:t>
            </a:r>
            <a:r>
              <a:rPr lang="en-US" sz="3200" dirty="0" smtClean="0"/>
              <a:t> </a:t>
            </a:r>
          </a:p>
          <a:p>
            <a:pPr lvl="1">
              <a:buNone/>
              <a:defRPr/>
            </a:pPr>
            <a:r>
              <a:rPr lang="en-US" sz="3200" dirty="0" smtClean="0">
                <a:solidFill>
                  <a:schemeClr val="folHlink"/>
                </a:solidFill>
                <a:cs typeface="Times New Roman" pitchFamily="18" charset="0"/>
              </a:rPr>
              <a:t>AS 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folHlink"/>
                </a:solidFill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&lt;</a:t>
            </a:r>
            <a:r>
              <a:rPr lang="en-US" sz="3200" dirty="0" err="1">
                <a:cs typeface="Times New Roman" pitchFamily="18" charset="0"/>
              </a:rPr>
              <a:t>Câu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err="1">
                <a:cs typeface="Times New Roman" pitchFamily="18" charset="0"/>
              </a:rPr>
              <a:t>lệnh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>
                <a:solidFill>
                  <a:schemeClr val="folHlink"/>
                </a:solidFill>
                <a:cs typeface="Times New Roman" pitchFamily="18" charset="0"/>
              </a:rPr>
              <a:t>SELECT</a:t>
            </a:r>
            <a:r>
              <a:rPr lang="en-US" sz="3200" dirty="0">
                <a:cs typeface="Times New Roman" pitchFamily="18" charset="0"/>
              </a:rPr>
              <a:t>&gt;</a:t>
            </a:r>
            <a:br>
              <a:rPr lang="en-US" sz="3200" dirty="0">
                <a:cs typeface="Times New Roman" pitchFamily="18" charset="0"/>
              </a:rPr>
            </a:br>
            <a:endParaRPr lang="en-US" sz="32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  <a:defRPr/>
            </a:pPr>
            <a:r>
              <a:rPr lang="en-US" dirty="0" err="1">
                <a:cs typeface="Times New Roman" pitchFamily="18" charset="0"/>
              </a:rPr>
              <a:t>Ví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dụ</a:t>
            </a:r>
            <a:r>
              <a:rPr lang="en-US" dirty="0">
                <a:cs typeface="Times New Roman" pitchFamily="18" charset="0"/>
              </a:rPr>
              <a:t> 1:  </a:t>
            </a:r>
            <a:r>
              <a:rPr lang="en-US" dirty="0" err="1">
                <a:cs typeface="Times New Roman" pitchFamily="18" charset="0"/>
              </a:rPr>
              <a:t>tạo</a:t>
            </a:r>
            <a:r>
              <a:rPr lang="en-US" dirty="0">
                <a:cs typeface="Times New Roman" pitchFamily="18" charset="0"/>
              </a:rPr>
              <a:t> View </a:t>
            </a:r>
            <a:r>
              <a:rPr lang="en-US" dirty="0" err="1">
                <a:cs typeface="Times New Roman" pitchFamily="18" charset="0"/>
              </a:rPr>
              <a:t>nv_kinh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doanh</a:t>
            </a:r>
            <a:endParaRPr lang="en-US" dirty="0">
              <a:cs typeface="Times New Roman" pitchFamily="18" charset="0"/>
            </a:endParaRPr>
          </a:p>
          <a:p>
            <a:pPr lvl="1">
              <a:buNone/>
              <a:defRPr/>
            </a:pPr>
            <a:endParaRPr lang="en-US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lvl="1">
              <a:buNone/>
              <a:defRPr/>
            </a:pPr>
            <a:r>
              <a:rPr lang="en-US" dirty="0" smtClean="0">
                <a:solidFill>
                  <a:srgbClr val="0070C0"/>
                </a:solidFill>
                <a:cs typeface="Times New Roman" pitchFamily="18" charset="0"/>
              </a:rPr>
              <a:t>CREAT 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VIEW </a:t>
            </a:r>
            <a:r>
              <a:rPr lang="en-US" dirty="0" err="1">
                <a:cs typeface="Times New Roman" pitchFamily="18" charset="0"/>
              </a:rPr>
              <a:t>nv_kinhdoanh</a:t>
            </a:r>
            <a:endParaRPr lang="en-US" dirty="0">
              <a:cs typeface="Times New Roman" pitchFamily="18" charset="0"/>
            </a:endParaRPr>
          </a:p>
          <a:p>
            <a:pPr lvl="1">
              <a:buNone/>
              <a:defRPr/>
            </a:pP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AS</a:t>
            </a:r>
          </a:p>
          <a:p>
            <a:pPr lvl="1">
              <a:buNone/>
              <a:defRPr/>
            </a:pPr>
            <a:r>
              <a:rPr lang="en-US" dirty="0" smtClean="0">
                <a:solidFill>
                  <a:srgbClr val="0070C0"/>
                </a:solidFill>
                <a:cs typeface="Times New Roman" pitchFamily="18" charset="0"/>
              </a:rPr>
              <a:t>SELECT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Manv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Hoten</a:t>
            </a:r>
            <a:r>
              <a:rPr lang="en-US" dirty="0">
                <a:cs typeface="Times New Roman" pitchFamily="18" charset="0"/>
              </a:rPr>
              <a:t>, Luong</a:t>
            </a:r>
          </a:p>
          <a:p>
            <a:pPr lvl="1">
              <a:buNone/>
              <a:defRPr/>
            </a:pPr>
            <a:r>
              <a:rPr lang="en-US" dirty="0" smtClean="0">
                <a:solidFill>
                  <a:srgbClr val="0070C0"/>
                </a:solidFill>
                <a:cs typeface="Times New Roman" pitchFamily="18" charset="0"/>
              </a:rPr>
              <a:t>FROM </a:t>
            </a:r>
            <a:r>
              <a:rPr lang="en-US" dirty="0" smtClean="0">
                <a:cs typeface="Times New Roman" pitchFamily="18" charset="0"/>
              </a:rPr>
              <a:t>   </a:t>
            </a:r>
            <a:r>
              <a:rPr lang="en-US" dirty="0">
                <a:cs typeface="Times New Roman" pitchFamily="18" charset="0"/>
              </a:rPr>
              <a:t>NHANVIEN</a:t>
            </a:r>
          </a:p>
          <a:p>
            <a:pPr lvl="1"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lvl="1">
              <a:buNone/>
              <a:defRPr/>
            </a:pP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* 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View:</a:t>
            </a:r>
          </a:p>
          <a:p>
            <a:pPr lvl="1">
              <a:buNone/>
              <a:defRPr/>
            </a:pPr>
            <a:r>
              <a:rPr lang="en-US" dirty="0">
                <a:cs typeface="Times New Roman" pitchFamily="18" charset="0"/>
              </a:rPr>
              <a:t>SELECT * FROM  NV_KINHDOANH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0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35280" cy="607233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None/>
              <a:defRPr/>
            </a:pPr>
            <a:r>
              <a:rPr lang="en-US" dirty="0" err="1">
                <a:cs typeface="Times New Roman" pitchFamily="18" charset="0"/>
              </a:rPr>
              <a:t>Ví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dụ</a:t>
            </a:r>
            <a:r>
              <a:rPr lang="en-US" dirty="0">
                <a:cs typeface="Times New Roman" pitchFamily="18" charset="0"/>
              </a:rPr>
              <a:t> 2:  </a:t>
            </a:r>
            <a:r>
              <a:rPr lang="en-US" dirty="0" err="1">
                <a:cs typeface="Times New Roman" pitchFamily="18" charset="0"/>
              </a:rPr>
              <a:t>tạo</a:t>
            </a:r>
            <a:r>
              <a:rPr lang="en-US" dirty="0">
                <a:cs typeface="Times New Roman" pitchFamily="18" charset="0"/>
              </a:rPr>
              <a:t> View </a:t>
            </a:r>
            <a:r>
              <a:rPr lang="en-US" dirty="0" err="1">
                <a:cs typeface="Times New Roman" pitchFamily="18" charset="0"/>
              </a:rPr>
              <a:t>nv_tre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dirty="0" err="1">
                <a:cs typeface="Times New Roman" pitchFamily="18" charset="0"/>
              </a:rPr>
              <a:t>nhân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viên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dưới</a:t>
            </a:r>
            <a:r>
              <a:rPr lang="en-US" dirty="0">
                <a:cs typeface="Times New Roman" pitchFamily="18" charset="0"/>
              </a:rPr>
              <a:t> 35 </a:t>
            </a:r>
            <a:r>
              <a:rPr lang="en-US" dirty="0" err="1">
                <a:cs typeface="Times New Roman" pitchFamily="18" charset="0"/>
              </a:rPr>
              <a:t>tuổi</a:t>
            </a:r>
            <a:r>
              <a:rPr lang="en-US" dirty="0"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CREAT VIEW </a:t>
            </a:r>
            <a:r>
              <a:rPr lang="en-US" dirty="0" err="1">
                <a:cs typeface="Times New Roman" pitchFamily="18" charset="0"/>
              </a:rPr>
              <a:t>nv_tre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dirty="0" err="1">
                <a:cs typeface="Times New Roman" pitchFamily="18" charset="0"/>
              </a:rPr>
              <a:t>Manv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Hoten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Tuoi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GioiTinh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AS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FFCC66"/>
                </a:solidFill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SELECT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Manv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Hoten</a:t>
            </a:r>
            <a:r>
              <a:rPr lang="en-US" dirty="0">
                <a:cs typeface="Times New Roman" pitchFamily="18" charset="0"/>
              </a:rPr>
              <a:t>, Year(</a:t>
            </a:r>
            <a:r>
              <a:rPr lang="en-US" dirty="0" err="1">
                <a:cs typeface="Times New Roman" pitchFamily="18" charset="0"/>
              </a:rPr>
              <a:t>Getdate</a:t>
            </a:r>
            <a:r>
              <a:rPr lang="en-US" dirty="0">
                <a:cs typeface="Times New Roman" pitchFamily="18" charset="0"/>
              </a:rPr>
              <a:t>()) – Year(</a:t>
            </a:r>
            <a:r>
              <a:rPr lang="en-US" dirty="0" err="1">
                <a:cs typeface="Times New Roman" pitchFamily="18" charset="0"/>
              </a:rPr>
              <a:t>Ngaysinh</a:t>
            </a:r>
            <a:r>
              <a:rPr lang="en-US" dirty="0" smtClean="0">
                <a:cs typeface="Times New Roman" pitchFamily="18" charset="0"/>
              </a:rPr>
              <a:t>), </a:t>
            </a:r>
            <a:r>
              <a:rPr lang="en-US" dirty="0" err="1" smtClean="0">
                <a:cs typeface="Times New Roman" pitchFamily="18" charset="0"/>
              </a:rPr>
              <a:t>GioiTinh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FFCC66"/>
                </a:solidFill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FROM</a:t>
            </a:r>
            <a:r>
              <a:rPr lang="en-US" dirty="0">
                <a:cs typeface="Times New Roman" pitchFamily="18" charset="0"/>
              </a:rPr>
              <a:t>    NHANVIEN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cs typeface="Times New Roman" pitchFamily="18" charset="0"/>
              </a:rPr>
              <a:t>WHERE</a:t>
            </a:r>
            <a:r>
              <a:rPr lang="en-US" dirty="0">
                <a:cs typeface="Times New Roman" pitchFamily="18" charset="0"/>
              </a:rPr>
              <a:t> Year(</a:t>
            </a:r>
            <a:r>
              <a:rPr lang="en-US" dirty="0" err="1">
                <a:cs typeface="Times New Roman" pitchFamily="18" charset="0"/>
              </a:rPr>
              <a:t>Getdate</a:t>
            </a:r>
            <a:r>
              <a:rPr lang="en-US" dirty="0">
                <a:cs typeface="Times New Roman" pitchFamily="18" charset="0"/>
              </a:rPr>
              <a:t>()) – Year(</a:t>
            </a:r>
            <a:r>
              <a:rPr lang="en-US" dirty="0" err="1">
                <a:cs typeface="Times New Roman" pitchFamily="18" charset="0"/>
              </a:rPr>
              <a:t>Ngaysinh</a:t>
            </a:r>
            <a:r>
              <a:rPr lang="en-US" dirty="0">
                <a:cs typeface="Times New Roman" pitchFamily="18" charset="0"/>
              </a:rPr>
              <a:t>) &lt;= 35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* 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View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trên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tìm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họ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tên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những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nhân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viên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nam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độ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cs typeface="Times New Roman" pitchFamily="18" charset="0"/>
              </a:rPr>
              <a:t>tuổi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 &lt;=35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  <a:sym typeface="Wingdings 2" pitchFamily="18" charset="2"/>
              </a:rPr>
              <a:t></a:t>
            </a:r>
            <a:r>
              <a:rPr lang="en-US" dirty="0" smtClean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Nếu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một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thuộc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tính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trong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View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được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xây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dựng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từ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một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biểu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thức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thì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bắt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buộc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phải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đặt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tên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cho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thuộc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tính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 </a:t>
            </a:r>
            <a:r>
              <a:rPr lang="en-US" dirty="0" err="1">
                <a:cs typeface="Times New Roman" pitchFamily="18" charset="0"/>
                <a:sym typeface="Wingdings 2" pitchFamily="18" charset="2"/>
              </a:rPr>
              <a:t>đó</a:t>
            </a:r>
            <a:r>
              <a:rPr lang="en-US" dirty="0">
                <a:cs typeface="Times New Roman" pitchFamily="18" charset="0"/>
                <a:sym typeface="Wingdings 2" pitchFamily="18" charset="2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9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 LOẠI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VIEW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đọc</a:t>
            </a:r>
            <a:r>
              <a:rPr lang="en-GB" dirty="0"/>
              <a:t> (read-only view</a:t>
            </a:r>
            <a:r>
              <a:rPr lang="en-GB" dirty="0" smtClean="0"/>
              <a:t>): </a:t>
            </a:r>
            <a:r>
              <a:rPr lang="vi-VN" dirty="0"/>
              <a:t> View này chỉ dùng để xem </a:t>
            </a:r>
            <a:r>
              <a:rPr lang="vi-VN" dirty="0" smtClean="0"/>
              <a:t>dữ liệu</a:t>
            </a:r>
            <a:endParaRPr lang="en-US" dirty="0" smtClean="0"/>
          </a:p>
          <a:p>
            <a:r>
              <a:rPr lang="vi-VN" dirty="0" smtClean="0"/>
              <a:t>VIEW có thể cập nhật (updatable view)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vi-VN" dirty="0"/>
              <a:t>dữ liệu</a:t>
            </a:r>
            <a:endParaRPr lang="en-US" dirty="0"/>
          </a:p>
          <a:p>
            <a:pPr lvl="1"/>
            <a:r>
              <a:rPr lang="vi-VN" dirty="0" smtClean="0"/>
              <a:t>Có </a:t>
            </a:r>
            <a:r>
              <a:rPr lang="vi-VN" dirty="0"/>
              <a:t>thể sử dụng câu lệnh INSERT, UPDATE, DELETE để cập nhật dữ liệu trong các bảng cơ sở qua View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0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KHÁI NIỆM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do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  <a:p>
            <a:pPr lvl="1"/>
            <a:r>
              <a:rPr lang="en-US" dirty="0" err="1"/>
              <a:t>Hàm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3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Các yêu cầu để tạo view có thể cập </a:t>
            </a:r>
            <a:r>
              <a:rPr lang="vi-VN" dirty="0" smtClean="0"/>
              <a:t>nhật</a:t>
            </a:r>
            <a:r>
              <a:rPr lang="en-US" dirty="0" smtClean="0"/>
              <a:t>:</a:t>
            </a:r>
            <a:r>
              <a:rPr lang="vi-VN" dirty="0" smtClean="0"/>
              <a:t>Câu </a:t>
            </a:r>
            <a:r>
              <a:rPr lang="vi-VN" dirty="0"/>
              <a:t>lệnh SELECT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VIEW </a:t>
            </a:r>
            <a:r>
              <a:rPr lang="vi-VN" dirty="0" smtClean="0"/>
              <a:t>không </a:t>
            </a:r>
            <a:r>
              <a:rPr lang="vi-VN" dirty="0"/>
              <a:t>được </a:t>
            </a:r>
            <a:r>
              <a:rPr lang="vi-VN" dirty="0" smtClean="0"/>
              <a:t>chứa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Mệnh đề DISTINCT hoặc TOP. </a:t>
            </a:r>
            <a:endParaRPr lang="en-US" dirty="0"/>
          </a:p>
          <a:p>
            <a:pPr lvl="1"/>
            <a:r>
              <a:rPr lang="vi-VN" dirty="0"/>
              <a:t>Một hàm kết tập (Aggregate function</a:t>
            </a:r>
            <a:r>
              <a:rPr lang="vi-VN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vi-VN" dirty="0"/>
              <a:t>Một giá trị được tính toán. </a:t>
            </a:r>
            <a:endParaRPr lang="en-US" dirty="0"/>
          </a:p>
          <a:p>
            <a:pPr lvl="1"/>
            <a:r>
              <a:rPr lang="vi-VN" dirty="0"/>
              <a:t>Mệnh đề GROUP BY và HAVING. </a:t>
            </a:r>
            <a:endParaRPr lang="en-US" dirty="0"/>
          </a:p>
          <a:p>
            <a:pPr lvl="1"/>
            <a:r>
              <a:rPr lang="vi-VN" dirty="0"/>
              <a:t>Toán tử UNION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JOIN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vi-VN" dirty="0"/>
              <a:t>Nếu câu lệnh tạo View vi phạm một trong số điều kiện trên</a:t>
            </a:r>
            <a:r>
              <a:rPr lang="en-US" dirty="0"/>
              <a:t> =&gt;</a:t>
            </a:r>
            <a:r>
              <a:rPr lang="vi-VN" dirty="0"/>
              <a:t>VIEW được tạo ra là VIEW chỉ đọc. </a:t>
            </a:r>
            <a:endParaRPr lang="en-GB" dirty="0"/>
          </a:p>
          <a:p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3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Nếu trong danh sách chọn của câu lệnh SELECT có sự xuất hiện của biểu thức tính toán đơn giản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INSERT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UPDATE </a:t>
            </a:r>
            <a:r>
              <a:rPr lang="en-US" dirty="0" err="1" smtClean="0"/>
              <a:t>và</a:t>
            </a:r>
            <a:r>
              <a:rPr lang="en-US" dirty="0" smtClean="0"/>
              <a:t>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447800"/>
            <a:ext cx="8534400" cy="5410200"/>
          </a:xfrm>
        </p:spPr>
        <p:txBody>
          <a:bodyPr/>
          <a:lstStyle/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CSDL QLNV,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view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 err="1" smtClean="0"/>
              <a:t>MaNv</a:t>
            </a:r>
            <a:r>
              <a:rPr lang="en-US" dirty="0" smtClean="0"/>
              <a:t>, </a:t>
            </a:r>
            <a:r>
              <a:rPr lang="en-US" dirty="0" err="1" smtClean="0"/>
              <a:t>TenNV</a:t>
            </a:r>
            <a:r>
              <a:rPr lang="en-US" dirty="0" smtClean="0"/>
              <a:t>, </a:t>
            </a:r>
            <a:r>
              <a:rPr lang="en-US" dirty="0" err="1" smtClean="0"/>
              <a:t>MaP</a:t>
            </a:r>
            <a:r>
              <a:rPr lang="en-US" dirty="0" smtClean="0"/>
              <a:t>, </a:t>
            </a:r>
            <a:r>
              <a:rPr lang="en-US" dirty="0" err="1" smtClean="0"/>
              <a:t>TenP</a:t>
            </a:r>
            <a:endParaRPr lang="en-US" dirty="0" smtClean="0"/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view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view ở </a:t>
            </a:r>
            <a:r>
              <a:rPr lang="en-US" dirty="0" err="1" smtClean="0"/>
              <a:t>câu</a:t>
            </a:r>
            <a:r>
              <a:rPr lang="en-US" dirty="0" smtClean="0"/>
              <a:t> 1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MaP</a:t>
            </a:r>
            <a:r>
              <a:rPr lang="en-US" dirty="0" smtClean="0"/>
              <a:t>, </a:t>
            </a:r>
            <a:r>
              <a:rPr lang="en-US" dirty="0" err="1" smtClean="0"/>
              <a:t>TenP</a:t>
            </a:r>
            <a:r>
              <a:rPr lang="en-US" dirty="0" smtClean="0"/>
              <a:t>, </a:t>
            </a:r>
            <a:r>
              <a:rPr lang="en-US" dirty="0" err="1" smtClean="0"/>
              <a:t>LuongTB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94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dirty="0" smtClean="0"/>
              <a:t>TRIGGER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7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KHÁI NIỆM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stored procedure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smtClean="0"/>
              <a:t>Trigger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smtClean="0"/>
              <a:t>Trigger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event INSERT, DELETE, UPDATE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trigger: INSERT TRIGGER, DELETE TRIGGER, UPDATE TRIGGER, TRIGGER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7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9025" lvl="1" indent="-509588" algn="just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>
                <a:solidFill>
                  <a:schemeClr val="folHlink"/>
                </a:solidFill>
              </a:rPr>
              <a:t>CREATE TRIGGER</a:t>
            </a:r>
            <a:r>
              <a:rPr lang="en-US" dirty="0"/>
              <a:t> 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triger</a:t>
            </a:r>
            <a:r>
              <a:rPr lang="en-US" dirty="0"/>
              <a:t>&gt;</a:t>
            </a:r>
          </a:p>
          <a:p>
            <a:pPr marL="1089025" lvl="1" indent="-509588" algn="just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>
                <a:solidFill>
                  <a:schemeClr val="folHlink"/>
                </a:solidFill>
              </a:rPr>
              <a:t>ON</a:t>
            </a:r>
            <a:r>
              <a:rPr lang="en-US" dirty="0"/>
              <a:t> 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&gt;|&lt;</a:t>
            </a:r>
            <a:r>
              <a:rPr lang="en-US" dirty="0" err="1"/>
              <a:t>tên</a:t>
            </a:r>
            <a:r>
              <a:rPr lang="en-US" dirty="0"/>
              <a:t> view&gt;</a:t>
            </a:r>
          </a:p>
          <a:p>
            <a:pPr marL="1089025" lvl="1" indent="-509588" algn="just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 smtClean="0">
                <a:solidFill>
                  <a:schemeClr val="folHlink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>
                <a:solidFill>
                  <a:schemeClr val="folHlink"/>
                </a:solidFill>
              </a:rPr>
              <a:t>AFTER</a:t>
            </a:r>
            <a:r>
              <a:rPr lang="en-US" dirty="0"/>
              <a:t>| </a:t>
            </a:r>
            <a:r>
              <a:rPr lang="en-US" dirty="0">
                <a:solidFill>
                  <a:schemeClr val="folHlink"/>
                </a:solidFill>
              </a:rPr>
              <a:t>INSTEAD </a:t>
            </a:r>
            <a:r>
              <a:rPr lang="en-US" dirty="0" smtClean="0">
                <a:solidFill>
                  <a:schemeClr val="folHlink"/>
                </a:solidFill>
              </a:rPr>
              <a:t>OF</a:t>
            </a:r>
            <a:endParaRPr lang="en-US" dirty="0"/>
          </a:p>
          <a:p>
            <a:pPr marL="1089025" lvl="1" indent="-509588" algn="just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  &lt;</a:t>
            </a:r>
            <a:r>
              <a:rPr lang="en-US" dirty="0">
                <a:solidFill>
                  <a:schemeClr val="folHlink"/>
                </a:solidFill>
              </a:rPr>
              <a:t>INSERT</a:t>
            </a:r>
            <a:r>
              <a:rPr lang="en-US" dirty="0"/>
              <a:t> [, </a:t>
            </a:r>
            <a:r>
              <a:rPr lang="en-US" dirty="0">
                <a:solidFill>
                  <a:schemeClr val="folHlink"/>
                </a:solidFill>
              </a:rPr>
              <a:t>UPDATE</a:t>
            </a:r>
            <a:r>
              <a:rPr lang="en-US" dirty="0"/>
              <a:t>] [, </a:t>
            </a:r>
            <a:r>
              <a:rPr lang="en-US" dirty="0">
                <a:solidFill>
                  <a:schemeClr val="folHlink"/>
                </a:solidFill>
              </a:rPr>
              <a:t>DELETE</a:t>
            </a:r>
            <a:r>
              <a:rPr lang="en-US" dirty="0" smtClean="0"/>
              <a:t>]&gt;</a:t>
            </a:r>
            <a:endParaRPr lang="en-US" dirty="0"/>
          </a:p>
          <a:p>
            <a:pPr marL="1089025" lvl="1" indent="-509588" algn="just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>
                <a:solidFill>
                  <a:schemeClr val="folHlink"/>
                </a:solidFill>
              </a:rPr>
              <a:t>AS</a:t>
            </a:r>
            <a:r>
              <a:rPr lang="en-US" dirty="0"/>
              <a:t> </a:t>
            </a:r>
          </a:p>
          <a:p>
            <a:pPr marL="1089025" lvl="1" indent="-509588" algn="just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	&lt;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SQL&gt;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6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sz="3600"/>
              <a:t>Trigger chèn: ví dụ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181600"/>
          </a:xfrm>
        </p:spPr>
        <p:txBody>
          <a:bodyPr/>
          <a:lstStyle/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CREATE TRIGGER </a:t>
            </a:r>
            <a:r>
              <a:rPr lang="en-US" dirty="0" err="1"/>
              <a:t>trInsNV</a:t>
            </a:r>
            <a:endParaRPr lang="en-US" dirty="0"/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ON </a:t>
            </a:r>
            <a:r>
              <a:rPr lang="en-US" dirty="0" err="1"/>
              <a:t>NHANVIEN</a:t>
            </a:r>
            <a:endParaRPr lang="en-US" dirty="0"/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FOR INSERT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AS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 smtClean="0">
                <a:sym typeface="Wingdings" pitchFamily="2" charset="2"/>
              </a:rPr>
              <a:t>PRINT ‘Ban </a:t>
            </a:r>
            <a:r>
              <a:rPr lang="en-US" dirty="0" err="1" smtClean="0">
                <a:sym typeface="Wingdings" pitchFamily="2" charset="2"/>
              </a:rPr>
              <a:t>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thanh</a:t>
            </a:r>
            <a:r>
              <a:rPr lang="en-US" dirty="0" smtClean="0">
                <a:sym typeface="Wingdings" pitchFamily="2" charset="2"/>
              </a:rPr>
              <a:t> cong’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 smtClean="0">
                <a:sym typeface="Wingdings" pitchFamily="2" charset="2"/>
              </a:rPr>
              <a:t></a:t>
            </a:r>
            <a:r>
              <a:rPr lang="en-US" dirty="0">
                <a:sym typeface="Wingdings" pitchFamily="2" charset="2"/>
              </a:rPr>
              <a:t>Trigger </a:t>
            </a:r>
            <a:r>
              <a:rPr lang="en-US" dirty="0" err="1">
                <a:sym typeface="Wingdings" pitchFamily="2" charset="2"/>
              </a:rPr>
              <a:t>này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tự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động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thực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mỗi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bản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chèn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vào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bảng</a:t>
            </a:r>
            <a:r>
              <a:rPr lang="en-US" dirty="0">
                <a:sym typeface="Wingdings" pitchFamily="2" charset="2"/>
              </a:rPr>
              <a:t> NHANVIEN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endParaRPr lang="en-US" dirty="0"/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72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sz="3600"/>
              <a:t>Trigger xóa: ví dụ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181600"/>
          </a:xfrm>
        </p:spPr>
        <p:txBody>
          <a:bodyPr/>
          <a:lstStyle/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CREATE TRIGGER </a:t>
            </a:r>
            <a:r>
              <a:rPr lang="en-US" dirty="0" err="1"/>
              <a:t>trDelNV</a:t>
            </a:r>
            <a:endParaRPr lang="en-US" dirty="0"/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ON NHANVIEN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FOR DELETE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AS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 smtClean="0"/>
              <a:t>PRINT ‘Ban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xoa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cong’</a:t>
            </a:r>
            <a:endParaRPr lang="en-US" dirty="0"/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>
                <a:sym typeface="Wingdings" pitchFamily="2" charset="2"/>
              </a:rPr>
              <a:t>Trigger </a:t>
            </a:r>
            <a:r>
              <a:rPr lang="en-US" dirty="0" err="1">
                <a:sym typeface="Wingdings" pitchFamily="2" charset="2"/>
              </a:rPr>
              <a:t>này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tự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động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thực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mỗi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một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hoặc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nhiều</a:t>
            </a:r>
            <a:r>
              <a:rPr lang="en-US" dirty="0">
                <a:sym typeface="Wingdings" pitchFamily="2" charset="2"/>
              </a:rPr>
              <a:t>  </a:t>
            </a:r>
            <a:r>
              <a:rPr lang="en-US" dirty="0" err="1">
                <a:sym typeface="Wingdings" pitchFamily="2" charset="2"/>
              </a:rPr>
              <a:t>bản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xóa</a:t>
            </a:r>
            <a:r>
              <a:rPr lang="en-US" dirty="0">
                <a:sym typeface="Wingdings" pitchFamily="2" charset="2"/>
              </a:rPr>
              <a:t> ở </a:t>
            </a:r>
            <a:r>
              <a:rPr lang="en-US" dirty="0" err="1">
                <a:sym typeface="Wingdings" pitchFamily="2" charset="2"/>
              </a:rPr>
              <a:t>bảng</a:t>
            </a:r>
            <a:r>
              <a:rPr lang="en-US" dirty="0">
                <a:sym typeface="Wingdings" pitchFamily="2" charset="2"/>
              </a:rPr>
              <a:t> NHANVIEN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endParaRPr lang="en-US" dirty="0"/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31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sz="3600"/>
              <a:t>Trigger cập nhật (Update trigger): ví dụ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181600"/>
          </a:xfrm>
        </p:spPr>
        <p:txBody>
          <a:bodyPr/>
          <a:lstStyle/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CREATE TRIGGER </a:t>
            </a:r>
            <a:r>
              <a:rPr lang="en-US" dirty="0" err="1"/>
              <a:t>trUpNV</a:t>
            </a:r>
            <a:endParaRPr lang="en-US" dirty="0"/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ON NHANVIEN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FOR UPDATE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AS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 smtClean="0"/>
              <a:t>PRINT ‘Ban </a:t>
            </a:r>
            <a:r>
              <a:rPr lang="en-US" dirty="0" err="1" smtClean="0"/>
              <a:t>da</a:t>
            </a:r>
            <a:r>
              <a:rPr lang="en-US" dirty="0" smtClean="0"/>
              <a:t> cap </a:t>
            </a:r>
            <a:r>
              <a:rPr lang="en-US" dirty="0" err="1" smtClean="0"/>
              <a:t>nhat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cong’</a:t>
            </a:r>
            <a:endParaRPr lang="en-US" dirty="0"/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endParaRPr lang="en-US" dirty="0"/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>
                <a:sym typeface="Wingdings" pitchFamily="2" charset="2"/>
              </a:rPr>
              <a:t>Trigger </a:t>
            </a:r>
            <a:r>
              <a:rPr lang="en-US" dirty="0" err="1">
                <a:sym typeface="Wingdings" pitchFamily="2" charset="2"/>
              </a:rPr>
              <a:t>này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tự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động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thực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mỗi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một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câu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lệnh</a:t>
            </a:r>
            <a:r>
              <a:rPr lang="en-US" dirty="0">
                <a:sym typeface="Wingdings" pitchFamily="2" charset="2"/>
              </a:rPr>
              <a:t> Update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thực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bảng</a:t>
            </a:r>
            <a:r>
              <a:rPr lang="en-US" dirty="0">
                <a:sym typeface="Wingdings" pitchFamily="2" charset="2"/>
              </a:rPr>
              <a:t> NHANVIEN.</a:t>
            </a:r>
          </a:p>
        </p:txBody>
      </p:sp>
    </p:spTree>
    <p:extLst>
      <p:ext uri="{BB962C8B-B14F-4D97-AF65-F5344CB8AC3E}">
        <p14:creationId xmlns:p14="http://schemas.microsoft.com/office/powerpoint/2010/main" val="902267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sz="3600"/>
              <a:t>Trigger tổng hợp: ví dụ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181600"/>
          </a:xfrm>
        </p:spPr>
        <p:txBody>
          <a:bodyPr/>
          <a:lstStyle/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CREATE TRIGGER </a:t>
            </a:r>
            <a:r>
              <a:rPr lang="en-US" dirty="0" err="1"/>
              <a:t>trIns_UpNV</a:t>
            </a:r>
            <a:endParaRPr lang="en-US" dirty="0"/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ON NHANVIEN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FOR INSERT, UPDATE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/>
              <a:t>AS</a:t>
            </a:r>
          </a:p>
          <a:p>
            <a:pPr marL="1089025" lvl="1" indent="-509588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dirty="0" smtClean="0"/>
              <a:t>PRINT ‘BAN DA THEM/CAP NHAT THANH CONG’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8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LOẠI HÀM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2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chú</a:t>
            </a:r>
            <a:r>
              <a:rPr lang="en-US" sz="3600" dirty="0" smtClean="0"/>
              <a:t> ý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447800"/>
            <a:ext cx="8991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INSERTED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TRIGGER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INSERTED.</a:t>
            </a:r>
          </a:p>
          <a:p>
            <a:pPr marL="285750" lvl="1" indent="-285750" algn="just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DELETED.</a:t>
            </a:r>
          </a:p>
          <a:p>
            <a:pPr marL="285750" lvl="1" indent="-285750" algn="just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TRIGGER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9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INSERT TRIGGER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447800"/>
            <a:ext cx="8686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45720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INSERTED table.</a:t>
            </a:r>
          </a:p>
          <a:p>
            <a:pPr lvl="1" indent="-45720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45720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trigger table</a:t>
            </a:r>
          </a:p>
          <a:p>
            <a:pPr lvl="1" indent="-45720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SinhVien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DiemTB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HOC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Diem).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trigger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DTB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&lt;=10</a:t>
            </a:r>
          </a:p>
          <a:p>
            <a:pPr lvl="1" indent="-457200">
              <a:buFontTx/>
              <a:buChar char="-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96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DELETE TRIGGER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447800"/>
            <a:ext cx="8686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</a:p>
          <a:p>
            <a:pPr lvl="1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lvl="1" indent="-45720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trigger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&gt;5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93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UPDATE TRIGGER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447800"/>
            <a:ext cx="868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UPADTE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trigger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02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Trigger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181600"/>
          </a:xfrm>
        </p:spPr>
        <p:txBody>
          <a:bodyPr/>
          <a:lstStyle/>
          <a:p>
            <a:pPr marL="1089025" lvl="1" indent="-509588" algn="just">
              <a:tabLst>
                <a:tab pos="1089025" algn="l"/>
              </a:tabLst>
              <a:defRPr/>
            </a:pP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 trigger </a:t>
            </a:r>
            <a:r>
              <a:rPr lang="en-US" sz="3200" dirty="0" err="1" smtClean="0"/>
              <a:t>lồng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 trigger </a:t>
            </a:r>
            <a:r>
              <a:rPr lang="en-US" sz="3200" dirty="0" err="1" smtClean="0"/>
              <a:t>này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trigger </a:t>
            </a:r>
            <a:r>
              <a:rPr lang="en-US" sz="3200" dirty="0" err="1" smtClean="0"/>
              <a:t>khác</a:t>
            </a:r>
            <a:r>
              <a:rPr lang="en-US" sz="3200" dirty="0" smtClean="0"/>
              <a:t>.</a:t>
            </a:r>
          </a:p>
          <a:p>
            <a:pPr marL="1089025" lvl="1" indent="-509588" algn="just">
              <a:tabLst>
                <a:tab pos="1089025" algn="l"/>
              </a:tabLst>
              <a:defRPr/>
            </a:pP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trigger </a:t>
            </a:r>
            <a:r>
              <a:rPr lang="en-US" sz="3200" dirty="0" err="1" smtClean="0"/>
              <a:t>lồng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,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:  </a:t>
            </a:r>
            <a:r>
              <a:rPr lang="en-US" sz="3200" dirty="0" err="1" smtClean="0"/>
              <a:t>sp_configured</a:t>
            </a:r>
            <a:r>
              <a:rPr lang="en-US" sz="3200" dirty="0" smtClean="0"/>
              <a:t> ‘nested trigger’, 1</a:t>
            </a:r>
          </a:p>
          <a:p>
            <a:pPr marL="1089025" lvl="1" indent="-509588" algn="just">
              <a:tabLst>
                <a:tab pos="1089025" algn="l"/>
              </a:tabLst>
              <a:defRPr/>
            </a:pP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mất</a:t>
            </a:r>
            <a:r>
              <a:rPr lang="en-US" sz="3200" dirty="0" smtClean="0"/>
              <a:t> </a:t>
            </a:r>
            <a:r>
              <a:rPr lang="en-US" sz="3200" dirty="0" err="1" smtClean="0"/>
              <a:t>tác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trigger </a:t>
            </a:r>
            <a:r>
              <a:rPr lang="en-US" sz="3200" dirty="0" err="1" smtClean="0"/>
              <a:t>lồng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,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lập</a:t>
            </a:r>
            <a:r>
              <a:rPr lang="en-US" sz="3200" dirty="0" smtClean="0"/>
              <a:t>: </a:t>
            </a:r>
            <a:r>
              <a:rPr lang="en-US" sz="3200" dirty="0" err="1" smtClean="0"/>
              <a:t>sp_configured</a:t>
            </a:r>
            <a:r>
              <a:rPr lang="en-US" sz="3200" dirty="0" smtClean="0"/>
              <a:t> ‘nested trigger’, 0</a:t>
            </a:r>
            <a:endParaRPr lang="en-US" sz="3200" dirty="0"/>
          </a:p>
          <a:p>
            <a:pPr marL="1431925" lvl="2" algn="just">
              <a:buFont typeface="Wingdings" pitchFamily="2" charset="2"/>
              <a:buNone/>
              <a:tabLst>
                <a:tab pos="1089025" algn="l"/>
              </a:tabLst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466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Trigger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181600"/>
          </a:xfrm>
        </p:spPr>
        <p:txBody>
          <a:bodyPr/>
          <a:lstStyle/>
          <a:p>
            <a:pPr marL="1089025" lvl="1" indent="-509588" algn="just">
              <a:tabLst>
                <a:tab pos="1089025" algn="l"/>
              </a:tabLst>
              <a:defRPr/>
            </a:pP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 Cho </a:t>
            </a:r>
            <a:r>
              <a:rPr lang="en-US" sz="3200" dirty="0" err="1" smtClean="0"/>
              <a:t>bảng</a:t>
            </a:r>
            <a:r>
              <a:rPr lang="en-US" sz="3200" dirty="0" smtClean="0"/>
              <a:t> SINHVIEN (</a:t>
            </a:r>
            <a:r>
              <a:rPr lang="en-US" sz="3200" dirty="0" err="1" smtClean="0"/>
              <a:t>MaSV</a:t>
            </a:r>
            <a:r>
              <a:rPr lang="en-US" sz="3200" dirty="0" smtClean="0"/>
              <a:t>, </a:t>
            </a:r>
            <a:r>
              <a:rPr lang="en-US" sz="3200" dirty="0" err="1" smtClean="0"/>
              <a:t>HoTen</a:t>
            </a:r>
            <a:r>
              <a:rPr lang="en-US" sz="3200" dirty="0" smtClean="0"/>
              <a:t>, </a:t>
            </a:r>
            <a:r>
              <a:rPr lang="en-US" sz="3200" dirty="0" err="1" smtClean="0"/>
              <a:t>DiemTB</a:t>
            </a:r>
            <a:r>
              <a:rPr lang="en-US" sz="3200" dirty="0" smtClean="0"/>
              <a:t>), HOC(</a:t>
            </a:r>
            <a:r>
              <a:rPr lang="en-US" sz="3200" dirty="0" err="1" smtClean="0"/>
              <a:t>MaSV</a:t>
            </a:r>
            <a:r>
              <a:rPr lang="en-US" sz="3200" dirty="0" smtClean="0"/>
              <a:t>, </a:t>
            </a:r>
            <a:r>
              <a:rPr lang="en-US" sz="3200" dirty="0" err="1" smtClean="0"/>
              <a:t>MaMH</a:t>
            </a:r>
            <a:r>
              <a:rPr lang="en-US" sz="3200" dirty="0" smtClean="0"/>
              <a:t>, Diem)</a:t>
            </a:r>
          </a:p>
          <a:p>
            <a:pPr marL="1089025" lvl="1" indent="-509588" algn="just">
              <a:tabLst>
                <a:tab pos="1089025" algn="l"/>
              </a:tabLst>
              <a:defRPr/>
            </a:pPr>
            <a:r>
              <a:rPr lang="en-US" sz="3200" dirty="0" err="1" smtClean="0"/>
              <a:t>Viết</a:t>
            </a:r>
            <a:r>
              <a:rPr lang="en-US" sz="3200" dirty="0" smtClean="0"/>
              <a:t> trigger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nhất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xóa</a:t>
            </a:r>
            <a:r>
              <a:rPr lang="en-US" sz="3200" dirty="0" smtClean="0"/>
              <a:t> 1 </a:t>
            </a:r>
            <a:r>
              <a:rPr lang="en-US" sz="3200" dirty="0" err="1" smtClean="0"/>
              <a:t>sinh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 </a:t>
            </a:r>
            <a:r>
              <a:rPr lang="en-US" sz="3200" dirty="0" err="1" smtClean="0"/>
              <a:t>thì</a:t>
            </a:r>
            <a:r>
              <a:rPr lang="en-US" sz="3200" dirty="0" smtClean="0"/>
              <a:t> </a:t>
            </a:r>
            <a:r>
              <a:rPr lang="en-US" sz="3200" dirty="0" err="1" smtClean="0"/>
              <a:t>toàn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sinh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 </a:t>
            </a:r>
            <a:r>
              <a:rPr lang="en-US" sz="3200" dirty="0" err="1" smtClean="0"/>
              <a:t>cũng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 </a:t>
            </a:r>
            <a:r>
              <a:rPr lang="en-US" sz="3200" dirty="0" err="1" smtClean="0"/>
              <a:t>xóa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endParaRPr lang="en-US" sz="3200" dirty="0" smtClean="0"/>
          </a:p>
          <a:p>
            <a:pPr marL="1089025" lvl="1" indent="-509588" algn="just">
              <a:tabLst>
                <a:tab pos="1089025" algn="l"/>
              </a:tabLst>
              <a:defRPr/>
            </a:pPr>
            <a:r>
              <a:rPr lang="en-US" sz="3200" dirty="0" err="1" smtClean="0"/>
              <a:t>Viết</a:t>
            </a:r>
            <a:r>
              <a:rPr lang="en-US" sz="3200" dirty="0" smtClean="0"/>
              <a:t> trigger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hai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hiển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bảng</a:t>
            </a:r>
            <a:r>
              <a:rPr lang="en-US" sz="3200" dirty="0" smtClean="0"/>
              <a:t> HOC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1 </a:t>
            </a:r>
            <a:r>
              <a:rPr lang="en-US" sz="3200" dirty="0" err="1" smtClean="0"/>
              <a:t>sinh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 </a:t>
            </a:r>
            <a:r>
              <a:rPr lang="en-US" sz="3200" dirty="0" err="1" smtClean="0"/>
              <a:t>xóa</a:t>
            </a:r>
            <a:r>
              <a:rPr lang="en-US" sz="3200" dirty="0" smtClean="0"/>
              <a:t>.</a:t>
            </a:r>
          </a:p>
          <a:p>
            <a:pPr marL="579437" lvl="1" indent="0" algn="just">
              <a:buNone/>
              <a:tabLst>
                <a:tab pos="1089025" algn="l"/>
              </a:tabLst>
              <a:defRPr/>
            </a:pPr>
            <a:r>
              <a:rPr lang="en-US" sz="3200" dirty="0" smtClean="0"/>
              <a:t>=&gt; Trigger </a:t>
            </a:r>
            <a:r>
              <a:rPr lang="en-US" sz="3200" dirty="0" err="1" smtClean="0"/>
              <a:t>thứ</a:t>
            </a:r>
            <a:r>
              <a:rPr lang="en-US" sz="3200" dirty="0" smtClean="0"/>
              <a:t> </a:t>
            </a:r>
            <a:r>
              <a:rPr lang="en-US" sz="3200" dirty="0" err="1" smtClean="0"/>
              <a:t>nhất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kích</a:t>
            </a:r>
            <a:r>
              <a:rPr lang="en-US" sz="3200" dirty="0" smtClean="0"/>
              <a:t>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trigger </a:t>
            </a:r>
            <a:r>
              <a:rPr lang="en-US" sz="3200" dirty="0" err="1" smtClean="0"/>
              <a:t>thứ</a:t>
            </a:r>
            <a:r>
              <a:rPr lang="en-US" sz="3200" dirty="0" smtClean="0"/>
              <a:t> 2.</a:t>
            </a:r>
            <a:endParaRPr lang="en-US" sz="3200" dirty="0"/>
          </a:p>
          <a:p>
            <a:pPr marL="1431925" lvl="2" algn="just">
              <a:buFont typeface="Wingdings" pitchFamily="2" charset="2"/>
              <a:buNone/>
              <a:tabLst>
                <a:tab pos="1089025" algn="l"/>
              </a:tabLst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656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INSTEAD OF TRIGGER</a:t>
            </a:r>
            <a:endParaRPr 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181600"/>
          </a:xfrm>
        </p:spPr>
        <p:txBody>
          <a:bodyPr/>
          <a:lstStyle/>
          <a:p>
            <a:pPr marL="1036637" lvl="1" indent="-457200" algn="just">
              <a:buFontTx/>
              <a:buChar char="-"/>
              <a:tabLst>
                <a:tab pos="1089025" algn="l"/>
              </a:tabLst>
              <a:defRPr/>
            </a:pPr>
            <a:r>
              <a:rPr lang="en-US" sz="3200" dirty="0" err="1" smtClean="0"/>
              <a:t>Trên</a:t>
            </a:r>
            <a:r>
              <a:rPr lang="en-US" sz="3200" dirty="0" smtClean="0"/>
              <a:t> read-only view, ta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thao</a:t>
            </a:r>
            <a:r>
              <a:rPr lang="en-US" sz="3200" dirty="0" smtClean="0"/>
              <a:t> </a:t>
            </a:r>
            <a:r>
              <a:rPr lang="en-US" sz="3200" dirty="0" err="1" smtClean="0"/>
              <a:t>tác</a:t>
            </a:r>
            <a:r>
              <a:rPr lang="en-US" sz="3200" dirty="0" smtClean="0"/>
              <a:t> INSERT, UPDATE, DELETE.</a:t>
            </a:r>
          </a:p>
          <a:p>
            <a:pPr marL="1036637" lvl="1" indent="-457200" algn="just">
              <a:buFontTx/>
              <a:buChar char="-"/>
              <a:tabLst>
                <a:tab pos="1089025" algn="l"/>
              </a:tabLst>
              <a:defRPr/>
            </a:pP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khắc</a:t>
            </a:r>
            <a:r>
              <a:rPr lang="en-US" sz="3200" dirty="0" smtClean="0"/>
              <a:t> </a:t>
            </a:r>
            <a:r>
              <a:rPr lang="en-US" sz="3200" dirty="0" err="1" smtClean="0"/>
              <a:t>phục</a:t>
            </a:r>
            <a:r>
              <a:rPr lang="en-US" sz="3200" dirty="0" smtClean="0"/>
              <a:t> </a:t>
            </a:r>
            <a:r>
              <a:rPr lang="en-US" sz="3200" dirty="0" err="1" smtClean="0"/>
              <a:t>vấn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, ta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INSTEAD OF TRIGGER.</a:t>
            </a:r>
          </a:p>
          <a:p>
            <a:pPr marL="1036637" lvl="1" indent="-457200" algn="just">
              <a:buFontTx/>
              <a:buChar char="-"/>
              <a:tabLst>
                <a:tab pos="1089025" algn="l"/>
              </a:tabLst>
              <a:defRPr/>
            </a:pPr>
            <a:r>
              <a:rPr lang="en-US" sz="3200" dirty="0" smtClean="0"/>
              <a:t>INSTEAD OF TRIGGER </a:t>
            </a:r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lệnh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thế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những</a:t>
            </a:r>
            <a:r>
              <a:rPr lang="en-US" sz="3200" dirty="0" smtClean="0"/>
              <a:t> </a:t>
            </a:r>
            <a:r>
              <a:rPr lang="en-US" sz="3200" dirty="0" err="1" smtClean="0"/>
              <a:t>câu</a:t>
            </a:r>
            <a:r>
              <a:rPr lang="en-US" sz="3200" dirty="0" smtClean="0"/>
              <a:t> </a:t>
            </a:r>
            <a:r>
              <a:rPr lang="en-US" sz="3200" dirty="0" err="1" smtClean="0"/>
              <a:t>lệnh</a:t>
            </a:r>
            <a:r>
              <a:rPr lang="en-US" sz="3200" dirty="0" smtClean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thủ</a:t>
            </a:r>
            <a:r>
              <a:rPr lang="en-US" sz="3200" dirty="0" smtClean="0"/>
              <a:t> INSERT, UPDATE, DELETE </a:t>
            </a:r>
            <a:r>
              <a:rPr lang="en-US" sz="3200" dirty="0" err="1" smtClean="0"/>
              <a:t>trên</a:t>
            </a:r>
            <a:r>
              <a:rPr lang="en-US" sz="3200" dirty="0" smtClean="0"/>
              <a:t> view</a:t>
            </a:r>
          </a:p>
          <a:p>
            <a:pPr marL="1036637" lvl="1" indent="-457200" algn="just">
              <a:buFontTx/>
              <a:buChar char="-"/>
              <a:tabLst>
                <a:tab pos="1089025" algn="l"/>
              </a:tabLst>
              <a:defRPr/>
            </a:pPr>
            <a:endParaRPr lang="en-US" sz="3200" dirty="0"/>
          </a:p>
          <a:p>
            <a:pPr marL="1431925" lvl="2" algn="just">
              <a:buFont typeface="Wingdings" pitchFamily="2" charset="2"/>
              <a:buNone/>
              <a:tabLst>
                <a:tab pos="1089025" algn="l"/>
              </a:tabLst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0479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INSSTEAD OF TRIGGER</a:t>
            </a:r>
            <a:endParaRPr 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8686800" cy="5181600"/>
          </a:xfrm>
        </p:spPr>
        <p:txBody>
          <a:bodyPr lIns="91440" tIns="91440" bIns="91440" anchor="ctr">
            <a:noAutofit/>
          </a:bodyPr>
          <a:lstStyle/>
          <a:p>
            <a:pPr marL="91440" indent="-457200" algn="just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 </a:t>
            </a:r>
            <a:r>
              <a:rPr lang="en-US" sz="4000" dirty="0" err="1" smtClean="0"/>
              <a:t>Tạo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view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tên</a:t>
            </a:r>
            <a:r>
              <a:rPr lang="en-US" sz="4000" dirty="0" smtClean="0"/>
              <a:t> NV_P_ view </a:t>
            </a:r>
            <a:r>
              <a:rPr lang="en-US" sz="4000" dirty="0" err="1" smtClean="0"/>
              <a:t>gồm</a:t>
            </a:r>
            <a:r>
              <a:rPr lang="en-US" sz="4000" dirty="0" smtClean="0"/>
              <a:t> </a:t>
            </a:r>
            <a:r>
              <a:rPr lang="en-US" sz="4000" dirty="0" err="1" smtClean="0"/>
              <a:t>TenNV</a:t>
            </a:r>
            <a:r>
              <a:rPr lang="en-US" sz="4000" dirty="0" smtClean="0"/>
              <a:t>, </a:t>
            </a:r>
            <a:r>
              <a:rPr lang="en-US" sz="4000" dirty="0" err="1" smtClean="0"/>
              <a:t>TenP</a:t>
            </a:r>
            <a:r>
              <a:rPr lang="en-US" sz="4000" dirty="0" smtClean="0"/>
              <a:t>.</a:t>
            </a:r>
          </a:p>
          <a:p>
            <a:pPr marL="91440" indent="-457200" algn="just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</a:t>
            </a:r>
            <a:r>
              <a:rPr lang="en-US" sz="4000" dirty="0" err="1" smtClean="0"/>
              <a:t>lệnh</a:t>
            </a:r>
            <a:r>
              <a:rPr lang="en-US" sz="4000" dirty="0" smtClean="0"/>
              <a:t> DELETE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xóa</a:t>
            </a:r>
            <a:r>
              <a:rPr lang="en-US" sz="4000" dirty="0" smtClean="0"/>
              <a:t> </a:t>
            </a:r>
            <a:r>
              <a:rPr lang="en-US" sz="4000" dirty="0" err="1" smtClean="0"/>
              <a:t>một</a:t>
            </a:r>
            <a:r>
              <a:rPr lang="en-US" sz="4000" dirty="0" smtClean="0"/>
              <a:t> </a:t>
            </a:r>
            <a:r>
              <a:rPr lang="en-US" sz="4000" dirty="0" err="1" smtClean="0"/>
              <a:t>nhân</a:t>
            </a:r>
            <a:r>
              <a:rPr lang="en-US" sz="4000" dirty="0" smtClean="0"/>
              <a:t> </a:t>
            </a:r>
            <a:r>
              <a:rPr lang="en-US" sz="4000" dirty="0" err="1" smtClean="0"/>
              <a:t>viên</a:t>
            </a:r>
            <a:r>
              <a:rPr lang="en-US" sz="4000" dirty="0" smtClean="0"/>
              <a:t> </a:t>
            </a:r>
            <a:r>
              <a:rPr lang="en-US" sz="4000" dirty="0" err="1" smtClean="0"/>
              <a:t>trên</a:t>
            </a:r>
            <a:r>
              <a:rPr lang="en-US" sz="4000" dirty="0" smtClean="0"/>
              <a:t> </a:t>
            </a:r>
            <a:r>
              <a:rPr lang="en-US" sz="4000" dirty="0" err="1" smtClean="0"/>
              <a:t>bảng</a:t>
            </a:r>
            <a:r>
              <a:rPr lang="en-US" sz="4000" dirty="0" smtClean="0"/>
              <a:t> </a:t>
            </a:r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 smtClean="0"/>
              <a:t>sở</a:t>
            </a:r>
            <a:r>
              <a:rPr lang="en-US" sz="4000" dirty="0" smtClean="0"/>
              <a:t> NHANVIEN </a:t>
            </a:r>
            <a:r>
              <a:rPr lang="en-US" sz="4000" dirty="0" err="1" smtClean="0"/>
              <a:t>thông</a:t>
            </a:r>
            <a:r>
              <a:rPr lang="en-US" sz="4000" dirty="0" smtClean="0"/>
              <a:t> qua view </a:t>
            </a:r>
            <a:r>
              <a:rPr lang="en-US" sz="4000" dirty="0" err="1" smtClean="0"/>
              <a:t>trên</a:t>
            </a:r>
            <a:r>
              <a:rPr lang="en-US" sz="4000" dirty="0" smtClean="0"/>
              <a:t>.</a:t>
            </a:r>
          </a:p>
          <a:p>
            <a:pPr marL="91440" indent="-457200" algn="just">
              <a:buFont typeface="Symbol" panose="05050102010706020507" pitchFamily="18" charset="2"/>
              <a:buChar char="Þ"/>
              <a:tabLst>
                <a:tab pos="1089025" algn="l"/>
              </a:tabLst>
              <a:defRPr/>
            </a:pP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thể</a:t>
            </a:r>
            <a:r>
              <a:rPr lang="en-US" sz="4000" dirty="0" smtClean="0"/>
              <a:t> </a:t>
            </a:r>
            <a:r>
              <a:rPr lang="en-US" sz="4000" dirty="0" err="1" smtClean="0"/>
              <a:t>xóa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</a:t>
            </a:r>
            <a:r>
              <a:rPr lang="en-US" sz="4000" dirty="0" err="1" smtClean="0"/>
              <a:t>không</a:t>
            </a:r>
            <a:r>
              <a:rPr lang="en-US" sz="4000" dirty="0" smtClean="0"/>
              <a:t>?</a:t>
            </a:r>
          </a:p>
          <a:p>
            <a:pPr marL="91440" indent="-457200" algn="just">
              <a:buFont typeface="Symbol" panose="05050102010706020507" pitchFamily="18" charset="2"/>
              <a:buChar char="Þ"/>
              <a:tabLst>
                <a:tab pos="1089025" algn="l"/>
              </a:tabLst>
              <a:defRPr/>
            </a:pPr>
            <a:r>
              <a:rPr lang="en-US" sz="4000" dirty="0" err="1" smtClean="0"/>
              <a:t>Phải</a:t>
            </a:r>
            <a:r>
              <a:rPr lang="en-US" sz="4000" dirty="0"/>
              <a:t> </a:t>
            </a:r>
            <a:r>
              <a:rPr lang="en-US" sz="4000" dirty="0" err="1" smtClean="0"/>
              <a:t>làm</a:t>
            </a:r>
            <a:r>
              <a:rPr lang="en-US" sz="4000" dirty="0" smtClean="0"/>
              <a:t> </a:t>
            </a:r>
            <a:r>
              <a:rPr lang="en-US" sz="4000" dirty="0" err="1" smtClean="0"/>
              <a:t>thế</a:t>
            </a:r>
            <a:r>
              <a:rPr lang="en-US" sz="4000" dirty="0" smtClean="0"/>
              <a:t> </a:t>
            </a:r>
            <a:r>
              <a:rPr lang="en-US" sz="4000" dirty="0" err="1" smtClean="0"/>
              <a:t>nào</a:t>
            </a:r>
            <a:r>
              <a:rPr lang="en-US" sz="4000" dirty="0" smtClean="0"/>
              <a:t>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xóa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smtClean="0"/>
              <a:t>? </a:t>
            </a:r>
            <a:endParaRPr lang="en-US" sz="4000" dirty="0" smtClean="0"/>
          </a:p>
          <a:p>
            <a:pPr marL="1431925" lvl="2">
              <a:buFont typeface="Wingdings" pitchFamily="2" charset="2"/>
              <a:buNone/>
              <a:tabLst>
                <a:tab pos="1089025" algn="l"/>
              </a:tabLst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716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</p:spPr>
        <p:txBody>
          <a:bodyPr/>
          <a:lstStyle/>
          <a:p>
            <a:pPr>
              <a:defRPr/>
            </a:pPr>
            <a:r>
              <a:rPr lang="en-US" sz="3600"/>
              <a:t>Xóa, sửa </a:t>
            </a:r>
            <a:r>
              <a:rPr lang="en-US" sz="3600">
                <a:cs typeface="Times New Roman" pitchFamily="18" charset="0"/>
              </a:rPr>
              <a:t>trigger</a:t>
            </a:r>
            <a:endParaRPr lang="en-US" sz="360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181600"/>
          </a:xfrm>
        </p:spPr>
        <p:txBody>
          <a:bodyPr>
            <a:normAutofit lnSpcReduction="10000"/>
          </a:bodyPr>
          <a:lstStyle/>
          <a:p>
            <a:pPr marL="1089025" lvl="1" indent="-509588" algn="just">
              <a:tabLst>
                <a:tab pos="1089025" algn="l"/>
              </a:tabLst>
              <a:defRPr/>
            </a:pPr>
            <a:r>
              <a:rPr lang="en-US" sz="3200" dirty="0" err="1"/>
              <a:t>Xoá</a:t>
            </a:r>
            <a:r>
              <a:rPr lang="en-US" sz="3200" dirty="0"/>
              <a:t> trigger</a:t>
            </a:r>
          </a:p>
          <a:p>
            <a:pPr marL="1089025" lvl="1" indent="-509588" algn="just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sz="3200" dirty="0"/>
              <a:t>		DROP TRIGGER </a:t>
            </a:r>
            <a:r>
              <a:rPr lang="en-US" sz="3200" dirty="0" smtClean="0"/>
              <a:t>    </a:t>
            </a:r>
            <a:r>
              <a:rPr lang="en-US" sz="3200" dirty="0" err="1" smtClean="0"/>
              <a:t>tên</a:t>
            </a:r>
            <a:r>
              <a:rPr lang="en-US" sz="3200" dirty="0" err="1"/>
              <a:t>_</a:t>
            </a:r>
            <a:r>
              <a:rPr lang="en-US" sz="3200" dirty="0" err="1" smtClean="0"/>
              <a:t>trigger</a:t>
            </a:r>
            <a:endParaRPr lang="en-US" sz="3200" dirty="0"/>
          </a:p>
          <a:p>
            <a:pPr marL="1089025" lvl="1" indent="-509588" algn="just">
              <a:tabLst>
                <a:tab pos="1089025" algn="l"/>
              </a:tabLst>
              <a:defRPr/>
            </a:pPr>
            <a:r>
              <a:rPr lang="en-US" sz="3200" dirty="0" err="1"/>
              <a:t>Sửa</a:t>
            </a:r>
            <a:r>
              <a:rPr lang="en-US" sz="3200" dirty="0"/>
              <a:t> trigger</a:t>
            </a:r>
          </a:p>
          <a:p>
            <a:pPr marL="1089025" lvl="1" indent="-509588" algn="just">
              <a:buFont typeface="Wingdings" pitchFamily="2" charset="2"/>
              <a:buNone/>
              <a:tabLst>
                <a:tab pos="1089025" algn="l"/>
              </a:tabLst>
              <a:defRPr/>
            </a:pPr>
            <a:r>
              <a:rPr lang="en-US" sz="3200" dirty="0"/>
              <a:t>		ALTER TRIGGER  </a:t>
            </a:r>
            <a:r>
              <a:rPr lang="en-US" sz="3200" dirty="0" smtClean="0"/>
              <a:t> </a:t>
            </a:r>
            <a:r>
              <a:rPr lang="en-US" sz="3200" dirty="0" err="1" smtClean="0"/>
              <a:t>tên_trigger</a:t>
            </a:r>
            <a:endParaRPr lang="en-US" sz="3200" dirty="0"/>
          </a:p>
          <a:p>
            <a:pPr marL="1089025" lvl="1" indent="-509588" algn="just">
              <a:buFont typeface="Wingdings" pitchFamily="2" charset="2"/>
              <a:buNone/>
              <a:tabLst>
                <a:tab pos="1089025" algn="l"/>
              </a:tabLst>
              <a:defRPr/>
            </a:pPr>
            <a:endParaRPr lang="en-US" sz="3200" dirty="0"/>
          </a:p>
          <a:p>
            <a:pPr marL="1089025" lvl="1" indent="-509588" algn="just">
              <a:tabLst>
                <a:tab pos="1089025" algn="l"/>
              </a:tabLst>
              <a:defRPr/>
            </a:pP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trigger: </a:t>
            </a:r>
            <a:br>
              <a:rPr lang="en-US" sz="3200" dirty="0"/>
            </a:br>
            <a:r>
              <a:rPr lang="en-US" sz="2800" dirty="0" err="1" smtClean="0"/>
              <a:t>sp_helptext</a:t>
            </a:r>
            <a:r>
              <a:rPr lang="en-US" sz="2800" dirty="0" smtClean="0"/>
              <a:t>    </a:t>
            </a:r>
            <a:r>
              <a:rPr lang="en-US" sz="2800" dirty="0" err="1" smtClean="0"/>
              <a:t>tên</a:t>
            </a:r>
            <a:r>
              <a:rPr lang="en-US" dirty="0" err="1" smtClean="0"/>
              <a:t>_trigger</a:t>
            </a:r>
            <a:endParaRPr lang="en-US" sz="2800" dirty="0"/>
          </a:p>
          <a:p>
            <a:pPr marL="1089025" lvl="1" indent="-509588" algn="just">
              <a:buFont typeface="Wingdings" pitchFamily="2" charset="2"/>
              <a:buNone/>
              <a:tabLst>
                <a:tab pos="1089025" algn="l"/>
              </a:tabLst>
              <a:defRPr/>
            </a:pPr>
            <a:endParaRPr lang="en-US" sz="3200" dirty="0"/>
          </a:p>
          <a:p>
            <a:pPr marL="1089025" lvl="1" indent="-509588" algn="just">
              <a:tabLst>
                <a:tab pos="1089025" algn="l"/>
              </a:tabLst>
              <a:defRPr/>
            </a:pPr>
            <a:r>
              <a:rPr lang="en-US" sz="3200" dirty="0" err="1" smtClean="0"/>
              <a:t>Hiển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trigger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bảng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err="1" smtClean="0"/>
              <a:t>sp_helptrigger</a:t>
            </a:r>
            <a:r>
              <a:rPr lang="en-US" sz="3200" dirty="0" smtClean="0"/>
              <a:t>    </a:t>
            </a:r>
            <a:r>
              <a:rPr lang="en-US" sz="3200" dirty="0" err="1" smtClean="0"/>
              <a:t>tên_bảng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3786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defRPr/>
            </a:pPr>
            <a:r>
              <a:rPr lang="en-US" sz="3600" dirty="0" smtClean="0"/>
              <a:t>NHANVIEN (</a:t>
            </a:r>
            <a:r>
              <a:rPr lang="en-US" sz="3600" dirty="0" err="1" smtClean="0"/>
              <a:t>MaNV</a:t>
            </a:r>
            <a:r>
              <a:rPr lang="en-US" sz="3600" dirty="0" smtClean="0"/>
              <a:t>, </a:t>
            </a:r>
            <a:r>
              <a:rPr lang="en-US" sz="3600" dirty="0" err="1" smtClean="0"/>
              <a:t>HoTen</a:t>
            </a:r>
            <a:r>
              <a:rPr lang="en-US" sz="3600" dirty="0" smtClean="0"/>
              <a:t>, Luong, </a:t>
            </a:r>
            <a:r>
              <a:rPr lang="en-US" sz="3600" dirty="0" err="1" smtClean="0"/>
              <a:t>MaP</a:t>
            </a:r>
            <a:r>
              <a:rPr lang="en-US" sz="3600" dirty="0" smtClean="0"/>
              <a:t>, </a:t>
            </a:r>
            <a:r>
              <a:rPr lang="en-US" sz="3600" dirty="0" err="1" smtClean="0"/>
              <a:t>MaTP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PHONG (</a:t>
            </a:r>
            <a:r>
              <a:rPr lang="en-US" sz="3600" dirty="0" err="1" smtClean="0"/>
              <a:t>MaP</a:t>
            </a:r>
            <a:r>
              <a:rPr lang="en-US" sz="3600" dirty="0" smtClean="0"/>
              <a:t>, </a:t>
            </a:r>
            <a:r>
              <a:rPr lang="en-US" sz="3600" dirty="0" err="1" smtClean="0"/>
              <a:t>TenP</a:t>
            </a:r>
            <a:r>
              <a:rPr lang="en-US" sz="3600" dirty="0" smtClean="0"/>
              <a:t>, </a:t>
            </a:r>
            <a:r>
              <a:rPr lang="en-US" sz="3600" dirty="0" err="1" smtClean="0"/>
              <a:t>SoluongNV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trigger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ta &gt;60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1 trigger </a:t>
            </a:r>
            <a:r>
              <a:rPr lang="en-US" dirty="0" err="1" smtClean="0"/>
              <a:t>để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1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trigger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NHANVIEN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&gt;3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1 trigger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.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1 trigger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trigger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&gt;1000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trigger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4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 HÀM VÔ HƯỚNG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7053738" cy="224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1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229600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err="1"/>
              <a:t>sp_configure</a:t>
            </a:r>
            <a:r>
              <a:rPr lang="en-GB" sz="2400" dirty="0"/>
              <a:t> 'nested trigger', 1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trigger </a:t>
            </a:r>
            <a:r>
              <a:rPr lang="en-GB" sz="2400" dirty="0" err="1"/>
              <a:t>casc_del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on </a:t>
            </a:r>
            <a:r>
              <a:rPr lang="en-GB" sz="2400" dirty="0" err="1"/>
              <a:t>Phong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for delete</a:t>
            </a:r>
          </a:p>
          <a:p>
            <a:pPr marL="0" indent="0">
              <a:buNone/>
            </a:pPr>
            <a:r>
              <a:rPr lang="en-GB" sz="2400" dirty="0"/>
              <a:t>as</a:t>
            </a:r>
          </a:p>
          <a:p>
            <a:pPr marL="0" indent="0">
              <a:buNone/>
            </a:pPr>
            <a:r>
              <a:rPr lang="en-GB" sz="2400" dirty="0"/>
              <a:t>delete </a:t>
            </a:r>
            <a:r>
              <a:rPr lang="en-GB" sz="2400" dirty="0" err="1"/>
              <a:t>Nhanvien</a:t>
            </a:r>
            <a:r>
              <a:rPr lang="en-GB" sz="2400" dirty="0"/>
              <a:t> from deleted, </a:t>
            </a:r>
            <a:r>
              <a:rPr lang="en-GB" sz="2400" dirty="0" err="1"/>
              <a:t>nhanvien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where </a:t>
            </a:r>
            <a:r>
              <a:rPr lang="en-GB" sz="2400" dirty="0" err="1" smtClean="0"/>
              <a:t>deleted.MaPhong</a:t>
            </a:r>
            <a:r>
              <a:rPr lang="en-GB" sz="2400" dirty="0" smtClean="0"/>
              <a:t>=nhanvien.map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pPr marL="0" indent="0">
              <a:buNone/>
            </a:pPr>
            <a:r>
              <a:rPr lang="en-GB" sz="2400" dirty="0"/>
              <a:t> create trigger </a:t>
            </a:r>
            <a:r>
              <a:rPr lang="en-GB" sz="2400" dirty="0" err="1"/>
              <a:t>del_NV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on </a:t>
            </a:r>
            <a:r>
              <a:rPr lang="en-GB" sz="2400" dirty="0" err="1"/>
              <a:t>Nhanvien</a:t>
            </a:r>
            <a:r>
              <a:rPr lang="en-GB" sz="2400" dirty="0"/>
              <a:t> for delete</a:t>
            </a:r>
          </a:p>
          <a:p>
            <a:pPr marL="0" indent="0">
              <a:buNone/>
            </a:pPr>
            <a:r>
              <a:rPr lang="en-GB" sz="2400" dirty="0"/>
              <a:t> as</a:t>
            </a:r>
          </a:p>
          <a:p>
            <a:pPr marL="0" indent="0">
              <a:buNone/>
            </a:pPr>
            <a:r>
              <a:rPr lang="en-GB" sz="2400" dirty="0"/>
              <a:t> select * from </a:t>
            </a:r>
            <a:r>
              <a:rPr lang="en-GB" sz="2400" dirty="0" err="1"/>
              <a:t>Phong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select * from </a:t>
            </a:r>
            <a:r>
              <a:rPr lang="en-GB" sz="2400" dirty="0" err="1"/>
              <a:t>Nhanvien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110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CSDL NHANVIEN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NHANVIEN (</a:t>
            </a:r>
            <a:r>
              <a:rPr lang="en-US" dirty="0" err="1" smtClean="0"/>
              <a:t>MaNV</a:t>
            </a:r>
            <a:r>
              <a:rPr lang="en-US" dirty="0" smtClean="0"/>
              <a:t>, </a:t>
            </a:r>
            <a:r>
              <a:rPr lang="en-US" dirty="0" err="1" smtClean="0"/>
              <a:t>TenNV</a:t>
            </a:r>
            <a:r>
              <a:rPr lang="en-US" dirty="0" smtClean="0"/>
              <a:t>, </a:t>
            </a:r>
            <a:r>
              <a:rPr lang="en-US" dirty="0" err="1" smtClean="0"/>
              <a:t>Ngaysinh</a:t>
            </a:r>
            <a:r>
              <a:rPr lang="en-US" dirty="0" smtClean="0"/>
              <a:t>, </a:t>
            </a:r>
            <a:r>
              <a:rPr lang="en-US" dirty="0" err="1" smtClean="0"/>
              <a:t>Luong</a:t>
            </a:r>
            <a:r>
              <a:rPr lang="en-US" dirty="0" smtClean="0"/>
              <a:t>, MATP)</a:t>
            </a:r>
          </a:p>
          <a:p>
            <a:pPr lvl="1">
              <a:buNone/>
            </a:pPr>
            <a:r>
              <a:rPr lang="en-US" dirty="0" smtClean="0"/>
              <a:t>PHONG (</a:t>
            </a:r>
            <a:r>
              <a:rPr lang="en-US" dirty="0" err="1" smtClean="0"/>
              <a:t>MaP</a:t>
            </a:r>
            <a:r>
              <a:rPr lang="en-US" dirty="0" smtClean="0"/>
              <a:t>, </a:t>
            </a:r>
            <a:r>
              <a:rPr lang="en-US" dirty="0" err="1" smtClean="0"/>
              <a:t>TenP</a:t>
            </a:r>
            <a:r>
              <a:rPr lang="en-US" dirty="0" smtClean="0"/>
              <a:t>, </a:t>
            </a:r>
            <a:r>
              <a:rPr lang="en-US" dirty="0" err="1" smtClean="0"/>
              <a:t>SoLuong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 VỀ HÀM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1520" y="2636912"/>
            <a:ext cx="9144000" cy="374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1075" indent="-615950">
              <a:buFont typeface="Wingdings" pitchFamily="2" charset="2"/>
              <a:buNone/>
              <a:defRPr/>
            </a:pPr>
            <a:r>
              <a:rPr lang="en-SG" sz="2200" dirty="0" smtClean="0">
                <a:solidFill>
                  <a:srgbClr val="0070C0"/>
                </a:solidFill>
              </a:rPr>
              <a:t>CREATE FUNCTION </a:t>
            </a:r>
            <a:r>
              <a:rPr lang="en-SG" sz="2200" dirty="0" err="1" smtClean="0">
                <a:solidFill>
                  <a:srgbClr val="0070C0"/>
                </a:solidFill>
              </a:rPr>
              <a:t>Ham_Soluong_Phong</a:t>
            </a:r>
            <a:r>
              <a:rPr lang="en-SG" sz="2200" dirty="0" smtClean="0">
                <a:solidFill>
                  <a:srgbClr val="0070C0"/>
                </a:solidFill>
              </a:rPr>
              <a:t> ( @</a:t>
            </a:r>
            <a:r>
              <a:rPr lang="en-SG" sz="2200" dirty="0" err="1" smtClean="0">
                <a:solidFill>
                  <a:srgbClr val="0070C0"/>
                </a:solidFill>
              </a:rPr>
              <a:t>BienMaPhong</a:t>
            </a:r>
            <a:r>
              <a:rPr lang="en-SG" sz="2200" dirty="0" smtClean="0">
                <a:solidFill>
                  <a:srgbClr val="0070C0"/>
                </a:solidFill>
              </a:rPr>
              <a:t> CHAR (3) )</a:t>
            </a: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sz="2200" dirty="0" smtClean="0">
                <a:solidFill>
                  <a:srgbClr val="0070C0"/>
                </a:solidFill>
              </a:rPr>
              <a:t>RETURNS  </a:t>
            </a:r>
            <a:r>
              <a:rPr lang="en-SG" sz="2200" dirty="0" err="1" smtClean="0">
                <a:solidFill>
                  <a:srgbClr val="0070C0"/>
                </a:solidFill>
              </a:rPr>
              <a:t>int</a:t>
            </a:r>
            <a:r>
              <a:rPr lang="en-SG" sz="2200" dirty="0" smtClean="0">
                <a:solidFill>
                  <a:srgbClr val="0070C0"/>
                </a:solidFill>
              </a:rPr>
              <a:t> </a:t>
            </a: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sz="2200" dirty="0" smtClean="0">
                <a:solidFill>
                  <a:srgbClr val="0070C0"/>
                </a:solidFill>
              </a:rPr>
              <a:t>AS</a:t>
            </a: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sz="2200" dirty="0" smtClean="0">
                <a:solidFill>
                  <a:srgbClr val="0070C0"/>
                </a:solidFill>
              </a:rPr>
              <a:t>BEGIN</a:t>
            </a: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sz="2200" dirty="0" smtClean="0">
                <a:solidFill>
                  <a:srgbClr val="0070C0"/>
                </a:solidFill>
              </a:rPr>
              <a:t>		DECLARE @SL </a:t>
            </a:r>
            <a:r>
              <a:rPr lang="en-SG" sz="2200" dirty="0" err="1" smtClean="0">
                <a:solidFill>
                  <a:srgbClr val="0070C0"/>
                </a:solidFill>
              </a:rPr>
              <a:t>int</a:t>
            </a:r>
            <a:r>
              <a:rPr lang="en-SG" sz="2200" dirty="0" smtClean="0">
                <a:solidFill>
                  <a:srgbClr val="0070C0"/>
                </a:solidFill>
              </a:rPr>
              <a:t>;</a:t>
            </a: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sz="2200" dirty="0" smtClean="0">
                <a:solidFill>
                  <a:srgbClr val="0070C0"/>
                </a:solidFill>
              </a:rPr>
              <a:t>		SELECT @SL = COUNT (*)</a:t>
            </a: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sz="2200" dirty="0" smtClean="0">
                <a:solidFill>
                  <a:srgbClr val="0070C0"/>
                </a:solidFill>
              </a:rPr>
              <a:t>		FROM </a:t>
            </a:r>
            <a:r>
              <a:rPr lang="en-SG" sz="2200" dirty="0" err="1" smtClean="0">
                <a:solidFill>
                  <a:srgbClr val="0070C0"/>
                </a:solidFill>
              </a:rPr>
              <a:t>NhanVien</a:t>
            </a:r>
            <a:endParaRPr lang="en-SG" sz="2200" dirty="0" smtClean="0">
              <a:solidFill>
                <a:srgbClr val="0070C0"/>
              </a:solidFill>
            </a:endParaRP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sz="2200" dirty="0" smtClean="0">
                <a:solidFill>
                  <a:srgbClr val="0070C0"/>
                </a:solidFill>
              </a:rPr>
              <a:t>		WHERE </a:t>
            </a:r>
            <a:r>
              <a:rPr lang="en-SG" sz="2200" dirty="0" err="1" smtClean="0">
                <a:solidFill>
                  <a:srgbClr val="0070C0"/>
                </a:solidFill>
              </a:rPr>
              <a:t>MaPhong</a:t>
            </a:r>
            <a:r>
              <a:rPr lang="en-SG" sz="2200" dirty="0" smtClean="0">
                <a:solidFill>
                  <a:srgbClr val="0070C0"/>
                </a:solidFill>
              </a:rPr>
              <a:t>=@</a:t>
            </a:r>
            <a:r>
              <a:rPr lang="en-SG" sz="2200" dirty="0" err="1" smtClean="0">
                <a:solidFill>
                  <a:srgbClr val="0070C0"/>
                </a:solidFill>
              </a:rPr>
              <a:t>BienMaPhong</a:t>
            </a:r>
            <a:r>
              <a:rPr lang="en-SG" sz="2200" dirty="0" smtClean="0">
                <a:solidFill>
                  <a:srgbClr val="0070C0"/>
                </a:solidFill>
              </a:rPr>
              <a:t> ; </a:t>
            </a: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sz="2200" dirty="0" smtClean="0">
                <a:solidFill>
                  <a:srgbClr val="0070C0"/>
                </a:solidFill>
              </a:rPr>
              <a:t>		RETURN (@SL);</a:t>
            </a: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sz="2200" dirty="0" smtClean="0">
                <a:solidFill>
                  <a:srgbClr val="0070C0"/>
                </a:solidFill>
              </a:rPr>
              <a:t>END</a:t>
            </a:r>
          </a:p>
          <a:p>
            <a:pPr marL="981075" indent="-615950">
              <a:buFont typeface="Wingdings" pitchFamily="2" charset="2"/>
              <a:buNone/>
              <a:defRPr/>
            </a:pPr>
            <a:endParaRPr lang="en-SG" sz="22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en-SG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VÍ DỤ VỀ HÀM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981075" indent="-615950">
              <a:buFont typeface="Wingdings" pitchFamily="2" charset="2"/>
              <a:buNone/>
              <a:defRPr/>
            </a:pPr>
            <a:r>
              <a:rPr lang="en-US" dirty="0" smtClean="0"/>
              <a:t>-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SG" dirty="0" err="1"/>
              <a:t>Ham_Soluong_Phong</a:t>
            </a:r>
            <a:r>
              <a:rPr lang="en-SG" dirty="0"/>
              <a:t> </a:t>
            </a:r>
            <a:r>
              <a:rPr lang="en-SG" dirty="0" smtClean="0"/>
              <a:t>() </a:t>
            </a:r>
            <a:r>
              <a:rPr lang="en-SG" dirty="0" err="1" smtClean="0"/>
              <a:t>để</a:t>
            </a:r>
            <a:r>
              <a:rPr lang="en-SG" dirty="0" smtClean="0"/>
              <a:t> </a:t>
            </a:r>
            <a:r>
              <a:rPr lang="en-SG" dirty="0" err="1" smtClean="0"/>
              <a:t>tính</a:t>
            </a:r>
            <a:r>
              <a:rPr lang="en-SG" dirty="0" smtClean="0"/>
              <a:t> </a:t>
            </a:r>
            <a:r>
              <a:rPr lang="en-SG" dirty="0" err="1" smtClean="0"/>
              <a:t>số</a:t>
            </a:r>
            <a:r>
              <a:rPr lang="en-SG" dirty="0" smtClean="0"/>
              <a:t> </a:t>
            </a:r>
            <a:r>
              <a:rPr lang="en-SG" dirty="0" err="1" smtClean="0"/>
              <a:t>lượng</a:t>
            </a:r>
            <a:r>
              <a:rPr lang="en-SG" dirty="0" smtClean="0"/>
              <a:t> </a:t>
            </a:r>
            <a:r>
              <a:rPr lang="en-SG" dirty="0" err="1" smtClean="0"/>
              <a:t>nhân</a:t>
            </a:r>
            <a:r>
              <a:rPr lang="en-SG" dirty="0" smtClean="0"/>
              <a:t> </a:t>
            </a:r>
            <a:r>
              <a:rPr lang="en-SG" dirty="0" err="1" smtClean="0"/>
              <a:t>viên</a:t>
            </a:r>
            <a:r>
              <a:rPr lang="en-SG" dirty="0" smtClean="0"/>
              <a:t> </a:t>
            </a:r>
            <a:r>
              <a:rPr lang="en-SG" dirty="0" err="1" smtClean="0"/>
              <a:t>phòng</a:t>
            </a:r>
            <a:r>
              <a:rPr lang="en-SG" dirty="0" smtClean="0"/>
              <a:t> ‘KD’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SG" dirty="0" smtClean="0">
                <a:solidFill>
                  <a:srgbClr val="0070C0"/>
                </a:solidFill>
              </a:rPr>
              <a:t>SELECT </a:t>
            </a:r>
            <a:r>
              <a:rPr lang="en-SG" dirty="0" err="1" smtClean="0">
                <a:solidFill>
                  <a:srgbClr val="0070C0"/>
                </a:solidFill>
              </a:rPr>
              <a:t>Ham_Soluong_Phong</a:t>
            </a:r>
            <a:r>
              <a:rPr lang="en-SG" dirty="0">
                <a:solidFill>
                  <a:srgbClr val="0070C0"/>
                </a:solidFill>
              </a:rPr>
              <a:t>(</a:t>
            </a:r>
            <a:r>
              <a:rPr lang="en-SG" dirty="0" smtClean="0">
                <a:solidFill>
                  <a:srgbClr val="0070C0"/>
                </a:solidFill>
              </a:rPr>
              <a:t>'KD</a:t>
            </a:r>
            <a:r>
              <a:rPr lang="en-SG" dirty="0" smtClean="0">
                <a:solidFill>
                  <a:srgbClr val="0070C0"/>
                </a:solidFill>
              </a:rPr>
              <a:t>');</a:t>
            </a: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dirty="0" smtClean="0"/>
              <a:t>- </a:t>
            </a:r>
            <a:r>
              <a:rPr lang="en-SG" dirty="0" err="1" smtClean="0"/>
              <a:t>Gọi</a:t>
            </a:r>
            <a:r>
              <a:rPr lang="en-SG" dirty="0" smtClean="0"/>
              <a:t> </a:t>
            </a:r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/>
              <a:t>Ham_Soluong_Phong</a:t>
            </a:r>
            <a:r>
              <a:rPr lang="en-SG" dirty="0"/>
              <a:t> () </a:t>
            </a:r>
            <a:r>
              <a:rPr lang="en-SG" dirty="0" smtClean="0"/>
              <a:t> </a:t>
            </a:r>
            <a:r>
              <a:rPr lang="en-SG" dirty="0" err="1" smtClean="0"/>
              <a:t>để</a:t>
            </a:r>
            <a:r>
              <a:rPr lang="en-SG" dirty="0" smtClean="0"/>
              <a:t> </a:t>
            </a:r>
            <a:r>
              <a:rPr lang="en-SG" dirty="0" err="1" smtClean="0"/>
              <a:t>tìm</a:t>
            </a:r>
            <a:r>
              <a:rPr lang="en-SG" dirty="0" smtClean="0"/>
              <a:t> </a:t>
            </a:r>
            <a:r>
              <a:rPr lang="en-SG" dirty="0" err="1" smtClean="0"/>
              <a:t>ra</a:t>
            </a:r>
            <a:r>
              <a:rPr lang="en-SG" dirty="0" smtClean="0"/>
              <a:t> </a:t>
            </a:r>
            <a:r>
              <a:rPr lang="en-SG" dirty="0" err="1" smtClean="0"/>
              <a:t>những</a:t>
            </a:r>
            <a:r>
              <a:rPr lang="en-SG" dirty="0" smtClean="0"/>
              <a:t> </a:t>
            </a:r>
            <a:r>
              <a:rPr lang="en-SG" dirty="0" err="1" smtClean="0"/>
              <a:t>phòng</a:t>
            </a:r>
            <a:r>
              <a:rPr lang="en-SG" dirty="0" smtClean="0"/>
              <a:t>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số</a:t>
            </a:r>
            <a:r>
              <a:rPr lang="en-SG" dirty="0" smtClean="0"/>
              <a:t> </a:t>
            </a:r>
            <a:r>
              <a:rPr lang="en-SG" dirty="0" err="1" smtClean="0"/>
              <a:t>nhân</a:t>
            </a:r>
            <a:r>
              <a:rPr lang="en-SG" dirty="0" smtClean="0"/>
              <a:t> </a:t>
            </a:r>
            <a:r>
              <a:rPr lang="en-SG" dirty="0" err="1" smtClean="0"/>
              <a:t>viên</a:t>
            </a:r>
            <a:r>
              <a:rPr lang="en-SG" dirty="0" smtClean="0"/>
              <a:t> </a:t>
            </a:r>
            <a:r>
              <a:rPr lang="en-SG" dirty="0" err="1" smtClean="0"/>
              <a:t>lớn</a:t>
            </a:r>
            <a:r>
              <a:rPr lang="en-SG" dirty="0" smtClean="0"/>
              <a:t> </a:t>
            </a:r>
            <a:r>
              <a:rPr lang="en-SG" dirty="0" err="1" smtClean="0"/>
              <a:t>hơn</a:t>
            </a:r>
            <a:r>
              <a:rPr lang="en-SG" dirty="0" smtClean="0"/>
              <a:t> </a:t>
            </a:r>
            <a:r>
              <a:rPr lang="en-SG" dirty="0" err="1" smtClean="0"/>
              <a:t>số</a:t>
            </a:r>
            <a:r>
              <a:rPr lang="en-SG" dirty="0" smtClean="0"/>
              <a:t> </a:t>
            </a:r>
            <a:r>
              <a:rPr lang="en-SG" dirty="0" err="1" smtClean="0"/>
              <a:t>nhân</a:t>
            </a:r>
            <a:r>
              <a:rPr lang="en-SG" dirty="0" smtClean="0"/>
              <a:t> </a:t>
            </a:r>
            <a:r>
              <a:rPr lang="en-SG" dirty="0" err="1" smtClean="0"/>
              <a:t>viên</a:t>
            </a:r>
            <a:r>
              <a:rPr lang="en-SG" dirty="0" smtClean="0"/>
              <a:t> </a:t>
            </a:r>
            <a:r>
              <a:rPr lang="en-SG" dirty="0" err="1" smtClean="0"/>
              <a:t>của</a:t>
            </a:r>
            <a:r>
              <a:rPr lang="en-SG" dirty="0" smtClean="0"/>
              <a:t> </a:t>
            </a:r>
            <a:r>
              <a:rPr lang="en-SG" dirty="0" err="1" smtClean="0"/>
              <a:t>phòng</a:t>
            </a:r>
            <a:r>
              <a:rPr lang="en-SG" dirty="0" smtClean="0"/>
              <a:t> ‘QT’</a:t>
            </a:r>
            <a:endParaRPr lang="en-SG" dirty="0"/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dirty="0" smtClean="0">
                <a:solidFill>
                  <a:srgbClr val="0070C0"/>
                </a:solidFill>
              </a:rPr>
              <a:t>	</a:t>
            </a:r>
            <a:r>
              <a:rPr lang="en-SG" dirty="0" smtClean="0">
                <a:solidFill>
                  <a:srgbClr val="0070C0"/>
                </a:solidFill>
              </a:rPr>
              <a:t>SELECT </a:t>
            </a:r>
            <a:r>
              <a:rPr lang="en-SG" dirty="0" err="1">
                <a:solidFill>
                  <a:srgbClr val="0070C0"/>
                </a:solidFill>
              </a:rPr>
              <a:t>MaPhong</a:t>
            </a:r>
            <a:r>
              <a:rPr lang="en-SG" dirty="0">
                <a:solidFill>
                  <a:srgbClr val="0070C0"/>
                </a:solidFill>
              </a:rPr>
              <a:t>, count (*) </a:t>
            </a: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dirty="0" smtClean="0">
                <a:solidFill>
                  <a:srgbClr val="0070C0"/>
                </a:solidFill>
              </a:rPr>
              <a:t>	FROM </a:t>
            </a:r>
            <a:r>
              <a:rPr lang="en-SG" dirty="0" err="1">
                <a:solidFill>
                  <a:srgbClr val="0070C0"/>
                </a:solidFill>
              </a:rPr>
              <a:t>NhanVien</a:t>
            </a:r>
            <a:r>
              <a:rPr lang="en-SG" dirty="0">
                <a:solidFill>
                  <a:srgbClr val="0070C0"/>
                </a:solidFill>
              </a:rPr>
              <a:t> </a:t>
            </a: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dirty="0" smtClean="0">
                <a:solidFill>
                  <a:srgbClr val="0070C0"/>
                </a:solidFill>
              </a:rPr>
              <a:t>	GROUP </a:t>
            </a:r>
            <a:r>
              <a:rPr lang="en-SG" dirty="0">
                <a:solidFill>
                  <a:srgbClr val="0070C0"/>
                </a:solidFill>
              </a:rPr>
              <a:t>BY </a:t>
            </a:r>
            <a:r>
              <a:rPr lang="en-SG" dirty="0" err="1">
                <a:solidFill>
                  <a:srgbClr val="0070C0"/>
                </a:solidFill>
              </a:rPr>
              <a:t>MaPhong</a:t>
            </a:r>
            <a:endParaRPr lang="en-SG" dirty="0">
              <a:solidFill>
                <a:srgbClr val="0070C0"/>
              </a:solidFill>
            </a:endParaRPr>
          </a:p>
          <a:p>
            <a:pPr marL="981075" indent="-615950">
              <a:buFont typeface="Wingdings" pitchFamily="2" charset="2"/>
              <a:buNone/>
              <a:defRPr/>
            </a:pPr>
            <a:r>
              <a:rPr lang="en-SG" dirty="0" smtClean="0">
                <a:solidFill>
                  <a:srgbClr val="0070C0"/>
                </a:solidFill>
              </a:rPr>
              <a:t>	HAVING </a:t>
            </a:r>
            <a:r>
              <a:rPr lang="en-SG" dirty="0">
                <a:solidFill>
                  <a:srgbClr val="0070C0"/>
                </a:solidFill>
              </a:rPr>
              <a:t>count(*) &gt; </a:t>
            </a:r>
            <a:r>
              <a:rPr lang="en-SG" dirty="0" err="1" smtClean="0">
                <a:solidFill>
                  <a:srgbClr val="0070C0"/>
                </a:solidFill>
              </a:rPr>
              <a:t>Ham_Soluong_Phong</a:t>
            </a:r>
            <a:r>
              <a:rPr lang="en-SG" dirty="0">
                <a:solidFill>
                  <a:srgbClr val="0070C0"/>
                </a:solidFill>
              </a:rPr>
              <a:t>(</a:t>
            </a:r>
            <a:r>
              <a:rPr lang="en-SG" dirty="0" smtClean="0">
                <a:solidFill>
                  <a:srgbClr val="0070C0"/>
                </a:solidFill>
              </a:rPr>
              <a:t>'QT')</a:t>
            </a:r>
            <a:endParaRPr lang="en-SG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6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ĐỊNH NGHĨA HÀM TRẢ VỀ BẢNG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1:</a:t>
            </a:r>
          </a:p>
          <a:p>
            <a:pPr>
              <a:buNone/>
            </a:pPr>
            <a:r>
              <a:rPr lang="en-US" dirty="0" smtClean="0"/>
              <a:t>CREATE  FUNCTION </a:t>
            </a:r>
            <a:r>
              <a:rPr lang="en-US" dirty="0" err="1" smtClean="0"/>
              <a:t>Tên_hàm</a:t>
            </a:r>
            <a:r>
              <a:rPr lang="en-US" dirty="0" smtClean="0"/>
              <a:t> ([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])</a:t>
            </a:r>
          </a:p>
          <a:p>
            <a:pPr>
              <a:buNone/>
            </a:pPr>
            <a:r>
              <a:rPr lang="en-US" dirty="0" smtClean="0"/>
              <a:t>RETURNS  TABLE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</a:t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 HÀM TRẢ VỀ BẢNG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CREATE   FUNCTION   HAM_DSPHONG (@</a:t>
            </a:r>
            <a:r>
              <a:rPr lang="en-US" dirty="0" err="1" smtClean="0">
                <a:solidFill>
                  <a:srgbClr val="0070C0"/>
                </a:solidFill>
              </a:rPr>
              <a:t>bienmaphong</a:t>
            </a:r>
            <a:r>
              <a:rPr lang="en-US" dirty="0" smtClean="0">
                <a:solidFill>
                  <a:srgbClr val="0070C0"/>
                </a:solidFill>
              </a:rPr>
              <a:t> char(5))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RETURNS   TABLE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RETURN   (SELECT MANV, HOTEN, DIACHI FROM NHANVIEN WHERE MAPHONG=@</a:t>
            </a:r>
            <a:r>
              <a:rPr lang="en-US" dirty="0" err="1" smtClean="0">
                <a:solidFill>
                  <a:srgbClr val="0070C0"/>
                </a:solidFill>
              </a:rPr>
              <a:t>bienmaphong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END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VÍ DỤ VỀ HÀM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HAM_DSPHONG: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SELECT  *  FROM    HAM_DSPHONG(‘QT’) 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16513</TotalTime>
  <Words>1831</Words>
  <Application>Microsoft Office PowerPoint</Application>
  <PresentationFormat>On-screen Show (4:3)</PresentationFormat>
  <Paragraphs>243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Symbol</vt:lpstr>
      <vt:lpstr>Times New Roman</vt:lpstr>
      <vt:lpstr>Wingdings</vt:lpstr>
      <vt:lpstr>Wingdings 2</vt:lpstr>
      <vt:lpstr>Office Theme</vt:lpstr>
      <vt:lpstr>HÀM DO NGƯỜI DÙNG ĐỊNH NGHĨA (USER-DEFINED FUNCTION)</vt:lpstr>
      <vt:lpstr>KHÁI NIỆM</vt:lpstr>
      <vt:lpstr>CÁC LOẠI HÀM</vt:lpstr>
      <vt:lpstr>ĐỊNH NGHĨA HÀM VÔ HƯỚNG</vt:lpstr>
      <vt:lpstr>VÍ DỤ VỀ HÀM</vt:lpstr>
      <vt:lpstr>VÍ DỤ VỀ HÀM</vt:lpstr>
      <vt:lpstr>ĐỊNH NGHĨA HÀM TRẢ VỀ BẢNG</vt:lpstr>
      <vt:lpstr>ĐỊNH NGHĨA HÀM TRẢ VỀ BẢNG</vt:lpstr>
      <vt:lpstr>VÍ DỤ VỀ HÀM</vt:lpstr>
      <vt:lpstr>ĐỊNH NGHĨA HÀM TRẢ VỀ BẢNG</vt:lpstr>
      <vt:lpstr>ĐỊNH NGHĨA HÀM TRẢ VỀ BẢNG</vt:lpstr>
      <vt:lpstr>Bài Tập</vt:lpstr>
      <vt:lpstr>Bài Tập</vt:lpstr>
      <vt:lpstr>VIEW</vt:lpstr>
      <vt:lpstr>KHÁI NIỆM</vt:lpstr>
      <vt:lpstr>ĐỊNH NGHĨA VIEW</vt:lpstr>
      <vt:lpstr>PowerPoint Presentation</vt:lpstr>
      <vt:lpstr>PowerPoint Presentation</vt:lpstr>
      <vt:lpstr>HAI LOẠI VIEW</vt:lpstr>
      <vt:lpstr>PowerPoint Presentation</vt:lpstr>
      <vt:lpstr>PowerPoint Presentation</vt:lpstr>
      <vt:lpstr>Bài tập về VIEW</vt:lpstr>
      <vt:lpstr>TRIGGER</vt:lpstr>
      <vt:lpstr>KHÁI NIỆM</vt:lpstr>
      <vt:lpstr>Cú pháp</vt:lpstr>
      <vt:lpstr>Trigger chèn: ví dụ</vt:lpstr>
      <vt:lpstr>Trigger xóa: ví dụ</vt:lpstr>
      <vt:lpstr>Trigger cập nhật (Update trigger): ví dụ</vt:lpstr>
      <vt:lpstr>Trigger tổng hợp: ví dụ</vt:lpstr>
      <vt:lpstr>Một số chú ý</vt:lpstr>
      <vt:lpstr>INSERT TRIGGER</vt:lpstr>
      <vt:lpstr>DELETE TRIGGER</vt:lpstr>
      <vt:lpstr>UPDATE TRIGGER</vt:lpstr>
      <vt:lpstr>Trigger lồng nhau</vt:lpstr>
      <vt:lpstr>Trigger lồng nhau</vt:lpstr>
      <vt:lpstr>INSTEAD OF TRIGGER</vt:lpstr>
      <vt:lpstr>INSSTEAD OF TRIGGER</vt:lpstr>
      <vt:lpstr>Xóa, sửa trigger</vt:lpstr>
      <vt:lpstr>NHANVIEN (MaNV, HoTen, Luong, MaP, MaTP) PHONG (MaP, TenP, SoluongNV)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HÀM DO NGƯỜI DÙNG ĐỊNH NGHĨA (USER-DEFINED FUNCTION</dc:title>
  <dc:creator>DHBK</dc:creator>
  <cp:lastModifiedBy>dungnt</cp:lastModifiedBy>
  <cp:revision>86</cp:revision>
  <dcterms:created xsi:type="dcterms:W3CDTF">2015-02-06T04:43:15Z</dcterms:created>
  <dcterms:modified xsi:type="dcterms:W3CDTF">2017-08-01T13:04:48Z</dcterms:modified>
</cp:coreProperties>
</file>