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315" r:id="rId10"/>
    <p:sldId id="316" r:id="rId11"/>
    <p:sldId id="308" r:id="rId12"/>
    <p:sldId id="337" r:id="rId13"/>
    <p:sldId id="338" r:id="rId14"/>
    <p:sldId id="310" r:id="rId15"/>
    <p:sldId id="311" r:id="rId16"/>
    <p:sldId id="313" r:id="rId17"/>
    <p:sldId id="286" r:id="rId18"/>
    <p:sldId id="297" r:id="rId19"/>
    <p:sldId id="291" r:id="rId20"/>
    <p:sldId id="293" r:id="rId21"/>
    <p:sldId id="298" r:id="rId22"/>
    <p:sldId id="292" r:id="rId23"/>
    <p:sldId id="294" r:id="rId24"/>
    <p:sldId id="295" r:id="rId25"/>
    <p:sldId id="299" r:id="rId26"/>
    <p:sldId id="300" r:id="rId27"/>
    <p:sldId id="301" r:id="rId28"/>
    <p:sldId id="302" r:id="rId29"/>
    <p:sldId id="303" r:id="rId30"/>
    <p:sldId id="304" r:id="rId31"/>
    <p:sldId id="321" r:id="rId32"/>
    <p:sldId id="322" r:id="rId33"/>
    <p:sldId id="323" r:id="rId34"/>
    <p:sldId id="332" r:id="rId35"/>
    <p:sldId id="333" r:id="rId36"/>
    <p:sldId id="334" r:id="rId37"/>
    <p:sldId id="324" r:id="rId38"/>
    <p:sldId id="325" r:id="rId39"/>
    <p:sldId id="326" r:id="rId40"/>
    <p:sldId id="330" r:id="rId41"/>
    <p:sldId id="335" r:id="rId42"/>
    <p:sldId id="317" r:id="rId43"/>
    <p:sldId id="318" r:id="rId44"/>
    <p:sldId id="319" r:id="rId45"/>
    <p:sldId id="320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22F1-AFE5-46E4-96F6-FF4E61DE1BC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7620-ED27-4F86-B17D-1940750D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7620-ED27-4F86-B17D-1940750D8B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7620-ED27-4F86-B17D-1940750D8B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BC94F31-1B1A-4C04-8EDF-868CCED56FCF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LÝ GIAO DỊCH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/</a:t>
            </a:r>
            <a:r>
              <a:rPr lang="en-US" dirty="0" err="1" smtClean="0"/>
              <a:t>khóa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Dirty reads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Lost updates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Unrepeatable reads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Phantoms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Dirty reads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 chưa được commit và chúng ta đọc phải dữ liệu cũ, dữ liệu sai.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◦ Tài khoản A có 8 tỷ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điểm t1, giao dịch T1 chuyển 2 tỷ từ A sang B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điểm t2&gt;=t1, giao dịch T2 cũng thực hiện chuyển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tỷ từ A sang C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thời điểm t2, giao dịch T1 chưa hoàn thành, giao dịch T2 sẽ đọc thấy trong tài khoản A vẫn còn 8 tỷ =&gt; Tính nhất quán bị phá vỡ, ngân hàng bị mất tiền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Lost update: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bay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500-100=400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500-200=300.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Unrepeatable reads: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=&gt;100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=&gt;99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t3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Phantoms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ma):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1,2,3,4,5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t1: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1,2,3,4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t3: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Uncommited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Commited</a:t>
            </a:r>
            <a:endParaRPr lang="en-US" dirty="0" smtClean="0"/>
          </a:p>
          <a:p>
            <a:r>
              <a:rPr lang="en-US" dirty="0" smtClean="0"/>
              <a:t>Repeatable Read</a:t>
            </a:r>
          </a:p>
          <a:p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Uncommitted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isolation.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isolation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808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 Uncommitted: </a:t>
            </a:r>
            <a:r>
              <a:rPr lang="en-US" dirty="0" err="1" smtClean="0"/>
              <a:t>Bảng</a:t>
            </a:r>
            <a:r>
              <a:rPr lang="en-US" dirty="0" smtClean="0"/>
              <a:t> test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79928"/>
              </p:ext>
            </p:extLst>
          </p:nvPr>
        </p:nvGraphicFramePr>
        <p:xfrm>
          <a:off x="533400" y="3733800"/>
          <a:ext cx="8686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272"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test set Name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‘x’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ID=3</a:t>
                      </a:r>
                    </a:p>
                    <a:p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delay '00:00:10'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level read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uncommitted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1600200"/>
          <a:ext cx="22098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T2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 T2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bẩn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2362200"/>
          <a:ext cx="2667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34170"/>
              </p:ext>
            </p:extLst>
          </p:nvPr>
        </p:nvGraphicFramePr>
        <p:xfrm>
          <a:off x="1219200" y="3581400"/>
          <a:ext cx="7696200" cy="27797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9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481"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smtClean="0"/>
                        <a:t>update test set Name </a:t>
                      </a:r>
                      <a:r>
                        <a:rPr kumimoji="0" lang="en-US" sz="2800" kern="1200" dirty="0" smtClean="0"/>
                        <a:t>=‘x’ </a:t>
                      </a:r>
                      <a:r>
                        <a:rPr kumimoji="0" lang="en-US" sz="2800" kern="1200" dirty="0" smtClean="0"/>
                        <a:t>where</a:t>
                      </a:r>
                      <a:r>
                        <a:rPr kumimoji="0" lang="en-US" sz="2800" kern="1200" baseline="0" dirty="0" smtClean="0"/>
                        <a:t> id=3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err="1" smtClean="0"/>
                        <a:t>waitfor</a:t>
                      </a:r>
                      <a:r>
                        <a:rPr kumimoji="0" lang="en-US" sz="2800" kern="1200" dirty="0" smtClean="0"/>
                        <a:t> delay '00:00:10'</a:t>
                      </a:r>
                    </a:p>
                    <a:p>
                      <a:r>
                        <a:rPr kumimoji="0" lang="en-US" sz="2800" kern="1200" dirty="0" smtClean="0"/>
                        <a:t>Rollback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</a:t>
                      </a:r>
                    </a:p>
                    <a:p>
                      <a:r>
                        <a:rPr kumimoji="0" lang="en-US" sz="2800" kern="1200" dirty="0" smtClean="0"/>
                        <a:t>set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isolation level read</a:t>
                      </a:r>
                      <a:r>
                        <a:rPr kumimoji="0" lang="en-US" sz="2800" kern="1200" baseline="0" dirty="0" smtClean="0"/>
                        <a:t> </a:t>
                      </a:r>
                      <a:r>
                        <a:rPr kumimoji="0" lang="en-US" sz="2800" kern="1200" dirty="0" smtClean="0"/>
                        <a:t>committed</a:t>
                      </a:r>
                    </a:p>
                    <a:p>
                      <a:r>
                        <a:rPr kumimoji="0" lang="en-US" sz="2800" kern="1200" dirty="0" smtClean="0"/>
                        <a:t>select * from test</a:t>
                      </a:r>
                    </a:p>
                    <a:p>
                      <a:r>
                        <a:rPr kumimoji="0" lang="en-US" sz="2800" kern="1200" dirty="0" smtClean="0"/>
                        <a:t>commit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7004"/>
              </p:ext>
            </p:extLst>
          </p:nvPr>
        </p:nvGraphicFramePr>
        <p:xfrm>
          <a:off x="3200400" y="1447801"/>
          <a:ext cx="2438400" cy="209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T2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Read Committed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(select/delete/update)CSDL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(insert/delete/update) CSDL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5200" y="2209800"/>
          <a:ext cx="2438400" cy="186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924800" cy="5257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Dirty Reads, Lost Update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Unrepeatable Read, Phantom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transaction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transaction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lost update, unrepeatable read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phantom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98080" cy="685800"/>
          </a:xfrm>
        </p:spPr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69464"/>
              </p:ext>
            </p:extLst>
          </p:nvPr>
        </p:nvGraphicFramePr>
        <p:xfrm>
          <a:off x="1143000" y="2504088"/>
          <a:ext cx="7696200" cy="4079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level read committed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delay '00:00:10'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read committed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Update test</a:t>
                      </a:r>
                      <a:r>
                        <a:rPr kumimoji="0" lang="en-US" sz="1800" kern="1200" baseline="0" dirty="0" smtClean="0"/>
                        <a:t>  set  name=‘x’ where id=3 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algn="l"/>
                      <a:r>
                        <a:rPr lang="pt-BR" dirty="0" smtClean="0"/>
                        <a:t>1               a</a:t>
                      </a:r>
                    </a:p>
                    <a:p>
                      <a:pPr algn="l"/>
                      <a:r>
                        <a:rPr lang="pt-BR" dirty="0" smtClean="0"/>
                        <a:t>2               b</a:t>
                      </a:r>
                    </a:p>
                    <a:p>
                      <a:pPr algn="l"/>
                      <a:r>
                        <a:rPr lang="pt-BR" dirty="0" smtClean="0"/>
                        <a:t>3                c</a:t>
                      </a:r>
                    </a:p>
                    <a:p>
                      <a:pPr algn="l"/>
                      <a:endParaRPr lang="pt-BR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algn="l"/>
                      <a:r>
                        <a:rPr lang="pt-BR" dirty="0" smtClean="0"/>
                        <a:t>1         	a</a:t>
                      </a:r>
                    </a:p>
                    <a:p>
                      <a:pPr algn="l"/>
                      <a:r>
                        <a:rPr lang="pt-BR" dirty="0" smtClean="0"/>
                        <a:t>2         	b</a:t>
                      </a:r>
                    </a:p>
                    <a:p>
                      <a:pPr algn="l"/>
                      <a:r>
                        <a:rPr lang="pt-BR" dirty="0" smtClean="0"/>
                        <a:t>3         	x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80744"/>
              </p:ext>
            </p:extLst>
          </p:nvPr>
        </p:nvGraphicFramePr>
        <p:xfrm>
          <a:off x="5715000" y="457200"/>
          <a:ext cx="1866900" cy="1849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5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3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3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36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53752"/>
              </p:ext>
            </p:extLst>
          </p:nvPr>
        </p:nvGraphicFramePr>
        <p:xfrm>
          <a:off x="1143000" y="20574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repeatable</a:t>
                      </a:r>
                      <a:r>
                        <a:rPr kumimoji="0" lang="en-US" sz="1800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read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dirty="0" smtClean="0"/>
                        <a:t>Update test</a:t>
                      </a:r>
                      <a:r>
                        <a:rPr kumimoji="0" lang="en-US" sz="1800" kern="1200" baseline="0" dirty="0" smtClean="0"/>
                        <a:t>  set  name=‘x’ where id=3</a:t>
                      </a:r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kumimoji="0" lang="en-US" sz="1800" kern="12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marL="342900" indent="-342900" algn="l">
                        <a:buAutoNum type="arabicPlain"/>
                      </a:pPr>
                      <a:r>
                        <a:rPr lang="pt-BR" dirty="0" smtClean="0"/>
                        <a:t>           a</a:t>
                      </a:r>
                    </a:p>
                    <a:p>
                      <a:pPr marL="342900" indent="-342900" algn="l">
                        <a:buAutoNum type="arabicPlain" startAt="2"/>
                      </a:pPr>
                      <a:r>
                        <a:rPr lang="pt-BR" dirty="0" smtClean="0"/>
                        <a:t>           b</a:t>
                      </a:r>
                    </a:p>
                    <a:p>
                      <a:pPr algn="l"/>
                      <a:r>
                        <a:rPr lang="pt-BR" dirty="0" smtClean="0"/>
                        <a:t>3         	</a:t>
                      </a:r>
                      <a:r>
                        <a:rPr lang="pt-BR" baseline="0" dirty="0" smtClean="0"/>
                        <a:t>  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marL="342900" indent="-342900" algn="l">
                        <a:buAutoNum type="arabicPlain"/>
                      </a:pPr>
                      <a:r>
                        <a:rPr lang="pt-BR" dirty="0" smtClean="0"/>
                        <a:t>           a</a:t>
                      </a:r>
                    </a:p>
                    <a:p>
                      <a:pPr marL="342900" indent="-342900" algn="l">
                        <a:buAutoNum type="arabicPlain" startAt="2"/>
                      </a:pPr>
                      <a:r>
                        <a:rPr lang="pt-BR" dirty="0" smtClean="0"/>
                        <a:t>           b</a:t>
                      </a:r>
                    </a:p>
                    <a:p>
                      <a:pPr algn="l"/>
                      <a:r>
                        <a:rPr lang="pt-BR" dirty="0" smtClean="0"/>
                        <a:t>3         	</a:t>
                      </a:r>
                      <a:r>
                        <a:rPr lang="pt-BR" baseline="0" dirty="0" smtClean="0"/>
                        <a:t>  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id	name</a:t>
                      </a:r>
                    </a:p>
                    <a:p>
                      <a:pPr algn="ctr"/>
                      <a:r>
                        <a:rPr lang="pt-BR" dirty="0" smtClean="0"/>
                        <a:t>1        	a</a:t>
                      </a:r>
                    </a:p>
                    <a:p>
                      <a:pPr algn="ctr"/>
                      <a:r>
                        <a:rPr lang="pt-BR" dirty="0" smtClean="0"/>
                        <a:t>2         	b</a:t>
                      </a:r>
                    </a:p>
                    <a:p>
                      <a:pPr algn="ctr"/>
                      <a:r>
                        <a:rPr lang="pt-BR" dirty="0" smtClean="0"/>
                        <a:t>3         	x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Mức</a:t>
            </a:r>
            <a:r>
              <a:rPr lang="en-US" dirty="0" smtClean="0"/>
              <a:t> Repeatable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UPDATE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 </a:t>
            </a:r>
            <a:r>
              <a:rPr lang="en-US" dirty="0" err="1" smtClean="0"/>
              <a:t>và</a:t>
            </a:r>
            <a:r>
              <a:rPr lang="en-US" dirty="0" smtClean="0"/>
              <a:t> DELETE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phantom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4384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repeatable</a:t>
                      </a:r>
                      <a:r>
                        <a:rPr kumimoji="0" lang="en-US" sz="1800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read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baseline="0" dirty="0" smtClean="0"/>
                        <a:t>Insert into test values (‘d’, 5)</a:t>
                      </a:r>
                    </a:p>
                    <a:p>
                      <a:r>
                        <a:rPr kumimoji="0" lang="en-US" sz="1800" kern="1200" baseline="0" dirty="0" smtClean="0"/>
                        <a:t>Select * from test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</a:p>
                    <a:p>
                      <a:pPr algn="l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	B</a:t>
                      </a:r>
                    </a:p>
                    <a:p>
                      <a:pPr algn="ctr"/>
                      <a:r>
                        <a:rPr lang="pt-BR" dirty="0" smtClean="0"/>
                        <a:t>a         	1</a:t>
                      </a:r>
                    </a:p>
                    <a:p>
                      <a:pPr algn="ctr"/>
                      <a:r>
                        <a:rPr lang="pt-BR" dirty="0" smtClean="0"/>
                        <a:t>b         	2</a:t>
                      </a:r>
                    </a:p>
                    <a:p>
                      <a:pPr algn="ctr"/>
                      <a:r>
                        <a:rPr lang="pt-BR" dirty="0" smtClean="0"/>
                        <a:t>c         	3</a:t>
                      </a:r>
                    </a:p>
                    <a:p>
                      <a:pPr algn="ctr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8600" y="914400"/>
            <a:ext cx="1447800" cy="1219200"/>
            <a:chOff x="1981200" y="1828800"/>
            <a:chExt cx="1447800" cy="1219200"/>
          </a:xfrm>
        </p:grpSpPr>
        <p:sp>
          <p:nvSpPr>
            <p:cNvPr id="6" name="Rectangle 5"/>
            <p:cNvSpPr/>
            <p:nvPr/>
          </p:nvSpPr>
          <p:spPr>
            <a:xfrm>
              <a:off x="1981200" y="1828800"/>
              <a:ext cx="1447800" cy="1219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 smtClean="0"/>
                <a:t>A	B</a:t>
              </a:r>
            </a:p>
            <a:p>
              <a:r>
                <a:rPr lang="pt-BR" dirty="0" smtClean="0"/>
                <a:t>a         	1</a:t>
              </a:r>
            </a:p>
            <a:p>
              <a:r>
                <a:rPr lang="pt-BR" dirty="0" smtClean="0"/>
                <a:t>b         	2</a:t>
              </a:r>
            </a:p>
            <a:p>
              <a:r>
                <a:rPr lang="pt-BR" dirty="0" smtClean="0"/>
                <a:t>c         	3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2133600"/>
              <a:ext cx="1447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996837" y="2423557"/>
              <a:ext cx="118872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9812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serializable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baseline="0" dirty="0" smtClean="0"/>
                        <a:t>Insert into test values (‘d’, 5)</a:t>
                      </a:r>
                    </a:p>
                    <a:p>
                      <a:r>
                        <a:rPr kumimoji="0" lang="en-US" sz="1800" kern="1200" baseline="0" dirty="0" smtClean="0"/>
                        <a:t>Select * from test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	B</a:t>
                      </a:r>
                    </a:p>
                    <a:p>
                      <a:pPr algn="ctr"/>
                      <a:r>
                        <a:rPr lang="pt-BR" dirty="0" smtClean="0"/>
                        <a:t>a         	1</a:t>
                      </a:r>
                    </a:p>
                    <a:p>
                      <a:pPr algn="ctr"/>
                      <a:r>
                        <a:rPr lang="pt-BR" dirty="0" smtClean="0"/>
                        <a:t>b         	2</a:t>
                      </a:r>
                    </a:p>
                    <a:p>
                      <a:pPr algn="ctr"/>
                      <a:r>
                        <a:rPr lang="pt-BR" dirty="0" smtClean="0"/>
                        <a:t>c         	3</a:t>
                      </a:r>
                    </a:p>
                    <a:p>
                      <a:pPr algn="ctr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BEGIN TRAN: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COMMIT TRAN: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ROLLBACK TRAN: quay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153400" cy="48006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(Map,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Soluong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‘NV01’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‘NS’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BEGIN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UPDATE NHANVIEN SET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='NS‘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WHERE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=‘NV01‘;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COMMIT TRAN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BEGIN TRAN</a:t>
            </a:r>
          </a:p>
          <a:p>
            <a:pPr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old_dept</a:t>
            </a:r>
            <a:r>
              <a:rPr lang="en-US" dirty="0" smtClean="0"/>
              <a:t> char(10);</a:t>
            </a:r>
          </a:p>
          <a:p>
            <a:pPr>
              <a:buNone/>
            </a:pPr>
            <a:r>
              <a:rPr lang="en-US" dirty="0" smtClean="0"/>
              <a:t>Select @</a:t>
            </a:r>
            <a:r>
              <a:rPr lang="en-US" dirty="0" err="1" smtClean="0"/>
              <a:t>old_dept</a:t>
            </a:r>
            <a:r>
              <a:rPr lang="en-US" dirty="0" smtClean="0"/>
              <a:t>=</a:t>
            </a:r>
            <a:r>
              <a:rPr lang="en-US" dirty="0" err="1" smtClean="0"/>
              <a:t>Maphong</a:t>
            </a:r>
            <a:r>
              <a:rPr lang="en-US" dirty="0" smtClean="0"/>
              <a:t> from NHANVIEN where </a:t>
            </a:r>
            <a:r>
              <a:rPr lang="en-US" dirty="0" err="1" smtClean="0"/>
              <a:t>MaNV</a:t>
            </a:r>
            <a:r>
              <a:rPr lang="en-US" dirty="0" smtClean="0"/>
              <a:t>=‘</a:t>
            </a:r>
            <a:r>
              <a:rPr lang="en-US" dirty="0" err="1" smtClean="0"/>
              <a:t>NV01</a:t>
            </a:r>
            <a:r>
              <a:rPr lang="en-US" dirty="0" smtClean="0"/>
              <a:t>’;	</a:t>
            </a:r>
          </a:p>
          <a:p>
            <a:pPr>
              <a:buNone/>
            </a:pPr>
            <a:r>
              <a:rPr lang="en-US" dirty="0" smtClean="0"/>
              <a:t>UPDATE NHANVIEN SET PHONG='NS‘</a:t>
            </a:r>
          </a:p>
          <a:p>
            <a:pPr>
              <a:buNone/>
            </a:pPr>
            <a:r>
              <a:rPr lang="en-US" dirty="0" smtClean="0"/>
              <a:t>   WHERE </a:t>
            </a:r>
            <a:r>
              <a:rPr lang="en-US" dirty="0" err="1" smtClean="0"/>
              <a:t>MaNV</a:t>
            </a:r>
            <a:r>
              <a:rPr lang="en-US" dirty="0" smtClean="0"/>
              <a:t>=‘</a:t>
            </a:r>
            <a:r>
              <a:rPr lang="en-US" dirty="0" err="1" smtClean="0"/>
              <a:t>NV01</a:t>
            </a:r>
            <a:r>
              <a:rPr lang="en-US" dirty="0" smtClean="0"/>
              <a:t>‘;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Phong</a:t>
            </a:r>
            <a:r>
              <a:rPr lang="en-US" dirty="0" smtClean="0"/>
              <a:t> SET </a:t>
            </a:r>
            <a:r>
              <a:rPr lang="en-US" dirty="0" err="1" smtClean="0"/>
              <a:t>soluong</a:t>
            </a:r>
            <a:r>
              <a:rPr lang="en-US" dirty="0" smtClean="0"/>
              <a:t>=soluong+1 WHERE </a:t>
            </a:r>
            <a:r>
              <a:rPr lang="en-US" dirty="0" err="1" smtClean="0"/>
              <a:t>MaPhong</a:t>
            </a:r>
            <a:r>
              <a:rPr lang="en-US" dirty="0" smtClean="0"/>
              <a:t>='NS‘;</a:t>
            </a:r>
          </a:p>
          <a:p>
            <a:pPr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Phong</a:t>
            </a:r>
            <a:r>
              <a:rPr lang="en-US" dirty="0" smtClean="0"/>
              <a:t> SET </a:t>
            </a:r>
            <a:r>
              <a:rPr lang="en-US" dirty="0" err="1" smtClean="0"/>
              <a:t>soluong</a:t>
            </a:r>
            <a:r>
              <a:rPr lang="en-US" dirty="0" smtClean="0"/>
              <a:t>=soluong-1</a:t>
            </a:r>
          </a:p>
          <a:p>
            <a:pPr>
              <a:buNone/>
            </a:pPr>
            <a:r>
              <a:rPr lang="en-US" dirty="0" smtClean="0"/>
              <a:t>   WHERE </a:t>
            </a:r>
            <a:r>
              <a:rPr lang="en-US" dirty="0" err="1" smtClean="0"/>
              <a:t>MaPhong</a:t>
            </a:r>
            <a:r>
              <a:rPr lang="en-US" dirty="0" smtClean="0"/>
              <a:t>=@</a:t>
            </a:r>
            <a:r>
              <a:rPr lang="en-US" dirty="0" err="1" smtClean="0"/>
              <a:t>old_dept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COMMIT TRAN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985" y="1417638"/>
            <a:ext cx="7943088" cy="5029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TAIKHOAN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(SOTK)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(SOTIEN).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100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A sang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B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BEGIN TRAN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UPDATE TAIKHOAN set SOTIEN=SOTIEN-100 where SOTK=‘A’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UPDATE TAIKHOAN set SOTIEN=SOTIEN+100 where SOTK=‘B’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Else Begin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COMMIT TRAN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END</a:t>
            </a:r>
          </a:p>
          <a:p>
            <a:pPr>
              <a:buNone/>
            </a:pPr>
            <a:r>
              <a:rPr lang="en-US" sz="2800" dirty="0" smtClean="0"/>
              <a:t>=&gt;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thiếu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59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BEGIN TRAN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IF (SELECT SOTIEN FROM TAIKHOAN WHERE SOTK=‘A’) &lt;100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	PRINT </a:t>
            </a:r>
            <a:r>
              <a:rPr lang="en-US" dirty="0" err="1" smtClean="0">
                <a:solidFill>
                  <a:srgbClr val="0070C0"/>
                </a:solidFill>
              </a:rPr>
              <a:t>N’Số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giao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dịch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ROLLBACK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UPDATE TAIKHOAN set SOTIEN=SOTIEN-100 where SOTK=‘A’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UPDATE TAIKHOAN set SOTIEN=SOTIEN+100 where SOTK=‘B’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COMMIT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317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GIAO DỊCH KHÔNG TƯỜNG MINH (IMPLICIT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9154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BEGIN TRAN.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SQL Server, implicit transaction </a:t>
            </a:r>
          </a:p>
          <a:p>
            <a:pPr>
              <a:buNone/>
            </a:pP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endParaRPr lang="en-US" dirty="0" smtClean="0"/>
          </a:p>
          <a:p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err="1" smtClean="0">
                <a:solidFill>
                  <a:srgbClr val="0070C0"/>
                </a:solidFill>
              </a:rPr>
              <a:t>implicit_transactions</a:t>
            </a:r>
            <a:r>
              <a:rPr lang="en-US" dirty="0" smtClean="0">
                <a:solidFill>
                  <a:srgbClr val="0070C0"/>
                </a:solidFill>
              </a:rPr>
              <a:t> ON</a:t>
            </a:r>
          </a:p>
          <a:p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err="1" smtClean="0">
                <a:solidFill>
                  <a:srgbClr val="0070C0"/>
                </a:solidFill>
              </a:rPr>
              <a:t>implicit_transactions</a:t>
            </a:r>
            <a:r>
              <a:rPr lang="en-US" dirty="0" smtClean="0">
                <a:solidFill>
                  <a:srgbClr val="0070C0"/>
                </a:solidFill>
              </a:rPr>
              <a:t> OFF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317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GIAO DỊCH KHÔNG TƯỜNG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447800"/>
            <a:ext cx="8400288" cy="4800600"/>
          </a:xfrm>
        </p:spPr>
        <p:txBody>
          <a:bodyPr/>
          <a:lstStyle/>
          <a:p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Sau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chế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độ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Transaction implicit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đã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được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bật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ON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cho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một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kết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nối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, SQL Server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tự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bắt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đầu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một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transaction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nó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thực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bất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kỳ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các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lệnh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sau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7338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ALTER TABLE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REVOKE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36576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UPDATE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DROP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OPEN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FETCH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TRUNCATE TABLE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GRANT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GB" alt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AUTOCOMMIT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của</a:t>
            </a:r>
            <a:r>
              <a:rPr lang="en-US" dirty="0" smtClean="0"/>
              <a:t> SQL SERVER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committed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rollback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TÍNH CHẤT CỦA 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Atomic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Consistency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transaction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Isolation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Durability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bền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BEGIN TRAN, SQL Server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autocommit</a:t>
            </a:r>
            <a:r>
              <a:rPr lang="en-US" dirty="0" smtClean="0"/>
              <a:t> sang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explicit</a:t>
            </a:r>
          </a:p>
          <a:p>
            <a:r>
              <a:rPr lang="en-US" dirty="0" smtClean="0"/>
              <a:t>SQL Server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autocommit</a:t>
            </a:r>
            <a:r>
              <a:rPr lang="en-US" dirty="0" smtClean="0"/>
              <a:t>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transaction </a:t>
            </a:r>
            <a:r>
              <a:rPr lang="en-US" altLang="en-US" dirty="0" err="1" smtClean="0"/>
              <a:t>tường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(commit) hay </a:t>
            </a:r>
            <a:r>
              <a:rPr lang="en-US" altLang="en-US" dirty="0" err="1" smtClean="0"/>
              <a:t>trả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r>
              <a:rPr lang="en-US" altLang="en-US" dirty="0" smtClean="0"/>
              <a:t> (roll back) hay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mode transaction </a:t>
            </a:r>
            <a:r>
              <a:rPr lang="en-US" altLang="en-US" dirty="0" err="1" smtClean="0"/>
              <a:t>ngầm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tắt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(Lock)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SQL Server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lock,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logic. </a:t>
            </a:r>
            <a:r>
              <a:rPr lang="en-US" dirty="0" err="1" smtClean="0"/>
              <a:t>Các</a:t>
            </a:r>
            <a:r>
              <a:rPr lang="en-US" dirty="0" smtClean="0"/>
              <a:t> query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server </a:t>
            </a:r>
            <a:r>
              <a:rPr lang="en-US" dirty="0" err="1" smtClean="0"/>
              <a:t>sẽ</a:t>
            </a:r>
            <a:r>
              <a:rPr lang="en-US" dirty="0" smtClean="0"/>
              <a:t> lock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LOCK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</a:t>
            </a:r>
            <a:r>
              <a:rPr lang="en-US" dirty="0" smtClean="0"/>
              <a:t>Lock (</a:t>
            </a:r>
            <a:r>
              <a:rPr lang="en-US" dirty="0" err="1" smtClean="0"/>
              <a:t>Khóa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Exclusive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Update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Lock: </a:t>
            </a:r>
            <a:r>
              <a:rPr lang="en-US" dirty="0" err="1" smtClean="0"/>
              <a:t>khi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Shared Lock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Shared Lock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Exclusive Lock</a:t>
            </a:r>
            <a:r>
              <a:rPr lang="en-US" smtClean="0"/>
              <a:t>: khi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Exclusive Lock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exclusive lock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Shared Lock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Exclusive Lock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Exclusive Lock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Shared Lock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Lock: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Shared Lock </a:t>
            </a:r>
            <a:r>
              <a:rPr lang="en-US" dirty="0" err="1" smtClean="0"/>
              <a:t>và</a:t>
            </a:r>
            <a:r>
              <a:rPr lang="en-US" dirty="0" smtClean="0"/>
              <a:t> Exclusive Lock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isolation level,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lock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SELECT …FROM  TABLE  WITH (LOCK)</a:t>
            </a:r>
          </a:p>
          <a:p>
            <a:pPr>
              <a:buNone/>
            </a:pPr>
            <a:r>
              <a:rPr lang="en-US" dirty="0" smtClean="0"/>
              <a:t>	DELETE… FROM  TABLE  WITH (LOCK) </a:t>
            </a:r>
          </a:p>
          <a:p>
            <a:pPr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Select * from test with (</a:t>
            </a:r>
            <a:r>
              <a:rPr lang="en-US" dirty="0" err="1" smtClean="0"/>
              <a:t>nolock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lock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133600"/>
          <a:ext cx="89154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READUNCOMMITTED/NOLOCK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READ UNCOMMITTED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READ COMMITTED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REPETABLEREAD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REPEATABLE  READ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SERIALIZABLE/HOLDLOCK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SERIALIZABLE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XLOCK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update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dòng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TABLOCKX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Xlock+tablock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2000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READ(A)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A=A-50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WRITE(A)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READ(B)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B=B+50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WRITE(B)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Atomic: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A=950, B=2050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READ(B)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A=1000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B=2000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Consistency: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: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950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2050.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Durability: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2050.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Isolation: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READ(A)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sang C.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9436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0574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13323</TotalTime>
  <Words>3015</Words>
  <Application>Microsoft Office PowerPoint</Application>
  <PresentationFormat>On-screen Show (4:3)</PresentationFormat>
  <Paragraphs>417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QuẢN LÝ GIAO DỊCH </vt:lpstr>
      <vt:lpstr>GIAO DỊCH</vt:lpstr>
      <vt:lpstr>KHÁI NIỆM</vt:lpstr>
      <vt:lpstr>4 TÍNH CHẤT CỦA GIAO DỊCH</vt:lpstr>
      <vt:lpstr>VÍ DỤ</vt:lpstr>
      <vt:lpstr>Ví dụ </vt:lpstr>
      <vt:lpstr>VÍ dụ</vt:lpstr>
      <vt:lpstr>Ví dụ</vt:lpstr>
      <vt:lpstr>Tại sao cần phải quản lý giao dịch? </vt:lpstr>
      <vt:lpstr>Tại sao cần phải có các mức cô lập/khóa </vt:lpstr>
      <vt:lpstr>Những vấn đề trong truy xuất đồng thời</vt:lpstr>
      <vt:lpstr>Những vấn đề trong truy xuất đồng thời</vt:lpstr>
      <vt:lpstr>PowerPoint Presentation</vt:lpstr>
      <vt:lpstr>Những vấn đề trong truy xuất đồng thời</vt:lpstr>
      <vt:lpstr>Những vấn đề trong truy xuất đồng thời</vt:lpstr>
      <vt:lpstr>Những vấn đề trong truy xuất đồng thời</vt:lpstr>
      <vt:lpstr>Các mức độ cô lập</vt:lpstr>
      <vt:lpstr>Read Uncommitted</vt:lpstr>
      <vt:lpstr>Ví dụ</vt:lpstr>
      <vt:lpstr>PowerPoint Presentation</vt:lpstr>
      <vt:lpstr>Read Committed</vt:lpstr>
      <vt:lpstr>Read Committed</vt:lpstr>
      <vt:lpstr>Read Committed</vt:lpstr>
      <vt:lpstr>Read Committed</vt:lpstr>
      <vt:lpstr>Repeatable Read</vt:lpstr>
      <vt:lpstr>Repeatable Read</vt:lpstr>
      <vt:lpstr>Repeatable Read</vt:lpstr>
      <vt:lpstr>Serializable</vt:lpstr>
      <vt:lpstr>Serializable</vt:lpstr>
      <vt:lpstr>Serializable</vt:lpstr>
      <vt:lpstr>CÁC LOẠI GIAO DỊCH</vt:lpstr>
      <vt:lpstr>GIAO DỊCH TƯỜNG MINH (EXPLICIT TRANSACTION)</vt:lpstr>
      <vt:lpstr>GIAO DỊCH TƯỜNG MINH (EXPLICIT TRANSACTION)</vt:lpstr>
      <vt:lpstr>GIAO DỊCH TƯỜNG MINH (EXPLICIT TRANSACTION)</vt:lpstr>
      <vt:lpstr>GIAO DỊCH TƯỜNG MINH (EXPLICIT TRANSACTION)</vt:lpstr>
      <vt:lpstr>PowerPoint Presentation</vt:lpstr>
      <vt:lpstr>GIAO DỊCH KHÔNG TƯỜNG MINH (IMPLICIT TRANSACTION)</vt:lpstr>
      <vt:lpstr>GIAO DỊCH KHÔNG TƯỜNG MINH</vt:lpstr>
      <vt:lpstr>AUTOCOMMIT TRANSACTION</vt:lpstr>
      <vt:lpstr>PowerPoint Presentation</vt:lpstr>
      <vt:lpstr>LOCKS</vt:lpstr>
      <vt:lpstr>Các loại LOCK trong SQL Server</vt:lpstr>
      <vt:lpstr>PowerPoint Presentation</vt:lpstr>
      <vt:lpstr>PowerPoint Presentation</vt:lpstr>
      <vt:lpstr>PowerPoint Presentation</vt:lpstr>
      <vt:lpstr>Chỉ định khóa trong từng lệnh</vt:lpstr>
      <vt:lpstr>Chỉ định khóa trong từng lệnh</vt:lpstr>
      <vt:lpstr>Chỉ định khóa trong từng lệnh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DỊCH VÀ KHÓA</dc:title>
  <dc:creator>dungnt</dc:creator>
  <cp:lastModifiedBy>dungnt</cp:lastModifiedBy>
  <cp:revision>112</cp:revision>
  <dcterms:created xsi:type="dcterms:W3CDTF">2015-01-22T03:44:37Z</dcterms:created>
  <dcterms:modified xsi:type="dcterms:W3CDTF">2020-10-15T09:29:53Z</dcterms:modified>
</cp:coreProperties>
</file>