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79" r:id="rId2"/>
    <p:sldId id="283" r:id="rId3"/>
    <p:sldId id="292" r:id="rId4"/>
    <p:sldId id="293" r:id="rId5"/>
    <p:sldId id="284" r:id="rId6"/>
    <p:sldId id="285" r:id="rId7"/>
    <p:sldId id="257" r:id="rId8"/>
    <p:sldId id="258" r:id="rId9"/>
    <p:sldId id="286" r:id="rId10"/>
    <p:sldId id="259" r:id="rId11"/>
    <p:sldId id="287" r:id="rId12"/>
    <p:sldId id="288" r:id="rId13"/>
    <p:sldId id="289" r:id="rId14"/>
    <p:sldId id="294" r:id="rId15"/>
    <p:sldId id="295" r:id="rId16"/>
    <p:sldId id="296" r:id="rId17"/>
    <p:sldId id="291" r:id="rId18"/>
    <p:sldId id="282" r:id="rId19"/>
    <p:sldId id="290" r:id="rId20"/>
    <p:sldId id="278" r:id="rId21"/>
    <p:sldId id="29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846" autoAdjust="0"/>
  </p:normalViewPr>
  <p:slideViewPr>
    <p:cSldViewPr>
      <p:cViewPr varScale="1">
        <p:scale>
          <a:sx n="52" d="100"/>
          <a:sy n="52" d="100"/>
        </p:scale>
        <p:origin x="187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D4C4B-7E19-491E-9D92-65FB17601F0A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492B4-13A1-4948-866F-E727C4F0C9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492B4-13A1-4948-866F-E727C4F0C9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-HQTCSDL </a:t>
            </a:r>
            <a:r>
              <a:rPr lang="en-US" dirty="0" err="1" smtClean="0"/>
              <a:t>là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HCSDL. HCSDL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: CSDL,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HQTCSDL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492B4-13A1-4948-866F-E727C4F0C9F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VD </a:t>
            </a:r>
            <a:r>
              <a:rPr lang="en-US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thừa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uqanr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file text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uqans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dung.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10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biij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thừa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VD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mát</a:t>
            </a:r>
            <a:r>
              <a:rPr lang="en-US" baseline="0" dirty="0" smtClean="0"/>
              <a:t>: 1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tbooj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endParaRPr lang="en-US" baseline="0" dirty="0" smtClean="0"/>
          </a:p>
          <a:p>
            <a:r>
              <a:rPr lang="en-US" baseline="0" dirty="0" smtClean="0"/>
              <a:t>VD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SV,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SV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10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492B4-13A1-4948-866F-E727C4F0C9F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492B4-13A1-4948-866F-E727C4F0C9F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492B4-13A1-4948-866F-E727C4F0C9F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SERVER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Microsoft </a:t>
            </a:r>
            <a:r>
              <a:rPr lang="en-US" baseline="0" dirty="0" err="1" smtClean="0"/>
              <a:t>cungc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 SQL server express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SQL server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492B4-13A1-4948-866F-E727C4F0C9F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492B4-13A1-4948-866F-E727C4F0C9F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Replication: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CSDL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CSDL </a:t>
            </a:r>
            <a:r>
              <a:rPr lang="en-US" baseline="0" dirty="0" err="1" smtClean="0"/>
              <a:t>giống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server. </a:t>
            </a:r>
            <a:r>
              <a:rPr lang="en-US" baseline="0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CSDL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cáo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492B4-13A1-4948-866F-E727C4F0C9F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492B4-13A1-4948-866F-E727C4F0C9F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1"/>
          <p:cNvGrpSpPr>
            <a:grpSpLocks/>
          </p:cNvGrpSpPr>
          <p:nvPr/>
        </p:nvGrpSpPr>
        <p:grpSpPr bwMode="auto">
          <a:xfrm flipH="1">
            <a:off x="12700" y="692150"/>
            <a:ext cx="9093200" cy="6165850"/>
            <a:chOff x="0" y="436"/>
            <a:chExt cx="5760" cy="3884"/>
          </a:xfrm>
        </p:grpSpPr>
        <p:sp>
          <p:nvSpPr>
            <p:cNvPr id="5" name="Line 132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2946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6" name="Line 133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347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7" name="Line 134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067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8" name="Line 135"/>
            <p:cNvSpPr>
              <a:spLocks noChangeShapeType="1"/>
            </p:cNvSpPr>
            <p:nvPr userDrawn="1"/>
          </p:nvSpPr>
          <p:spPr bwMode="gray">
            <a:xfrm>
              <a:off x="1472" y="448"/>
              <a:ext cx="3407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9" name="Line 136"/>
            <p:cNvSpPr>
              <a:spLocks noChangeShapeType="1"/>
            </p:cNvSpPr>
            <p:nvPr userDrawn="1"/>
          </p:nvSpPr>
          <p:spPr bwMode="gray">
            <a:xfrm>
              <a:off x="1472" y="448"/>
              <a:ext cx="2757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" name="Line 137"/>
            <p:cNvSpPr>
              <a:spLocks noChangeShapeType="1"/>
            </p:cNvSpPr>
            <p:nvPr userDrawn="1"/>
          </p:nvSpPr>
          <p:spPr bwMode="gray">
            <a:xfrm>
              <a:off x="1472" y="448"/>
              <a:ext cx="2162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1" name="Line 138"/>
            <p:cNvSpPr>
              <a:spLocks noChangeShapeType="1"/>
            </p:cNvSpPr>
            <p:nvPr userDrawn="1"/>
          </p:nvSpPr>
          <p:spPr bwMode="gray">
            <a:xfrm>
              <a:off x="1472" y="448"/>
              <a:ext cx="1612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2" name="Line 139"/>
            <p:cNvSpPr>
              <a:spLocks noChangeShapeType="1"/>
            </p:cNvSpPr>
            <p:nvPr userDrawn="1"/>
          </p:nvSpPr>
          <p:spPr bwMode="gray">
            <a:xfrm>
              <a:off x="1472" y="448"/>
              <a:ext cx="1065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3" name="Line 140"/>
            <p:cNvSpPr>
              <a:spLocks noChangeShapeType="1"/>
            </p:cNvSpPr>
            <p:nvPr userDrawn="1"/>
          </p:nvSpPr>
          <p:spPr bwMode="gray">
            <a:xfrm>
              <a:off x="1472" y="448"/>
              <a:ext cx="514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4" name="Line 141"/>
            <p:cNvSpPr>
              <a:spLocks noChangeShapeType="1"/>
            </p:cNvSpPr>
            <p:nvPr userDrawn="1"/>
          </p:nvSpPr>
          <p:spPr bwMode="gray">
            <a:xfrm>
              <a:off x="1472" y="448"/>
              <a:ext cx="0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5" name="Line 142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2549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6" name="Line 143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2195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7" name="Line 144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189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8" name="Line 145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1584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9" name="Line 146"/>
            <p:cNvSpPr>
              <a:spLocks noChangeShapeType="1"/>
            </p:cNvSpPr>
            <p:nvPr userDrawn="1"/>
          </p:nvSpPr>
          <p:spPr bwMode="gray">
            <a:xfrm>
              <a:off x="1515" y="462"/>
              <a:ext cx="4245" cy="130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20" name="Line 147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105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21" name="Line 148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833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22" name="Line 149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613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23" name="Line 150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438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24" name="Line 151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259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25" name="Line 152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13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26" name="Line 153"/>
            <p:cNvSpPr>
              <a:spLocks noChangeShapeType="1"/>
            </p:cNvSpPr>
            <p:nvPr userDrawn="1"/>
          </p:nvSpPr>
          <p:spPr bwMode="gray">
            <a:xfrm flipH="1">
              <a:off x="0" y="449"/>
              <a:ext cx="1474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27" name="Line 154"/>
            <p:cNvSpPr>
              <a:spLocks noChangeShapeType="1"/>
            </p:cNvSpPr>
            <p:nvPr userDrawn="1"/>
          </p:nvSpPr>
          <p:spPr bwMode="gray">
            <a:xfrm flipH="1">
              <a:off x="0" y="436"/>
              <a:ext cx="1474" cy="2514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28" name="Line 155"/>
            <p:cNvSpPr>
              <a:spLocks noChangeShapeType="1"/>
            </p:cNvSpPr>
            <p:nvPr userDrawn="1"/>
          </p:nvSpPr>
          <p:spPr bwMode="gray">
            <a:xfrm flipH="1">
              <a:off x="0" y="462"/>
              <a:ext cx="1461" cy="346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29" name="Line 156"/>
            <p:cNvSpPr>
              <a:spLocks noChangeShapeType="1"/>
            </p:cNvSpPr>
            <p:nvPr userDrawn="1"/>
          </p:nvSpPr>
          <p:spPr bwMode="gray">
            <a:xfrm flipH="1">
              <a:off x="249" y="463"/>
              <a:ext cx="1215" cy="385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30" name="Line 157"/>
            <p:cNvSpPr>
              <a:spLocks noChangeShapeType="1"/>
            </p:cNvSpPr>
            <p:nvPr userDrawn="1"/>
          </p:nvSpPr>
          <p:spPr bwMode="gray">
            <a:xfrm flipH="1">
              <a:off x="657" y="472"/>
              <a:ext cx="808" cy="3848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31" name="Line 158"/>
            <p:cNvSpPr>
              <a:spLocks noChangeShapeType="1"/>
            </p:cNvSpPr>
            <p:nvPr userDrawn="1"/>
          </p:nvSpPr>
          <p:spPr bwMode="gray">
            <a:xfrm flipH="1">
              <a:off x="1066" y="463"/>
              <a:ext cx="404" cy="385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32" name="Line 159"/>
            <p:cNvSpPr>
              <a:spLocks noChangeShapeType="1"/>
            </p:cNvSpPr>
            <p:nvPr userDrawn="1"/>
          </p:nvSpPr>
          <p:spPr bwMode="gray">
            <a:xfrm flipH="1">
              <a:off x="0" y="436"/>
              <a:ext cx="1474" cy="1875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33" name="Line 160"/>
            <p:cNvSpPr>
              <a:spLocks noChangeShapeType="1"/>
            </p:cNvSpPr>
            <p:nvPr userDrawn="1"/>
          </p:nvSpPr>
          <p:spPr bwMode="gray">
            <a:xfrm flipH="1">
              <a:off x="0" y="466"/>
              <a:ext cx="1447" cy="132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34" name="Line 161"/>
            <p:cNvSpPr>
              <a:spLocks noChangeShapeType="1"/>
            </p:cNvSpPr>
            <p:nvPr userDrawn="1"/>
          </p:nvSpPr>
          <p:spPr bwMode="gray">
            <a:xfrm flipH="1">
              <a:off x="0" y="449"/>
              <a:ext cx="1474" cy="896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35" name="Line 162"/>
            <p:cNvSpPr>
              <a:spLocks noChangeShapeType="1"/>
            </p:cNvSpPr>
            <p:nvPr userDrawn="1"/>
          </p:nvSpPr>
          <p:spPr bwMode="gray">
            <a:xfrm flipH="1">
              <a:off x="0" y="471"/>
              <a:ext cx="1435" cy="50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36" name="Line 163"/>
            <p:cNvSpPr>
              <a:spLocks noChangeShapeType="1"/>
            </p:cNvSpPr>
            <p:nvPr userDrawn="1"/>
          </p:nvSpPr>
          <p:spPr bwMode="gray">
            <a:xfrm flipH="1">
              <a:off x="0" y="463"/>
              <a:ext cx="1464" cy="206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37" name="Line 164"/>
            <p:cNvSpPr>
              <a:spLocks noChangeShapeType="1"/>
            </p:cNvSpPr>
            <p:nvPr userDrawn="1"/>
          </p:nvSpPr>
          <p:spPr bwMode="gray">
            <a:xfrm flipH="1">
              <a:off x="0" y="436"/>
              <a:ext cx="1474" cy="124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grpSp>
          <p:nvGrpSpPr>
            <p:cNvPr id="3" name="Group 165"/>
            <p:cNvGrpSpPr>
              <a:grpSpLocks/>
            </p:cNvGrpSpPr>
            <p:nvPr userDrawn="1"/>
          </p:nvGrpSpPr>
          <p:grpSpPr bwMode="auto">
            <a:xfrm>
              <a:off x="0" y="13"/>
              <a:ext cx="5760" cy="699"/>
              <a:chOff x="235" y="2750"/>
              <a:chExt cx="5241" cy="699"/>
            </a:xfrm>
          </p:grpSpPr>
          <p:sp>
            <p:nvSpPr>
              <p:cNvPr id="48" name="Line 166"/>
              <p:cNvSpPr>
                <a:spLocks noChangeShapeType="1"/>
              </p:cNvSpPr>
              <p:nvPr/>
            </p:nvSpPr>
            <p:spPr bwMode="gray">
              <a:xfrm>
                <a:off x="235" y="3449"/>
                <a:ext cx="5241" cy="0"/>
              </a:xfrm>
              <a:prstGeom prst="line">
                <a:avLst/>
              </a:prstGeom>
              <a:noFill/>
              <a:ln w="3175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49" name="Line 167"/>
              <p:cNvSpPr>
                <a:spLocks noChangeShapeType="1"/>
              </p:cNvSpPr>
              <p:nvPr/>
            </p:nvSpPr>
            <p:spPr bwMode="gray">
              <a:xfrm>
                <a:off x="235" y="3191"/>
                <a:ext cx="5241" cy="0"/>
              </a:xfrm>
              <a:prstGeom prst="line">
                <a:avLst/>
              </a:prstGeom>
              <a:noFill/>
              <a:ln w="3175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50" name="Line 168"/>
              <p:cNvSpPr>
                <a:spLocks noChangeShapeType="1"/>
              </p:cNvSpPr>
              <p:nvPr/>
            </p:nvSpPr>
            <p:spPr bwMode="gray">
              <a:xfrm>
                <a:off x="235" y="2958"/>
                <a:ext cx="5239" cy="0"/>
              </a:xfrm>
              <a:prstGeom prst="line">
                <a:avLst/>
              </a:prstGeom>
              <a:noFill/>
              <a:ln w="3175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51" name="Line 169"/>
              <p:cNvSpPr>
                <a:spLocks noChangeShapeType="1"/>
              </p:cNvSpPr>
              <p:nvPr/>
            </p:nvSpPr>
            <p:spPr bwMode="gray">
              <a:xfrm>
                <a:off x="235" y="2750"/>
                <a:ext cx="5239" cy="0"/>
              </a:xfrm>
              <a:prstGeom prst="line">
                <a:avLst/>
              </a:prstGeom>
              <a:noFill/>
              <a:ln w="3175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</p:grpSp>
        <p:sp>
          <p:nvSpPr>
            <p:cNvPr id="39" name="Line 170"/>
            <p:cNvSpPr>
              <a:spLocks noChangeShapeType="1"/>
            </p:cNvSpPr>
            <p:nvPr userDrawn="1"/>
          </p:nvSpPr>
          <p:spPr bwMode="gray">
            <a:xfrm>
              <a:off x="0" y="1753"/>
              <a:ext cx="5760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40" name="Line 171"/>
            <p:cNvSpPr>
              <a:spLocks noChangeShapeType="1"/>
            </p:cNvSpPr>
            <p:nvPr userDrawn="1"/>
          </p:nvSpPr>
          <p:spPr bwMode="gray">
            <a:xfrm flipV="1">
              <a:off x="0" y="1455"/>
              <a:ext cx="5760" cy="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41" name="Line 172"/>
            <p:cNvSpPr>
              <a:spLocks noChangeShapeType="1"/>
            </p:cNvSpPr>
            <p:nvPr userDrawn="1"/>
          </p:nvSpPr>
          <p:spPr bwMode="gray">
            <a:xfrm>
              <a:off x="0" y="1182"/>
              <a:ext cx="5760" cy="9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42" name="Line 173"/>
            <p:cNvSpPr>
              <a:spLocks noChangeShapeType="1"/>
            </p:cNvSpPr>
            <p:nvPr userDrawn="1"/>
          </p:nvSpPr>
          <p:spPr bwMode="gray">
            <a:xfrm>
              <a:off x="0" y="965"/>
              <a:ext cx="5734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43" name="Line 174"/>
            <p:cNvSpPr>
              <a:spLocks noChangeShapeType="1"/>
            </p:cNvSpPr>
            <p:nvPr userDrawn="1"/>
          </p:nvSpPr>
          <p:spPr bwMode="gray">
            <a:xfrm flipV="1">
              <a:off x="0" y="780"/>
              <a:ext cx="5760" cy="1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44" name="Line 175"/>
            <p:cNvSpPr>
              <a:spLocks noChangeShapeType="1"/>
            </p:cNvSpPr>
            <p:nvPr userDrawn="1"/>
          </p:nvSpPr>
          <p:spPr bwMode="gray">
            <a:xfrm>
              <a:off x="0" y="661"/>
              <a:ext cx="5760" cy="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45" name="Line 176"/>
            <p:cNvSpPr>
              <a:spLocks noChangeShapeType="1"/>
            </p:cNvSpPr>
            <p:nvPr userDrawn="1"/>
          </p:nvSpPr>
          <p:spPr bwMode="gray">
            <a:xfrm flipV="1">
              <a:off x="0" y="558"/>
              <a:ext cx="5760" cy="1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46" name="Line 177"/>
            <p:cNvSpPr>
              <a:spLocks noChangeShapeType="1"/>
            </p:cNvSpPr>
            <p:nvPr userDrawn="1"/>
          </p:nvSpPr>
          <p:spPr bwMode="gray">
            <a:xfrm>
              <a:off x="25" y="521"/>
              <a:ext cx="5735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47" name="Line 178"/>
            <p:cNvSpPr>
              <a:spLocks noChangeShapeType="1"/>
            </p:cNvSpPr>
            <p:nvPr userDrawn="1"/>
          </p:nvSpPr>
          <p:spPr bwMode="gray">
            <a:xfrm>
              <a:off x="0" y="482"/>
              <a:ext cx="5760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</p:grpSp>
      <p:pic>
        <p:nvPicPr>
          <p:cNvPr id="52" name="Picture 182" descr="figure07_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5638800" y="3124200"/>
            <a:ext cx="2447925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183" descr="figure07_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7019925" y="4005263"/>
            <a:ext cx="2124075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184" descr="figure07_o cop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gray">
          <a:xfrm>
            <a:off x="6227763" y="4868863"/>
            <a:ext cx="16192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457200" y="5334000"/>
            <a:ext cx="70866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1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258" name="Rectangle 186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1066800" y="1524000"/>
            <a:ext cx="5410200" cy="30480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algn="l">
              <a:defRPr sz="4000" baseline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altLang="ko-KR" dirty="0"/>
          </a:p>
        </p:txBody>
      </p:sp>
      <p:sp>
        <p:nvSpPr>
          <p:cNvPr id="5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0FD47314-CE32-4685-8E04-3095684B617E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5E3BE086-A2A3-4EC9-A7CD-056DFD0CA8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D47314-CE32-4685-8E04-3095684B617E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BE086-A2A3-4EC9-A7CD-056DFD0CA8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3238" y="209550"/>
            <a:ext cx="2024062" cy="6053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6288" y="209550"/>
            <a:ext cx="5924550" cy="6053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D47314-CE32-4685-8E04-3095684B617E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BE086-A2A3-4EC9-A7CD-056DFD0CA8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09550"/>
            <a:ext cx="73914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76288" y="1347788"/>
            <a:ext cx="7758112" cy="49149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D47314-CE32-4685-8E04-3095684B617E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BE086-A2A3-4EC9-A7CD-056DFD0CA8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itchFamily="34" charset="0"/>
              </a:defRPr>
            </a:lvl1pPr>
            <a:lvl2pPr>
              <a:defRPr baseline="0">
                <a:latin typeface="Arial" pitchFamily="34" charset="0"/>
              </a:defRPr>
            </a:lvl2pPr>
            <a:lvl3pPr>
              <a:defRPr baseline="0">
                <a:latin typeface="Arial" pitchFamily="34" charset="0"/>
              </a:defRPr>
            </a:lvl3pPr>
            <a:lvl4pPr>
              <a:defRPr baseline="0">
                <a:latin typeface="Arial" pitchFamily="34" charset="0"/>
              </a:defRPr>
            </a:lvl4pPr>
            <a:lvl5pPr>
              <a:defRPr baseline="0">
                <a:latin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D47314-CE32-4685-8E04-3095684B617E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BE086-A2A3-4EC9-A7CD-056DFD0CA8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latin typeface="Aria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D47314-CE32-4685-8E04-3095684B617E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BE086-A2A3-4EC9-A7CD-056DFD0CA8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6288" y="1347788"/>
            <a:ext cx="3802062" cy="4914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750" y="1347788"/>
            <a:ext cx="3803650" cy="4914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D47314-CE32-4685-8E04-3095684B617E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BE086-A2A3-4EC9-A7CD-056DFD0CA8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D47314-CE32-4685-8E04-3095684B617E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BE086-A2A3-4EC9-A7CD-056DFD0CA8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D47314-CE32-4685-8E04-3095684B617E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BE086-A2A3-4EC9-A7CD-056DFD0CA8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D47314-CE32-4685-8E04-3095684B617E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BE086-A2A3-4EC9-A7CD-056DFD0CA8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D47314-CE32-4685-8E04-3095684B617E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BE086-A2A3-4EC9-A7CD-056DFD0CA8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D47314-CE32-4685-8E04-3095684B617E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BE086-A2A3-4EC9-A7CD-056DFD0CA8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-12700" y="692150"/>
            <a:ext cx="9144000" cy="6165850"/>
            <a:chOff x="0" y="436"/>
            <a:chExt cx="5760" cy="3884"/>
          </a:xfrm>
        </p:grpSpPr>
        <p:sp>
          <p:nvSpPr>
            <p:cNvPr id="2" name="Line 16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2946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41" name="Line 17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347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42" name="Line 18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067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43" name="Line 19"/>
            <p:cNvSpPr>
              <a:spLocks noChangeShapeType="1"/>
            </p:cNvSpPr>
            <p:nvPr userDrawn="1"/>
          </p:nvSpPr>
          <p:spPr bwMode="gray">
            <a:xfrm>
              <a:off x="1472" y="448"/>
              <a:ext cx="3407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44" name="Line 20"/>
            <p:cNvSpPr>
              <a:spLocks noChangeShapeType="1"/>
            </p:cNvSpPr>
            <p:nvPr userDrawn="1"/>
          </p:nvSpPr>
          <p:spPr bwMode="gray">
            <a:xfrm>
              <a:off x="1472" y="448"/>
              <a:ext cx="2787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45" name="Line 21"/>
            <p:cNvSpPr>
              <a:spLocks noChangeShapeType="1"/>
            </p:cNvSpPr>
            <p:nvPr userDrawn="1"/>
          </p:nvSpPr>
          <p:spPr bwMode="gray">
            <a:xfrm>
              <a:off x="1472" y="448"/>
              <a:ext cx="2162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46" name="Line 22"/>
            <p:cNvSpPr>
              <a:spLocks noChangeShapeType="1"/>
            </p:cNvSpPr>
            <p:nvPr userDrawn="1"/>
          </p:nvSpPr>
          <p:spPr bwMode="gray">
            <a:xfrm>
              <a:off x="1472" y="448"/>
              <a:ext cx="1612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47" name="Line 23"/>
            <p:cNvSpPr>
              <a:spLocks noChangeShapeType="1"/>
            </p:cNvSpPr>
            <p:nvPr userDrawn="1"/>
          </p:nvSpPr>
          <p:spPr bwMode="gray">
            <a:xfrm>
              <a:off x="1472" y="448"/>
              <a:ext cx="1065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48" name="Line 24"/>
            <p:cNvSpPr>
              <a:spLocks noChangeShapeType="1"/>
            </p:cNvSpPr>
            <p:nvPr userDrawn="1"/>
          </p:nvSpPr>
          <p:spPr bwMode="gray">
            <a:xfrm>
              <a:off x="1472" y="448"/>
              <a:ext cx="514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49" name="Line 25"/>
            <p:cNvSpPr>
              <a:spLocks noChangeShapeType="1"/>
            </p:cNvSpPr>
            <p:nvPr userDrawn="1"/>
          </p:nvSpPr>
          <p:spPr bwMode="gray">
            <a:xfrm>
              <a:off x="1472" y="448"/>
              <a:ext cx="0" cy="3872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50" name="Line 26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2549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51" name="Line 27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2195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52" name="Line 28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189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53" name="Line 29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1584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54" name="Line 30"/>
            <p:cNvSpPr>
              <a:spLocks noChangeShapeType="1"/>
            </p:cNvSpPr>
            <p:nvPr userDrawn="1"/>
          </p:nvSpPr>
          <p:spPr bwMode="gray">
            <a:xfrm>
              <a:off x="1515" y="462"/>
              <a:ext cx="4245" cy="130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55" name="Line 31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105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56" name="Line 32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833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57" name="Line 33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613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58" name="Line 34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438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59" name="Line 35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259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60" name="Line 36"/>
            <p:cNvSpPr>
              <a:spLocks noChangeShapeType="1"/>
            </p:cNvSpPr>
            <p:nvPr userDrawn="1"/>
          </p:nvSpPr>
          <p:spPr bwMode="gray">
            <a:xfrm>
              <a:off x="1472" y="448"/>
              <a:ext cx="4288" cy="13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61" name="Line 37"/>
            <p:cNvSpPr>
              <a:spLocks noChangeShapeType="1"/>
            </p:cNvSpPr>
            <p:nvPr userDrawn="1"/>
          </p:nvSpPr>
          <p:spPr bwMode="gray">
            <a:xfrm flipH="1">
              <a:off x="0" y="449"/>
              <a:ext cx="1474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62" name="Line 38"/>
            <p:cNvSpPr>
              <a:spLocks noChangeShapeType="1"/>
            </p:cNvSpPr>
            <p:nvPr userDrawn="1"/>
          </p:nvSpPr>
          <p:spPr bwMode="gray">
            <a:xfrm flipH="1">
              <a:off x="0" y="436"/>
              <a:ext cx="1474" cy="2514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63" name="Line 39"/>
            <p:cNvSpPr>
              <a:spLocks noChangeShapeType="1"/>
            </p:cNvSpPr>
            <p:nvPr userDrawn="1"/>
          </p:nvSpPr>
          <p:spPr bwMode="gray">
            <a:xfrm flipH="1">
              <a:off x="0" y="462"/>
              <a:ext cx="1461" cy="346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64" name="Line 40"/>
            <p:cNvSpPr>
              <a:spLocks noChangeShapeType="1"/>
            </p:cNvSpPr>
            <p:nvPr userDrawn="1"/>
          </p:nvSpPr>
          <p:spPr bwMode="gray">
            <a:xfrm flipH="1">
              <a:off x="249" y="463"/>
              <a:ext cx="1215" cy="385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65" name="Line 41"/>
            <p:cNvSpPr>
              <a:spLocks noChangeShapeType="1"/>
            </p:cNvSpPr>
            <p:nvPr userDrawn="1"/>
          </p:nvSpPr>
          <p:spPr bwMode="gray">
            <a:xfrm flipH="1">
              <a:off x="657" y="472"/>
              <a:ext cx="808" cy="3848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66" name="Line 42"/>
            <p:cNvSpPr>
              <a:spLocks noChangeShapeType="1"/>
            </p:cNvSpPr>
            <p:nvPr userDrawn="1"/>
          </p:nvSpPr>
          <p:spPr bwMode="gray">
            <a:xfrm flipH="1">
              <a:off x="1066" y="463"/>
              <a:ext cx="404" cy="385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67" name="Line 43"/>
            <p:cNvSpPr>
              <a:spLocks noChangeShapeType="1"/>
            </p:cNvSpPr>
            <p:nvPr userDrawn="1"/>
          </p:nvSpPr>
          <p:spPr bwMode="gray">
            <a:xfrm flipH="1">
              <a:off x="0" y="436"/>
              <a:ext cx="1474" cy="1875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68" name="Line 44"/>
            <p:cNvSpPr>
              <a:spLocks noChangeShapeType="1"/>
            </p:cNvSpPr>
            <p:nvPr userDrawn="1"/>
          </p:nvSpPr>
          <p:spPr bwMode="gray">
            <a:xfrm flipH="1">
              <a:off x="0" y="466"/>
              <a:ext cx="1447" cy="132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69" name="Line 45"/>
            <p:cNvSpPr>
              <a:spLocks noChangeShapeType="1"/>
            </p:cNvSpPr>
            <p:nvPr userDrawn="1"/>
          </p:nvSpPr>
          <p:spPr bwMode="gray">
            <a:xfrm flipH="1">
              <a:off x="0" y="449"/>
              <a:ext cx="1474" cy="896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70" name="Line 46"/>
            <p:cNvSpPr>
              <a:spLocks noChangeShapeType="1"/>
            </p:cNvSpPr>
            <p:nvPr userDrawn="1"/>
          </p:nvSpPr>
          <p:spPr bwMode="gray">
            <a:xfrm flipH="1">
              <a:off x="0" y="471"/>
              <a:ext cx="1435" cy="50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71" name="Line 47"/>
            <p:cNvSpPr>
              <a:spLocks noChangeShapeType="1"/>
            </p:cNvSpPr>
            <p:nvPr userDrawn="1"/>
          </p:nvSpPr>
          <p:spPr bwMode="gray">
            <a:xfrm flipH="1">
              <a:off x="0" y="463"/>
              <a:ext cx="1464" cy="206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72" name="Line 48"/>
            <p:cNvSpPr>
              <a:spLocks noChangeShapeType="1"/>
            </p:cNvSpPr>
            <p:nvPr userDrawn="1"/>
          </p:nvSpPr>
          <p:spPr bwMode="gray">
            <a:xfrm flipH="1">
              <a:off x="0" y="436"/>
              <a:ext cx="1474" cy="124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grpSp>
          <p:nvGrpSpPr>
            <p:cNvPr id="5" name="Group 49"/>
            <p:cNvGrpSpPr>
              <a:grpSpLocks/>
            </p:cNvGrpSpPr>
            <p:nvPr userDrawn="1"/>
          </p:nvGrpSpPr>
          <p:grpSpPr bwMode="auto">
            <a:xfrm>
              <a:off x="0" y="2063"/>
              <a:ext cx="5760" cy="1220"/>
              <a:chOff x="235" y="2750"/>
              <a:chExt cx="5241" cy="699"/>
            </a:xfrm>
          </p:grpSpPr>
          <p:sp>
            <p:nvSpPr>
              <p:cNvPr id="3" name="Line 50"/>
              <p:cNvSpPr>
                <a:spLocks noChangeShapeType="1"/>
              </p:cNvSpPr>
              <p:nvPr/>
            </p:nvSpPr>
            <p:spPr bwMode="gray">
              <a:xfrm>
                <a:off x="235" y="3449"/>
                <a:ext cx="5241" cy="0"/>
              </a:xfrm>
              <a:prstGeom prst="line">
                <a:avLst/>
              </a:prstGeom>
              <a:noFill/>
              <a:ln w="3175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075" name="Line 51"/>
              <p:cNvSpPr>
                <a:spLocks noChangeShapeType="1"/>
              </p:cNvSpPr>
              <p:nvPr/>
            </p:nvSpPr>
            <p:spPr bwMode="gray">
              <a:xfrm>
                <a:off x="235" y="3191"/>
                <a:ext cx="5241" cy="0"/>
              </a:xfrm>
              <a:prstGeom prst="line">
                <a:avLst/>
              </a:prstGeom>
              <a:noFill/>
              <a:ln w="3175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076" name="Line 52"/>
              <p:cNvSpPr>
                <a:spLocks noChangeShapeType="1"/>
              </p:cNvSpPr>
              <p:nvPr/>
            </p:nvSpPr>
            <p:spPr bwMode="gray">
              <a:xfrm>
                <a:off x="235" y="2958"/>
                <a:ext cx="5239" cy="0"/>
              </a:xfrm>
              <a:prstGeom prst="line">
                <a:avLst/>
              </a:prstGeom>
              <a:noFill/>
              <a:ln w="3175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077" name="Line 53"/>
              <p:cNvSpPr>
                <a:spLocks noChangeShapeType="1"/>
              </p:cNvSpPr>
              <p:nvPr/>
            </p:nvSpPr>
            <p:spPr bwMode="gray">
              <a:xfrm>
                <a:off x="235" y="2750"/>
                <a:ext cx="5239" cy="0"/>
              </a:xfrm>
              <a:prstGeom prst="line">
                <a:avLst/>
              </a:prstGeom>
              <a:noFill/>
              <a:ln w="3175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</p:grpSp>
        <p:sp>
          <p:nvSpPr>
            <p:cNvPr id="1078" name="Line 54"/>
            <p:cNvSpPr>
              <a:spLocks noChangeShapeType="1"/>
            </p:cNvSpPr>
            <p:nvPr userDrawn="1"/>
          </p:nvSpPr>
          <p:spPr bwMode="gray">
            <a:xfrm>
              <a:off x="0" y="1753"/>
              <a:ext cx="5760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79" name="Line 55"/>
            <p:cNvSpPr>
              <a:spLocks noChangeShapeType="1"/>
            </p:cNvSpPr>
            <p:nvPr userDrawn="1"/>
          </p:nvSpPr>
          <p:spPr bwMode="gray">
            <a:xfrm flipV="1">
              <a:off x="0" y="1455"/>
              <a:ext cx="5760" cy="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80" name="Line 56"/>
            <p:cNvSpPr>
              <a:spLocks noChangeShapeType="1"/>
            </p:cNvSpPr>
            <p:nvPr userDrawn="1"/>
          </p:nvSpPr>
          <p:spPr bwMode="gray">
            <a:xfrm>
              <a:off x="0" y="1182"/>
              <a:ext cx="5760" cy="9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81" name="Line 57"/>
            <p:cNvSpPr>
              <a:spLocks noChangeShapeType="1"/>
            </p:cNvSpPr>
            <p:nvPr userDrawn="1"/>
          </p:nvSpPr>
          <p:spPr bwMode="gray">
            <a:xfrm>
              <a:off x="0" y="965"/>
              <a:ext cx="5734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82" name="Line 58"/>
            <p:cNvSpPr>
              <a:spLocks noChangeShapeType="1"/>
            </p:cNvSpPr>
            <p:nvPr userDrawn="1"/>
          </p:nvSpPr>
          <p:spPr bwMode="gray">
            <a:xfrm flipV="1">
              <a:off x="0" y="780"/>
              <a:ext cx="5760" cy="11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83" name="Line 59"/>
            <p:cNvSpPr>
              <a:spLocks noChangeShapeType="1"/>
            </p:cNvSpPr>
            <p:nvPr userDrawn="1"/>
          </p:nvSpPr>
          <p:spPr bwMode="gray">
            <a:xfrm>
              <a:off x="0" y="661"/>
              <a:ext cx="5760" cy="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84" name="Line 60"/>
            <p:cNvSpPr>
              <a:spLocks noChangeShapeType="1"/>
            </p:cNvSpPr>
            <p:nvPr userDrawn="1"/>
          </p:nvSpPr>
          <p:spPr bwMode="gray">
            <a:xfrm flipV="1">
              <a:off x="0" y="558"/>
              <a:ext cx="5760" cy="17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85" name="Line 61"/>
            <p:cNvSpPr>
              <a:spLocks noChangeShapeType="1"/>
            </p:cNvSpPr>
            <p:nvPr userDrawn="1"/>
          </p:nvSpPr>
          <p:spPr bwMode="gray">
            <a:xfrm>
              <a:off x="25" y="521"/>
              <a:ext cx="5735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86" name="Line 62"/>
            <p:cNvSpPr>
              <a:spLocks noChangeShapeType="1"/>
            </p:cNvSpPr>
            <p:nvPr userDrawn="1"/>
          </p:nvSpPr>
          <p:spPr bwMode="gray">
            <a:xfrm>
              <a:off x="0" y="482"/>
              <a:ext cx="5760" cy="0"/>
            </a:xfrm>
            <a:prstGeom prst="line">
              <a:avLst/>
            </a:prstGeom>
            <a:noFill/>
            <a:ln w="3175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</p:grpSp>
      <p:sp>
        <p:nvSpPr>
          <p:cNvPr id="1087" name="Line 63"/>
          <p:cNvSpPr>
            <a:spLocks noChangeShapeType="1"/>
          </p:cNvSpPr>
          <p:nvPr/>
        </p:nvSpPr>
        <p:spPr bwMode="gray">
          <a:xfrm flipH="1">
            <a:off x="-12700" y="712788"/>
            <a:ext cx="2339975" cy="0"/>
          </a:xfrm>
          <a:prstGeom prst="line">
            <a:avLst/>
          </a:prstGeom>
          <a:noFill/>
          <a:ln w="3175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gray">
          <a:xfrm flipH="1">
            <a:off x="-12700" y="712788"/>
            <a:ext cx="2339975" cy="349250"/>
          </a:xfrm>
          <a:prstGeom prst="line">
            <a:avLst/>
          </a:prstGeom>
          <a:noFill/>
          <a:ln w="3175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1089" name="Line 65"/>
          <p:cNvSpPr>
            <a:spLocks noChangeShapeType="1"/>
          </p:cNvSpPr>
          <p:nvPr/>
        </p:nvSpPr>
        <p:spPr bwMode="gray">
          <a:xfrm flipH="1">
            <a:off x="-12700" y="692150"/>
            <a:ext cx="2339975" cy="196850"/>
          </a:xfrm>
          <a:prstGeom prst="line">
            <a:avLst/>
          </a:prstGeom>
          <a:noFill/>
          <a:ln w="3175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1090" name="Line 66"/>
          <p:cNvSpPr>
            <a:spLocks noChangeShapeType="1"/>
          </p:cNvSpPr>
          <p:nvPr/>
        </p:nvSpPr>
        <p:spPr bwMode="gray">
          <a:xfrm>
            <a:off x="-12700" y="765175"/>
            <a:ext cx="9144000" cy="0"/>
          </a:xfrm>
          <a:prstGeom prst="line">
            <a:avLst/>
          </a:prstGeom>
          <a:noFill/>
          <a:ln w="3175">
            <a:solidFill>
              <a:srgbClr val="FFFF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1091" name="Freeform 67"/>
          <p:cNvSpPr>
            <a:spLocks/>
          </p:cNvSpPr>
          <p:nvPr/>
        </p:nvSpPr>
        <p:spPr bwMode="gray">
          <a:xfrm>
            <a:off x="-12700" y="0"/>
            <a:ext cx="9156700" cy="160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88"/>
              </a:cxn>
              <a:cxn ang="0">
                <a:pos x="2008" y="492"/>
              </a:cxn>
              <a:cxn ang="0">
                <a:pos x="5768" y="1008"/>
              </a:cxn>
              <a:cxn ang="0">
                <a:pos x="5768" y="0"/>
              </a:cxn>
              <a:cxn ang="0">
                <a:pos x="0" y="0"/>
              </a:cxn>
            </a:cxnLst>
            <a:rect l="0" t="0" r="r" b="b"/>
            <a:pathLst>
              <a:path w="5768" h="1008">
                <a:moveTo>
                  <a:pt x="0" y="0"/>
                </a:moveTo>
                <a:lnTo>
                  <a:pt x="0" y="688"/>
                </a:lnTo>
                <a:cubicBezTo>
                  <a:pt x="72" y="682"/>
                  <a:pt x="776" y="535"/>
                  <a:pt x="2008" y="492"/>
                </a:cubicBezTo>
                <a:cubicBezTo>
                  <a:pt x="3240" y="449"/>
                  <a:pt x="4792" y="608"/>
                  <a:pt x="5768" y="1008"/>
                </a:cubicBezTo>
                <a:lnTo>
                  <a:pt x="5768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3529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1092" name="Freeform 68"/>
          <p:cNvSpPr>
            <a:spLocks/>
          </p:cNvSpPr>
          <p:nvPr/>
        </p:nvSpPr>
        <p:spPr bwMode="gray">
          <a:xfrm>
            <a:off x="-12700" y="-12700"/>
            <a:ext cx="9156700" cy="1354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67"/>
              </a:cxn>
              <a:cxn ang="0">
                <a:pos x="2104" y="448"/>
              </a:cxn>
              <a:cxn ang="0">
                <a:pos x="5768" y="848"/>
              </a:cxn>
              <a:cxn ang="0">
                <a:pos x="5760" y="8"/>
              </a:cxn>
              <a:cxn ang="0">
                <a:pos x="0" y="0"/>
              </a:cxn>
            </a:cxnLst>
            <a:rect l="0" t="0" r="r" b="b"/>
            <a:pathLst>
              <a:path w="5768" h="848">
                <a:moveTo>
                  <a:pt x="0" y="0"/>
                </a:moveTo>
                <a:lnTo>
                  <a:pt x="0" y="767"/>
                </a:lnTo>
                <a:cubicBezTo>
                  <a:pt x="72" y="760"/>
                  <a:pt x="879" y="496"/>
                  <a:pt x="2104" y="448"/>
                </a:cubicBezTo>
                <a:cubicBezTo>
                  <a:pt x="3330" y="401"/>
                  <a:pt x="4792" y="472"/>
                  <a:pt x="5768" y="848"/>
                </a:cubicBezTo>
                <a:lnTo>
                  <a:pt x="5760" y="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pic>
        <p:nvPicPr>
          <p:cNvPr id="1033" name="Picture 69" descr="figure07_o copy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>
            <a:off x="600075" y="115888"/>
            <a:ext cx="10795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70" descr="figure07_b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gray">
          <a:xfrm>
            <a:off x="-12700" y="333375"/>
            <a:ext cx="1439863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71" descr="figure07_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gray">
          <a:xfrm>
            <a:off x="1174750" y="404813"/>
            <a:ext cx="649288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6288" y="1347788"/>
            <a:ext cx="7758112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cs typeface="+mn-cs"/>
              </a:defRPr>
            </a:lvl1pPr>
          </a:lstStyle>
          <a:p>
            <a:fld id="{0FD47314-CE32-4685-8E04-3095684B617E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cs typeface="+mn-cs"/>
              </a:defRPr>
            </a:lvl1pPr>
          </a:lstStyle>
          <a:p>
            <a:fld id="{5E3BE086-A2A3-4EC9-A7CD-056DFD0CA8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485900" y="209550"/>
            <a:ext cx="73914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5"/>
          <p:cNvSpPr txBox="1">
            <a:spLocks noChangeArrowheads="1"/>
          </p:cNvSpPr>
          <p:nvPr/>
        </p:nvSpPr>
        <p:spPr bwMode="auto">
          <a:xfrm>
            <a:off x="2484438" y="128588"/>
            <a:ext cx="52879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BỘ MÔN </a:t>
            </a:r>
            <a:r>
              <a:rPr lang="en-US" sz="2400" b="1" dirty="0" smtClean="0">
                <a:solidFill>
                  <a:srgbClr val="C00000"/>
                </a:solidFill>
              </a:rPr>
              <a:t>HỆ THỐNG THÔNG TIN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2400" b="1" dirty="0" err="1" smtClean="0">
                <a:solidFill>
                  <a:srgbClr val="C00000"/>
                </a:solidFill>
              </a:rPr>
              <a:t>KHOA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CÔNG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NGHỆ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THÔNG</a:t>
            </a:r>
            <a:r>
              <a:rPr lang="en-US" sz="2400" b="1" dirty="0" smtClean="0">
                <a:solidFill>
                  <a:srgbClr val="C00000"/>
                </a:solidFill>
              </a:rPr>
              <a:t> TIN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9220" name="TextBox 7"/>
          <p:cNvSpPr txBox="1">
            <a:spLocks noChangeArrowheads="1"/>
          </p:cNvSpPr>
          <p:nvPr/>
        </p:nvSpPr>
        <p:spPr bwMode="auto">
          <a:xfrm>
            <a:off x="228600" y="2134850"/>
            <a:ext cx="86868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C00000"/>
                </a:solidFill>
              </a:rPr>
              <a:t>TỔNG</a:t>
            </a:r>
            <a:r>
              <a:rPr lang="en-US" sz="4400" b="1" dirty="0" smtClean="0">
                <a:solidFill>
                  <a:srgbClr val="C00000"/>
                </a:solidFill>
              </a:rPr>
              <a:t> </a:t>
            </a:r>
            <a:r>
              <a:rPr lang="en-US" sz="4400" b="1" dirty="0" err="1" smtClean="0">
                <a:solidFill>
                  <a:srgbClr val="C00000"/>
                </a:solidFill>
              </a:rPr>
              <a:t>QUAN</a:t>
            </a:r>
            <a:r>
              <a:rPr lang="en-US" sz="4400" b="1" dirty="0" smtClean="0">
                <a:solidFill>
                  <a:srgbClr val="C00000"/>
                </a:solidFill>
              </a:rPr>
              <a:t> </a:t>
            </a:r>
            <a:r>
              <a:rPr lang="en-US" sz="4400" b="1" dirty="0" err="1" smtClean="0">
                <a:solidFill>
                  <a:srgbClr val="C00000"/>
                </a:solidFill>
              </a:rPr>
              <a:t>VỀ</a:t>
            </a:r>
            <a:endParaRPr lang="en-US" sz="44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4400" b="1" dirty="0" err="1" smtClean="0">
                <a:solidFill>
                  <a:srgbClr val="C00000"/>
                </a:solidFill>
              </a:rPr>
              <a:t>HỆ</a:t>
            </a:r>
            <a:r>
              <a:rPr lang="en-US" sz="4400" b="1" dirty="0" smtClean="0">
                <a:solidFill>
                  <a:srgbClr val="C00000"/>
                </a:solidFill>
              </a:rPr>
              <a:t> </a:t>
            </a:r>
            <a:r>
              <a:rPr lang="en-US" sz="4400" b="1" dirty="0" err="1" smtClean="0">
                <a:solidFill>
                  <a:srgbClr val="C00000"/>
                </a:solidFill>
              </a:rPr>
              <a:t>QUẢN</a:t>
            </a:r>
            <a:r>
              <a:rPr lang="en-US" sz="4400" b="1" dirty="0" smtClean="0">
                <a:solidFill>
                  <a:srgbClr val="C00000"/>
                </a:solidFill>
              </a:rPr>
              <a:t> </a:t>
            </a:r>
            <a:r>
              <a:rPr lang="en-US" sz="4400" b="1" dirty="0" err="1" smtClean="0">
                <a:solidFill>
                  <a:srgbClr val="C00000"/>
                </a:solidFill>
              </a:rPr>
              <a:t>TRỊ</a:t>
            </a:r>
            <a:r>
              <a:rPr lang="en-US" sz="4400" b="1" dirty="0" smtClean="0">
                <a:solidFill>
                  <a:srgbClr val="C00000"/>
                </a:solidFill>
              </a:rPr>
              <a:t> </a:t>
            </a:r>
            <a:r>
              <a:rPr lang="en-US" sz="4400" b="1" dirty="0" err="1" smtClean="0">
                <a:solidFill>
                  <a:srgbClr val="C00000"/>
                </a:solidFill>
              </a:rPr>
              <a:t>CƠ</a:t>
            </a:r>
            <a:r>
              <a:rPr lang="en-US" sz="4400" b="1" dirty="0" smtClean="0">
                <a:solidFill>
                  <a:srgbClr val="C00000"/>
                </a:solidFill>
              </a:rPr>
              <a:t> </a:t>
            </a:r>
            <a:r>
              <a:rPr lang="en-US" sz="4400" b="1" dirty="0" err="1" smtClean="0">
                <a:solidFill>
                  <a:srgbClr val="C00000"/>
                </a:solidFill>
              </a:rPr>
              <a:t>SỞ</a:t>
            </a:r>
            <a:r>
              <a:rPr lang="en-US" sz="4400" b="1" dirty="0" smtClean="0">
                <a:solidFill>
                  <a:srgbClr val="C00000"/>
                </a:solidFill>
              </a:rPr>
              <a:t> </a:t>
            </a:r>
            <a:r>
              <a:rPr lang="en-US" sz="4400" b="1" dirty="0" err="1" smtClean="0">
                <a:solidFill>
                  <a:srgbClr val="C00000"/>
                </a:solidFill>
              </a:rPr>
              <a:t>DỮ</a:t>
            </a:r>
            <a:r>
              <a:rPr lang="en-US" sz="4400" b="1" dirty="0" smtClean="0">
                <a:solidFill>
                  <a:srgbClr val="C00000"/>
                </a:solidFill>
              </a:rPr>
              <a:t> </a:t>
            </a:r>
            <a:r>
              <a:rPr lang="en-US" sz="4400" b="1" dirty="0" err="1" smtClean="0">
                <a:solidFill>
                  <a:srgbClr val="C00000"/>
                </a:solidFill>
              </a:rPr>
              <a:t>LIỆU</a:t>
            </a:r>
            <a:r>
              <a:rPr lang="en-US" sz="4400" b="1" dirty="0" smtClean="0">
                <a:solidFill>
                  <a:srgbClr val="C00000"/>
                </a:solidFill>
              </a:rPr>
              <a:t> SQL SERVER </a:t>
            </a:r>
          </a:p>
          <a:p>
            <a:pPr algn="ctr"/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9222" name="TextBox 9"/>
          <p:cNvSpPr txBox="1">
            <a:spLocks noChangeArrowheads="1"/>
          </p:cNvSpPr>
          <p:nvPr/>
        </p:nvSpPr>
        <p:spPr bwMode="auto">
          <a:xfrm>
            <a:off x="0" y="4648200"/>
            <a:ext cx="69342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>
                <a:solidFill>
                  <a:srgbClr val="C00000"/>
                </a:solidFill>
              </a:rPr>
              <a:t>Giảng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viên</a:t>
            </a:r>
            <a:r>
              <a:rPr lang="en-US" sz="2800" dirty="0" smtClean="0">
                <a:solidFill>
                  <a:srgbClr val="C00000"/>
                </a:solidFill>
              </a:rPr>
              <a:t>: </a:t>
            </a:r>
            <a:r>
              <a:rPr lang="en-US" sz="2800" dirty="0" err="1" smtClean="0">
                <a:solidFill>
                  <a:srgbClr val="C00000"/>
                </a:solidFill>
              </a:rPr>
              <a:t>ThS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Nguyễn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Ngọc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Quỳnh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Châu</a:t>
            </a:r>
            <a:endParaRPr lang="en-US" sz="2800" b="1" i="1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CCBF0E-C6C0-4752-A3FB-C78C05DB8D78}" type="slidenum">
              <a:rPr lang="en-US"/>
              <a:pPr>
                <a:defRPr/>
              </a:pPr>
              <a:t>1</a:t>
            </a:fld>
            <a:r>
              <a:rPr lang="en-US"/>
              <a:t>/52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PHIÊN BẢN CỦA SQL SERVER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991600" cy="5410200"/>
          </a:xfrm>
        </p:spPr>
        <p:txBody>
          <a:bodyPr/>
          <a:lstStyle/>
          <a:p>
            <a:r>
              <a:rPr lang="en-US" dirty="0" smtClean="0"/>
              <a:t>Microsoft SQL Server </a:t>
            </a:r>
            <a:r>
              <a:rPr lang="en-US" dirty="0" smtClean="0"/>
              <a:t> </a:t>
            </a:r>
            <a:r>
              <a:rPr lang="en-US" dirty="0" smtClean="0"/>
              <a:t>Enterprise Edition: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,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,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Microsoft SQL </a:t>
            </a:r>
            <a:r>
              <a:rPr lang="en-US" dirty="0" smtClean="0"/>
              <a:t>Server </a:t>
            </a:r>
            <a:r>
              <a:rPr lang="en-US" dirty="0" smtClean="0"/>
              <a:t>Express Edition: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CSDL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Microsoft SQL Server </a:t>
            </a:r>
            <a:r>
              <a:rPr lang="en-US" dirty="0" smtClean="0"/>
              <a:t> </a:t>
            </a:r>
            <a:r>
              <a:rPr lang="en-US" dirty="0" smtClean="0"/>
              <a:t>Standard Edition: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,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(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&lt;=75)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67712" cy="4914900"/>
          </a:xfrm>
        </p:spPr>
        <p:txBody>
          <a:bodyPr/>
          <a:lstStyle/>
          <a:p>
            <a:r>
              <a:rPr lang="en-US" dirty="0" smtClean="0"/>
              <a:t>Microsoft SQL Server </a:t>
            </a:r>
            <a:r>
              <a:rPr lang="en-US" dirty="0" smtClean="0"/>
              <a:t>Workgroup </a:t>
            </a:r>
            <a:r>
              <a:rPr lang="en-US" dirty="0" smtClean="0"/>
              <a:t>Edition: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doang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,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Microsoft SQL Server </a:t>
            </a:r>
            <a:r>
              <a:rPr lang="en-US" dirty="0" smtClean="0"/>
              <a:t>Developer </a:t>
            </a:r>
            <a:r>
              <a:rPr lang="en-US" dirty="0" smtClean="0"/>
              <a:t>Edition: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TRÚC SQL SERVER</a:t>
            </a:r>
            <a:endParaRPr lang="en-US" dirty="0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19200"/>
            <a:ext cx="701040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762000"/>
          </a:xfrm>
        </p:spPr>
        <p:txBody>
          <a:bodyPr/>
          <a:lstStyle/>
          <a:p>
            <a:r>
              <a:rPr lang="en-US" sz="3000" dirty="0" err="1" smtClean="0"/>
              <a:t>Dữ</a:t>
            </a:r>
            <a:r>
              <a:rPr lang="en-US" sz="3000" dirty="0" smtClean="0"/>
              <a:t> </a:t>
            </a:r>
            <a:r>
              <a:rPr lang="en-US" sz="3000" dirty="0" err="1" smtClean="0"/>
              <a:t>liệu</a:t>
            </a:r>
            <a:r>
              <a:rPr lang="en-US" sz="3000" dirty="0" smtClean="0"/>
              <a:t>/</a:t>
            </a:r>
            <a:r>
              <a:rPr lang="en-US" sz="3000" dirty="0" err="1" smtClean="0"/>
              <a:t>Siêu</a:t>
            </a:r>
            <a:r>
              <a:rPr lang="en-US" sz="3000" dirty="0" smtClean="0"/>
              <a:t> </a:t>
            </a:r>
            <a:r>
              <a:rPr lang="en-US" sz="3000" dirty="0" err="1" smtClean="0"/>
              <a:t>dữ</a:t>
            </a:r>
            <a:r>
              <a:rPr lang="en-US" sz="3000" dirty="0" smtClean="0"/>
              <a:t> </a:t>
            </a:r>
            <a:r>
              <a:rPr lang="en-US" sz="3000" dirty="0" err="1" smtClean="0"/>
              <a:t>liệu</a:t>
            </a:r>
            <a:r>
              <a:rPr lang="en-US" sz="3000" dirty="0" smtClean="0"/>
              <a:t>: </a:t>
            </a:r>
            <a:r>
              <a:rPr lang="en-US" sz="3000" dirty="0" err="1" smtClean="0"/>
              <a:t>chứa</a:t>
            </a:r>
            <a:r>
              <a:rPr lang="en-US" sz="3000" dirty="0" smtClean="0"/>
              <a:t> </a:t>
            </a:r>
            <a:r>
              <a:rPr lang="en-US" sz="3000" dirty="0" err="1" smtClean="0"/>
              <a:t>dữ</a:t>
            </a:r>
            <a:r>
              <a:rPr lang="en-US" sz="3000" dirty="0" smtClean="0"/>
              <a:t> </a:t>
            </a:r>
            <a:r>
              <a:rPr lang="en-US" sz="3000" dirty="0" err="1" smtClean="0"/>
              <a:t>liệu</a:t>
            </a:r>
            <a:r>
              <a:rPr lang="en-US" sz="3000" dirty="0" smtClean="0"/>
              <a:t> + </a:t>
            </a:r>
            <a:r>
              <a:rPr lang="en-US" sz="3000" dirty="0" err="1" smtClean="0"/>
              <a:t>siêu</a:t>
            </a:r>
            <a:r>
              <a:rPr lang="en-US" sz="3000" dirty="0" smtClean="0"/>
              <a:t> </a:t>
            </a:r>
            <a:r>
              <a:rPr lang="en-US" sz="3000" dirty="0" err="1" smtClean="0"/>
              <a:t>dữ</a:t>
            </a:r>
            <a:r>
              <a:rPr lang="en-US" sz="3000" dirty="0" smtClean="0"/>
              <a:t> </a:t>
            </a:r>
            <a:r>
              <a:rPr lang="en-US" sz="3000" dirty="0" err="1" smtClean="0"/>
              <a:t>liệu</a:t>
            </a:r>
            <a:r>
              <a:rPr lang="en-US" sz="3000" dirty="0" smtClean="0"/>
              <a:t> (</a:t>
            </a:r>
            <a:r>
              <a:rPr lang="en-US" sz="3000" dirty="0" err="1" smtClean="0"/>
              <a:t>thông</a:t>
            </a:r>
            <a:r>
              <a:rPr lang="en-US" sz="3000" dirty="0" smtClean="0"/>
              <a:t> tin </a:t>
            </a:r>
            <a:r>
              <a:rPr lang="en-US" sz="3000" dirty="0" err="1" smtClean="0"/>
              <a:t>cấu</a:t>
            </a:r>
            <a:r>
              <a:rPr lang="en-US" sz="3000" dirty="0" smtClean="0"/>
              <a:t> </a:t>
            </a:r>
            <a:r>
              <a:rPr lang="en-US" sz="3000" dirty="0" err="1" smtClean="0"/>
              <a:t>trúc</a:t>
            </a:r>
            <a:r>
              <a:rPr lang="en-US" sz="3000" dirty="0" smtClean="0"/>
              <a:t> </a:t>
            </a:r>
            <a:r>
              <a:rPr lang="en-US" sz="3000" dirty="0" err="1" smtClean="0"/>
              <a:t>của</a:t>
            </a:r>
            <a:r>
              <a:rPr lang="en-US" sz="3000" dirty="0" smtClean="0"/>
              <a:t> </a:t>
            </a:r>
            <a:r>
              <a:rPr lang="en-US" sz="3000" dirty="0" err="1" smtClean="0"/>
              <a:t>các</a:t>
            </a:r>
            <a:r>
              <a:rPr lang="en-US" sz="3000" dirty="0" smtClean="0"/>
              <a:t> </a:t>
            </a:r>
            <a:r>
              <a:rPr lang="en-US" sz="3000" dirty="0" err="1" smtClean="0"/>
              <a:t>đối</a:t>
            </a:r>
            <a:r>
              <a:rPr lang="en-US" sz="3000" dirty="0" smtClean="0"/>
              <a:t> </a:t>
            </a:r>
            <a:r>
              <a:rPr lang="en-US" sz="3000" dirty="0" err="1" smtClean="0"/>
              <a:t>tượng</a:t>
            </a:r>
            <a:r>
              <a:rPr lang="en-US" sz="3000" dirty="0" smtClean="0"/>
              <a:t> CSDL </a:t>
            </a:r>
            <a:r>
              <a:rPr lang="en-US" sz="3000" dirty="0" err="1" smtClean="0"/>
              <a:t>như</a:t>
            </a:r>
            <a:r>
              <a:rPr lang="en-US" sz="3000" dirty="0" smtClean="0"/>
              <a:t>: </a:t>
            </a:r>
            <a:r>
              <a:rPr lang="en-US" sz="3000" dirty="0" err="1" smtClean="0"/>
              <a:t>tên</a:t>
            </a:r>
            <a:r>
              <a:rPr lang="en-US" sz="3000" dirty="0" smtClean="0"/>
              <a:t> </a:t>
            </a:r>
            <a:r>
              <a:rPr lang="en-US" sz="3000" dirty="0" err="1" smtClean="0"/>
              <a:t>quan</a:t>
            </a:r>
            <a:r>
              <a:rPr lang="en-US" sz="3000" dirty="0" smtClean="0"/>
              <a:t> </a:t>
            </a:r>
            <a:r>
              <a:rPr lang="en-US" sz="3000" dirty="0" err="1" smtClean="0"/>
              <a:t>hệ</a:t>
            </a:r>
            <a:r>
              <a:rPr lang="en-US" sz="3000" dirty="0" smtClean="0"/>
              <a:t>, </a:t>
            </a:r>
            <a:r>
              <a:rPr lang="en-US" sz="3000" dirty="0" err="1" smtClean="0"/>
              <a:t>tên</a:t>
            </a:r>
            <a:r>
              <a:rPr lang="en-US" sz="3000" dirty="0" smtClean="0"/>
              <a:t> </a:t>
            </a:r>
            <a:r>
              <a:rPr lang="en-US" sz="3000" dirty="0" err="1" smtClean="0"/>
              <a:t>thuộc</a:t>
            </a:r>
            <a:r>
              <a:rPr lang="en-US" sz="3000" dirty="0" smtClean="0"/>
              <a:t> </a:t>
            </a:r>
            <a:r>
              <a:rPr lang="en-US" sz="3000" dirty="0" err="1" smtClean="0"/>
              <a:t>tính</a:t>
            </a:r>
            <a:r>
              <a:rPr lang="en-US" sz="3000" dirty="0" smtClean="0"/>
              <a:t>, </a:t>
            </a:r>
            <a:r>
              <a:rPr lang="en-US" sz="3000" dirty="0" err="1" smtClean="0"/>
              <a:t>kiểu</a:t>
            </a:r>
            <a:r>
              <a:rPr lang="en-US" sz="3000" dirty="0" smtClean="0"/>
              <a:t> </a:t>
            </a:r>
            <a:r>
              <a:rPr lang="en-US" sz="3000" dirty="0" err="1" smtClean="0"/>
              <a:t>dữ</a:t>
            </a:r>
            <a:r>
              <a:rPr lang="en-US" sz="3000" dirty="0" smtClean="0"/>
              <a:t> </a:t>
            </a:r>
            <a:r>
              <a:rPr lang="en-US" sz="3000" dirty="0" err="1" smtClean="0"/>
              <a:t>liệu</a:t>
            </a:r>
            <a:r>
              <a:rPr lang="en-US" sz="3000" dirty="0" smtClean="0"/>
              <a:t>…)</a:t>
            </a:r>
          </a:p>
          <a:p>
            <a:r>
              <a:rPr lang="en-US" sz="3000" dirty="0" err="1" smtClean="0"/>
              <a:t>Bộ</a:t>
            </a:r>
            <a:r>
              <a:rPr lang="en-US" sz="3000" dirty="0" smtClean="0"/>
              <a:t> </a:t>
            </a:r>
            <a:r>
              <a:rPr lang="en-US" sz="3000" dirty="0" err="1" smtClean="0"/>
              <a:t>quản</a:t>
            </a:r>
            <a:r>
              <a:rPr lang="en-US" sz="3000" dirty="0" smtClean="0"/>
              <a:t> </a:t>
            </a:r>
            <a:r>
              <a:rPr lang="en-US" sz="3000" dirty="0" err="1" smtClean="0"/>
              <a:t>lý</a:t>
            </a:r>
            <a:r>
              <a:rPr lang="en-US" sz="3000" dirty="0" smtClean="0"/>
              <a:t> </a:t>
            </a:r>
            <a:r>
              <a:rPr lang="en-US" sz="3000" dirty="0" err="1" smtClean="0"/>
              <a:t>lưu</a:t>
            </a:r>
            <a:r>
              <a:rPr lang="en-US" sz="3000" dirty="0" smtClean="0"/>
              <a:t> </a:t>
            </a:r>
            <a:r>
              <a:rPr lang="en-US" sz="3000" dirty="0" err="1" smtClean="0"/>
              <a:t>trữ</a:t>
            </a:r>
            <a:r>
              <a:rPr lang="en-US" sz="3000" dirty="0" smtClean="0"/>
              <a:t>: </a:t>
            </a:r>
            <a:r>
              <a:rPr lang="en-US" sz="3000" dirty="0" err="1" smtClean="0"/>
              <a:t>lấy</a:t>
            </a:r>
            <a:r>
              <a:rPr lang="en-US" sz="3000" dirty="0" smtClean="0"/>
              <a:t> </a:t>
            </a:r>
            <a:r>
              <a:rPr lang="en-US" sz="3000" dirty="0" err="1" smtClean="0"/>
              <a:t>ra</a:t>
            </a:r>
            <a:r>
              <a:rPr lang="en-US" sz="3000" dirty="0" smtClean="0"/>
              <a:t> </a:t>
            </a:r>
            <a:r>
              <a:rPr lang="en-US" sz="3000" dirty="0" err="1" smtClean="0"/>
              <a:t>các</a:t>
            </a:r>
            <a:r>
              <a:rPr lang="en-US" sz="3000" dirty="0" smtClean="0"/>
              <a:t> </a:t>
            </a:r>
            <a:r>
              <a:rPr lang="en-US" sz="3000" dirty="0" err="1" smtClean="0"/>
              <a:t>thông</a:t>
            </a:r>
            <a:r>
              <a:rPr lang="en-US" sz="3000" dirty="0" smtClean="0"/>
              <a:t> tin </a:t>
            </a:r>
            <a:r>
              <a:rPr lang="en-US" sz="3000" dirty="0" err="1" smtClean="0"/>
              <a:t>và</a:t>
            </a:r>
            <a:r>
              <a:rPr lang="en-US" sz="3000" dirty="0" smtClean="0"/>
              <a:t> </a:t>
            </a:r>
            <a:r>
              <a:rPr lang="en-US" sz="3000" dirty="0" err="1" smtClean="0"/>
              <a:t>thay</a:t>
            </a:r>
            <a:r>
              <a:rPr lang="en-US" sz="3000" dirty="0" smtClean="0"/>
              <a:t> </a:t>
            </a:r>
            <a:r>
              <a:rPr lang="en-US" sz="3000" dirty="0" err="1" smtClean="0"/>
              <a:t>đổi</a:t>
            </a:r>
            <a:r>
              <a:rPr lang="en-US" sz="3000" dirty="0" smtClean="0"/>
              <a:t> </a:t>
            </a:r>
            <a:r>
              <a:rPr lang="en-US" sz="3000" dirty="0" err="1" smtClean="0"/>
              <a:t>những</a:t>
            </a:r>
            <a:r>
              <a:rPr lang="en-US" sz="3000" dirty="0" smtClean="0"/>
              <a:t> </a:t>
            </a:r>
            <a:r>
              <a:rPr lang="en-US" sz="3000" dirty="0" err="1" smtClean="0"/>
              <a:t>thông</a:t>
            </a:r>
            <a:r>
              <a:rPr lang="en-US" sz="3000" dirty="0" smtClean="0"/>
              <a:t> tin </a:t>
            </a:r>
            <a:r>
              <a:rPr lang="en-US" sz="3000" dirty="0" err="1" smtClean="0"/>
              <a:t>này</a:t>
            </a:r>
            <a:endParaRPr lang="en-US" sz="3000" dirty="0" smtClean="0"/>
          </a:p>
          <a:p>
            <a:r>
              <a:rPr lang="en-US" sz="3000" dirty="0" err="1" smtClean="0"/>
              <a:t>Bộ</a:t>
            </a:r>
            <a:r>
              <a:rPr lang="en-US" sz="3000" dirty="0" smtClean="0"/>
              <a:t> </a:t>
            </a:r>
            <a:r>
              <a:rPr lang="en-US" sz="3000" dirty="0" err="1" smtClean="0"/>
              <a:t>xử</a:t>
            </a:r>
            <a:r>
              <a:rPr lang="en-US" sz="3000" dirty="0" smtClean="0"/>
              <a:t> </a:t>
            </a:r>
            <a:r>
              <a:rPr lang="en-US" sz="3000" dirty="0" err="1" smtClean="0"/>
              <a:t>lý</a:t>
            </a:r>
            <a:r>
              <a:rPr lang="en-US" sz="3000" dirty="0" smtClean="0"/>
              <a:t> </a:t>
            </a:r>
            <a:r>
              <a:rPr lang="en-US" sz="3000" dirty="0" err="1" smtClean="0"/>
              <a:t>câu</a:t>
            </a:r>
            <a:r>
              <a:rPr lang="en-US" sz="3000" dirty="0" smtClean="0"/>
              <a:t> </a:t>
            </a:r>
            <a:r>
              <a:rPr lang="en-US" sz="3000" dirty="0" err="1" smtClean="0"/>
              <a:t>truy</a:t>
            </a:r>
            <a:r>
              <a:rPr lang="en-US" sz="3000" dirty="0" smtClean="0"/>
              <a:t> </a:t>
            </a:r>
            <a:r>
              <a:rPr lang="en-US" sz="3000" dirty="0" err="1" smtClean="0"/>
              <a:t>vấn</a:t>
            </a:r>
            <a:r>
              <a:rPr lang="en-US" sz="3000" dirty="0" smtClean="0"/>
              <a:t>: </a:t>
            </a:r>
            <a:r>
              <a:rPr lang="en-US" sz="3000" dirty="0" err="1" smtClean="0"/>
              <a:t>biến</a:t>
            </a:r>
            <a:r>
              <a:rPr lang="en-US" sz="3000" dirty="0" smtClean="0"/>
              <a:t> </a:t>
            </a:r>
            <a:r>
              <a:rPr lang="en-US" sz="3000" dirty="0" err="1" smtClean="0"/>
              <a:t>đổi</a:t>
            </a:r>
            <a:r>
              <a:rPr lang="en-US" sz="3000" dirty="0" smtClean="0"/>
              <a:t> </a:t>
            </a:r>
            <a:r>
              <a:rPr lang="en-US" sz="3000" dirty="0" err="1" smtClean="0"/>
              <a:t>một</a:t>
            </a:r>
            <a:r>
              <a:rPr lang="en-US" sz="3000" dirty="0" smtClean="0"/>
              <a:t> </a:t>
            </a:r>
            <a:r>
              <a:rPr lang="en-US" sz="3000" dirty="0" err="1" smtClean="0"/>
              <a:t>truy</a:t>
            </a:r>
            <a:r>
              <a:rPr lang="en-US" sz="3000" dirty="0" smtClean="0"/>
              <a:t> </a:t>
            </a:r>
            <a:r>
              <a:rPr lang="en-US" sz="3000" dirty="0" err="1" smtClean="0"/>
              <a:t>vấn</a:t>
            </a:r>
            <a:r>
              <a:rPr lang="en-US" sz="3000" dirty="0" smtClean="0"/>
              <a:t> ở </a:t>
            </a:r>
            <a:r>
              <a:rPr lang="en-US" sz="3000" dirty="0" err="1" smtClean="0"/>
              <a:t>mức</a:t>
            </a:r>
            <a:r>
              <a:rPr lang="en-US" sz="3000" dirty="0" smtClean="0"/>
              <a:t> </a:t>
            </a:r>
            <a:r>
              <a:rPr lang="en-US" sz="3000" dirty="0" err="1" smtClean="0"/>
              <a:t>cao</a:t>
            </a:r>
            <a:r>
              <a:rPr lang="en-US" sz="3000" dirty="0" smtClean="0"/>
              <a:t> </a:t>
            </a:r>
            <a:r>
              <a:rPr lang="en-US" sz="3000" dirty="0" err="1" smtClean="0"/>
              <a:t>thành</a:t>
            </a:r>
            <a:r>
              <a:rPr lang="en-US" sz="3000" dirty="0" smtClean="0"/>
              <a:t> </a:t>
            </a:r>
            <a:r>
              <a:rPr lang="en-US" sz="3000" dirty="0" err="1" smtClean="0"/>
              <a:t>các</a:t>
            </a:r>
            <a:r>
              <a:rPr lang="en-US" sz="3000" dirty="0" smtClean="0"/>
              <a:t> </a:t>
            </a:r>
            <a:r>
              <a:rPr lang="en-US" sz="3000" dirty="0" err="1" smtClean="0"/>
              <a:t>dãy</a:t>
            </a:r>
            <a:r>
              <a:rPr lang="en-US" sz="3000" dirty="0" smtClean="0"/>
              <a:t> </a:t>
            </a:r>
            <a:r>
              <a:rPr lang="en-US" sz="3000" dirty="0" err="1" smtClean="0"/>
              <a:t>yêu</a:t>
            </a:r>
            <a:r>
              <a:rPr lang="en-US" sz="3000" dirty="0" smtClean="0"/>
              <a:t> </a:t>
            </a:r>
            <a:r>
              <a:rPr lang="en-US" sz="3000" dirty="0" err="1" smtClean="0"/>
              <a:t>cầu</a:t>
            </a:r>
            <a:r>
              <a:rPr lang="en-US" sz="3000" dirty="0" smtClean="0"/>
              <a:t> </a:t>
            </a:r>
            <a:r>
              <a:rPr lang="en-US" sz="3000" dirty="0" err="1" smtClean="0"/>
              <a:t>đối</a:t>
            </a:r>
            <a:r>
              <a:rPr lang="en-US" sz="3000" dirty="0" smtClean="0"/>
              <a:t> </a:t>
            </a:r>
            <a:r>
              <a:rPr lang="en-US" sz="3000" dirty="0" err="1" smtClean="0"/>
              <a:t>với</a:t>
            </a:r>
            <a:r>
              <a:rPr lang="en-US" sz="3000" dirty="0" smtClean="0"/>
              <a:t> </a:t>
            </a:r>
            <a:r>
              <a:rPr lang="en-US" sz="3000" dirty="0" err="1" smtClean="0"/>
              <a:t>dữ</a:t>
            </a:r>
            <a:r>
              <a:rPr lang="en-US" sz="3000" dirty="0" smtClean="0"/>
              <a:t> </a:t>
            </a:r>
            <a:r>
              <a:rPr lang="en-US" sz="3000" dirty="0" err="1" smtClean="0"/>
              <a:t>liệu</a:t>
            </a:r>
            <a:r>
              <a:rPr lang="en-US" sz="3000" dirty="0" smtClean="0"/>
              <a:t> + </a:t>
            </a:r>
            <a:r>
              <a:rPr lang="en-US" sz="3000" dirty="0" err="1" smtClean="0"/>
              <a:t>tối</a:t>
            </a:r>
            <a:r>
              <a:rPr lang="en-US" sz="3000" dirty="0" smtClean="0"/>
              <a:t> </a:t>
            </a:r>
            <a:r>
              <a:rPr lang="en-US" sz="3000" dirty="0" err="1" smtClean="0"/>
              <a:t>ưu</a:t>
            </a:r>
            <a:r>
              <a:rPr lang="en-US" sz="3000" dirty="0" smtClean="0"/>
              <a:t> </a:t>
            </a:r>
            <a:r>
              <a:rPr lang="en-US" sz="3000" dirty="0" err="1" smtClean="0"/>
              <a:t>hóa</a:t>
            </a:r>
            <a:r>
              <a:rPr lang="en-US" sz="3000" dirty="0" smtClean="0"/>
              <a:t> </a:t>
            </a:r>
            <a:r>
              <a:rPr lang="en-US" sz="3000" dirty="0" err="1" smtClean="0"/>
              <a:t>câu</a:t>
            </a:r>
            <a:r>
              <a:rPr lang="en-US" sz="3000" dirty="0" smtClean="0"/>
              <a:t> </a:t>
            </a:r>
            <a:r>
              <a:rPr lang="en-US" sz="3000" dirty="0" err="1" smtClean="0"/>
              <a:t>truy</a:t>
            </a:r>
            <a:r>
              <a:rPr lang="en-US" sz="3000" dirty="0" smtClean="0"/>
              <a:t> </a:t>
            </a:r>
            <a:r>
              <a:rPr lang="en-US" sz="3000" dirty="0" err="1" smtClean="0"/>
              <a:t>vấn</a:t>
            </a:r>
            <a:endParaRPr lang="en-US" sz="3000" dirty="0" smtClean="0"/>
          </a:p>
          <a:p>
            <a:r>
              <a:rPr lang="en-US" sz="3000" dirty="0" err="1" smtClean="0"/>
              <a:t>Bộ</a:t>
            </a:r>
            <a:r>
              <a:rPr lang="en-US" sz="3000" dirty="0" smtClean="0"/>
              <a:t> </a:t>
            </a:r>
            <a:r>
              <a:rPr lang="en-US" sz="3000" dirty="0" err="1" smtClean="0"/>
              <a:t>quản</a:t>
            </a:r>
            <a:r>
              <a:rPr lang="en-US" sz="3000" dirty="0" smtClean="0"/>
              <a:t> </a:t>
            </a:r>
            <a:r>
              <a:rPr lang="en-US" sz="3000" dirty="0" err="1" smtClean="0"/>
              <a:t>trị</a:t>
            </a:r>
            <a:r>
              <a:rPr lang="en-US" sz="3000" dirty="0" smtClean="0"/>
              <a:t> </a:t>
            </a:r>
            <a:r>
              <a:rPr lang="en-US" sz="3000" dirty="0" err="1" smtClean="0"/>
              <a:t>giao</a:t>
            </a:r>
            <a:r>
              <a:rPr lang="en-US" sz="3000" dirty="0" smtClean="0"/>
              <a:t> </a:t>
            </a:r>
            <a:r>
              <a:rPr lang="en-US" sz="3000" dirty="0" err="1" smtClean="0"/>
              <a:t>dịch</a:t>
            </a:r>
            <a:r>
              <a:rPr lang="en-US" sz="3000" dirty="0" smtClean="0"/>
              <a:t>: </a:t>
            </a:r>
            <a:r>
              <a:rPr lang="en-US" sz="3000" dirty="0" err="1" smtClean="0"/>
              <a:t>có</a:t>
            </a:r>
            <a:r>
              <a:rPr lang="en-US" sz="3000" dirty="0" smtClean="0"/>
              <a:t> </a:t>
            </a:r>
            <a:r>
              <a:rPr lang="en-US" sz="3000" dirty="0" err="1" smtClean="0"/>
              <a:t>nhiệm</a:t>
            </a:r>
            <a:r>
              <a:rPr lang="en-US" sz="3000" dirty="0" smtClean="0"/>
              <a:t> </a:t>
            </a:r>
            <a:r>
              <a:rPr lang="en-US" sz="3000" dirty="0" err="1" smtClean="0"/>
              <a:t>vụ</a:t>
            </a:r>
            <a:r>
              <a:rPr lang="en-US" sz="3000" dirty="0" smtClean="0"/>
              <a:t> </a:t>
            </a:r>
            <a:r>
              <a:rPr lang="en-US" sz="3000" dirty="0" err="1" smtClean="0"/>
              <a:t>đảm</a:t>
            </a:r>
            <a:r>
              <a:rPr lang="en-US" sz="3000" dirty="0" smtClean="0"/>
              <a:t> </a:t>
            </a:r>
            <a:r>
              <a:rPr lang="en-US" sz="3000" dirty="0" err="1" smtClean="0"/>
              <a:t>bảo</a:t>
            </a:r>
            <a:r>
              <a:rPr lang="en-US" sz="3000" dirty="0" smtClean="0"/>
              <a:t> </a:t>
            </a:r>
            <a:r>
              <a:rPr lang="en-US" sz="3000" dirty="0" err="1" smtClean="0"/>
              <a:t>tính</a:t>
            </a:r>
            <a:r>
              <a:rPr lang="en-US" sz="3000" dirty="0" smtClean="0"/>
              <a:t> </a:t>
            </a:r>
            <a:r>
              <a:rPr lang="en-US" sz="3000" dirty="0" err="1" smtClean="0"/>
              <a:t>toàn</a:t>
            </a:r>
            <a:r>
              <a:rPr lang="en-US" sz="3000" dirty="0" smtClean="0"/>
              <a:t> </a:t>
            </a:r>
            <a:r>
              <a:rPr lang="en-US" sz="3000" dirty="0" err="1" smtClean="0"/>
              <a:t>vẹn</a:t>
            </a:r>
            <a:r>
              <a:rPr lang="en-US" sz="3000" dirty="0" smtClean="0"/>
              <a:t> </a:t>
            </a:r>
            <a:r>
              <a:rPr lang="en-US" sz="3000" dirty="0" err="1" smtClean="0"/>
              <a:t>của</a:t>
            </a:r>
            <a:r>
              <a:rPr lang="en-US" sz="3000" dirty="0" smtClean="0"/>
              <a:t> </a:t>
            </a:r>
            <a:r>
              <a:rPr lang="en-US" sz="3000" dirty="0" err="1" smtClean="0"/>
              <a:t>hệ</a:t>
            </a:r>
            <a:r>
              <a:rPr lang="en-US" sz="3000" dirty="0" smtClean="0"/>
              <a:t> </a:t>
            </a:r>
            <a:r>
              <a:rPr lang="en-US" sz="3000" dirty="0" err="1" smtClean="0"/>
              <a:t>thống</a:t>
            </a:r>
            <a:r>
              <a:rPr lang="en-US" sz="3000" dirty="0" smtClean="0"/>
              <a:t>.</a:t>
            </a:r>
            <a:endParaRPr lang="en-US" sz="3000" dirty="0"/>
          </a:p>
        </p:txBody>
      </p:sp>
      <p:sp>
        <p:nvSpPr>
          <p:cNvPr id="5" name="Title 7"/>
          <p:cNvSpPr>
            <a:spLocks noGrp="1"/>
          </p:cNvSpPr>
          <p:nvPr>
            <p:ph type="title"/>
          </p:nvPr>
        </p:nvSpPr>
        <p:spPr>
          <a:xfrm>
            <a:off x="1485900" y="209550"/>
            <a:ext cx="7391400" cy="563563"/>
          </a:xfrm>
        </p:spPr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TRÚC SQL SERVER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THÀNH PHẦN CỦA SQL SERVER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endParaRPr lang="en-US" dirty="0" smtClean="0"/>
          </a:p>
          <a:p>
            <a:r>
              <a:rPr lang="en-US" dirty="0" smtClean="0"/>
              <a:t>Relational Database Engine: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SQL SERVER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ở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Replication: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THÀNH PHẦN CỦA SQL SERVER 2008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Transformation Service: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sang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r>
              <a:rPr lang="en-US" dirty="0" err="1" smtClean="0"/>
              <a:t>Analyse</a:t>
            </a:r>
            <a:r>
              <a:rPr lang="en-US" dirty="0" smtClean="0"/>
              <a:t> Service: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“tri </a:t>
            </a:r>
            <a:r>
              <a:rPr lang="en-US" dirty="0" err="1" smtClean="0"/>
              <a:t>thức</a:t>
            </a:r>
            <a:r>
              <a:rPr lang="en-US" dirty="0" smtClean="0"/>
              <a:t>”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khổng</a:t>
            </a:r>
            <a:r>
              <a:rPr lang="en-US" dirty="0" smtClean="0"/>
              <a:t> </a:t>
            </a:r>
            <a:r>
              <a:rPr lang="en-US" dirty="0" err="1" smtClean="0"/>
              <a:t>lồ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English Query: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trơn</a:t>
            </a:r>
            <a:r>
              <a:rPr lang="en-US" dirty="0" smtClean="0"/>
              <a:t> (plain English)</a:t>
            </a:r>
          </a:p>
          <a:p>
            <a:r>
              <a:rPr lang="en-US" dirty="0" smtClean="0"/>
              <a:t>Meta Data Service: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meta data.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THÀNH PHẦN CỦA SQL SERVER 2008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Configuration Management</a:t>
            </a:r>
          </a:p>
          <a:p>
            <a:r>
              <a:rPr lang="en-US" dirty="0" smtClean="0"/>
              <a:t>SQL Server Management Studio: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Configuration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SQL SERVER</a:t>
            </a:r>
          </a:p>
          <a:p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SQL SERVER</a:t>
            </a:r>
          </a:p>
          <a:p>
            <a:endParaRPr lang="en-US" dirty="0" smtClean="0"/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SQL SERVER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8648700" cy="933450"/>
          </a:xfrm>
        </p:spPr>
        <p:txBody>
          <a:bodyPr/>
          <a:lstStyle/>
          <a:p>
            <a:r>
              <a:rPr lang="en-US" dirty="0" smtClean="0"/>
              <a:t>SQL SERVER MANAGEMENT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5410200"/>
          </a:xfrm>
        </p:spPr>
        <p:txBody>
          <a:bodyPr/>
          <a:lstStyle/>
          <a:p>
            <a:r>
              <a:rPr lang="en-US" sz="3000" dirty="0" err="1" smtClean="0"/>
              <a:t>Là</a:t>
            </a:r>
            <a:r>
              <a:rPr lang="en-US" sz="3000" dirty="0" smtClean="0"/>
              <a:t> </a:t>
            </a:r>
            <a:r>
              <a:rPr lang="en-US" sz="3000" dirty="0" err="1" smtClean="0"/>
              <a:t>công</a:t>
            </a:r>
            <a:r>
              <a:rPr lang="en-US" sz="3000" dirty="0" smtClean="0"/>
              <a:t> </a:t>
            </a:r>
            <a:r>
              <a:rPr lang="en-US" sz="3000" dirty="0" err="1" smtClean="0"/>
              <a:t>cụ</a:t>
            </a:r>
            <a:r>
              <a:rPr lang="en-US" sz="3000" dirty="0" smtClean="0"/>
              <a:t> </a:t>
            </a:r>
            <a:r>
              <a:rPr lang="en-US" sz="3000" dirty="0" err="1" smtClean="0"/>
              <a:t>mới</a:t>
            </a:r>
            <a:r>
              <a:rPr lang="en-US" sz="3000" dirty="0" smtClean="0"/>
              <a:t> </a:t>
            </a:r>
            <a:r>
              <a:rPr lang="en-US" sz="3000" dirty="0" err="1" smtClean="0"/>
              <a:t>có</a:t>
            </a:r>
            <a:r>
              <a:rPr lang="en-US" sz="3000" dirty="0" smtClean="0"/>
              <a:t> </a:t>
            </a:r>
            <a:r>
              <a:rPr lang="en-US" sz="3000" dirty="0" err="1" smtClean="0"/>
              <a:t>từ</a:t>
            </a:r>
            <a:r>
              <a:rPr lang="en-US" sz="3000" dirty="0" smtClean="0"/>
              <a:t> SQL SERVER 2005</a:t>
            </a:r>
          </a:p>
          <a:p>
            <a:endParaRPr lang="en-US" sz="3000" dirty="0" smtClean="0"/>
          </a:p>
          <a:p>
            <a:r>
              <a:rPr lang="en-US" sz="3000" dirty="0" err="1" smtClean="0"/>
              <a:t>Là</a:t>
            </a:r>
            <a:r>
              <a:rPr lang="en-US" sz="3000" dirty="0" smtClean="0"/>
              <a:t> </a:t>
            </a:r>
            <a:r>
              <a:rPr lang="en-US" sz="3000" dirty="0" err="1" smtClean="0"/>
              <a:t>một</a:t>
            </a:r>
            <a:r>
              <a:rPr lang="en-US" sz="3000" dirty="0" smtClean="0"/>
              <a:t> </a:t>
            </a:r>
            <a:r>
              <a:rPr lang="en-US" sz="3000" dirty="0" err="1" smtClean="0"/>
              <a:t>môi</a:t>
            </a:r>
            <a:r>
              <a:rPr lang="en-US" sz="3000" dirty="0" smtClean="0"/>
              <a:t> </a:t>
            </a:r>
            <a:r>
              <a:rPr lang="en-US" sz="3000" dirty="0" err="1" smtClean="0"/>
              <a:t>trường</a:t>
            </a:r>
            <a:r>
              <a:rPr lang="en-US" sz="3000" dirty="0" smtClean="0"/>
              <a:t> </a:t>
            </a:r>
            <a:r>
              <a:rPr lang="en-US" sz="3000" dirty="0" err="1" smtClean="0"/>
              <a:t>được</a:t>
            </a:r>
            <a:r>
              <a:rPr lang="en-US" sz="3000" dirty="0" smtClean="0"/>
              <a:t> </a:t>
            </a:r>
            <a:r>
              <a:rPr lang="en-US" sz="3000" dirty="0" err="1" smtClean="0"/>
              <a:t>tích</a:t>
            </a:r>
            <a:r>
              <a:rPr lang="en-US" sz="3000" dirty="0" smtClean="0"/>
              <a:t> </a:t>
            </a:r>
            <a:r>
              <a:rPr lang="en-US" sz="3000" dirty="0" err="1" smtClean="0"/>
              <a:t>hợp</a:t>
            </a:r>
            <a:r>
              <a:rPr lang="en-US" sz="3000" dirty="0" smtClean="0"/>
              <a:t> </a:t>
            </a:r>
            <a:r>
              <a:rPr lang="en-US" sz="3000" dirty="0" err="1" smtClean="0"/>
              <a:t>các</a:t>
            </a:r>
            <a:r>
              <a:rPr lang="en-US" sz="3000" dirty="0" smtClean="0"/>
              <a:t> </a:t>
            </a:r>
            <a:r>
              <a:rPr lang="en-US" sz="3000" dirty="0" err="1" smtClean="0"/>
              <a:t>tính</a:t>
            </a:r>
            <a:r>
              <a:rPr lang="en-US" sz="3000" dirty="0" smtClean="0"/>
              <a:t> </a:t>
            </a:r>
            <a:r>
              <a:rPr lang="en-US" sz="3000" dirty="0" err="1" smtClean="0"/>
              <a:t>năng</a:t>
            </a:r>
            <a:r>
              <a:rPr lang="en-US" sz="3000" dirty="0" smtClean="0"/>
              <a:t> </a:t>
            </a:r>
            <a:r>
              <a:rPr lang="en-US" sz="3000" dirty="0" err="1" smtClean="0"/>
              <a:t>của</a:t>
            </a:r>
            <a:r>
              <a:rPr lang="en-US" sz="3000" dirty="0" smtClean="0"/>
              <a:t> Enterprise Manager, Query Analyzer </a:t>
            </a:r>
            <a:r>
              <a:rPr lang="en-US" sz="3000" dirty="0" err="1" smtClean="0"/>
              <a:t>và</a:t>
            </a:r>
            <a:r>
              <a:rPr lang="en-US" sz="3000" dirty="0" smtClean="0"/>
              <a:t> Analysis Manager </a:t>
            </a:r>
            <a:r>
              <a:rPr lang="en-US" sz="3000" dirty="0" err="1" smtClean="0"/>
              <a:t>trong</a:t>
            </a:r>
            <a:r>
              <a:rPr lang="en-US" sz="3000" dirty="0" smtClean="0"/>
              <a:t> </a:t>
            </a:r>
            <a:r>
              <a:rPr lang="en-US" sz="3000" dirty="0" err="1" smtClean="0"/>
              <a:t>các</a:t>
            </a:r>
            <a:r>
              <a:rPr lang="en-US" sz="3000" dirty="0" smtClean="0"/>
              <a:t> </a:t>
            </a:r>
            <a:r>
              <a:rPr lang="en-US" sz="3000" dirty="0" err="1" smtClean="0"/>
              <a:t>phiên</a:t>
            </a:r>
            <a:r>
              <a:rPr lang="en-US" sz="3000" dirty="0" smtClean="0"/>
              <a:t> </a:t>
            </a:r>
            <a:r>
              <a:rPr lang="en-US" sz="3000" dirty="0" err="1" smtClean="0"/>
              <a:t>bản</a:t>
            </a:r>
            <a:r>
              <a:rPr lang="en-US" sz="3000" dirty="0" smtClean="0"/>
              <a:t> </a:t>
            </a:r>
            <a:r>
              <a:rPr lang="en-US" sz="3000" dirty="0" err="1" smtClean="0"/>
              <a:t>trước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err="1" smtClean="0"/>
              <a:t>Cung</a:t>
            </a:r>
            <a:r>
              <a:rPr lang="en-US" sz="3000" dirty="0" smtClean="0"/>
              <a:t> </a:t>
            </a:r>
            <a:r>
              <a:rPr lang="en-US" sz="3000" dirty="0" err="1" smtClean="0"/>
              <a:t>cấp</a:t>
            </a:r>
            <a:r>
              <a:rPr lang="en-US" sz="3000" dirty="0" smtClean="0"/>
              <a:t> </a:t>
            </a:r>
            <a:r>
              <a:rPr lang="en-US" sz="3000" dirty="0" err="1" smtClean="0"/>
              <a:t>truy</a:t>
            </a:r>
            <a:r>
              <a:rPr lang="en-US" sz="3000" dirty="0" smtClean="0"/>
              <a:t> </a:t>
            </a:r>
            <a:r>
              <a:rPr lang="en-US" sz="3000" dirty="0" err="1" smtClean="0"/>
              <a:t>xuất</a:t>
            </a:r>
            <a:r>
              <a:rPr lang="en-US" sz="3000" dirty="0" smtClean="0"/>
              <a:t>, </a:t>
            </a:r>
            <a:r>
              <a:rPr lang="en-US" sz="3000" dirty="0" err="1" smtClean="0"/>
              <a:t>cấu</a:t>
            </a:r>
            <a:r>
              <a:rPr lang="en-US" sz="3000" dirty="0" smtClean="0"/>
              <a:t> </a:t>
            </a:r>
            <a:r>
              <a:rPr lang="en-US" sz="3000" dirty="0" err="1" smtClean="0"/>
              <a:t>hình</a:t>
            </a:r>
            <a:r>
              <a:rPr lang="en-US" sz="3000" dirty="0" smtClean="0"/>
              <a:t> </a:t>
            </a:r>
            <a:r>
              <a:rPr lang="en-US" sz="3000" dirty="0" err="1" smtClean="0"/>
              <a:t>và</a:t>
            </a:r>
            <a:r>
              <a:rPr lang="en-US" sz="3000" dirty="0" smtClean="0"/>
              <a:t> </a:t>
            </a:r>
            <a:r>
              <a:rPr lang="en-US" sz="3000" dirty="0" err="1" smtClean="0"/>
              <a:t>quản</a:t>
            </a:r>
            <a:r>
              <a:rPr lang="en-US" sz="3000" dirty="0" smtClean="0"/>
              <a:t> </a:t>
            </a:r>
            <a:r>
              <a:rPr lang="en-US" sz="3000" dirty="0" err="1" smtClean="0"/>
              <a:t>trị</a:t>
            </a:r>
            <a:r>
              <a:rPr lang="en-US" sz="3000" dirty="0" smtClean="0"/>
              <a:t> </a:t>
            </a:r>
            <a:r>
              <a:rPr lang="en-US" sz="3000" dirty="0" err="1" smtClean="0"/>
              <a:t>tất</a:t>
            </a:r>
            <a:r>
              <a:rPr lang="en-US" sz="3000" dirty="0" smtClean="0"/>
              <a:t> </a:t>
            </a:r>
            <a:r>
              <a:rPr lang="en-US" sz="3000" dirty="0" err="1" smtClean="0"/>
              <a:t>cả</a:t>
            </a:r>
            <a:r>
              <a:rPr lang="en-US" sz="3000" dirty="0" smtClean="0"/>
              <a:t> </a:t>
            </a:r>
            <a:r>
              <a:rPr lang="en-US" sz="3000" dirty="0" err="1" smtClean="0"/>
              <a:t>các</a:t>
            </a:r>
            <a:r>
              <a:rPr lang="en-US" sz="3000" dirty="0" smtClean="0"/>
              <a:t> </a:t>
            </a:r>
            <a:r>
              <a:rPr lang="en-US" sz="3000" dirty="0" err="1" smtClean="0"/>
              <a:t>thành</a:t>
            </a:r>
            <a:r>
              <a:rPr lang="en-US" sz="3000" dirty="0" smtClean="0"/>
              <a:t> </a:t>
            </a:r>
            <a:r>
              <a:rPr lang="en-US" sz="3000" dirty="0" err="1" smtClean="0"/>
              <a:t>phần</a:t>
            </a:r>
            <a:r>
              <a:rPr lang="en-US" sz="3000" dirty="0" smtClean="0"/>
              <a:t> </a:t>
            </a:r>
            <a:r>
              <a:rPr lang="en-US" sz="3000" dirty="0" err="1" smtClean="0"/>
              <a:t>của</a:t>
            </a:r>
            <a:r>
              <a:rPr lang="en-US" sz="3000" dirty="0" smtClean="0"/>
              <a:t> </a:t>
            </a:r>
            <a:r>
              <a:rPr lang="en-US" sz="3000" smtClean="0"/>
              <a:t>SQL SERVER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CSDL</a:t>
            </a:r>
          </a:p>
          <a:p>
            <a:endParaRPr lang="en-US" dirty="0" smtClean="0"/>
          </a:p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server</a:t>
            </a:r>
          </a:p>
          <a:p>
            <a:endParaRPr lang="en-US" dirty="0" smtClean="0"/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,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,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server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8648700" cy="933450"/>
          </a:xfrm>
        </p:spPr>
        <p:txBody>
          <a:bodyPr/>
          <a:lstStyle/>
          <a:p>
            <a:r>
              <a:rPr lang="en-US" dirty="0" smtClean="0"/>
              <a:t>SQL SERVER MANAGEMENT STUDIO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: HQTCSDL</a:t>
            </a:r>
          </a:p>
          <a:p>
            <a:pPr algn="just"/>
            <a:r>
              <a:rPr lang="en-US" dirty="0" smtClean="0"/>
              <a:t> Database Management System </a:t>
            </a:r>
            <a:r>
              <a:rPr lang="en-US" dirty="0" err="1" smtClean="0"/>
              <a:t>là</a:t>
            </a:r>
            <a:r>
              <a:rPr lang="en-US" dirty="0" smtClean="0"/>
              <a:t>: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hay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,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CSDL.</a:t>
            </a:r>
          </a:p>
          <a:p>
            <a:pPr algn="just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HQTCSDL: Oracle, SQL Server, Access, My SQL…</a:t>
            </a:r>
          </a:p>
          <a:p>
            <a:pPr algn="just"/>
            <a:r>
              <a:rPr lang="en-US" dirty="0" err="1" smtClean="0"/>
              <a:t>Các</a:t>
            </a:r>
            <a:r>
              <a:rPr lang="en-US" dirty="0" smtClean="0"/>
              <a:t> HQTCSDL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Tables: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Columns: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 smtClean="0"/>
          </a:p>
          <a:p>
            <a:r>
              <a:rPr lang="en-US" dirty="0" smtClean="0"/>
              <a:t>Rows: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 smtClean="0"/>
          </a:p>
          <a:p>
            <a:r>
              <a:rPr lang="en-US" dirty="0" smtClean="0"/>
              <a:t>Data Types: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Constraint: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Defauts</a:t>
            </a:r>
            <a:r>
              <a:rPr lang="en-US" dirty="0" smtClean="0"/>
              <a:t>: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r>
              <a:rPr lang="en-US" dirty="0" smtClean="0"/>
              <a:t>Rules: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Index: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r>
              <a:rPr lang="en-US" dirty="0" smtClean="0"/>
              <a:t>View: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endParaRPr lang="en-US" dirty="0" smtClean="0"/>
          </a:p>
          <a:p>
            <a:r>
              <a:rPr lang="en-US" dirty="0" smtClean="0"/>
              <a:t>Store procedures, Functions, Triggers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SQL Server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trigger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user-defined function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dung stored-procedure</a:t>
            </a:r>
          </a:p>
          <a:p>
            <a:pPr lvl="1"/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 smtClean="0"/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endParaRPr lang="en-US" dirty="0" smtClean="0"/>
          </a:p>
          <a:p>
            <a:pPr lvl="1"/>
            <a:r>
              <a:rPr lang="en-US" dirty="0" smtClean="0"/>
              <a:t>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ƯU </a:t>
            </a:r>
            <a:r>
              <a:rPr lang="en-US" dirty="0" err="1" smtClean="0"/>
              <a:t>ĐiỂM</a:t>
            </a:r>
            <a:r>
              <a:rPr lang="en-US" dirty="0" smtClean="0"/>
              <a:t> CỦA HQTCSDL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 smtClean="0"/>
              <a:t>Quản</a:t>
            </a:r>
            <a:r>
              <a:rPr lang="en-US" sz="3600" dirty="0" smtClean="0"/>
              <a:t> </a:t>
            </a:r>
            <a:r>
              <a:rPr lang="en-US" sz="3600" dirty="0" err="1" smtClean="0"/>
              <a:t>lý</a:t>
            </a:r>
            <a:r>
              <a:rPr lang="en-US" sz="3600" dirty="0" smtClean="0"/>
              <a:t> </a:t>
            </a:r>
            <a:r>
              <a:rPr lang="en-US" sz="3600" dirty="0" err="1" smtClean="0"/>
              <a:t>được</a:t>
            </a:r>
            <a:r>
              <a:rPr lang="en-US" sz="3600" dirty="0" smtClean="0"/>
              <a:t> </a:t>
            </a:r>
            <a:r>
              <a:rPr lang="en-US" sz="3600" dirty="0" err="1" smtClean="0"/>
              <a:t>dữ</a:t>
            </a:r>
            <a:r>
              <a:rPr lang="en-US" sz="3600" dirty="0" smtClean="0"/>
              <a:t> </a:t>
            </a:r>
            <a:r>
              <a:rPr lang="en-US" sz="3600" dirty="0" err="1" smtClean="0"/>
              <a:t>liệu</a:t>
            </a:r>
            <a:r>
              <a:rPr lang="en-US" sz="3600" dirty="0" smtClean="0"/>
              <a:t>: </a:t>
            </a:r>
            <a:r>
              <a:rPr lang="en-US" sz="3600" dirty="0" err="1" smtClean="0"/>
              <a:t>tránh</a:t>
            </a:r>
            <a:r>
              <a:rPr lang="en-US" sz="3600" dirty="0" smtClean="0"/>
              <a:t> </a:t>
            </a:r>
            <a:r>
              <a:rPr lang="en-US" sz="3600" dirty="0" err="1" smtClean="0"/>
              <a:t>làm</a:t>
            </a:r>
            <a:r>
              <a:rPr lang="en-US" sz="3600" dirty="0" smtClean="0"/>
              <a:t> </a:t>
            </a:r>
            <a:r>
              <a:rPr lang="en-US" sz="3600" dirty="0" err="1" smtClean="0"/>
              <a:t>dư</a:t>
            </a:r>
            <a:r>
              <a:rPr lang="en-US" sz="3600" dirty="0" smtClean="0"/>
              <a:t> </a:t>
            </a:r>
            <a:r>
              <a:rPr lang="en-US" sz="3600" dirty="0" err="1" smtClean="0"/>
              <a:t>thừa</a:t>
            </a:r>
            <a:r>
              <a:rPr lang="en-US" sz="3600" dirty="0" smtClean="0"/>
              <a:t>, </a:t>
            </a:r>
            <a:r>
              <a:rPr lang="en-US" sz="3600" dirty="0" err="1" smtClean="0"/>
              <a:t>mất</a:t>
            </a:r>
            <a:r>
              <a:rPr lang="en-US" sz="3600" dirty="0" smtClean="0"/>
              <a:t> </a:t>
            </a:r>
            <a:r>
              <a:rPr lang="en-US" sz="3600" dirty="0" err="1" smtClean="0"/>
              <a:t>mát</a:t>
            </a:r>
            <a:r>
              <a:rPr lang="en-US" sz="3600" dirty="0" smtClean="0"/>
              <a:t> </a:t>
            </a:r>
            <a:r>
              <a:rPr lang="en-US" sz="3600" dirty="0" err="1" smtClean="0"/>
              <a:t>thông</a:t>
            </a:r>
            <a:r>
              <a:rPr lang="en-US" sz="3600" dirty="0" smtClean="0"/>
              <a:t> tin</a:t>
            </a:r>
          </a:p>
          <a:p>
            <a:r>
              <a:rPr lang="en-US" sz="3600" dirty="0" err="1" smtClean="0"/>
              <a:t>Đảm</a:t>
            </a:r>
            <a:r>
              <a:rPr lang="en-US" sz="3600" dirty="0" smtClean="0"/>
              <a:t> </a:t>
            </a:r>
            <a:r>
              <a:rPr lang="en-US" sz="3600" dirty="0" err="1" smtClean="0"/>
              <a:t>bảo</a:t>
            </a:r>
            <a:r>
              <a:rPr lang="en-US" sz="3600" dirty="0" smtClean="0"/>
              <a:t> </a:t>
            </a:r>
            <a:r>
              <a:rPr lang="en-US" sz="3600" dirty="0" err="1" smtClean="0"/>
              <a:t>tính</a:t>
            </a:r>
            <a:r>
              <a:rPr lang="en-US" sz="3600" dirty="0" smtClean="0"/>
              <a:t> </a:t>
            </a:r>
            <a:r>
              <a:rPr lang="en-US" sz="3600" dirty="0" err="1" smtClean="0"/>
              <a:t>nhất</a:t>
            </a:r>
            <a:r>
              <a:rPr lang="en-US" sz="3600" dirty="0" smtClean="0"/>
              <a:t> </a:t>
            </a:r>
            <a:r>
              <a:rPr lang="en-US" sz="3600" dirty="0" err="1" smtClean="0"/>
              <a:t>quán</a:t>
            </a:r>
            <a:r>
              <a:rPr lang="en-US" sz="3600" dirty="0" smtClean="0"/>
              <a:t> </a:t>
            </a:r>
            <a:r>
              <a:rPr lang="en-US" sz="3600" dirty="0" err="1" smtClean="0"/>
              <a:t>toàn</a:t>
            </a:r>
            <a:r>
              <a:rPr lang="en-US" sz="3600" dirty="0" smtClean="0"/>
              <a:t> </a:t>
            </a:r>
            <a:r>
              <a:rPr lang="en-US" sz="3600" dirty="0" err="1" smtClean="0"/>
              <a:t>vẹn</a:t>
            </a:r>
            <a:r>
              <a:rPr lang="en-US" sz="3600" dirty="0" smtClean="0"/>
              <a:t> </a:t>
            </a:r>
            <a:r>
              <a:rPr lang="en-US" sz="3600" dirty="0" err="1" smtClean="0"/>
              <a:t>cho</a:t>
            </a:r>
            <a:r>
              <a:rPr lang="en-US" sz="3600" dirty="0" smtClean="0"/>
              <a:t> </a:t>
            </a:r>
            <a:r>
              <a:rPr lang="en-US" sz="3600" dirty="0" err="1" smtClean="0"/>
              <a:t>dữ</a:t>
            </a:r>
            <a:r>
              <a:rPr lang="en-US" sz="3600" dirty="0" smtClean="0"/>
              <a:t> </a:t>
            </a:r>
            <a:r>
              <a:rPr lang="en-US" sz="3600" dirty="0" err="1" smtClean="0"/>
              <a:t>liệu</a:t>
            </a:r>
            <a:endParaRPr lang="en-US" sz="3600" dirty="0" smtClean="0"/>
          </a:p>
          <a:p>
            <a:r>
              <a:rPr lang="en-US" sz="3600" dirty="0" err="1" smtClean="0"/>
              <a:t>Tạo</a:t>
            </a:r>
            <a:r>
              <a:rPr lang="en-US" sz="3600" dirty="0" smtClean="0"/>
              <a:t> </a:t>
            </a:r>
            <a:r>
              <a:rPr lang="en-US" sz="3600" dirty="0" err="1" smtClean="0"/>
              <a:t>khả</a:t>
            </a:r>
            <a:r>
              <a:rPr lang="en-US" sz="3600" dirty="0" smtClean="0"/>
              <a:t> </a:t>
            </a:r>
            <a:r>
              <a:rPr lang="en-US" sz="3600" dirty="0" err="1" smtClean="0"/>
              <a:t>năng</a:t>
            </a:r>
            <a:r>
              <a:rPr lang="en-US" sz="3600" dirty="0" smtClean="0"/>
              <a:t> </a:t>
            </a:r>
            <a:r>
              <a:rPr lang="en-US" sz="3600" dirty="0" err="1" smtClean="0"/>
              <a:t>chia</a:t>
            </a:r>
            <a:r>
              <a:rPr lang="en-US" sz="3600" dirty="0" smtClean="0"/>
              <a:t> </a:t>
            </a:r>
            <a:r>
              <a:rPr lang="en-US" sz="3600" dirty="0" err="1" smtClean="0"/>
              <a:t>sẻ</a:t>
            </a:r>
            <a:r>
              <a:rPr lang="en-US" sz="3600" dirty="0" smtClean="0"/>
              <a:t> </a:t>
            </a:r>
            <a:r>
              <a:rPr lang="en-US" sz="3600" dirty="0" err="1" smtClean="0"/>
              <a:t>dữ</a:t>
            </a:r>
            <a:r>
              <a:rPr lang="en-US" sz="3600" dirty="0" smtClean="0"/>
              <a:t> </a:t>
            </a:r>
            <a:r>
              <a:rPr lang="en-US" sz="3600" dirty="0" err="1" smtClean="0"/>
              <a:t>liệu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NHƯỢC </a:t>
            </a:r>
            <a:r>
              <a:rPr lang="en-US" dirty="0" err="1" smtClean="0"/>
              <a:t>ĐiỂM</a:t>
            </a:r>
            <a:r>
              <a:rPr lang="en-US" dirty="0" smtClean="0"/>
              <a:t> CỦA HQTCSDL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Khá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endParaRPr lang="en-US" dirty="0" smtClean="0"/>
          </a:p>
          <a:p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ĐẶC </a:t>
            </a:r>
            <a:r>
              <a:rPr lang="en-US" dirty="0" err="1" smtClean="0"/>
              <a:t>ĐiỂM</a:t>
            </a:r>
            <a:r>
              <a:rPr lang="en-US" dirty="0" smtClean="0"/>
              <a:t> CỦA HQTCSDL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user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user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CSDL</a:t>
            </a:r>
            <a:r>
              <a:rPr lang="en-US" dirty="0" smtClean="0"/>
              <a:t>,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CSDL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user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,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SQL SERVER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7788"/>
            <a:ext cx="9144000" cy="2386012"/>
          </a:xfrm>
        </p:spPr>
        <p:txBody>
          <a:bodyPr/>
          <a:lstStyle/>
          <a:p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quản</a:t>
            </a:r>
            <a:r>
              <a:rPr lang="en-US" sz="3200" dirty="0" smtClean="0"/>
              <a:t> </a:t>
            </a:r>
            <a:r>
              <a:rPr lang="en-US" sz="3200" dirty="0" err="1" smtClean="0"/>
              <a:t>trị</a:t>
            </a:r>
            <a:r>
              <a:rPr lang="en-US" sz="3200" dirty="0" smtClean="0"/>
              <a:t> </a:t>
            </a:r>
            <a:r>
              <a:rPr lang="en-US" sz="3200" dirty="0" err="1" smtClean="0"/>
              <a:t>cơ</a:t>
            </a:r>
            <a:r>
              <a:rPr lang="en-US" sz="3200" dirty="0" smtClean="0"/>
              <a:t> </a:t>
            </a:r>
            <a:r>
              <a:rPr lang="en-US" sz="3200" dirty="0" err="1" smtClean="0"/>
              <a:t>sở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</a:t>
            </a:r>
            <a:r>
              <a:rPr lang="en-US" sz="3200" dirty="0" err="1" smtClean="0"/>
              <a:t>quan</a:t>
            </a:r>
            <a:r>
              <a:rPr lang="en-US" sz="3200" dirty="0" smtClean="0"/>
              <a:t> </a:t>
            </a:r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b="1" dirty="0" smtClean="0"/>
              <a:t>Relational </a:t>
            </a:r>
            <a:r>
              <a:rPr lang="en-US" sz="3200" b="1" dirty="0" err="1" smtClean="0"/>
              <a:t>DataBase</a:t>
            </a:r>
            <a:r>
              <a:rPr lang="en-US" sz="3200" b="1" dirty="0" smtClean="0"/>
              <a:t> Management System RDBMS</a:t>
            </a:r>
            <a:r>
              <a:rPr lang="en-US" sz="3200" dirty="0" smtClean="0"/>
              <a:t> </a:t>
            </a:r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Transaction-SQL </a:t>
            </a:r>
            <a:r>
              <a:rPr lang="en-US" sz="3200" dirty="0" err="1" smtClean="0"/>
              <a:t>để</a:t>
            </a:r>
            <a:r>
              <a:rPr lang="en-US" sz="3200" dirty="0" smtClean="0"/>
              <a:t> </a:t>
            </a:r>
            <a:r>
              <a:rPr lang="en-US" sz="3200" dirty="0" err="1" smtClean="0"/>
              <a:t>trao</a:t>
            </a:r>
            <a:r>
              <a:rPr lang="en-US" sz="3200" dirty="0" smtClean="0"/>
              <a:t> </a:t>
            </a:r>
            <a:r>
              <a:rPr lang="en-US" sz="3200" dirty="0" err="1" smtClean="0"/>
              <a:t>đổi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</a:t>
            </a:r>
            <a:r>
              <a:rPr lang="en-US" sz="3200" dirty="0" err="1" smtClean="0"/>
              <a:t>giữa</a:t>
            </a:r>
            <a:r>
              <a:rPr lang="en-US" sz="3200" dirty="0" smtClean="0"/>
              <a:t> client </a:t>
            </a:r>
            <a:r>
              <a:rPr lang="en-US" sz="3200" dirty="0" err="1" smtClean="0"/>
              <a:t>và</a:t>
            </a:r>
            <a:r>
              <a:rPr lang="en-US" sz="3200" dirty="0" smtClean="0"/>
              <a:t> server</a:t>
            </a:r>
          </a:p>
          <a:p>
            <a:endParaRPr lang="en-US" sz="3200" dirty="0" smtClean="0"/>
          </a:p>
          <a:p>
            <a:endParaRPr lang="en-US" sz="3200" dirty="0" smtClean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505200"/>
            <a:ext cx="7239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1347788"/>
            <a:ext cx="9144000" cy="5510212"/>
          </a:xfrm>
        </p:spPr>
        <p:txBody>
          <a:bodyPr/>
          <a:lstStyle/>
          <a:p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khả</a:t>
            </a:r>
            <a:r>
              <a:rPr lang="en-US" sz="3200" dirty="0" smtClean="0"/>
              <a:t> </a:t>
            </a:r>
            <a:r>
              <a:rPr lang="en-US" sz="3200" dirty="0" err="1" smtClean="0"/>
              <a:t>năng</a:t>
            </a:r>
            <a:r>
              <a:rPr lang="en-US" sz="3200" dirty="0" smtClean="0"/>
              <a:t> </a:t>
            </a:r>
            <a:r>
              <a:rPr lang="en-US" sz="3200" dirty="0" err="1" smtClean="0"/>
              <a:t>chạy</a:t>
            </a:r>
            <a:r>
              <a:rPr lang="en-US" sz="3200" dirty="0" smtClean="0"/>
              <a:t> </a:t>
            </a:r>
            <a:r>
              <a:rPr lang="en-US" sz="3200" dirty="0" err="1" smtClean="0"/>
              <a:t>trên</a:t>
            </a:r>
            <a:r>
              <a:rPr lang="en-US" sz="3200" dirty="0" smtClean="0"/>
              <a:t> </a:t>
            </a:r>
            <a:r>
              <a:rPr lang="en-US" sz="3200" dirty="0" err="1" smtClean="0"/>
              <a:t>môi</a:t>
            </a:r>
            <a:r>
              <a:rPr lang="en-US" sz="3200" dirty="0" smtClean="0"/>
              <a:t> </a:t>
            </a:r>
            <a:r>
              <a:rPr lang="en-US" sz="3200" dirty="0" err="1" smtClean="0"/>
              <a:t>trường</a:t>
            </a:r>
            <a:r>
              <a:rPr lang="en-US" sz="3200" dirty="0" smtClean="0"/>
              <a:t> </a:t>
            </a:r>
            <a:r>
              <a:rPr lang="en-US" sz="3200" dirty="0" err="1" smtClean="0"/>
              <a:t>cơ</a:t>
            </a:r>
            <a:r>
              <a:rPr lang="en-US" sz="3200" dirty="0" smtClean="0"/>
              <a:t> </a:t>
            </a:r>
            <a:r>
              <a:rPr lang="en-US" sz="3200" dirty="0" err="1" smtClean="0"/>
              <a:t>sở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</a:t>
            </a:r>
            <a:r>
              <a:rPr lang="en-US" sz="3200" dirty="0" err="1" smtClean="0"/>
              <a:t>rẩt</a:t>
            </a:r>
            <a:r>
              <a:rPr lang="en-US" sz="3200" dirty="0" smtClean="0"/>
              <a:t> </a:t>
            </a:r>
            <a:r>
              <a:rPr lang="en-US" sz="3200" dirty="0" err="1" smtClean="0"/>
              <a:t>lớn</a:t>
            </a:r>
            <a:r>
              <a:rPr lang="en-US" sz="3200" dirty="0" smtClean="0"/>
              <a:t> (Very Large Database </a:t>
            </a:r>
            <a:r>
              <a:rPr lang="en-US" sz="3200" dirty="0" err="1" smtClean="0"/>
              <a:t>Environement</a:t>
            </a:r>
            <a:r>
              <a:rPr lang="en-US" sz="3200" dirty="0" smtClean="0"/>
              <a:t>), </a:t>
            </a:r>
            <a:r>
              <a:rPr lang="en-US" sz="3200" dirty="0" err="1" smtClean="0"/>
              <a:t>lên</a:t>
            </a:r>
            <a:r>
              <a:rPr lang="en-US" sz="3200" dirty="0" smtClean="0"/>
              <a:t> </a:t>
            </a:r>
            <a:r>
              <a:rPr lang="en-US" sz="3200" dirty="0" err="1" smtClean="0"/>
              <a:t>đến</a:t>
            </a:r>
            <a:r>
              <a:rPr lang="en-US" sz="3200" dirty="0" smtClean="0"/>
              <a:t> </a:t>
            </a:r>
            <a:r>
              <a:rPr lang="en-US" sz="3200" dirty="0" err="1" smtClean="0"/>
              <a:t>TeraByte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Phục</a:t>
            </a:r>
            <a:r>
              <a:rPr lang="en-US" sz="3200" dirty="0" smtClean="0"/>
              <a:t> </a:t>
            </a:r>
            <a:r>
              <a:rPr lang="en-US" sz="3200" dirty="0" err="1" smtClean="0"/>
              <a:t>vụ</a:t>
            </a:r>
            <a:r>
              <a:rPr lang="en-US" sz="3200" dirty="0" smtClean="0"/>
              <a:t> </a:t>
            </a:r>
            <a:r>
              <a:rPr lang="en-US" sz="3200" dirty="0" err="1" smtClean="0"/>
              <a:t>cùng</a:t>
            </a:r>
            <a:r>
              <a:rPr lang="en-US" sz="3200" dirty="0" smtClean="0"/>
              <a:t> </a:t>
            </a:r>
            <a:r>
              <a:rPr lang="en-US" sz="3200" dirty="0" err="1" smtClean="0"/>
              <a:t>lúc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hàng</a:t>
            </a:r>
            <a:r>
              <a:rPr lang="en-US" sz="3200" dirty="0" smtClean="0"/>
              <a:t> </a:t>
            </a:r>
            <a:r>
              <a:rPr lang="en-US" sz="3200" dirty="0" err="1" smtClean="0"/>
              <a:t>ngàn</a:t>
            </a:r>
            <a:r>
              <a:rPr lang="en-US" sz="3200" dirty="0" smtClean="0"/>
              <a:t> user</a:t>
            </a:r>
          </a:p>
          <a:p>
            <a:r>
              <a:rPr lang="en-US" sz="3200" dirty="0" err="1" smtClean="0"/>
              <a:t>Hỗ</a:t>
            </a:r>
            <a:r>
              <a:rPr lang="en-US" sz="3200" dirty="0" smtClean="0"/>
              <a:t> </a:t>
            </a:r>
            <a:r>
              <a:rPr lang="en-US" sz="3200" dirty="0" err="1" smtClean="0"/>
              <a:t>trợ</a:t>
            </a:r>
            <a:r>
              <a:rPr lang="en-US" sz="3200" dirty="0" smtClean="0"/>
              <a:t> </a:t>
            </a:r>
            <a:r>
              <a:rPr lang="en-US" sz="3200" dirty="0" err="1" smtClean="0"/>
              <a:t>việc</a:t>
            </a:r>
            <a:r>
              <a:rPr lang="en-US" sz="3200" dirty="0" smtClean="0"/>
              <a:t> </a:t>
            </a:r>
            <a:r>
              <a:rPr lang="en-US" sz="3200" dirty="0" err="1" smtClean="0"/>
              <a:t>triển</a:t>
            </a:r>
            <a:r>
              <a:rPr lang="en-US" sz="3200" dirty="0" smtClean="0"/>
              <a:t> </a:t>
            </a:r>
            <a:r>
              <a:rPr lang="en-US" sz="3200" dirty="0" err="1" smtClean="0"/>
              <a:t>khai</a:t>
            </a:r>
            <a:r>
              <a:rPr lang="en-US" sz="3200" dirty="0" smtClean="0"/>
              <a:t> </a:t>
            </a:r>
            <a:r>
              <a:rPr lang="en-US" sz="3200" dirty="0" err="1" smtClean="0"/>
              <a:t>CSDL</a:t>
            </a:r>
            <a:r>
              <a:rPr lang="en-US" sz="3200" dirty="0" smtClean="0"/>
              <a:t>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tán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phát</a:t>
            </a:r>
            <a:r>
              <a:rPr lang="en-US" sz="3200" dirty="0" smtClean="0"/>
              <a:t> </a:t>
            </a:r>
            <a:r>
              <a:rPr lang="en-US" sz="3200" dirty="0" err="1" smtClean="0"/>
              <a:t>triển</a:t>
            </a:r>
            <a:r>
              <a:rPr lang="en-US" sz="3200" dirty="0" smtClean="0"/>
              <a:t> </a:t>
            </a:r>
            <a:r>
              <a:rPr lang="en-US" sz="3200" dirty="0" err="1" smtClean="0"/>
              <a:t>ứng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trên</a:t>
            </a:r>
            <a:r>
              <a:rPr lang="en-US" sz="3200" dirty="0" smtClean="0"/>
              <a:t> internet</a:t>
            </a:r>
          </a:p>
          <a:p>
            <a:r>
              <a:rPr lang="en-US" sz="3200" dirty="0" smtClean="0"/>
              <a:t>Cho </a:t>
            </a:r>
            <a:r>
              <a:rPr lang="en-US" sz="3200" dirty="0" err="1" smtClean="0"/>
              <a:t>phép</a:t>
            </a:r>
            <a:r>
              <a:rPr lang="en-US" sz="3200" dirty="0" smtClean="0"/>
              <a:t> </a:t>
            </a:r>
            <a:r>
              <a:rPr lang="en-US" sz="3200" dirty="0" err="1" smtClean="0"/>
              <a:t>lập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kết</a:t>
            </a:r>
            <a:r>
              <a:rPr lang="en-US" sz="3200" dirty="0" smtClean="0"/>
              <a:t> </a:t>
            </a:r>
            <a:r>
              <a:rPr lang="en-US" sz="3200" dirty="0" err="1" smtClean="0"/>
              <a:t>nối</a:t>
            </a:r>
            <a:r>
              <a:rPr lang="en-US" sz="3200" dirty="0" smtClean="0"/>
              <a:t> </a:t>
            </a:r>
            <a:r>
              <a:rPr lang="en-US" sz="3200" dirty="0" err="1" smtClean="0"/>
              <a:t>với</a:t>
            </a:r>
            <a:r>
              <a:rPr lang="en-US" sz="3200" dirty="0" smtClean="0"/>
              <a:t> </a:t>
            </a:r>
            <a:r>
              <a:rPr lang="en-US" sz="3200" dirty="0" err="1" smtClean="0"/>
              <a:t>nhiều</a:t>
            </a:r>
            <a:r>
              <a:rPr lang="en-US" sz="3200" dirty="0" smtClean="0"/>
              <a:t> </a:t>
            </a:r>
            <a:r>
              <a:rPr lang="en-US" sz="3200" dirty="0" err="1" smtClean="0"/>
              <a:t>ngôn</a:t>
            </a:r>
            <a:r>
              <a:rPr lang="en-US" sz="3200" dirty="0" smtClean="0"/>
              <a:t> </a:t>
            </a:r>
            <a:r>
              <a:rPr lang="en-US" sz="3200" dirty="0" err="1" smtClean="0"/>
              <a:t>ngữ</a:t>
            </a:r>
            <a:r>
              <a:rPr lang="en-US" sz="3200" dirty="0" smtClean="0"/>
              <a:t> </a:t>
            </a:r>
            <a:r>
              <a:rPr lang="en-US" sz="3200" dirty="0" err="1" smtClean="0"/>
              <a:t>lập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khác</a:t>
            </a:r>
            <a:r>
              <a:rPr lang="en-US" sz="3200" dirty="0" smtClean="0"/>
              <a:t> (VB, VC++, C#, ASP…)</a:t>
            </a:r>
          </a:p>
          <a:p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câu</a:t>
            </a:r>
            <a:r>
              <a:rPr lang="en-US" sz="3200" dirty="0" smtClean="0"/>
              <a:t> </a:t>
            </a:r>
            <a:r>
              <a:rPr lang="en-US" sz="3200" dirty="0" err="1" smtClean="0"/>
              <a:t>lệnh</a:t>
            </a:r>
            <a:r>
              <a:rPr lang="en-US" sz="3200" dirty="0" smtClean="0"/>
              <a:t> </a:t>
            </a:r>
            <a:r>
              <a:rPr lang="en-US" sz="3200" dirty="0" err="1" smtClean="0"/>
              <a:t>truy</a:t>
            </a:r>
            <a:r>
              <a:rPr lang="en-US" sz="3200" dirty="0" smtClean="0"/>
              <a:t> </a:t>
            </a:r>
            <a:r>
              <a:rPr lang="en-US" sz="3200" dirty="0" err="1" smtClean="0"/>
              <a:t>vấn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Transaction-SQL</a:t>
            </a:r>
          </a:p>
          <a:p>
            <a:pPr>
              <a:buNone/>
            </a:pPr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white">
          <a:xfrm>
            <a:off x="1638300" y="361950"/>
            <a:ext cx="73914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57200" marR="0" lvl="0" indent="-45720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Giới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thiệu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về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SQL SERVER 2008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TRANSACTION-SQL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SQL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dưa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ANSI (American National Standard Institute)</a:t>
            </a:r>
          </a:p>
          <a:p>
            <a:r>
              <a:rPr lang="en-US" dirty="0" smtClean="0"/>
              <a:t>T-SQL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3 </a:t>
            </a:r>
            <a:r>
              <a:rPr lang="en-US" dirty="0" err="1" smtClean="0"/>
              <a:t>nhóm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DDL</a:t>
            </a:r>
            <a:r>
              <a:rPr lang="en-US" dirty="0" smtClean="0"/>
              <a:t>: CREATE, ALTER, DROP</a:t>
            </a:r>
          </a:p>
          <a:p>
            <a:pPr lvl="1"/>
            <a:r>
              <a:rPr lang="en-US" dirty="0" err="1" smtClean="0"/>
              <a:t>DML</a:t>
            </a:r>
            <a:r>
              <a:rPr lang="en-US" dirty="0" smtClean="0"/>
              <a:t>: SELECT, INSERT, UPDATE</a:t>
            </a:r>
          </a:p>
          <a:p>
            <a:pPr lvl="1"/>
            <a:r>
              <a:rPr lang="en-US" dirty="0" err="1" smtClean="0"/>
              <a:t>DCL</a:t>
            </a:r>
            <a:r>
              <a:rPr lang="en-US" dirty="0" smtClean="0"/>
              <a:t>: DENY, GRANT, REVOKE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01g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A3E86"/>
        </a:dk1>
        <a:lt1>
          <a:srgbClr val="C1CFDD"/>
        </a:lt1>
        <a:dk2>
          <a:srgbClr val="000000"/>
        </a:dk2>
        <a:lt2>
          <a:srgbClr val="B2B2B2"/>
        </a:lt2>
        <a:accent1>
          <a:srgbClr val="4AAAC0"/>
        </a:accent1>
        <a:accent2>
          <a:srgbClr val="6600FF"/>
        </a:accent2>
        <a:accent3>
          <a:srgbClr val="DDE4EB"/>
        </a:accent3>
        <a:accent4>
          <a:srgbClr val="143472"/>
        </a:accent4>
        <a:accent5>
          <a:srgbClr val="B1D2DC"/>
        </a:accent5>
        <a:accent6>
          <a:srgbClr val="5C00E7"/>
        </a:accent6>
        <a:hlink>
          <a:srgbClr val="0066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B166E"/>
        </a:dk1>
        <a:lt1>
          <a:srgbClr val="AADBFC"/>
        </a:lt1>
        <a:dk2>
          <a:srgbClr val="003366"/>
        </a:dk2>
        <a:lt2>
          <a:srgbClr val="B2B2B2"/>
        </a:lt2>
        <a:accent1>
          <a:srgbClr val="19B17B"/>
        </a:accent1>
        <a:accent2>
          <a:srgbClr val="E57B1B"/>
        </a:accent2>
        <a:accent3>
          <a:srgbClr val="D2EAFD"/>
        </a:accent3>
        <a:accent4>
          <a:srgbClr val="23115D"/>
        </a:accent4>
        <a:accent5>
          <a:srgbClr val="ABD5BF"/>
        </a:accent5>
        <a:accent6>
          <a:srgbClr val="CF6F17"/>
        </a:accent6>
        <a:hlink>
          <a:srgbClr val="0066CC"/>
        </a:hlink>
        <a:folHlink>
          <a:srgbClr val="8C71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335338"/>
        </a:dk1>
        <a:lt1>
          <a:srgbClr val="D7E4BE"/>
        </a:lt1>
        <a:dk2>
          <a:srgbClr val="000066"/>
        </a:dk2>
        <a:lt2>
          <a:srgbClr val="B2B2B2"/>
        </a:lt2>
        <a:accent1>
          <a:srgbClr val="2F86B1"/>
        </a:accent1>
        <a:accent2>
          <a:srgbClr val="D2761A"/>
        </a:accent2>
        <a:accent3>
          <a:srgbClr val="E8EFDB"/>
        </a:accent3>
        <a:accent4>
          <a:srgbClr val="2A462E"/>
        </a:accent4>
        <a:accent5>
          <a:srgbClr val="ADC3D5"/>
        </a:accent5>
        <a:accent6>
          <a:srgbClr val="BE6A16"/>
        </a:accent6>
        <a:hlink>
          <a:srgbClr val="368463"/>
        </a:hlink>
        <a:folHlink>
          <a:srgbClr val="481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9760</TotalTime>
  <Words>1414</Words>
  <Application>Microsoft Office PowerPoint</Application>
  <PresentationFormat>On-screen Show (4:3)</PresentationFormat>
  <Paragraphs>125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돋움</vt:lpstr>
      <vt:lpstr>Times New Roman</vt:lpstr>
      <vt:lpstr>Verdana</vt:lpstr>
      <vt:lpstr>Wingdings</vt:lpstr>
      <vt:lpstr>cdb2004101gl</vt:lpstr>
      <vt:lpstr>PowerPoint Presentation</vt:lpstr>
      <vt:lpstr>HỆ QUẢN TRỊ CƠ SỞ DỮ LiỆU</vt:lpstr>
      <vt:lpstr>ƯU ĐiỂM CỦA HQTCSDL</vt:lpstr>
      <vt:lpstr>NHƯỢC ĐiỂM CỦA HQTCSDL</vt:lpstr>
      <vt:lpstr>ĐẶC ĐiỂM CỦA HQTCSDL</vt:lpstr>
      <vt:lpstr>PowerPoint Presentation</vt:lpstr>
      <vt:lpstr>Giới thiệu về SQL SERVER </vt:lpstr>
      <vt:lpstr>PowerPoint Presentation</vt:lpstr>
      <vt:lpstr>TRANSACTION-SQL</vt:lpstr>
      <vt:lpstr>CÁC PHIÊN BẢN CỦA SQL SERVER </vt:lpstr>
      <vt:lpstr>PowerPoint Presentation</vt:lpstr>
      <vt:lpstr>KiẾN TRÚC SQL SERVER</vt:lpstr>
      <vt:lpstr>KiẾN TRÚC SQL SERVER</vt:lpstr>
      <vt:lpstr>CÁC THÀNH PHẦN CỦA SQL SERVER </vt:lpstr>
      <vt:lpstr>CÁC THÀNH PHẦN CỦA SQL SERVER 2008</vt:lpstr>
      <vt:lpstr>CÁC THÀNH PHẦN CỦA SQL SERVER 2008</vt:lpstr>
      <vt:lpstr>SQL Server Configuration Management</vt:lpstr>
      <vt:lpstr>SQL SERVER MANAGEMENT STUDIO</vt:lpstr>
      <vt:lpstr>SQL SERVER MANAGEMENT STUDIO</vt:lpstr>
      <vt:lpstr>DATABASE OBJECTS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Môn học TIN ĐẠI CƯƠNG</dc:title>
  <dc:creator>chau ng</dc:creator>
  <cp:lastModifiedBy>dungnt</cp:lastModifiedBy>
  <cp:revision>196</cp:revision>
  <dcterms:created xsi:type="dcterms:W3CDTF">2014-10-31T06:18:05Z</dcterms:created>
  <dcterms:modified xsi:type="dcterms:W3CDTF">2017-07-19T01:12:30Z</dcterms:modified>
</cp:coreProperties>
</file>