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8" r:id="rId4"/>
    <p:sldId id="257" r:id="rId5"/>
    <p:sldId id="258" r:id="rId6"/>
    <p:sldId id="264" r:id="rId7"/>
    <p:sldId id="261" r:id="rId8"/>
    <p:sldId id="262" r:id="rId9"/>
    <p:sldId id="263" r:id="rId10"/>
    <p:sldId id="269" r:id="rId11"/>
    <p:sldId id="266" r:id="rId12"/>
    <p:sldId id="271" r:id="rId13"/>
    <p:sldId id="270" r:id="rId14"/>
    <p:sldId id="272" r:id="rId15"/>
    <p:sldId id="273" r:id="rId16"/>
    <p:sldId id="277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277AB7-658F-4CE4-9161-7A4108FE8C44}" type="datetimeFigureOut">
              <a:rPr lang="en-GB" smtClean="0"/>
              <a:pPr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29F3B0-FF2F-4517-9928-79F91B8556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 TRỎ (CURSOR)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64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FETCH ABSOLUTE n</a:t>
            </a:r>
            <a:r>
              <a:rPr lang="en-US" sz="3000" dirty="0"/>
              <a:t>: n&gt;0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smtClean="0"/>
              <a:t>n </a:t>
            </a:r>
            <a:r>
              <a:rPr lang="en-US" sz="3000" dirty="0" err="1" smtClean="0"/>
              <a:t>sau</a:t>
            </a:r>
            <a:r>
              <a:rPr lang="en-US" sz="3000" dirty="0" smtClean="0"/>
              <a:t> </a:t>
            </a:r>
            <a:r>
              <a:rPr lang="en-US" sz="3000" dirty="0" err="1" smtClean="0"/>
              <a:t>dòng</a:t>
            </a:r>
            <a:r>
              <a:rPr lang="en-US" sz="3000" dirty="0" smtClean="0"/>
              <a:t> </a:t>
            </a:r>
            <a:r>
              <a:rPr lang="en-US" sz="3000" dirty="0" err="1" smtClean="0"/>
              <a:t>đầu</a:t>
            </a:r>
            <a:r>
              <a:rPr lang="en-US" sz="3000" dirty="0" smtClean="0"/>
              <a:t> </a:t>
            </a:r>
            <a:r>
              <a:rPr lang="en-US" sz="3000" dirty="0" err="1" smtClean="0"/>
              <a:t>tiên</a:t>
            </a:r>
            <a:r>
              <a:rPr lang="en-US" sz="3000" dirty="0" smtClean="0"/>
              <a:t>, </a:t>
            </a:r>
            <a:r>
              <a:rPr lang="en-US" sz="3000" dirty="0"/>
              <a:t>n&lt;0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n </a:t>
            </a:r>
            <a:r>
              <a:rPr lang="en-US" sz="3000" dirty="0" err="1"/>
              <a:t>trước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 smtClean="0"/>
              <a:t>cuối</a:t>
            </a:r>
            <a:r>
              <a:rPr lang="en-US" sz="3000" dirty="0"/>
              <a:t> </a:t>
            </a:r>
            <a:r>
              <a:rPr lang="en-US" sz="3000" dirty="0" err="1" smtClean="0"/>
              <a:t>cùng</a:t>
            </a:r>
            <a:endParaRPr lang="en-US" sz="3000" dirty="0"/>
          </a:p>
          <a:p>
            <a:r>
              <a:rPr lang="en-US" sz="3000" dirty="0">
                <a:solidFill>
                  <a:srgbClr val="0070C0"/>
                </a:solidFill>
              </a:rPr>
              <a:t>FETCH </a:t>
            </a:r>
            <a:r>
              <a:rPr lang="en-US" sz="3000" dirty="0" smtClean="0">
                <a:solidFill>
                  <a:srgbClr val="0070C0"/>
                </a:solidFill>
              </a:rPr>
              <a:t>RELATIVE n</a:t>
            </a:r>
            <a:r>
              <a:rPr lang="en-US" sz="3000" dirty="0" smtClean="0"/>
              <a:t>: </a:t>
            </a:r>
            <a:r>
              <a:rPr lang="en-US" sz="3000" dirty="0"/>
              <a:t>n&gt;0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smtClean="0"/>
              <a:t>n </a:t>
            </a:r>
            <a:r>
              <a:rPr lang="en-US" sz="3000" dirty="0" err="1" smtClean="0"/>
              <a:t>nằm</a:t>
            </a:r>
            <a:r>
              <a:rPr lang="en-US" sz="3000" dirty="0" smtClean="0"/>
              <a:t> </a:t>
            </a:r>
            <a:r>
              <a:rPr lang="en-US" sz="3000" dirty="0" err="1" smtClean="0"/>
              <a:t>đằng</a:t>
            </a:r>
            <a:r>
              <a:rPr lang="en-US" sz="3000" dirty="0" smtClean="0"/>
              <a:t> </a:t>
            </a:r>
            <a:r>
              <a:rPr lang="en-US" sz="3000" dirty="0" err="1" smtClean="0"/>
              <a:t>sau</a:t>
            </a:r>
            <a:r>
              <a:rPr lang="en-US" sz="3000" dirty="0" smtClean="0"/>
              <a:t> so </a:t>
            </a:r>
            <a:r>
              <a:rPr lang="en-US" sz="3000" dirty="0" err="1" smtClean="0"/>
              <a:t>với</a:t>
            </a:r>
            <a:r>
              <a:rPr lang="en-US" sz="3000" dirty="0" smtClean="0"/>
              <a:t> </a:t>
            </a:r>
            <a:r>
              <a:rPr lang="en-US" sz="3000" dirty="0" err="1" smtClean="0"/>
              <a:t>vị</a:t>
            </a:r>
            <a:r>
              <a:rPr lang="en-US" sz="3000" dirty="0" smtClean="0"/>
              <a:t> </a:t>
            </a:r>
            <a:r>
              <a:rPr lang="en-US" sz="3000" dirty="0" err="1" smtClean="0"/>
              <a:t>trí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 </a:t>
            </a: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tại</a:t>
            </a:r>
            <a:r>
              <a:rPr lang="en-US" sz="3000" dirty="0" smtClean="0"/>
              <a:t>, </a:t>
            </a:r>
            <a:r>
              <a:rPr lang="en-US" sz="3000" dirty="0"/>
              <a:t>n&lt;0 </a:t>
            </a:r>
            <a:r>
              <a:rPr lang="en-US" sz="3000" dirty="0" err="1"/>
              <a:t>thì</a:t>
            </a:r>
            <a:r>
              <a:rPr lang="en-US" sz="3000" dirty="0"/>
              <a:t>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n </a:t>
            </a:r>
            <a:r>
              <a:rPr lang="en-US" sz="3000" dirty="0" err="1"/>
              <a:t>trước</a:t>
            </a:r>
            <a:r>
              <a:rPr lang="en-US" sz="3000" dirty="0"/>
              <a:t> </a:t>
            </a:r>
            <a:r>
              <a:rPr lang="en-US" sz="3000" dirty="0" err="1" smtClean="0"/>
              <a:t>vị</a:t>
            </a:r>
            <a:r>
              <a:rPr lang="en-US" sz="3000" dirty="0" smtClean="0"/>
              <a:t> </a:t>
            </a:r>
            <a:r>
              <a:rPr lang="en-US" sz="3000" dirty="0" err="1" smtClean="0"/>
              <a:t>trí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 </a:t>
            </a: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tại</a:t>
            </a:r>
            <a:r>
              <a:rPr lang="en-US" sz="3000" dirty="0" smtClean="0"/>
              <a:t>, </a:t>
            </a:r>
            <a:r>
              <a:rPr lang="en-US" sz="3000" dirty="0"/>
              <a:t>n=0 </a:t>
            </a:r>
            <a:r>
              <a:rPr lang="en-US" sz="3000" dirty="0" err="1"/>
              <a:t>truy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dòng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endParaRPr lang="en-US" sz="3000" dirty="0"/>
          </a:p>
          <a:p>
            <a:endParaRPr lang="en-US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xmlns="" val="19920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Đóng</a:t>
            </a:r>
            <a:r>
              <a:rPr lang="en-US" sz="3600" dirty="0" smtClean="0"/>
              <a:t> con </a:t>
            </a:r>
            <a:r>
              <a:rPr lang="en-US" sz="3600" dirty="0" err="1" smtClean="0"/>
              <a:t>trỏ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 CLOSE   </a:t>
            </a:r>
            <a:r>
              <a:rPr lang="en-US" sz="3600" dirty="0" err="1" smtClean="0">
                <a:solidFill>
                  <a:srgbClr val="FF0000"/>
                </a:solidFill>
              </a:rPr>
              <a:t>tên_con_trỏ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phóng</a:t>
            </a:r>
            <a:r>
              <a:rPr lang="en-US" sz="3600" dirty="0" smtClean="0"/>
              <a:t> con </a:t>
            </a:r>
            <a:r>
              <a:rPr lang="en-US" sz="3600" dirty="0" err="1" smtClean="0"/>
              <a:t>trỏ</a:t>
            </a:r>
            <a:r>
              <a:rPr lang="en-US" sz="3600" dirty="0" smtClean="0"/>
              <a:t>: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DEALLOCATE </a:t>
            </a:r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FF0000"/>
                </a:solidFill>
              </a:rPr>
              <a:t>tên_con_trỏ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4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5" t="22635" r="48336" b="34121"/>
          <a:stretch/>
        </p:blipFill>
        <p:spPr bwMode="auto">
          <a:xfrm>
            <a:off x="683568" y="1412776"/>
            <a:ext cx="7416824" cy="50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71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547" t="14551" r="47696" b="44827"/>
          <a:stretch/>
        </p:blipFill>
        <p:spPr bwMode="auto">
          <a:xfrm>
            <a:off x="334338" y="1772816"/>
            <a:ext cx="7755855" cy="407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90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FETCH  NEXT  FROM </a:t>
            </a:r>
            <a:r>
              <a:rPr lang="en-US" dirty="0" smtClean="0">
                <a:solidFill>
                  <a:srgbClr val="C00000"/>
                </a:solidFill>
              </a:rPr>
              <a:t>CUR_NHANVIEN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53" t="34470" r="48016" b="55357"/>
          <a:stretch/>
        </p:blipFill>
        <p:spPr bwMode="auto">
          <a:xfrm>
            <a:off x="687194" y="3284984"/>
            <a:ext cx="73182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217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FETCH  </a:t>
            </a:r>
            <a:r>
              <a:rPr lang="en-US" dirty="0" smtClean="0">
                <a:solidFill>
                  <a:srgbClr val="0070C0"/>
                </a:solidFill>
              </a:rPr>
              <a:t>ABSOLUTE  3  FROM </a:t>
            </a:r>
            <a:r>
              <a:rPr lang="en-US" dirty="0" smtClean="0">
                <a:solidFill>
                  <a:srgbClr val="C00000"/>
                </a:solidFill>
              </a:rPr>
              <a:t>CUR_NHANVIEN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546" t="43940" r="48797" b="46032"/>
          <a:stretch/>
        </p:blipFill>
        <p:spPr bwMode="auto">
          <a:xfrm>
            <a:off x="691777" y="3429000"/>
            <a:ext cx="7285754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80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FETCH  ABSOLUTE  </a:t>
            </a:r>
            <a:r>
              <a:rPr lang="en-US" dirty="0" smtClean="0">
                <a:solidFill>
                  <a:srgbClr val="0070C0"/>
                </a:solidFill>
              </a:rPr>
              <a:t>-6 FROM </a:t>
            </a:r>
            <a:r>
              <a:rPr lang="en-US" dirty="0">
                <a:solidFill>
                  <a:srgbClr val="C00000"/>
                </a:solidFill>
              </a:rPr>
              <a:t>CUR_NHANVIEN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2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FETCH  </a:t>
            </a:r>
            <a:r>
              <a:rPr lang="en-US" dirty="0" smtClean="0">
                <a:solidFill>
                  <a:srgbClr val="0070C0"/>
                </a:solidFill>
              </a:rPr>
              <a:t>RELATIVE  </a:t>
            </a:r>
            <a:r>
              <a:rPr lang="en-US" dirty="0">
                <a:solidFill>
                  <a:srgbClr val="0070C0"/>
                </a:solidFill>
              </a:rPr>
              <a:t>3 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>
                <a:solidFill>
                  <a:srgbClr val="C00000"/>
                </a:solidFill>
              </a:rPr>
              <a:t>CUR_NHANVIEN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3" t="41270" r="49020" b="48016"/>
          <a:stretch/>
        </p:blipFill>
        <p:spPr bwMode="auto">
          <a:xfrm>
            <a:off x="827584" y="3284984"/>
            <a:ext cx="7560840" cy="132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331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endParaRPr lang="en-US" sz="3200" dirty="0" smtClean="0"/>
          </a:p>
          <a:p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GB" sz="3200" dirty="0">
                <a:solidFill>
                  <a:srgbClr val="0070C0"/>
                </a:solidFill>
              </a:rPr>
              <a:t>declare</a:t>
            </a:r>
            <a:r>
              <a:rPr lang="en-GB" sz="3200" dirty="0"/>
              <a:t> </a:t>
            </a:r>
            <a:r>
              <a:rPr lang="en-GB" sz="3200" dirty="0" err="1">
                <a:solidFill>
                  <a:srgbClr val="C00000"/>
                </a:solidFill>
              </a:rPr>
              <a:t>cur_Nhanvien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cursor</a:t>
            </a:r>
          </a:p>
          <a:p>
            <a:pPr marL="0" indent="0">
              <a:buNone/>
            </a:pPr>
            <a:r>
              <a:rPr lang="en-GB" sz="3200" dirty="0" smtClean="0"/>
              <a:t>	</a:t>
            </a:r>
            <a:r>
              <a:rPr lang="en-GB" sz="3200" dirty="0" smtClean="0">
                <a:solidFill>
                  <a:srgbClr val="0070C0"/>
                </a:solidFill>
              </a:rPr>
              <a:t>scroll</a:t>
            </a: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 smtClean="0">
                <a:solidFill>
                  <a:srgbClr val="0070C0"/>
                </a:solidFill>
              </a:rPr>
              <a:t>	for</a:t>
            </a: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 smtClean="0">
                <a:solidFill>
                  <a:srgbClr val="0070C0"/>
                </a:solidFill>
              </a:rPr>
              <a:t>	select</a:t>
            </a:r>
            <a:r>
              <a:rPr lang="en-GB" sz="3200" dirty="0" smtClean="0"/>
              <a:t> </a:t>
            </a:r>
            <a:r>
              <a:rPr lang="en-GB" sz="3200" dirty="0" err="1">
                <a:solidFill>
                  <a:srgbClr val="C00000"/>
                </a:solidFill>
              </a:rPr>
              <a:t>MaNV</a:t>
            </a:r>
            <a:r>
              <a:rPr lang="en-GB" sz="3200" dirty="0"/>
              <a:t>, </a:t>
            </a:r>
            <a:r>
              <a:rPr lang="en-GB" sz="3200" dirty="0" err="1">
                <a:solidFill>
                  <a:srgbClr val="C00000"/>
                </a:solidFill>
              </a:rPr>
              <a:t>Hoten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>
                <a:solidFill>
                  <a:srgbClr val="0070C0"/>
                </a:solidFill>
              </a:rPr>
              <a:t>from</a:t>
            </a:r>
            <a:r>
              <a:rPr lang="en-GB" sz="3200" dirty="0"/>
              <a:t> </a:t>
            </a:r>
            <a:r>
              <a:rPr lang="en-GB" sz="3200" dirty="0" err="1">
                <a:solidFill>
                  <a:srgbClr val="C00000"/>
                </a:solidFill>
              </a:rPr>
              <a:t>Nhanvien</a:t>
            </a:r>
            <a:endParaRPr lang="en-GB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6566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@a </a:t>
            </a:r>
            <a:r>
              <a:rPr lang="en-US" dirty="0" err="1" smtClean="0"/>
              <a:t>và</a:t>
            </a:r>
            <a:r>
              <a:rPr lang="en-US" dirty="0" smtClean="0"/>
              <a:t> @b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sz="3200" dirty="0" smtClean="0">
                <a:solidFill>
                  <a:srgbClr val="0070C0"/>
                </a:solidFill>
              </a:rPr>
              <a:t>open </a:t>
            </a:r>
            <a:r>
              <a:rPr lang="en-GB" sz="3200" dirty="0" err="1">
                <a:solidFill>
                  <a:srgbClr val="C00000"/>
                </a:solidFill>
              </a:rPr>
              <a:t>cur_Nhanvien</a:t>
            </a:r>
            <a:endParaRPr lang="en-GB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declare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@a </a:t>
            </a:r>
            <a:r>
              <a:rPr lang="en-GB" sz="3200" dirty="0">
                <a:solidFill>
                  <a:srgbClr val="0070C0"/>
                </a:solidFill>
              </a:rPr>
              <a:t>char(10)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C00000"/>
                </a:solidFill>
              </a:rPr>
              <a:t>@b </a:t>
            </a:r>
            <a:r>
              <a:rPr lang="en-GB" sz="3200" dirty="0" err="1">
                <a:solidFill>
                  <a:srgbClr val="0070C0"/>
                </a:solidFill>
              </a:rPr>
              <a:t>nchar</a:t>
            </a:r>
            <a:r>
              <a:rPr lang="en-GB" sz="3200" dirty="0">
                <a:solidFill>
                  <a:srgbClr val="0070C0"/>
                </a:solidFill>
              </a:rPr>
              <a:t>(40)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while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@@</a:t>
            </a:r>
            <a:r>
              <a:rPr lang="en-GB" sz="3200" dirty="0" err="1">
                <a:solidFill>
                  <a:srgbClr val="C00000"/>
                </a:solidFill>
              </a:rPr>
              <a:t>fetch_status</a:t>
            </a:r>
            <a:r>
              <a:rPr lang="en-GB" sz="3200" dirty="0">
                <a:solidFill>
                  <a:srgbClr val="C00000"/>
                </a:solidFill>
              </a:rPr>
              <a:t>=0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fetch next from </a:t>
            </a:r>
            <a:r>
              <a:rPr lang="en-GB" sz="3200" dirty="0" err="1">
                <a:solidFill>
                  <a:srgbClr val="C00000"/>
                </a:solidFill>
              </a:rPr>
              <a:t>cur_Nhanvien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into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@a, @b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print </a:t>
            </a:r>
            <a:r>
              <a:rPr lang="en-GB" sz="3200" dirty="0" smtClean="0"/>
              <a:t> </a:t>
            </a:r>
            <a:r>
              <a:rPr lang="en-GB" sz="3200" dirty="0" err="1" smtClean="0">
                <a:solidFill>
                  <a:srgbClr val="C00000"/>
                </a:solidFill>
              </a:rPr>
              <a:t>N'Mã</a:t>
            </a:r>
            <a:r>
              <a:rPr lang="en-GB" sz="3200" dirty="0" smtClean="0">
                <a:solidFill>
                  <a:srgbClr val="C00000"/>
                </a:solidFill>
              </a:rPr>
              <a:t> </a:t>
            </a:r>
            <a:r>
              <a:rPr lang="en-GB" sz="3200" dirty="0" err="1">
                <a:solidFill>
                  <a:srgbClr val="C00000"/>
                </a:solidFill>
              </a:rPr>
              <a:t>nhân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 err="1">
                <a:solidFill>
                  <a:srgbClr val="C00000"/>
                </a:solidFill>
              </a:rPr>
              <a:t>viên</a:t>
            </a:r>
            <a:r>
              <a:rPr lang="en-GB" sz="3200" dirty="0">
                <a:solidFill>
                  <a:srgbClr val="C00000"/>
                </a:solidFill>
              </a:rPr>
              <a:t>:' + @a + N' </a:t>
            </a:r>
            <a:r>
              <a:rPr lang="en-GB" sz="3200" dirty="0" err="1">
                <a:solidFill>
                  <a:srgbClr val="C00000"/>
                </a:solidFill>
              </a:rPr>
              <a:t>Họ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 err="1">
                <a:solidFill>
                  <a:srgbClr val="C00000"/>
                </a:solidFill>
              </a:rPr>
              <a:t>tên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 err="1">
                <a:solidFill>
                  <a:srgbClr val="C00000"/>
                </a:solidFill>
              </a:rPr>
              <a:t>nhân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 err="1">
                <a:solidFill>
                  <a:srgbClr val="C00000"/>
                </a:solidFill>
              </a:rPr>
              <a:t>viên</a:t>
            </a:r>
            <a:r>
              <a:rPr lang="en-GB" sz="3200" dirty="0">
                <a:solidFill>
                  <a:srgbClr val="C00000"/>
                </a:solidFill>
              </a:rPr>
              <a:t>:' +@b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end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85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SELECT, UPDATE, DELETE </a:t>
            </a:r>
            <a:r>
              <a:rPr lang="en-US" sz="2800" dirty="0" err="1" smtClean="0"/>
              <a:t>đều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WHERE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endParaRPr lang="en-US" sz="2800" dirty="0" smtClean="0"/>
          </a:p>
          <a:p>
            <a:r>
              <a:rPr lang="en-US" sz="2800" dirty="0" smtClean="0"/>
              <a:t>CURSOR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CSDL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: do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qua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đây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chậm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2041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: DECLARE</a:t>
            </a:r>
          </a:p>
          <a:p>
            <a:r>
              <a:rPr lang="en-US" sz="3200" dirty="0" err="1" smtClean="0"/>
              <a:t>Mở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: OPEN </a:t>
            </a:r>
          </a:p>
          <a:p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: FETCH</a:t>
            </a:r>
          </a:p>
          <a:p>
            <a:r>
              <a:rPr lang="en-US" sz="3200" dirty="0" err="1" smtClean="0"/>
              <a:t>Đóng</a:t>
            </a:r>
            <a:r>
              <a:rPr lang="en-US" sz="3200" dirty="0" smtClean="0"/>
              <a:t> con </a:t>
            </a:r>
            <a:r>
              <a:rPr lang="en-US" sz="3200" dirty="0" err="1" smtClean="0"/>
              <a:t>trỏ</a:t>
            </a:r>
            <a:r>
              <a:rPr lang="en-US" sz="3200" dirty="0" smtClean="0"/>
              <a:t>: CLOSE</a:t>
            </a:r>
          </a:p>
          <a:p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phóng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nhớ</a:t>
            </a:r>
            <a:r>
              <a:rPr lang="en-US" sz="3200" dirty="0" smtClean="0"/>
              <a:t>: DEALLOCATE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083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pic>
        <p:nvPicPr>
          <p:cNvPr id="1026" name="Picture 2" descr="http://data.sinhvienit.net/2010/T11/lab/cursor1_files/SQLServer2000_38_Sudungbienkieudulieucursor_Phan1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49" y="1556792"/>
            <a:ext cx="830126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4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>
                <a:solidFill>
                  <a:srgbClr val="C00000"/>
                </a:solidFill>
              </a:rPr>
              <a:t>Tên cursor </a:t>
            </a:r>
            <a:r>
              <a:rPr lang="vi-VN" sz="2800" b="1" dirty="0"/>
              <a:t>:</a:t>
            </a:r>
            <a:r>
              <a:rPr lang="vi-VN" sz="2800" dirty="0"/>
              <a:t> tên của biến kiểu cursor.</a:t>
            </a:r>
            <a:r>
              <a:rPr lang="vi-VN" sz="2800" dirty="0" smtClean="0"/>
              <a:t/>
            </a:r>
            <a:br>
              <a:rPr lang="vi-VN" sz="2800" dirty="0" smtClean="0"/>
            </a:br>
            <a:r>
              <a:rPr lang="vi-VN" sz="2800" b="1" dirty="0" smtClean="0">
                <a:solidFill>
                  <a:srgbClr val="C00000"/>
                </a:solidFill>
              </a:rPr>
              <a:t>LOCAL\GLOBAL</a:t>
            </a:r>
            <a:r>
              <a:rPr lang="vi-VN" sz="2800" b="1" dirty="0" smtClean="0"/>
              <a:t>:</a:t>
            </a:r>
            <a:r>
              <a:rPr lang="en-US" sz="2800" b="1" dirty="0" smtClean="0"/>
              <a:t> </a:t>
            </a:r>
            <a:r>
              <a:rPr lang="vi-VN" sz="2800" dirty="0" smtClean="0"/>
              <a:t>phạm </a:t>
            </a:r>
            <a:r>
              <a:rPr lang="vi-VN" sz="2800" dirty="0"/>
              <a:t>vi hoạt động của biến cursor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cục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hay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cục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vi-VN" sz="2800" b="1" dirty="0" smtClean="0">
                <a:solidFill>
                  <a:srgbClr val="C00000"/>
                </a:solidFill>
              </a:rPr>
              <a:t>FORWARD_ONLY</a:t>
            </a:r>
            <a:r>
              <a:rPr lang="vi-VN" sz="2800" b="1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tin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xuống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vi-VN" sz="2800" b="1" dirty="0" smtClean="0">
                <a:solidFill>
                  <a:srgbClr val="C00000"/>
                </a:solidFill>
              </a:rPr>
              <a:t>CROLL</a:t>
            </a:r>
            <a:r>
              <a:rPr lang="vi-VN" sz="2800" b="1" dirty="0" smtClean="0"/>
              <a:t>:</a:t>
            </a:r>
            <a:r>
              <a:rPr lang="vi-VN" sz="2800" dirty="0"/>
              <a:t> </a:t>
            </a:r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tin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tùy</a:t>
            </a:r>
            <a:r>
              <a:rPr lang="en-US" sz="2800" dirty="0" smtClean="0"/>
              <a:t> ý</a:t>
            </a:r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vi-VN" sz="2800" b="1" dirty="0" smtClean="0">
                <a:solidFill>
                  <a:srgbClr val="C00000"/>
                </a:solidFill>
              </a:rPr>
              <a:t>TATIC</a:t>
            </a:r>
            <a:r>
              <a:rPr lang="vi-VN" sz="2800" b="1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con </a:t>
            </a:r>
            <a:r>
              <a:rPr lang="en-US" sz="2800" dirty="0" err="1" smtClean="0"/>
              <a:t>trỏ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dù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endParaRPr lang="en-US" sz="28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DYNAMIC</a:t>
            </a:r>
            <a:r>
              <a:rPr lang="en-US" sz="2800" dirty="0" smtClean="0"/>
              <a:t>: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 smtClean="0"/>
              <a:t>nguồn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401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45096"/>
            <a:ext cx="8229600" cy="5424264"/>
          </a:xfrm>
        </p:spPr>
        <p:txBody>
          <a:bodyPr>
            <a:noAutofit/>
          </a:bodyPr>
          <a:lstStyle/>
          <a:p>
            <a:r>
              <a:rPr lang="vi-VN" sz="3200" dirty="0" smtClean="0"/>
              <a:t/>
            </a:r>
            <a:br>
              <a:rPr lang="vi-VN" sz="3200" dirty="0" smtClean="0"/>
            </a:br>
            <a:r>
              <a:rPr lang="vi-VN" sz="3200" b="1" dirty="0" smtClean="0">
                <a:solidFill>
                  <a:srgbClr val="C00000"/>
                </a:solidFill>
              </a:rPr>
              <a:t>KEYSET</a:t>
            </a:r>
            <a:r>
              <a:rPr lang="vi-VN" sz="3200" b="1" dirty="0" smtClean="0"/>
              <a:t>:</a:t>
            </a:r>
            <a:r>
              <a:rPr lang="vi-VN" sz="3200" dirty="0" smtClean="0"/>
              <a:t> </a:t>
            </a:r>
            <a:r>
              <a:rPr lang="en-US" sz="3200" dirty="0" err="1" smtClean="0"/>
              <a:t>giống</a:t>
            </a:r>
            <a:r>
              <a:rPr lang="en-US" sz="3200" dirty="0" smtClean="0"/>
              <a:t> DYNAMIC </a:t>
            </a:r>
            <a:r>
              <a:rPr lang="en-US" sz="3200" dirty="0" err="1" smtClean="0"/>
              <a:t>nhưng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dòng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nhật</a:t>
            </a:r>
            <a:r>
              <a:rPr lang="vi-VN" sz="3200" dirty="0" smtClean="0">
                <a:solidFill>
                  <a:srgbClr val="C00000"/>
                </a:solidFill>
              </a:rPr>
              <a:t/>
            </a:r>
            <a:br>
              <a:rPr lang="vi-VN" sz="3200" dirty="0" smtClean="0">
                <a:solidFill>
                  <a:srgbClr val="C00000"/>
                </a:solidFill>
              </a:rPr>
            </a:br>
            <a:r>
              <a:rPr lang="vi-VN" sz="3200" b="1" dirty="0" smtClean="0">
                <a:solidFill>
                  <a:srgbClr val="C00000"/>
                </a:solidFill>
              </a:rPr>
              <a:t>READ_ONLY</a:t>
            </a:r>
            <a:r>
              <a:rPr lang="vi-VN" sz="3200" b="1" dirty="0" smtClean="0"/>
              <a:t>:</a:t>
            </a:r>
            <a:r>
              <a:rPr lang="en-US" sz="3200" b="1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đọc</a:t>
            </a:r>
            <a:endParaRPr lang="en-US" sz="3200" dirty="0"/>
          </a:p>
          <a:p>
            <a:r>
              <a:rPr lang="vi-VN" sz="3200" b="1" dirty="0" smtClean="0">
                <a:solidFill>
                  <a:srgbClr val="C00000"/>
                </a:solidFill>
              </a:rPr>
              <a:t>SCROLL_LOCK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đọc</a:t>
            </a:r>
            <a:r>
              <a:rPr lang="en-US" sz="3200" dirty="0" smtClean="0"/>
              <a:t>/</a:t>
            </a:r>
            <a:r>
              <a:rPr lang="en-US" sz="3200" dirty="0" err="1" smtClean="0"/>
              <a:t>ghi</a:t>
            </a:r>
            <a:endParaRPr lang="en-US" sz="3200" dirty="0"/>
          </a:p>
          <a:p>
            <a:r>
              <a:rPr lang="en-US" sz="3200" b="1" dirty="0" smtClean="0">
                <a:solidFill>
                  <a:srgbClr val="C00000"/>
                </a:solidFill>
              </a:rPr>
              <a:t>SELECT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mệnh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INTO, COMPUTE, COMPUTE BY</a:t>
            </a:r>
          </a:p>
          <a:p>
            <a:r>
              <a:rPr lang="vi-VN" sz="3200" b="1" dirty="0" smtClean="0">
                <a:solidFill>
                  <a:srgbClr val="C00000"/>
                </a:solidFill>
              </a:rPr>
              <a:t>Danh </a:t>
            </a:r>
            <a:r>
              <a:rPr lang="vi-VN" sz="3200" b="1" dirty="0">
                <a:solidFill>
                  <a:srgbClr val="C00000"/>
                </a:solidFill>
              </a:rPr>
              <a:t>sách các cột cập </a:t>
            </a:r>
            <a:r>
              <a:rPr lang="vi-VN" sz="3200" b="1" dirty="0" smtClean="0">
                <a:solidFill>
                  <a:srgbClr val="C00000"/>
                </a:solidFill>
              </a:rPr>
              <a:t>nhật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sách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cột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.</a:t>
            </a:r>
            <a:r>
              <a:rPr lang="vi-VN" sz="3200" dirty="0" smtClean="0"/>
              <a:t/>
            </a:r>
            <a:br>
              <a:rPr lang="vi-VN" sz="3200" dirty="0" smtClean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105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28" y="16002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vi-VN" sz="3200" dirty="0" smtClean="0"/>
              <a:t>Để </a:t>
            </a:r>
            <a:r>
              <a:rPr lang="vi-VN" sz="3200" dirty="0"/>
              <a:t>định nghĩa một biến cursor chứa toàn bộ các dòng dữ liệu bên trong bảng </a:t>
            </a:r>
            <a:r>
              <a:rPr lang="en-US" sz="3200" dirty="0" smtClean="0"/>
              <a:t>NHANVIEN</a:t>
            </a:r>
            <a:r>
              <a:rPr lang="vi-VN" sz="3200" dirty="0" smtClean="0"/>
              <a:t>,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chiều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declare </a:t>
            </a:r>
            <a:r>
              <a:rPr lang="en-GB" sz="3600" dirty="0" err="1">
                <a:solidFill>
                  <a:srgbClr val="0070C0"/>
                </a:solidFill>
              </a:rPr>
              <a:t>cur_Nhanvien</a:t>
            </a:r>
            <a:r>
              <a:rPr lang="en-GB" sz="3600" dirty="0">
                <a:solidFill>
                  <a:srgbClr val="0070C0"/>
                </a:solidFill>
              </a:rPr>
              <a:t> cursor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scroll</a:t>
            </a:r>
            <a:endParaRPr lang="en-GB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for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select * from </a:t>
            </a:r>
            <a:r>
              <a:rPr lang="en-GB" sz="3600" dirty="0" err="1">
                <a:solidFill>
                  <a:srgbClr val="0070C0"/>
                </a:solidFill>
              </a:rPr>
              <a:t>Nhanvien</a:t>
            </a:r>
            <a:endParaRPr lang="en-GB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0881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Cú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: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OPEN  </a:t>
            </a:r>
            <a:r>
              <a:rPr lang="en-US" sz="3600" dirty="0" err="1" smtClean="0">
                <a:solidFill>
                  <a:srgbClr val="FF0000"/>
                </a:solidFill>
              </a:rPr>
              <a:t>tên_con_trỏ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OPEN 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FF0000"/>
                </a:solidFill>
              </a:rPr>
              <a:t>CUR_NHANVIEN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27" y="1556792"/>
            <a:ext cx="8867328" cy="487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FETCH FIRST FROM </a:t>
            </a:r>
            <a:r>
              <a:rPr lang="en-US" sz="3200" dirty="0" err="1" smtClean="0">
                <a:solidFill>
                  <a:srgbClr val="FF0000"/>
                </a:solidFill>
              </a:rPr>
              <a:t>tên_con_trỏ</a:t>
            </a:r>
            <a:r>
              <a:rPr lang="en-US" sz="3200" dirty="0" smtClean="0"/>
              <a:t>: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FETCH NEXT FROM </a:t>
            </a:r>
            <a:r>
              <a:rPr lang="en-US" sz="3200" dirty="0" err="1" smtClean="0">
                <a:solidFill>
                  <a:srgbClr val="FF0000"/>
                </a:solidFill>
              </a:rPr>
              <a:t>tên_con_trỏ</a:t>
            </a:r>
            <a:r>
              <a:rPr lang="en-US" sz="3200" dirty="0" smtClean="0"/>
              <a:t>: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FETCH PRIOR FROM </a:t>
            </a:r>
            <a:r>
              <a:rPr lang="en-US" sz="3200" dirty="0" err="1" smtClean="0">
                <a:solidFill>
                  <a:srgbClr val="FF0000"/>
                </a:solidFill>
              </a:rPr>
              <a:t>tên_con_trỏ</a:t>
            </a:r>
            <a:r>
              <a:rPr lang="en-US" sz="3200" dirty="0" smtClean="0"/>
              <a:t>: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đứng</a:t>
            </a:r>
            <a:r>
              <a:rPr lang="en-US" sz="3200" dirty="0" smtClean="0"/>
              <a:t> </a:t>
            </a:r>
            <a:r>
              <a:rPr lang="en-US" sz="3200" dirty="0" err="1" smtClean="0"/>
              <a:t>trước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FETCH LAST FROM </a:t>
            </a:r>
            <a:r>
              <a:rPr lang="en-US" sz="3200" dirty="0" err="1" smtClean="0">
                <a:solidFill>
                  <a:srgbClr val="FF0000"/>
                </a:solidFill>
              </a:rPr>
              <a:t>tên_con_trỏ</a:t>
            </a:r>
            <a:r>
              <a:rPr lang="en-US" sz="3200" dirty="0" smtClean="0"/>
              <a:t>: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endParaRPr lang="en-US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2264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4531</TotalTime>
  <Words>414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CON TRỎ (CURSOR) </vt:lpstr>
      <vt:lpstr>Khái niệm</vt:lpstr>
      <vt:lpstr>Các bước với con trỏ</vt:lpstr>
      <vt:lpstr>Khai báo con trỏ</vt:lpstr>
      <vt:lpstr>Khai báo con trỏ</vt:lpstr>
      <vt:lpstr>Khai báo con trỏ</vt:lpstr>
      <vt:lpstr>Khai báo con trỏ</vt:lpstr>
      <vt:lpstr>Mở con trỏ</vt:lpstr>
      <vt:lpstr>Duyệt các bản ghi trong con trỏ</vt:lpstr>
      <vt:lpstr>Duyệt các bản ghi trong con trỏ</vt:lpstr>
      <vt:lpstr>Đóng và giải phóng con trỏ</vt:lpstr>
      <vt:lpstr>Ví dụ</vt:lpstr>
      <vt:lpstr>Ví dụ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TRỎ (CURSOR) </dc:title>
  <dc:creator>DHBK</dc:creator>
  <cp:lastModifiedBy>dungnt</cp:lastModifiedBy>
  <cp:revision>30</cp:revision>
  <dcterms:created xsi:type="dcterms:W3CDTF">2015-03-06T02:29:01Z</dcterms:created>
  <dcterms:modified xsi:type="dcterms:W3CDTF">2016-04-27T00:53:31Z</dcterms:modified>
</cp:coreProperties>
</file>