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315" r:id="rId10"/>
    <p:sldId id="316" r:id="rId11"/>
    <p:sldId id="308" r:id="rId12"/>
    <p:sldId id="310" r:id="rId13"/>
    <p:sldId id="311" r:id="rId14"/>
    <p:sldId id="313" r:id="rId15"/>
    <p:sldId id="286" r:id="rId16"/>
    <p:sldId id="297" r:id="rId17"/>
    <p:sldId id="291" r:id="rId18"/>
    <p:sldId id="293" r:id="rId19"/>
    <p:sldId id="298" r:id="rId20"/>
    <p:sldId id="292" r:id="rId21"/>
    <p:sldId id="294" r:id="rId22"/>
    <p:sldId id="295" r:id="rId23"/>
    <p:sldId id="336" r:id="rId24"/>
    <p:sldId id="296" r:id="rId25"/>
    <p:sldId id="299" r:id="rId26"/>
    <p:sldId id="300" r:id="rId27"/>
    <p:sldId id="301" r:id="rId28"/>
    <p:sldId id="302" r:id="rId29"/>
    <p:sldId id="303" r:id="rId30"/>
    <p:sldId id="304" r:id="rId31"/>
    <p:sldId id="321" r:id="rId32"/>
    <p:sldId id="322" r:id="rId33"/>
    <p:sldId id="323" r:id="rId34"/>
    <p:sldId id="332" r:id="rId35"/>
    <p:sldId id="333" r:id="rId36"/>
    <p:sldId id="334" r:id="rId37"/>
    <p:sldId id="324" r:id="rId38"/>
    <p:sldId id="325" r:id="rId39"/>
    <p:sldId id="326" r:id="rId40"/>
    <p:sldId id="330" r:id="rId41"/>
    <p:sldId id="335" r:id="rId42"/>
    <p:sldId id="317" r:id="rId43"/>
    <p:sldId id="318" r:id="rId44"/>
    <p:sldId id="319" r:id="rId45"/>
    <p:sldId id="320" r:id="rId46"/>
    <p:sldId id="305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22F1-AFE5-46E4-96F6-FF4E61DE1BC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7620-ED27-4F86-B17D-1940750D8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7620-ED27-4F86-B17D-1940750D8B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BC94F31-1B1A-4C04-8EDF-868CCED56FCF}" type="datetimeFigureOut">
              <a:rPr lang="en-US" smtClean="0"/>
              <a:pPr/>
              <a:t>8/15/2017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FBFABD-3D3F-4D91-BA80-1AA246DF1C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LÝ GIAO DỊCH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/</a:t>
            </a:r>
            <a:r>
              <a:rPr lang="en-US" dirty="0" err="1" smtClean="0"/>
              <a:t>khóa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server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riêng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Dirty reads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Lost updates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Unrepeatable reads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Phantoms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Lost update: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đè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bay online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500-100=400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500-200=300.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Unrepeatable reads: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=&gt;100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t2,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t3,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=&gt;99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t1, t3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Phantoms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ma):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muốn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1,2,3,4,5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t1: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1,2,3,4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t2: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t3: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Uncommited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err="1" smtClean="0"/>
              <a:t>Commited</a:t>
            </a:r>
            <a:endParaRPr lang="en-US" dirty="0" smtClean="0"/>
          </a:p>
          <a:p>
            <a:r>
              <a:rPr lang="en-US" dirty="0" smtClean="0"/>
              <a:t>Repeatable Read</a:t>
            </a:r>
          </a:p>
          <a:p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Uncommitted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chặn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isolation.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isolation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808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Read Uncommitted: </a:t>
            </a:r>
            <a:r>
              <a:rPr lang="en-US" dirty="0" err="1" smtClean="0"/>
              <a:t>Bảng</a:t>
            </a:r>
            <a:r>
              <a:rPr lang="en-US" dirty="0" smtClean="0"/>
              <a:t> test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8063"/>
              </p:ext>
            </p:extLst>
          </p:nvPr>
        </p:nvGraphicFramePr>
        <p:xfrm>
          <a:off x="533400" y="3733800"/>
          <a:ext cx="86868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272"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test set Name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‘d’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ID=3</a:t>
                      </a:r>
                    </a:p>
                    <a:p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delay '00:00:10'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level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uncommitted</a:t>
                      </a:r>
                      <a:endParaRPr kumimoji="0" lang="en-US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00400" y="1600200"/>
          <a:ext cx="22098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Name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T2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 T2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bẩn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5200" y="2362200"/>
          <a:ext cx="26670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(SELECT/UPDATE/DELETE)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581400"/>
          <a:ext cx="7696200" cy="27797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9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481"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smtClean="0"/>
                        <a:t>update test set Name =‘d’ where</a:t>
                      </a:r>
                      <a:r>
                        <a:rPr kumimoji="0" lang="en-US" sz="2800" kern="1200" baseline="0" dirty="0" smtClean="0"/>
                        <a:t> id=3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err="1" smtClean="0"/>
                        <a:t>waitfor</a:t>
                      </a:r>
                      <a:r>
                        <a:rPr kumimoji="0" lang="en-US" sz="2800" kern="1200" dirty="0" smtClean="0"/>
                        <a:t> delay '00:00:10'</a:t>
                      </a:r>
                    </a:p>
                    <a:p>
                      <a:r>
                        <a:rPr kumimoji="0" lang="en-US" sz="2800" kern="1200" dirty="0" smtClean="0"/>
                        <a:t>rollback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</a:t>
                      </a:r>
                    </a:p>
                    <a:p>
                      <a:r>
                        <a:rPr kumimoji="0" lang="en-US" sz="2800" kern="1200" dirty="0" smtClean="0"/>
                        <a:t>set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isolation level read</a:t>
                      </a:r>
                      <a:r>
                        <a:rPr kumimoji="0" lang="en-US" sz="2800" kern="1200" baseline="0" dirty="0" smtClean="0"/>
                        <a:t> </a:t>
                      </a:r>
                      <a:r>
                        <a:rPr kumimoji="0" lang="en-US" sz="2800" kern="1200" dirty="0" smtClean="0"/>
                        <a:t>committed</a:t>
                      </a:r>
                    </a:p>
                    <a:p>
                      <a:r>
                        <a:rPr kumimoji="0" lang="en-US" sz="2800" kern="1200" dirty="0" smtClean="0"/>
                        <a:t>select * from test</a:t>
                      </a:r>
                    </a:p>
                    <a:p>
                      <a:r>
                        <a:rPr kumimoji="0" lang="en-US" sz="2800" kern="1200" dirty="0" smtClean="0"/>
                        <a:t>commit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447800"/>
          <a:ext cx="24384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Name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T2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Read Committed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(select/delete/update)CSDL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(insert/delete/update) CSDL </a:t>
            </a:r>
            <a:r>
              <a:rPr lang="en-US" dirty="0" err="1" smtClean="0"/>
              <a:t>đó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05200" y="2209800"/>
          <a:ext cx="2438400" cy="186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228600"/>
            <a:ext cx="7498080" cy="1143000"/>
          </a:xfrm>
        </p:spPr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924800" cy="5257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Lost Update</a:t>
            </a:r>
          </a:p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Unrepeatable Read, Phantom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54819"/>
              </p:ext>
            </p:extLst>
          </p:nvPr>
        </p:nvGraphicFramePr>
        <p:xfrm>
          <a:off x="419100" y="1559060"/>
          <a:ext cx="8534400" cy="32064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7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481"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smtClean="0"/>
                        <a:t>update test set Name =‘d’ where</a:t>
                      </a:r>
                      <a:r>
                        <a:rPr kumimoji="0" lang="en-US" sz="2800" kern="1200" baseline="0" dirty="0" smtClean="0"/>
                        <a:t> id=3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err="1" smtClean="0"/>
                        <a:t>waitfor</a:t>
                      </a:r>
                      <a:r>
                        <a:rPr kumimoji="0" lang="en-US" sz="2800" kern="1200" dirty="0" smtClean="0"/>
                        <a:t> delay '00:00:10'</a:t>
                      </a:r>
                    </a:p>
                    <a:p>
                      <a:r>
                        <a:rPr kumimoji="0" lang="en-US" sz="2800" kern="1200" dirty="0" smtClean="0"/>
                        <a:t>rollback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 smtClean="0"/>
                        <a:t>begin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</a:t>
                      </a:r>
                    </a:p>
                    <a:p>
                      <a:r>
                        <a:rPr kumimoji="0" lang="en-US" sz="2800" kern="1200" dirty="0" smtClean="0"/>
                        <a:t>set </a:t>
                      </a:r>
                      <a:r>
                        <a:rPr kumimoji="0" lang="en-US" sz="2800" kern="1200" dirty="0" err="1" smtClean="0"/>
                        <a:t>tran</a:t>
                      </a:r>
                      <a:r>
                        <a:rPr kumimoji="0" lang="en-US" sz="2800" kern="1200" dirty="0" smtClean="0"/>
                        <a:t> isolation level read</a:t>
                      </a:r>
                      <a:r>
                        <a:rPr kumimoji="0" lang="en-US" sz="2800" kern="1200" baseline="0" dirty="0" smtClean="0"/>
                        <a:t> </a:t>
                      </a:r>
                      <a:r>
                        <a:rPr kumimoji="0" lang="en-US" sz="2800" kern="1200" baseline="0" dirty="0" smtClean="0"/>
                        <a:t>un</a:t>
                      </a:r>
                      <a:r>
                        <a:rPr kumimoji="0" lang="en-US" sz="2800" kern="1200" dirty="0" smtClean="0"/>
                        <a:t>committed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smtClean="0"/>
                        <a:t>update</a:t>
                      </a:r>
                      <a:r>
                        <a:rPr kumimoji="0" lang="en-US" sz="2800" kern="1200" baseline="0" dirty="0" smtClean="0"/>
                        <a:t> test set name= ‘e’ where id=3</a:t>
                      </a:r>
                      <a:endParaRPr kumimoji="0" lang="en-US" sz="2800" kern="1200" dirty="0" smtClean="0"/>
                    </a:p>
                    <a:p>
                      <a:r>
                        <a:rPr kumimoji="0" lang="en-US" sz="2800" kern="1200" dirty="0" smtClean="0"/>
                        <a:t>commit </a:t>
                      </a:r>
                      <a:r>
                        <a:rPr kumimoji="0" lang="en-US" sz="2800" kern="1200" dirty="0" err="1" smtClean="0"/>
                        <a:t>tran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533400"/>
            <a:ext cx="7924800" cy="5257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Lost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Update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Committed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69268"/>
              </p:ext>
            </p:extLst>
          </p:nvPr>
        </p:nvGraphicFramePr>
        <p:xfrm>
          <a:off x="1066800" y="1600200"/>
          <a:ext cx="7696200" cy="23516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9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name=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'x'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id&gt;2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Rollback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/>
                        <a:t>begin </a:t>
                      </a:r>
                      <a:r>
                        <a:rPr kumimoji="0" lang="en-US" sz="2000" kern="1200" dirty="0" err="1" smtClean="0"/>
                        <a:t>tran</a:t>
                      </a:r>
                      <a:r>
                        <a:rPr kumimoji="0" lang="en-US" sz="2000" kern="1200" dirty="0" smtClean="0"/>
                        <a:t> </a:t>
                      </a:r>
                    </a:p>
                    <a:p>
                      <a:r>
                        <a:rPr kumimoji="0" lang="en-US" sz="2000" kern="1200" dirty="0" smtClean="0"/>
                        <a:t>set </a:t>
                      </a:r>
                      <a:r>
                        <a:rPr kumimoji="0" lang="en-US" sz="2000" kern="1200" dirty="0" err="1" smtClean="0"/>
                        <a:t>tran</a:t>
                      </a:r>
                      <a:r>
                        <a:rPr kumimoji="0" lang="en-US" sz="2000" kern="1200" dirty="0" smtClean="0"/>
                        <a:t> isolation level read</a:t>
                      </a:r>
                      <a:r>
                        <a:rPr kumimoji="0" lang="en-US" sz="2000" kern="1200" baseline="0" dirty="0" smtClean="0"/>
                        <a:t> </a:t>
                      </a:r>
                      <a:r>
                        <a:rPr kumimoji="0" lang="en-US" sz="2000" kern="1200" dirty="0" smtClean="0"/>
                        <a:t>committed</a:t>
                      </a:r>
                    </a:p>
                    <a:p>
                      <a:r>
                        <a:rPr kumimoji="0" lang="en-US" sz="2000" kern="1200" dirty="0" smtClean="0"/>
                        <a:t>select * from </a:t>
                      </a:r>
                      <a:r>
                        <a:rPr kumimoji="0" lang="en-US" sz="2000" kern="1200" dirty="0" smtClean="0"/>
                        <a:t>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WAITFOR DELAY '00:00:10'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dirty="0" smtClean="0"/>
                        <a:t>select * from test</a:t>
                      </a:r>
                      <a:endParaRPr kumimoji="0" lang="en-US" sz="2000" kern="1200" dirty="0" smtClean="0"/>
                    </a:p>
                    <a:p>
                      <a:r>
                        <a:rPr kumimoji="0" lang="en-US" sz="2000" kern="1200" dirty="0" smtClean="0"/>
                        <a:t>commit </a:t>
                      </a:r>
                      <a:r>
                        <a:rPr kumimoji="0" lang="en-US" sz="2000" kern="1200" dirty="0" err="1" smtClean="0"/>
                        <a:t>tran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transaction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transaction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lost update, unrepeatable read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phantom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98080" cy="685800"/>
          </a:xfrm>
        </p:spPr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2504088"/>
          <a:ext cx="7696200" cy="4079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level read committed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waitfor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delay '00:00:10'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test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isolation level read committed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Update test</a:t>
                      </a:r>
                      <a:r>
                        <a:rPr kumimoji="0" lang="en-US" sz="1800" kern="1200" baseline="0" dirty="0" smtClean="0"/>
                        <a:t>  set  A=‘x’ where B&gt;2 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algn="l"/>
                      <a:r>
                        <a:rPr lang="pt-BR" dirty="0" smtClean="0"/>
                        <a:t>1               a</a:t>
                      </a:r>
                    </a:p>
                    <a:p>
                      <a:pPr algn="l"/>
                      <a:r>
                        <a:rPr lang="pt-BR" dirty="0" smtClean="0"/>
                        <a:t>2               b</a:t>
                      </a:r>
                    </a:p>
                    <a:p>
                      <a:pPr algn="l"/>
                      <a:r>
                        <a:rPr lang="pt-BR" dirty="0" smtClean="0"/>
                        <a:t>3                c</a:t>
                      </a:r>
                    </a:p>
                    <a:p>
                      <a:pPr algn="l"/>
                      <a:endParaRPr lang="pt-BR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algn="l"/>
                      <a:r>
                        <a:rPr lang="pt-BR" dirty="0" smtClean="0"/>
                        <a:t>4         	a</a:t>
                      </a:r>
                    </a:p>
                    <a:p>
                      <a:pPr algn="l"/>
                      <a:r>
                        <a:rPr lang="pt-BR" dirty="0" smtClean="0"/>
                        <a:t>2         	b</a:t>
                      </a:r>
                    </a:p>
                    <a:p>
                      <a:pPr algn="l"/>
                      <a:r>
                        <a:rPr lang="pt-BR" dirty="0" smtClean="0"/>
                        <a:t>3         	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Repeatable Read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53151"/>
              </p:ext>
            </p:extLst>
          </p:nvPr>
        </p:nvGraphicFramePr>
        <p:xfrm>
          <a:off x="1143000" y="20574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repeatable</a:t>
                      </a:r>
                      <a:r>
                        <a:rPr kumimoji="0" lang="en-US" sz="1800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read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dirty="0" smtClean="0"/>
                        <a:t>Update test</a:t>
                      </a:r>
                      <a:r>
                        <a:rPr kumimoji="0" lang="en-US" sz="1800" kern="1200" baseline="0" dirty="0" smtClean="0"/>
                        <a:t>  </a:t>
                      </a:r>
                      <a:r>
                        <a:rPr kumimoji="0" lang="en-US" sz="1800" kern="1200" baseline="0" smtClean="0"/>
                        <a:t>set  </a:t>
                      </a:r>
                      <a:r>
                        <a:rPr kumimoji="0" lang="en-US" sz="1800" kern="1200" baseline="0" smtClean="0"/>
                        <a:t>name=‘</a:t>
                      </a:r>
                      <a:r>
                        <a:rPr kumimoji="0" lang="en-US" sz="1800" kern="1200" baseline="0" dirty="0" smtClean="0"/>
                        <a:t>x’ </a:t>
                      </a:r>
                      <a:r>
                        <a:rPr kumimoji="0" lang="en-US" sz="1800" kern="1200" baseline="0" smtClean="0"/>
                        <a:t>where </a:t>
                      </a:r>
                      <a:r>
                        <a:rPr kumimoji="0" lang="en-US" sz="1800" kern="1200" baseline="0" smtClean="0"/>
                        <a:t>id&gt;2 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Select * from test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</a:t>
                      </a:r>
                      <a:r>
                        <a:rPr lang="pt-BR" dirty="0" smtClean="0"/>
                        <a:t>	</a:t>
                      </a:r>
                      <a:r>
                        <a:rPr lang="pt-BR" dirty="0" smtClean="0"/>
                        <a:t>name</a:t>
                      </a:r>
                      <a:endParaRPr lang="pt-BR" dirty="0" smtClean="0"/>
                    </a:p>
                    <a:p>
                      <a:pPr marL="342900" indent="-342900" algn="l">
                        <a:buAutoNum type="arabicPlain"/>
                      </a:pPr>
                      <a:r>
                        <a:rPr lang="pt-BR" dirty="0" smtClean="0"/>
                        <a:t>           a</a:t>
                      </a:r>
                      <a:endParaRPr lang="pt-BR" dirty="0" smtClean="0"/>
                    </a:p>
                    <a:p>
                      <a:pPr marL="342900" indent="-342900" algn="l">
                        <a:buAutoNum type="arabicPlain" startAt="2"/>
                      </a:pPr>
                      <a:r>
                        <a:rPr lang="pt-BR" dirty="0" smtClean="0"/>
                        <a:t>           b</a:t>
                      </a:r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3         </a:t>
                      </a:r>
                      <a:r>
                        <a:rPr lang="pt-BR" dirty="0" smtClean="0"/>
                        <a:t>	</a:t>
                      </a:r>
                      <a:r>
                        <a:rPr lang="pt-BR" baseline="0" dirty="0" smtClean="0"/>
                        <a:t>  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id	name</a:t>
                      </a:r>
                    </a:p>
                    <a:p>
                      <a:pPr marL="342900" indent="-342900" algn="l">
                        <a:buAutoNum type="arabicPlain"/>
                      </a:pPr>
                      <a:r>
                        <a:rPr lang="pt-BR" dirty="0" smtClean="0"/>
                        <a:t>           a</a:t>
                      </a:r>
                    </a:p>
                    <a:p>
                      <a:pPr marL="342900" indent="-342900" algn="l">
                        <a:buAutoNum type="arabicPlain" startAt="2"/>
                      </a:pPr>
                      <a:r>
                        <a:rPr lang="pt-BR" dirty="0" smtClean="0"/>
                        <a:t>           b</a:t>
                      </a:r>
                    </a:p>
                    <a:p>
                      <a:pPr algn="l"/>
                      <a:r>
                        <a:rPr lang="pt-BR" dirty="0" smtClean="0"/>
                        <a:t>3         	</a:t>
                      </a:r>
                      <a:r>
                        <a:rPr lang="pt-BR" baseline="0" dirty="0" smtClean="0"/>
                        <a:t>  c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  id</a:t>
                      </a:r>
                      <a:r>
                        <a:rPr lang="pt-BR" dirty="0" smtClean="0"/>
                        <a:t>	</a:t>
                      </a:r>
                      <a:r>
                        <a:rPr lang="pt-BR" dirty="0" smtClean="0"/>
                        <a:t>name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1        </a:t>
                      </a:r>
                      <a:r>
                        <a:rPr lang="pt-BR" dirty="0" smtClean="0"/>
                        <a:t>	</a:t>
                      </a:r>
                      <a:r>
                        <a:rPr lang="pt-BR" dirty="0" smtClean="0"/>
                        <a:t>a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2         </a:t>
                      </a:r>
                      <a:r>
                        <a:rPr lang="pt-BR" dirty="0" smtClean="0"/>
                        <a:t>	</a:t>
                      </a:r>
                      <a:r>
                        <a:rPr lang="pt-BR" dirty="0" smtClean="0"/>
                        <a:t>b</a:t>
                      </a:r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3         </a:t>
                      </a:r>
                      <a:r>
                        <a:rPr lang="pt-BR" dirty="0" smtClean="0"/>
                        <a:t>	</a:t>
                      </a:r>
                      <a:r>
                        <a:rPr lang="pt-BR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Mức</a:t>
            </a:r>
            <a:r>
              <a:rPr lang="en-US" dirty="0" smtClean="0"/>
              <a:t> Repeatable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UPDATE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INSERT </a:t>
            </a:r>
            <a:r>
              <a:rPr lang="en-US" dirty="0" err="1" smtClean="0"/>
              <a:t>và</a:t>
            </a:r>
            <a:r>
              <a:rPr lang="en-US" dirty="0" smtClean="0"/>
              <a:t> DELETE</a:t>
            </a:r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Serializable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phantom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4384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repeatable</a:t>
                      </a:r>
                      <a:r>
                        <a:rPr kumimoji="0" lang="en-US" sz="1800" kern="1200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read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baseline="0" dirty="0" smtClean="0"/>
                        <a:t>Insert into test values (‘d’, 5)</a:t>
                      </a:r>
                    </a:p>
                    <a:p>
                      <a:r>
                        <a:rPr kumimoji="0" lang="en-US" sz="1800" kern="1200" baseline="0" dirty="0" smtClean="0"/>
                        <a:t>Select * from test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</a:p>
                    <a:p>
                      <a:pPr algn="l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	B</a:t>
                      </a:r>
                    </a:p>
                    <a:p>
                      <a:pPr algn="ctr"/>
                      <a:r>
                        <a:rPr lang="pt-BR" dirty="0" smtClean="0"/>
                        <a:t>a         	1</a:t>
                      </a:r>
                    </a:p>
                    <a:p>
                      <a:pPr algn="ctr"/>
                      <a:r>
                        <a:rPr lang="pt-BR" dirty="0" smtClean="0"/>
                        <a:t>b         	2</a:t>
                      </a:r>
                    </a:p>
                    <a:p>
                      <a:pPr algn="ctr"/>
                      <a:r>
                        <a:rPr lang="pt-BR" dirty="0" smtClean="0"/>
                        <a:t>c         	3</a:t>
                      </a:r>
                    </a:p>
                    <a:p>
                      <a:pPr algn="ctr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8600" y="914400"/>
            <a:ext cx="1447800" cy="1219200"/>
            <a:chOff x="1981200" y="1828800"/>
            <a:chExt cx="1447800" cy="1219200"/>
          </a:xfrm>
        </p:grpSpPr>
        <p:sp>
          <p:nvSpPr>
            <p:cNvPr id="6" name="Rectangle 5"/>
            <p:cNvSpPr/>
            <p:nvPr/>
          </p:nvSpPr>
          <p:spPr>
            <a:xfrm>
              <a:off x="1981200" y="1828800"/>
              <a:ext cx="1447800" cy="1219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 smtClean="0"/>
                <a:t>A	B</a:t>
              </a:r>
            </a:p>
            <a:p>
              <a:r>
                <a:rPr lang="pt-BR" dirty="0" smtClean="0"/>
                <a:t>a         	1</a:t>
              </a:r>
            </a:p>
            <a:p>
              <a:r>
                <a:rPr lang="pt-BR" dirty="0" smtClean="0"/>
                <a:t>b         	2</a:t>
              </a:r>
            </a:p>
            <a:p>
              <a:r>
                <a:rPr lang="pt-BR" dirty="0" smtClean="0"/>
                <a:t>c         	3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981200" y="2133600"/>
              <a:ext cx="1447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996837" y="2423557"/>
              <a:ext cx="118872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981200"/>
          <a:ext cx="7696200" cy="38052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4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152">
                <a:tc grid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 TRAN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set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tran</a:t>
                      </a:r>
                      <a:r>
                        <a:rPr kumimoji="0" lang="en-US" sz="1800" kern="1200" dirty="0" smtClean="0">
                          <a:solidFill>
                            <a:srgbClr val="FFFF00"/>
                          </a:solidFill>
                        </a:rPr>
                        <a:t> isolation level </a:t>
                      </a:r>
                      <a:r>
                        <a:rPr kumimoji="0" lang="en-US" sz="1800" kern="1200" dirty="0" err="1" smtClean="0">
                          <a:solidFill>
                            <a:srgbClr val="FFFF00"/>
                          </a:solidFill>
                        </a:rPr>
                        <a:t>serializable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for delay ‘00:00:10’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test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/>
                        <a:t>begin </a:t>
                      </a:r>
                      <a:r>
                        <a:rPr kumimoji="0" lang="en-US" sz="1800" kern="1200" dirty="0" err="1" smtClean="0"/>
                        <a:t>tran</a:t>
                      </a:r>
                      <a:r>
                        <a:rPr kumimoji="0" lang="en-US" sz="1800" kern="1200" dirty="0" smtClean="0"/>
                        <a:t> </a:t>
                      </a:r>
                    </a:p>
                    <a:p>
                      <a:r>
                        <a:rPr kumimoji="0" lang="en-US" sz="1800" kern="1200" baseline="0" dirty="0" smtClean="0"/>
                        <a:t>Insert into test values (‘d’, 5)</a:t>
                      </a:r>
                    </a:p>
                    <a:p>
                      <a:r>
                        <a:rPr kumimoji="0" lang="en-US" sz="1800" kern="1200" baseline="0" dirty="0" smtClean="0"/>
                        <a:t>Select * from test</a:t>
                      </a:r>
                      <a:endParaRPr kumimoji="0" lang="en-US" sz="1800" kern="1200" dirty="0" smtClean="0"/>
                    </a:p>
                    <a:p>
                      <a:r>
                        <a:rPr kumimoji="0" lang="en-US" sz="1800" kern="1200" dirty="0" smtClean="0"/>
                        <a:t>commit </a:t>
                      </a:r>
                      <a:r>
                        <a:rPr kumimoji="0" lang="en-US" sz="1800" kern="1200" dirty="0" err="1" smtClean="0"/>
                        <a:t>tran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215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A	B</a:t>
                      </a:r>
                    </a:p>
                    <a:p>
                      <a:pPr algn="l"/>
                      <a:r>
                        <a:rPr lang="pt-BR" dirty="0" smtClean="0"/>
                        <a:t>a         	1</a:t>
                      </a:r>
                    </a:p>
                    <a:p>
                      <a:pPr algn="l"/>
                      <a:r>
                        <a:rPr lang="pt-BR" dirty="0" smtClean="0"/>
                        <a:t>b         	2</a:t>
                      </a:r>
                    </a:p>
                    <a:p>
                      <a:pPr algn="l"/>
                      <a:r>
                        <a:rPr lang="pt-BR" dirty="0" smtClean="0"/>
                        <a:t>c         	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	B</a:t>
                      </a:r>
                    </a:p>
                    <a:p>
                      <a:pPr algn="ctr"/>
                      <a:r>
                        <a:rPr lang="pt-BR" dirty="0" smtClean="0"/>
                        <a:t>a         	1</a:t>
                      </a:r>
                    </a:p>
                    <a:p>
                      <a:pPr algn="ctr"/>
                      <a:r>
                        <a:rPr lang="pt-BR" dirty="0" smtClean="0"/>
                        <a:t>b         	2</a:t>
                      </a:r>
                    </a:p>
                    <a:p>
                      <a:pPr algn="ctr"/>
                      <a:r>
                        <a:rPr lang="pt-BR" dirty="0" smtClean="0"/>
                        <a:t>c         	3</a:t>
                      </a:r>
                    </a:p>
                    <a:p>
                      <a:pPr algn="ctr"/>
                      <a:r>
                        <a:rPr lang="pt-BR" dirty="0" smtClean="0"/>
                        <a:t>d         	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LOẠI 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BEGIN TRAN: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COMMIT TRAN: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ROLLBACK TRAN: quay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(Map,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Soluong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‘NV01’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‘KHCN’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‘NS’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BEGIN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UPDATE NHANVIEN SET PHONG='NS‘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WHERE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=NV01'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COMMIT TRAN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410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BEGIN TRAN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Declare @</a:t>
            </a:r>
            <a:r>
              <a:rPr lang="en-US" dirty="0" err="1" smtClean="0">
                <a:solidFill>
                  <a:srgbClr val="00B050"/>
                </a:solidFill>
              </a:rPr>
              <a:t>old_dept</a:t>
            </a:r>
            <a:r>
              <a:rPr lang="en-US" dirty="0" smtClean="0">
                <a:solidFill>
                  <a:srgbClr val="00B050"/>
                </a:solidFill>
              </a:rPr>
              <a:t> char(10)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Select @</a:t>
            </a:r>
            <a:r>
              <a:rPr lang="en-US" dirty="0" err="1" smtClean="0">
                <a:solidFill>
                  <a:srgbClr val="00B050"/>
                </a:solidFill>
              </a:rPr>
              <a:t>old_dept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  <a:r>
              <a:rPr lang="en-US" dirty="0" err="1" smtClean="0">
                <a:solidFill>
                  <a:srgbClr val="00B050"/>
                </a:solidFill>
              </a:rPr>
              <a:t>Maphong</a:t>
            </a:r>
            <a:r>
              <a:rPr lang="en-US" dirty="0" smtClean="0">
                <a:solidFill>
                  <a:srgbClr val="00B050"/>
                </a:solidFill>
              </a:rPr>
              <a:t> from NHANVIEN where </a:t>
            </a:r>
            <a:r>
              <a:rPr lang="en-US" dirty="0" err="1" smtClean="0">
                <a:solidFill>
                  <a:srgbClr val="00B050"/>
                </a:solidFill>
              </a:rPr>
              <a:t>MaNV</a:t>
            </a:r>
            <a:r>
              <a:rPr lang="en-US" dirty="0" smtClean="0">
                <a:solidFill>
                  <a:srgbClr val="00B050"/>
                </a:solidFill>
              </a:rPr>
              <a:t>=‘KS001’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UPDATE NHANVIEN SET PHONG='NS‘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WHERE </a:t>
            </a:r>
            <a:r>
              <a:rPr lang="en-US" dirty="0" err="1" smtClean="0">
                <a:solidFill>
                  <a:srgbClr val="00B050"/>
                </a:solidFill>
              </a:rPr>
              <a:t>MaNV</a:t>
            </a:r>
            <a:r>
              <a:rPr lang="en-US" dirty="0" smtClean="0">
                <a:solidFill>
                  <a:srgbClr val="00B050"/>
                </a:solidFill>
              </a:rPr>
              <a:t>='KS001'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UPDATE </a:t>
            </a:r>
            <a:r>
              <a:rPr lang="en-US" dirty="0" err="1" smtClean="0">
                <a:solidFill>
                  <a:srgbClr val="00B050"/>
                </a:solidFill>
              </a:rPr>
              <a:t>Phong</a:t>
            </a:r>
            <a:r>
              <a:rPr lang="en-US" dirty="0" smtClean="0">
                <a:solidFill>
                  <a:srgbClr val="00B050"/>
                </a:solidFill>
              </a:rPr>
              <a:t> SET </a:t>
            </a:r>
            <a:r>
              <a:rPr lang="en-US" dirty="0" err="1" smtClean="0">
                <a:solidFill>
                  <a:srgbClr val="00B050"/>
                </a:solidFill>
              </a:rPr>
              <a:t>soluong</a:t>
            </a:r>
            <a:r>
              <a:rPr lang="en-US" dirty="0" smtClean="0">
                <a:solidFill>
                  <a:srgbClr val="00B050"/>
                </a:solidFill>
              </a:rPr>
              <a:t>=soluong+1 WHERE </a:t>
            </a:r>
            <a:r>
              <a:rPr lang="en-US" dirty="0" err="1" smtClean="0">
                <a:solidFill>
                  <a:srgbClr val="00B050"/>
                </a:solidFill>
              </a:rPr>
              <a:t>MaPhong</a:t>
            </a:r>
            <a:r>
              <a:rPr lang="en-US" dirty="0" smtClean="0">
                <a:solidFill>
                  <a:srgbClr val="00B050"/>
                </a:solidFill>
              </a:rPr>
              <a:t>='NS'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UPDATE </a:t>
            </a:r>
            <a:r>
              <a:rPr lang="en-US" dirty="0" err="1" smtClean="0">
                <a:solidFill>
                  <a:srgbClr val="00B050"/>
                </a:solidFill>
              </a:rPr>
              <a:t>Phong</a:t>
            </a:r>
            <a:r>
              <a:rPr lang="en-US" dirty="0" smtClean="0">
                <a:solidFill>
                  <a:srgbClr val="00B050"/>
                </a:solidFill>
              </a:rPr>
              <a:t> SET </a:t>
            </a:r>
            <a:r>
              <a:rPr lang="en-US" dirty="0" err="1" smtClean="0">
                <a:solidFill>
                  <a:srgbClr val="00B050"/>
                </a:solidFill>
              </a:rPr>
              <a:t>soluong</a:t>
            </a:r>
            <a:r>
              <a:rPr lang="en-US" dirty="0" smtClean="0">
                <a:solidFill>
                  <a:srgbClr val="00B050"/>
                </a:solidFill>
              </a:rPr>
              <a:t>=soluong-1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WHERE </a:t>
            </a:r>
            <a:r>
              <a:rPr lang="en-US" dirty="0" err="1" smtClean="0">
                <a:solidFill>
                  <a:srgbClr val="00B050"/>
                </a:solidFill>
              </a:rPr>
              <a:t>MaPhong</a:t>
            </a:r>
            <a:r>
              <a:rPr lang="en-US" dirty="0" smtClean="0">
                <a:solidFill>
                  <a:srgbClr val="00B050"/>
                </a:solidFill>
              </a:rPr>
              <a:t>=@</a:t>
            </a:r>
            <a:r>
              <a:rPr lang="en-US" dirty="0" err="1" smtClean="0">
                <a:solidFill>
                  <a:srgbClr val="00B050"/>
                </a:solidFill>
              </a:rPr>
              <a:t>old_dept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COMMIT TRAN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GIAO DỊCH TƯỜNG MINH</a:t>
            </a:r>
            <a:br>
              <a:rPr lang="en-US" dirty="0" smtClean="0"/>
            </a:br>
            <a:r>
              <a:rPr lang="en-US" dirty="0" smtClean="0"/>
              <a:t>(EXPLICIT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50292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TAIKHOAN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(SOTK)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tiền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(SOTIEN). </a:t>
            </a:r>
            <a:r>
              <a:rPr lang="en-US" sz="2800" dirty="0" err="1" smtClean="0"/>
              <a:t>Viết</a:t>
            </a:r>
            <a:r>
              <a:rPr lang="en-US" sz="2800" dirty="0" smtClean="0"/>
              <a:t>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chuyển</a:t>
            </a:r>
            <a:r>
              <a:rPr lang="en-US" sz="2800" dirty="0" smtClean="0"/>
              <a:t> 100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A sang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khoản</a:t>
            </a:r>
            <a:r>
              <a:rPr lang="en-US" sz="2800" dirty="0" smtClean="0"/>
              <a:t> B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</a:rPr>
              <a:t>BEGIN TRAN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UPDATE TAIKHOAN set SOTIEN=SOTIEN-100 where SOTK=‘A’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UPDATE TAIKHOAN set SOTIEN=SOTIEN+100 where SOTK=‘B’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COMMIT TRAN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END</a:t>
            </a:r>
          </a:p>
          <a:p>
            <a:pPr>
              <a:buNone/>
            </a:pPr>
            <a:r>
              <a:rPr lang="en-US" sz="2800" dirty="0" smtClean="0"/>
              <a:t>=&gt; </a:t>
            </a: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dịch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thiếu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59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BEGIN TRAN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IF (SELECT SOTIEN FROM TAIKHOAN WHERE SOTK=‘A’) &lt;100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	PRINT </a:t>
            </a:r>
            <a:r>
              <a:rPr lang="en-US" dirty="0" err="1" smtClean="0">
                <a:solidFill>
                  <a:srgbClr val="0070C0"/>
                </a:solidFill>
              </a:rPr>
              <a:t>N’Số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tài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khoản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giao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dịch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ROLLBACK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ELSE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BEGIN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UPDATE TAIKHOAN set SOTIEN=SOTIEN-100 where SOTK=‘A’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UPDATE TAIKHOAN set SOTIEN=SOTIEN+100 where SOTK=‘B’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COMMIT TRAN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317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GIAO DỊCH KHÔNG TƯỜNG MINH (IMPLICIT TRANSACTION)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89154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BEGIN TRAN.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SQL Server, implicit transaction </a:t>
            </a:r>
          </a:p>
          <a:p>
            <a:pPr>
              <a:buNone/>
            </a:pP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endParaRPr lang="en-US" dirty="0" smtClean="0"/>
          </a:p>
          <a:p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err="1" smtClean="0">
                <a:solidFill>
                  <a:srgbClr val="0070C0"/>
                </a:solidFill>
              </a:rPr>
              <a:t>implicit_transactions</a:t>
            </a:r>
            <a:r>
              <a:rPr lang="en-US" dirty="0" smtClean="0">
                <a:solidFill>
                  <a:srgbClr val="0070C0"/>
                </a:solidFill>
              </a:rPr>
              <a:t> ON</a:t>
            </a:r>
          </a:p>
          <a:p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 smtClean="0">
                <a:solidFill>
                  <a:srgbClr val="0070C0"/>
                </a:solidFill>
              </a:rPr>
              <a:t>SET </a:t>
            </a:r>
            <a:r>
              <a:rPr lang="en-US" dirty="0" err="1" smtClean="0">
                <a:solidFill>
                  <a:srgbClr val="0070C0"/>
                </a:solidFill>
              </a:rPr>
              <a:t>implicit_transactions</a:t>
            </a:r>
            <a:r>
              <a:rPr lang="en-US" dirty="0" smtClean="0">
                <a:solidFill>
                  <a:srgbClr val="0070C0"/>
                </a:solidFill>
              </a:rPr>
              <a:t> OFF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3179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GIAO DỊCH KHÔNG TƯỜNG MINH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447800"/>
            <a:ext cx="8400288" cy="4800600"/>
          </a:xfrm>
        </p:spPr>
        <p:txBody>
          <a:bodyPr/>
          <a:lstStyle/>
          <a:p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Sau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chế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độ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Transaction implicit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đã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được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bật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ON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cho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một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kết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nối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, SQL Server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tự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bắt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đầu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một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transaction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nó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thực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thi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bất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kỳ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các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lệnh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  <a:cs typeface="Times New Roman" pitchFamily="18" charset="0"/>
              </a:rPr>
              <a:t>sau</a:t>
            </a:r>
            <a:r>
              <a:rPr lang="en-GB" altLang="en-US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37338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ALTER TABLE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REVOKE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CREATE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SELECT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DELETE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INSERT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36576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UPDATE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DROP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OPEN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FETCH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TRUNCATE TABLE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40000"/>
              <a:buFont typeface="Wingdings" pitchFamily="2" charset="2"/>
              <a:buChar char="n"/>
            </a:pPr>
            <a:r>
              <a:rPr lang="en-GB" altLang="en-US" sz="2400" dirty="0">
                <a:solidFill>
                  <a:srgbClr val="000000"/>
                </a:solidFill>
                <a:cs typeface="Times New Roman" pitchFamily="18" charset="0"/>
              </a:rPr>
              <a:t>GRANT</a:t>
            </a:r>
            <a:r>
              <a:rPr lang="en-US" altLang="en-US" sz="2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GB" alt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AUTOCOMMIT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</a:t>
            </a:r>
            <a:r>
              <a:rPr lang="en-US" dirty="0" err="1" smtClean="0"/>
              <a:t>của</a:t>
            </a:r>
            <a:r>
              <a:rPr lang="en-US" dirty="0" smtClean="0"/>
              <a:t> SQL SERVER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committed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rollback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TÍNH CHẤT CỦA GIAO 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9248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Atomic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Consistency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transaction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vẹn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Isolation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chúng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độc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Durability (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bền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BEGIN TRAN, SQL Server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autocommit</a:t>
            </a:r>
            <a:r>
              <a:rPr lang="en-US" dirty="0" smtClean="0"/>
              <a:t> sang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explicit</a:t>
            </a:r>
          </a:p>
          <a:p>
            <a:r>
              <a:rPr lang="en-US" dirty="0" smtClean="0"/>
              <a:t>SQL Server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autocommit</a:t>
            </a:r>
            <a:r>
              <a:rPr lang="en-US" dirty="0" smtClean="0"/>
              <a:t>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transaction </a:t>
            </a:r>
            <a:r>
              <a:rPr lang="en-US" altLang="en-US" dirty="0" err="1" smtClean="0"/>
              <a:t>tường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chuyển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(commit) hay </a:t>
            </a:r>
            <a:r>
              <a:rPr lang="en-US" altLang="en-US" dirty="0" err="1" smtClean="0"/>
              <a:t>trả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ngược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đầu</a:t>
            </a:r>
            <a:r>
              <a:rPr lang="en-US" altLang="en-US" dirty="0" smtClean="0"/>
              <a:t> (roll back) hay </a:t>
            </a:r>
            <a:r>
              <a:rPr lang="en-US" altLang="en-US" dirty="0" err="1" smtClean="0"/>
              <a:t>khi</a:t>
            </a:r>
            <a:r>
              <a:rPr lang="en-US" altLang="en-US" dirty="0" smtClean="0"/>
              <a:t> mode transaction </a:t>
            </a:r>
            <a:r>
              <a:rPr lang="en-US" altLang="en-US" dirty="0" err="1" smtClean="0"/>
              <a:t>ngầm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định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tắt</a:t>
            </a:r>
            <a:r>
              <a:rPr lang="en-US" alt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(Lock)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r>
              <a:rPr lang="en-US" dirty="0" smtClean="0"/>
              <a:t>SQL Server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lock,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logic. </a:t>
            </a:r>
            <a:r>
              <a:rPr lang="en-US" dirty="0" err="1" smtClean="0"/>
              <a:t>Các</a:t>
            </a:r>
            <a:r>
              <a:rPr lang="en-US" dirty="0" smtClean="0"/>
              <a:t> query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lock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server </a:t>
            </a:r>
            <a:r>
              <a:rPr lang="en-US" dirty="0" err="1" smtClean="0"/>
              <a:t>sẽ</a:t>
            </a:r>
            <a:r>
              <a:rPr lang="en-US" dirty="0" smtClean="0"/>
              <a:t> lock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LOCK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Pessimistic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Optimistic Lock (</a:t>
            </a:r>
            <a:r>
              <a:rPr lang="en-US" dirty="0" err="1" smtClean="0"/>
              <a:t>Khóa</a:t>
            </a:r>
            <a:r>
              <a:rPr lang="en-US" dirty="0" smtClean="0"/>
              <a:t> bi </a:t>
            </a:r>
            <a:r>
              <a:rPr lang="en-US" dirty="0" err="1" smtClean="0"/>
              <a:t>quan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Shared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Exclusive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Update Lock (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Lock: </a:t>
            </a:r>
            <a:r>
              <a:rPr lang="en-US" dirty="0" err="1" smtClean="0"/>
              <a:t>khi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Shared Lock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Shared Lock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57200"/>
            <a:ext cx="749808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Exclusive Lock</a:t>
            </a:r>
            <a:r>
              <a:rPr lang="en-US" smtClean="0"/>
              <a:t>: khi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Exclusive Lock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exclusive lock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Shared Lock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Exclusive Lock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Exclusive Lock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Shared Lock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Lock: 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Shared Lock </a:t>
            </a:r>
            <a:r>
              <a:rPr lang="en-US" dirty="0" err="1" smtClean="0"/>
              <a:t>và</a:t>
            </a:r>
            <a:r>
              <a:rPr lang="en-US" dirty="0" smtClean="0"/>
              <a:t> Exclusive Lock</a:t>
            </a:r>
          </a:p>
          <a:p>
            <a:pPr lvl="1"/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isolation level,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lock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transaction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SELECT …FROM  TABLE  WITH (LOCK)</a:t>
            </a:r>
          </a:p>
          <a:p>
            <a:pPr>
              <a:buNone/>
            </a:pPr>
            <a:r>
              <a:rPr lang="en-US" dirty="0" smtClean="0"/>
              <a:t>	DELETE… FROM  TABLE  WITH (LOCK) </a:t>
            </a:r>
          </a:p>
          <a:p>
            <a:pPr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Select * from test with (</a:t>
            </a:r>
            <a:r>
              <a:rPr lang="en-US" dirty="0" err="1" smtClean="0"/>
              <a:t>nolock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858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lock </a:t>
            </a:r>
            <a:r>
              <a:rPr lang="en-US" dirty="0" err="1" smtClean="0"/>
              <a:t>trong</a:t>
            </a:r>
            <a:r>
              <a:rPr lang="en-US" dirty="0" smtClean="0"/>
              <a:t> SQL Server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133600"/>
          <a:ext cx="89154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READUNCOMMITTED/NOLOCK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READ UNCOMMITTED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READ COMMITTED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REPETABLEREAD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REPEATABLE  READ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SERIALIZABLE/HOLDLOCK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Tương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như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SERIALIZABLE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XLOCK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quyền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update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những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dòng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TABLOCKX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Xlock+tablock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2000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READ(A)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A=A-50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WRITE(A)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READ(B)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B=B+50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WRITE(B)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3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 Atomic: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A=950, B=2050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READ(B)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A=1000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B=2000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Consistency: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transaction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quán</a:t>
            </a:r>
            <a:r>
              <a:rPr lang="en-US" dirty="0" smtClean="0"/>
              <a:t>: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A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950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2050.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Durability: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950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2050.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Isolation: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READ(A)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1000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sang C.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90688" cy="5943600"/>
          </a:xfrm>
        </p:spPr>
        <p:txBody>
          <a:bodyPr>
            <a:no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transaction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0574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Nhận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xét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Xảy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chấp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11701</TotalTime>
  <Words>2526</Words>
  <Application>Microsoft Office PowerPoint</Application>
  <PresentationFormat>On-screen Show (4:3)</PresentationFormat>
  <Paragraphs>427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QuẢN LÝ GIAO DỊCH </vt:lpstr>
      <vt:lpstr>GIAO DỊCH</vt:lpstr>
      <vt:lpstr>KHÁI NIỆM</vt:lpstr>
      <vt:lpstr>4 TÍNH CHẤT CỦA GIAO DỊCH</vt:lpstr>
      <vt:lpstr>VÍ DỤ</vt:lpstr>
      <vt:lpstr>Ví dụ </vt:lpstr>
      <vt:lpstr>VÍ dụ</vt:lpstr>
      <vt:lpstr>Ví dụ</vt:lpstr>
      <vt:lpstr>Tại sao cần phải quản lý giao dịch? </vt:lpstr>
      <vt:lpstr>Tại sao cần phải có các mức cô lập/khóa </vt:lpstr>
      <vt:lpstr>Những vấn đề trong truy xuất đồng thời</vt:lpstr>
      <vt:lpstr>Những vấn đề trong truy xuất đồng thời</vt:lpstr>
      <vt:lpstr>Những vấn đề trong truy xuất đồng thời</vt:lpstr>
      <vt:lpstr>Những vấn đề trong truy xuất đồng thời</vt:lpstr>
      <vt:lpstr>Các mức độ cô lập</vt:lpstr>
      <vt:lpstr>Read Uncommitted</vt:lpstr>
      <vt:lpstr>Ví dụ</vt:lpstr>
      <vt:lpstr>PowerPoint Presentation</vt:lpstr>
      <vt:lpstr>Read Committed</vt:lpstr>
      <vt:lpstr>Read Committed</vt:lpstr>
      <vt:lpstr>Read Committed</vt:lpstr>
      <vt:lpstr>Read Committed</vt:lpstr>
      <vt:lpstr>PowerPoint Presentation</vt:lpstr>
      <vt:lpstr>Read Committed</vt:lpstr>
      <vt:lpstr>Repeatable Read</vt:lpstr>
      <vt:lpstr>Repeatable Read</vt:lpstr>
      <vt:lpstr>Repeatable Read</vt:lpstr>
      <vt:lpstr>Serializable</vt:lpstr>
      <vt:lpstr>Serializable</vt:lpstr>
      <vt:lpstr>Serializable</vt:lpstr>
      <vt:lpstr>CÁC LOẠI GIAO DỊCH</vt:lpstr>
      <vt:lpstr>GIAO DỊCH TƯỜNG MINH (EXPLICIT TRANSACTION)</vt:lpstr>
      <vt:lpstr>GIAO DỊCH TƯỜNG MINH (EXPLICIT TRANSACTION)</vt:lpstr>
      <vt:lpstr>GIAO DỊCH TƯỜNG MINH (EXPLICIT TRANSACTION)</vt:lpstr>
      <vt:lpstr>GIAO DỊCH TƯỜNG MINH (EXPLICIT TRANSACTION)</vt:lpstr>
      <vt:lpstr>PowerPoint Presentation</vt:lpstr>
      <vt:lpstr>GIAO DỊCH KHÔNG TƯỜNG MINH (IMPLICIT TRANSACTION)</vt:lpstr>
      <vt:lpstr>GIAO DỊCH KHÔNG TƯỜNG MINH</vt:lpstr>
      <vt:lpstr>AUTOCOMMIT TRANSACTION</vt:lpstr>
      <vt:lpstr>PowerPoint Presentation</vt:lpstr>
      <vt:lpstr>LOCKS</vt:lpstr>
      <vt:lpstr>Các loại LOCK trong SQL Server</vt:lpstr>
      <vt:lpstr>PowerPoint Presentation</vt:lpstr>
      <vt:lpstr>PowerPoint Presentation</vt:lpstr>
      <vt:lpstr>PowerPoint Presentation</vt:lpstr>
      <vt:lpstr>Chỉ định khóa trong từng lệnh</vt:lpstr>
      <vt:lpstr>Chỉ định khóa trong từng lệnh</vt:lpstr>
      <vt:lpstr>Chỉ định khóa trong từng lệnh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GIAO DỊCH VÀ KHÓA</dc:title>
  <dc:creator>dungnt</dc:creator>
  <cp:lastModifiedBy>dungnt</cp:lastModifiedBy>
  <cp:revision>86</cp:revision>
  <dcterms:created xsi:type="dcterms:W3CDTF">2015-01-22T03:44:37Z</dcterms:created>
  <dcterms:modified xsi:type="dcterms:W3CDTF">2017-08-15T13:14:30Z</dcterms:modified>
</cp:coreProperties>
</file>