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72" r:id="rId5"/>
    <p:sldId id="273" r:id="rId6"/>
    <p:sldId id="275" r:id="rId7"/>
    <p:sldId id="277" r:id="rId8"/>
    <p:sldId id="258" r:id="rId9"/>
    <p:sldId id="274" r:id="rId10"/>
    <p:sldId id="259" r:id="rId11"/>
    <p:sldId id="260" r:id="rId12"/>
    <p:sldId id="261" r:id="rId13"/>
    <p:sldId id="262" r:id="rId14"/>
    <p:sldId id="263" r:id="rId15"/>
    <p:sldId id="276" r:id="rId16"/>
    <p:sldId id="264" r:id="rId17"/>
    <p:sldId id="267" r:id="rId18"/>
    <p:sldId id="268" r:id="rId19"/>
    <p:sldId id="269" r:id="rId20"/>
    <p:sldId id="270" r:id="rId21"/>
    <p:sldId id="278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2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1"/>
          <p:cNvGrpSpPr>
            <a:grpSpLocks/>
          </p:cNvGrpSpPr>
          <p:nvPr/>
        </p:nvGrpSpPr>
        <p:grpSpPr bwMode="auto">
          <a:xfrm flipH="1">
            <a:off x="12700" y="692150"/>
            <a:ext cx="9093200" cy="6165850"/>
            <a:chOff x="0" y="436"/>
            <a:chExt cx="5760" cy="3884"/>
          </a:xfrm>
        </p:grpSpPr>
        <p:sp>
          <p:nvSpPr>
            <p:cNvPr id="5" name="Line 132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2946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6" name="Line 133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3471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7" name="Line 134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067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8" name="Line 135"/>
            <p:cNvSpPr>
              <a:spLocks noChangeShapeType="1"/>
            </p:cNvSpPr>
            <p:nvPr userDrawn="1"/>
          </p:nvSpPr>
          <p:spPr bwMode="gray">
            <a:xfrm>
              <a:off x="1472" y="448"/>
              <a:ext cx="3407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9" name="Line 136"/>
            <p:cNvSpPr>
              <a:spLocks noChangeShapeType="1"/>
            </p:cNvSpPr>
            <p:nvPr userDrawn="1"/>
          </p:nvSpPr>
          <p:spPr bwMode="gray">
            <a:xfrm>
              <a:off x="1472" y="448"/>
              <a:ext cx="2757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" name="Line 137"/>
            <p:cNvSpPr>
              <a:spLocks noChangeShapeType="1"/>
            </p:cNvSpPr>
            <p:nvPr userDrawn="1"/>
          </p:nvSpPr>
          <p:spPr bwMode="gray">
            <a:xfrm>
              <a:off x="1472" y="448"/>
              <a:ext cx="2162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1" name="Line 138"/>
            <p:cNvSpPr>
              <a:spLocks noChangeShapeType="1"/>
            </p:cNvSpPr>
            <p:nvPr userDrawn="1"/>
          </p:nvSpPr>
          <p:spPr bwMode="gray">
            <a:xfrm>
              <a:off x="1472" y="448"/>
              <a:ext cx="1612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2" name="Line 139"/>
            <p:cNvSpPr>
              <a:spLocks noChangeShapeType="1"/>
            </p:cNvSpPr>
            <p:nvPr userDrawn="1"/>
          </p:nvSpPr>
          <p:spPr bwMode="gray">
            <a:xfrm>
              <a:off x="1472" y="448"/>
              <a:ext cx="1065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3" name="Line 140"/>
            <p:cNvSpPr>
              <a:spLocks noChangeShapeType="1"/>
            </p:cNvSpPr>
            <p:nvPr userDrawn="1"/>
          </p:nvSpPr>
          <p:spPr bwMode="gray">
            <a:xfrm>
              <a:off x="1472" y="448"/>
              <a:ext cx="514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4" name="Line 141"/>
            <p:cNvSpPr>
              <a:spLocks noChangeShapeType="1"/>
            </p:cNvSpPr>
            <p:nvPr userDrawn="1"/>
          </p:nvSpPr>
          <p:spPr bwMode="gray">
            <a:xfrm>
              <a:off x="1472" y="448"/>
              <a:ext cx="0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5" name="Line 142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2549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6" name="Line 143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2195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7" name="Line 144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1891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8" name="Line 145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1584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9" name="Line 146"/>
            <p:cNvSpPr>
              <a:spLocks noChangeShapeType="1"/>
            </p:cNvSpPr>
            <p:nvPr userDrawn="1"/>
          </p:nvSpPr>
          <p:spPr bwMode="gray">
            <a:xfrm>
              <a:off x="1515" y="462"/>
              <a:ext cx="4245" cy="130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20" name="Line 147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105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21" name="Line 148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833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22" name="Line 149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613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23" name="Line 150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438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24" name="Line 151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259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25" name="Line 152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13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26" name="Line 153"/>
            <p:cNvSpPr>
              <a:spLocks noChangeShapeType="1"/>
            </p:cNvSpPr>
            <p:nvPr userDrawn="1"/>
          </p:nvSpPr>
          <p:spPr bwMode="gray">
            <a:xfrm flipH="1">
              <a:off x="0" y="449"/>
              <a:ext cx="1474" cy="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27" name="Line 154"/>
            <p:cNvSpPr>
              <a:spLocks noChangeShapeType="1"/>
            </p:cNvSpPr>
            <p:nvPr userDrawn="1"/>
          </p:nvSpPr>
          <p:spPr bwMode="gray">
            <a:xfrm flipH="1">
              <a:off x="0" y="436"/>
              <a:ext cx="1474" cy="2514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28" name="Line 155"/>
            <p:cNvSpPr>
              <a:spLocks noChangeShapeType="1"/>
            </p:cNvSpPr>
            <p:nvPr userDrawn="1"/>
          </p:nvSpPr>
          <p:spPr bwMode="gray">
            <a:xfrm flipH="1">
              <a:off x="0" y="462"/>
              <a:ext cx="1461" cy="3461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29" name="Line 156"/>
            <p:cNvSpPr>
              <a:spLocks noChangeShapeType="1"/>
            </p:cNvSpPr>
            <p:nvPr userDrawn="1"/>
          </p:nvSpPr>
          <p:spPr bwMode="gray">
            <a:xfrm flipH="1">
              <a:off x="249" y="463"/>
              <a:ext cx="1215" cy="385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30" name="Line 157"/>
            <p:cNvSpPr>
              <a:spLocks noChangeShapeType="1"/>
            </p:cNvSpPr>
            <p:nvPr userDrawn="1"/>
          </p:nvSpPr>
          <p:spPr bwMode="gray">
            <a:xfrm flipH="1">
              <a:off x="657" y="472"/>
              <a:ext cx="808" cy="3848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31" name="Line 158"/>
            <p:cNvSpPr>
              <a:spLocks noChangeShapeType="1"/>
            </p:cNvSpPr>
            <p:nvPr userDrawn="1"/>
          </p:nvSpPr>
          <p:spPr bwMode="gray">
            <a:xfrm flipH="1">
              <a:off x="1066" y="463"/>
              <a:ext cx="404" cy="385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32" name="Line 159"/>
            <p:cNvSpPr>
              <a:spLocks noChangeShapeType="1"/>
            </p:cNvSpPr>
            <p:nvPr userDrawn="1"/>
          </p:nvSpPr>
          <p:spPr bwMode="gray">
            <a:xfrm flipH="1">
              <a:off x="0" y="436"/>
              <a:ext cx="1474" cy="1875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33" name="Line 160"/>
            <p:cNvSpPr>
              <a:spLocks noChangeShapeType="1"/>
            </p:cNvSpPr>
            <p:nvPr userDrawn="1"/>
          </p:nvSpPr>
          <p:spPr bwMode="gray">
            <a:xfrm flipH="1">
              <a:off x="0" y="466"/>
              <a:ext cx="1447" cy="132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34" name="Line 161"/>
            <p:cNvSpPr>
              <a:spLocks noChangeShapeType="1"/>
            </p:cNvSpPr>
            <p:nvPr userDrawn="1"/>
          </p:nvSpPr>
          <p:spPr bwMode="gray">
            <a:xfrm flipH="1">
              <a:off x="0" y="449"/>
              <a:ext cx="1474" cy="896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35" name="Line 162"/>
            <p:cNvSpPr>
              <a:spLocks noChangeShapeType="1"/>
            </p:cNvSpPr>
            <p:nvPr userDrawn="1"/>
          </p:nvSpPr>
          <p:spPr bwMode="gray">
            <a:xfrm flipH="1">
              <a:off x="0" y="471"/>
              <a:ext cx="1435" cy="50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36" name="Line 163"/>
            <p:cNvSpPr>
              <a:spLocks noChangeShapeType="1"/>
            </p:cNvSpPr>
            <p:nvPr userDrawn="1"/>
          </p:nvSpPr>
          <p:spPr bwMode="gray">
            <a:xfrm flipH="1">
              <a:off x="0" y="463"/>
              <a:ext cx="1464" cy="206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37" name="Line 164"/>
            <p:cNvSpPr>
              <a:spLocks noChangeShapeType="1"/>
            </p:cNvSpPr>
            <p:nvPr userDrawn="1"/>
          </p:nvSpPr>
          <p:spPr bwMode="gray">
            <a:xfrm flipH="1">
              <a:off x="0" y="436"/>
              <a:ext cx="1474" cy="124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grpSp>
          <p:nvGrpSpPr>
            <p:cNvPr id="3" name="Group 165"/>
            <p:cNvGrpSpPr>
              <a:grpSpLocks/>
            </p:cNvGrpSpPr>
            <p:nvPr userDrawn="1"/>
          </p:nvGrpSpPr>
          <p:grpSpPr bwMode="auto">
            <a:xfrm>
              <a:off x="0" y="13"/>
              <a:ext cx="5760" cy="699"/>
              <a:chOff x="235" y="2750"/>
              <a:chExt cx="5241" cy="699"/>
            </a:xfrm>
          </p:grpSpPr>
          <p:sp>
            <p:nvSpPr>
              <p:cNvPr id="48" name="Line 166"/>
              <p:cNvSpPr>
                <a:spLocks noChangeShapeType="1"/>
              </p:cNvSpPr>
              <p:nvPr/>
            </p:nvSpPr>
            <p:spPr bwMode="gray">
              <a:xfrm>
                <a:off x="235" y="3449"/>
                <a:ext cx="5241" cy="0"/>
              </a:xfrm>
              <a:prstGeom prst="line">
                <a:avLst/>
              </a:prstGeom>
              <a:noFill/>
              <a:ln w="3175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49" name="Line 167"/>
              <p:cNvSpPr>
                <a:spLocks noChangeShapeType="1"/>
              </p:cNvSpPr>
              <p:nvPr/>
            </p:nvSpPr>
            <p:spPr bwMode="gray">
              <a:xfrm>
                <a:off x="235" y="3191"/>
                <a:ext cx="5241" cy="0"/>
              </a:xfrm>
              <a:prstGeom prst="line">
                <a:avLst/>
              </a:prstGeom>
              <a:noFill/>
              <a:ln w="3175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50" name="Line 168"/>
              <p:cNvSpPr>
                <a:spLocks noChangeShapeType="1"/>
              </p:cNvSpPr>
              <p:nvPr/>
            </p:nvSpPr>
            <p:spPr bwMode="gray">
              <a:xfrm>
                <a:off x="235" y="2958"/>
                <a:ext cx="5239" cy="0"/>
              </a:xfrm>
              <a:prstGeom prst="line">
                <a:avLst/>
              </a:prstGeom>
              <a:noFill/>
              <a:ln w="3175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51" name="Line 169"/>
              <p:cNvSpPr>
                <a:spLocks noChangeShapeType="1"/>
              </p:cNvSpPr>
              <p:nvPr/>
            </p:nvSpPr>
            <p:spPr bwMode="gray">
              <a:xfrm>
                <a:off x="235" y="2750"/>
                <a:ext cx="5239" cy="0"/>
              </a:xfrm>
              <a:prstGeom prst="line">
                <a:avLst/>
              </a:prstGeom>
              <a:noFill/>
              <a:ln w="3175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  <a:cs typeface="+mn-cs"/>
                </a:endParaRPr>
              </a:p>
            </p:txBody>
          </p:sp>
        </p:grpSp>
        <p:sp>
          <p:nvSpPr>
            <p:cNvPr id="39" name="Line 170"/>
            <p:cNvSpPr>
              <a:spLocks noChangeShapeType="1"/>
            </p:cNvSpPr>
            <p:nvPr userDrawn="1"/>
          </p:nvSpPr>
          <p:spPr bwMode="gray">
            <a:xfrm>
              <a:off x="0" y="1753"/>
              <a:ext cx="5760" cy="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40" name="Line 171"/>
            <p:cNvSpPr>
              <a:spLocks noChangeShapeType="1"/>
            </p:cNvSpPr>
            <p:nvPr userDrawn="1"/>
          </p:nvSpPr>
          <p:spPr bwMode="gray">
            <a:xfrm flipV="1">
              <a:off x="0" y="1455"/>
              <a:ext cx="5760" cy="1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41" name="Line 172"/>
            <p:cNvSpPr>
              <a:spLocks noChangeShapeType="1"/>
            </p:cNvSpPr>
            <p:nvPr userDrawn="1"/>
          </p:nvSpPr>
          <p:spPr bwMode="gray">
            <a:xfrm>
              <a:off x="0" y="1182"/>
              <a:ext cx="5760" cy="9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42" name="Line 173"/>
            <p:cNvSpPr>
              <a:spLocks noChangeShapeType="1"/>
            </p:cNvSpPr>
            <p:nvPr userDrawn="1"/>
          </p:nvSpPr>
          <p:spPr bwMode="gray">
            <a:xfrm>
              <a:off x="0" y="965"/>
              <a:ext cx="5734" cy="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43" name="Line 174"/>
            <p:cNvSpPr>
              <a:spLocks noChangeShapeType="1"/>
            </p:cNvSpPr>
            <p:nvPr userDrawn="1"/>
          </p:nvSpPr>
          <p:spPr bwMode="gray">
            <a:xfrm flipV="1">
              <a:off x="0" y="780"/>
              <a:ext cx="5760" cy="11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44" name="Line 175"/>
            <p:cNvSpPr>
              <a:spLocks noChangeShapeType="1"/>
            </p:cNvSpPr>
            <p:nvPr userDrawn="1"/>
          </p:nvSpPr>
          <p:spPr bwMode="gray">
            <a:xfrm>
              <a:off x="0" y="661"/>
              <a:ext cx="5760" cy="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45" name="Line 176"/>
            <p:cNvSpPr>
              <a:spLocks noChangeShapeType="1"/>
            </p:cNvSpPr>
            <p:nvPr userDrawn="1"/>
          </p:nvSpPr>
          <p:spPr bwMode="gray">
            <a:xfrm flipV="1">
              <a:off x="0" y="558"/>
              <a:ext cx="5760" cy="1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46" name="Line 177"/>
            <p:cNvSpPr>
              <a:spLocks noChangeShapeType="1"/>
            </p:cNvSpPr>
            <p:nvPr userDrawn="1"/>
          </p:nvSpPr>
          <p:spPr bwMode="gray">
            <a:xfrm>
              <a:off x="25" y="521"/>
              <a:ext cx="5735" cy="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47" name="Line 178"/>
            <p:cNvSpPr>
              <a:spLocks noChangeShapeType="1"/>
            </p:cNvSpPr>
            <p:nvPr userDrawn="1"/>
          </p:nvSpPr>
          <p:spPr bwMode="gray">
            <a:xfrm>
              <a:off x="0" y="482"/>
              <a:ext cx="5760" cy="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</p:grpSp>
      <p:pic>
        <p:nvPicPr>
          <p:cNvPr id="52" name="Picture 182" descr="figure07_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5638800" y="3124200"/>
            <a:ext cx="2447925" cy="204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183" descr="figure07_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7019925" y="4005263"/>
            <a:ext cx="2124075" cy="17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184" descr="figure07_o cop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gray">
          <a:xfrm>
            <a:off x="6227763" y="4868863"/>
            <a:ext cx="16192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457200" y="5334000"/>
            <a:ext cx="70866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1" baseline="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258" name="Rectangle 186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1066800" y="1524000"/>
            <a:ext cx="5410200" cy="3048000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algn="l">
              <a:defRPr sz="4000" baseline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altLang="ko-KR" dirty="0"/>
          </a:p>
        </p:txBody>
      </p:sp>
      <p:sp>
        <p:nvSpPr>
          <p:cNvPr id="5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fld id="{F0C90AE4-0F85-4FED-93C9-BFDEC40564BF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5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fld id="{1AE88915-E5C7-495B-A5BF-23680DD9BA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C90AE4-0F85-4FED-93C9-BFDEC40564BF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E88915-E5C7-495B-A5BF-23680DD9BA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3238" y="209550"/>
            <a:ext cx="2024062" cy="6053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6288" y="209550"/>
            <a:ext cx="5924550" cy="6053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C90AE4-0F85-4FED-93C9-BFDEC40564BF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E88915-E5C7-495B-A5BF-23680DD9BA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209550"/>
            <a:ext cx="73914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76288" y="1347788"/>
            <a:ext cx="7758112" cy="49149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C90AE4-0F85-4FED-93C9-BFDEC40564BF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E88915-E5C7-495B-A5BF-23680DD9BA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itchFamily="34" charset="0"/>
              </a:defRPr>
            </a:lvl1pPr>
            <a:lvl2pPr>
              <a:defRPr baseline="0">
                <a:latin typeface="Arial" pitchFamily="34" charset="0"/>
              </a:defRPr>
            </a:lvl2pPr>
            <a:lvl3pPr>
              <a:defRPr baseline="0">
                <a:latin typeface="Arial" pitchFamily="34" charset="0"/>
              </a:defRPr>
            </a:lvl3pPr>
            <a:lvl4pPr>
              <a:defRPr baseline="0">
                <a:latin typeface="Arial" pitchFamily="34" charset="0"/>
              </a:defRPr>
            </a:lvl4pPr>
            <a:lvl5pPr>
              <a:defRPr baseline="0"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C90AE4-0F85-4FED-93C9-BFDEC40564BF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E88915-E5C7-495B-A5BF-23680DD9BA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>
                <a:latin typeface="Arial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C90AE4-0F85-4FED-93C9-BFDEC40564BF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E88915-E5C7-495B-A5BF-23680DD9BA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6288" y="1347788"/>
            <a:ext cx="3802062" cy="4914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750" y="1347788"/>
            <a:ext cx="3803650" cy="4914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C90AE4-0F85-4FED-93C9-BFDEC40564BF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E88915-E5C7-495B-A5BF-23680DD9BA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C90AE4-0F85-4FED-93C9-BFDEC40564BF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E88915-E5C7-495B-A5BF-23680DD9BA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C90AE4-0F85-4FED-93C9-BFDEC40564BF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E88915-E5C7-495B-A5BF-23680DD9BA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C90AE4-0F85-4FED-93C9-BFDEC40564BF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E88915-E5C7-495B-A5BF-23680DD9BA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C90AE4-0F85-4FED-93C9-BFDEC40564BF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E88915-E5C7-495B-A5BF-23680DD9BA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C90AE4-0F85-4FED-93C9-BFDEC40564BF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E88915-E5C7-495B-A5BF-23680DD9BA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-12700" y="692150"/>
            <a:ext cx="9144000" cy="6165850"/>
            <a:chOff x="0" y="436"/>
            <a:chExt cx="5760" cy="3884"/>
          </a:xfrm>
        </p:grpSpPr>
        <p:sp>
          <p:nvSpPr>
            <p:cNvPr id="2" name="Line 16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2946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41" name="Line 17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3471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42" name="Line 18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067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43" name="Line 19"/>
            <p:cNvSpPr>
              <a:spLocks noChangeShapeType="1"/>
            </p:cNvSpPr>
            <p:nvPr userDrawn="1"/>
          </p:nvSpPr>
          <p:spPr bwMode="gray">
            <a:xfrm>
              <a:off x="1472" y="448"/>
              <a:ext cx="3407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44" name="Line 20"/>
            <p:cNvSpPr>
              <a:spLocks noChangeShapeType="1"/>
            </p:cNvSpPr>
            <p:nvPr userDrawn="1"/>
          </p:nvSpPr>
          <p:spPr bwMode="gray">
            <a:xfrm>
              <a:off x="1472" y="448"/>
              <a:ext cx="2787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45" name="Line 21"/>
            <p:cNvSpPr>
              <a:spLocks noChangeShapeType="1"/>
            </p:cNvSpPr>
            <p:nvPr userDrawn="1"/>
          </p:nvSpPr>
          <p:spPr bwMode="gray">
            <a:xfrm>
              <a:off x="1472" y="448"/>
              <a:ext cx="2162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46" name="Line 22"/>
            <p:cNvSpPr>
              <a:spLocks noChangeShapeType="1"/>
            </p:cNvSpPr>
            <p:nvPr userDrawn="1"/>
          </p:nvSpPr>
          <p:spPr bwMode="gray">
            <a:xfrm>
              <a:off x="1472" y="448"/>
              <a:ext cx="1612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47" name="Line 23"/>
            <p:cNvSpPr>
              <a:spLocks noChangeShapeType="1"/>
            </p:cNvSpPr>
            <p:nvPr userDrawn="1"/>
          </p:nvSpPr>
          <p:spPr bwMode="gray">
            <a:xfrm>
              <a:off x="1472" y="448"/>
              <a:ext cx="1065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48" name="Line 24"/>
            <p:cNvSpPr>
              <a:spLocks noChangeShapeType="1"/>
            </p:cNvSpPr>
            <p:nvPr userDrawn="1"/>
          </p:nvSpPr>
          <p:spPr bwMode="gray">
            <a:xfrm>
              <a:off x="1472" y="448"/>
              <a:ext cx="514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49" name="Line 25"/>
            <p:cNvSpPr>
              <a:spLocks noChangeShapeType="1"/>
            </p:cNvSpPr>
            <p:nvPr userDrawn="1"/>
          </p:nvSpPr>
          <p:spPr bwMode="gray">
            <a:xfrm>
              <a:off x="1472" y="448"/>
              <a:ext cx="0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50" name="Line 26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2549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51" name="Line 27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2195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52" name="Line 28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1891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53" name="Line 29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1584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54" name="Line 30"/>
            <p:cNvSpPr>
              <a:spLocks noChangeShapeType="1"/>
            </p:cNvSpPr>
            <p:nvPr userDrawn="1"/>
          </p:nvSpPr>
          <p:spPr bwMode="gray">
            <a:xfrm>
              <a:off x="1515" y="462"/>
              <a:ext cx="4245" cy="130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55" name="Line 31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105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56" name="Line 32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833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57" name="Line 33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613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58" name="Line 34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438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59" name="Line 35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259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60" name="Line 36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13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61" name="Line 37"/>
            <p:cNvSpPr>
              <a:spLocks noChangeShapeType="1"/>
            </p:cNvSpPr>
            <p:nvPr userDrawn="1"/>
          </p:nvSpPr>
          <p:spPr bwMode="gray">
            <a:xfrm flipH="1">
              <a:off x="0" y="449"/>
              <a:ext cx="1474" cy="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62" name="Line 38"/>
            <p:cNvSpPr>
              <a:spLocks noChangeShapeType="1"/>
            </p:cNvSpPr>
            <p:nvPr userDrawn="1"/>
          </p:nvSpPr>
          <p:spPr bwMode="gray">
            <a:xfrm flipH="1">
              <a:off x="0" y="436"/>
              <a:ext cx="1474" cy="2514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63" name="Line 39"/>
            <p:cNvSpPr>
              <a:spLocks noChangeShapeType="1"/>
            </p:cNvSpPr>
            <p:nvPr userDrawn="1"/>
          </p:nvSpPr>
          <p:spPr bwMode="gray">
            <a:xfrm flipH="1">
              <a:off x="0" y="462"/>
              <a:ext cx="1461" cy="3461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64" name="Line 40"/>
            <p:cNvSpPr>
              <a:spLocks noChangeShapeType="1"/>
            </p:cNvSpPr>
            <p:nvPr userDrawn="1"/>
          </p:nvSpPr>
          <p:spPr bwMode="gray">
            <a:xfrm flipH="1">
              <a:off x="249" y="463"/>
              <a:ext cx="1215" cy="385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65" name="Line 41"/>
            <p:cNvSpPr>
              <a:spLocks noChangeShapeType="1"/>
            </p:cNvSpPr>
            <p:nvPr userDrawn="1"/>
          </p:nvSpPr>
          <p:spPr bwMode="gray">
            <a:xfrm flipH="1">
              <a:off x="657" y="472"/>
              <a:ext cx="808" cy="3848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66" name="Line 42"/>
            <p:cNvSpPr>
              <a:spLocks noChangeShapeType="1"/>
            </p:cNvSpPr>
            <p:nvPr userDrawn="1"/>
          </p:nvSpPr>
          <p:spPr bwMode="gray">
            <a:xfrm flipH="1">
              <a:off x="1066" y="463"/>
              <a:ext cx="404" cy="385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67" name="Line 43"/>
            <p:cNvSpPr>
              <a:spLocks noChangeShapeType="1"/>
            </p:cNvSpPr>
            <p:nvPr userDrawn="1"/>
          </p:nvSpPr>
          <p:spPr bwMode="gray">
            <a:xfrm flipH="1">
              <a:off x="0" y="436"/>
              <a:ext cx="1474" cy="1875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68" name="Line 44"/>
            <p:cNvSpPr>
              <a:spLocks noChangeShapeType="1"/>
            </p:cNvSpPr>
            <p:nvPr userDrawn="1"/>
          </p:nvSpPr>
          <p:spPr bwMode="gray">
            <a:xfrm flipH="1">
              <a:off x="0" y="466"/>
              <a:ext cx="1447" cy="132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69" name="Line 45"/>
            <p:cNvSpPr>
              <a:spLocks noChangeShapeType="1"/>
            </p:cNvSpPr>
            <p:nvPr userDrawn="1"/>
          </p:nvSpPr>
          <p:spPr bwMode="gray">
            <a:xfrm flipH="1">
              <a:off x="0" y="449"/>
              <a:ext cx="1474" cy="896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70" name="Line 46"/>
            <p:cNvSpPr>
              <a:spLocks noChangeShapeType="1"/>
            </p:cNvSpPr>
            <p:nvPr userDrawn="1"/>
          </p:nvSpPr>
          <p:spPr bwMode="gray">
            <a:xfrm flipH="1">
              <a:off x="0" y="471"/>
              <a:ext cx="1435" cy="50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71" name="Line 47"/>
            <p:cNvSpPr>
              <a:spLocks noChangeShapeType="1"/>
            </p:cNvSpPr>
            <p:nvPr userDrawn="1"/>
          </p:nvSpPr>
          <p:spPr bwMode="gray">
            <a:xfrm flipH="1">
              <a:off x="0" y="463"/>
              <a:ext cx="1464" cy="206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72" name="Line 48"/>
            <p:cNvSpPr>
              <a:spLocks noChangeShapeType="1"/>
            </p:cNvSpPr>
            <p:nvPr userDrawn="1"/>
          </p:nvSpPr>
          <p:spPr bwMode="gray">
            <a:xfrm flipH="1">
              <a:off x="0" y="436"/>
              <a:ext cx="1474" cy="124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grpSp>
          <p:nvGrpSpPr>
            <p:cNvPr id="5" name="Group 49"/>
            <p:cNvGrpSpPr>
              <a:grpSpLocks/>
            </p:cNvGrpSpPr>
            <p:nvPr userDrawn="1"/>
          </p:nvGrpSpPr>
          <p:grpSpPr bwMode="auto">
            <a:xfrm>
              <a:off x="0" y="2063"/>
              <a:ext cx="5760" cy="1220"/>
              <a:chOff x="235" y="2750"/>
              <a:chExt cx="5241" cy="699"/>
            </a:xfrm>
          </p:grpSpPr>
          <p:sp>
            <p:nvSpPr>
              <p:cNvPr id="3" name="Line 50"/>
              <p:cNvSpPr>
                <a:spLocks noChangeShapeType="1"/>
              </p:cNvSpPr>
              <p:nvPr/>
            </p:nvSpPr>
            <p:spPr bwMode="gray">
              <a:xfrm>
                <a:off x="235" y="3449"/>
                <a:ext cx="5241" cy="0"/>
              </a:xfrm>
              <a:prstGeom prst="line">
                <a:avLst/>
              </a:prstGeom>
              <a:noFill/>
              <a:ln w="3175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075" name="Line 51"/>
              <p:cNvSpPr>
                <a:spLocks noChangeShapeType="1"/>
              </p:cNvSpPr>
              <p:nvPr/>
            </p:nvSpPr>
            <p:spPr bwMode="gray">
              <a:xfrm>
                <a:off x="235" y="3191"/>
                <a:ext cx="5241" cy="0"/>
              </a:xfrm>
              <a:prstGeom prst="line">
                <a:avLst/>
              </a:prstGeom>
              <a:noFill/>
              <a:ln w="3175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076" name="Line 52"/>
              <p:cNvSpPr>
                <a:spLocks noChangeShapeType="1"/>
              </p:cNvSpPr>
              <p:nvPr/>
            </p:nvSpPr>
            <p:spPr bwMode="gray">
              <a:xfrm>
                <a:off x="235" y="2958"/>
                <a:ext cx="5239" cy="0"/>
              </a:xfrm>
              <a:prstGeom prst="line">
                <a:avLst/>
              </a:prstGeom>
              <a:noFill/>
              <a:ln w="3175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077" name="Line 53"/>
              <p:cNvSpPr>
                <a:spLocks noChangeShapeType="1"/>
              </p:cNvSpPr>
              <p:nvPr/>
            </p:nvSpPr>
            <p:spPr bwMode="gray">
              <a:xfrm>
                <a:off x="235" y="2750"/>
                <a:ext cx="5239" cy="0"/>
              </a:xfrm>
              <a:prstGeom prst="line">
                <a:avLst/>
              </a:prstGeom>
              <a:noFill/>
              <a:ln w="3175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  <a:cs typeface="+mn-cs"/>
                </a:endParaRPr>
              </a:p>
            </p:txBody>
          </p:sp>
        </p:grpSp>
        <p:sp>
          <p:nvSpPr>
            <p:cNvPr id="1078" name="Line 54"/>
            <p:cNvSpPr>
              <a:spLocks noChangeShapeType="1"/>
            </p:cNvSpPr>
            <p:nvPr userDrawn="1"/>
          </p:nvSpPr>
          <p:spPr bwMode="gray">
            <a:xfrm>
              <a:off x="0" y="1753"/>
              <a:ext cx="5760" cy="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79" name="Line 55"/>
            <p:cNvSpPr>
              <a:spLocks noChangeShapeType="1"/>
            </p:cNvSpPr>
            <p:nvPr userDrawn="1"/>
          </p:nvSpPr>
          <p:spPr bwMode="gray">
            <a:xfrm flipV="1">
              <a:off x="0" y="1455"/>
              <a:ext cx="5760" cy="1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80" name="Line 56"/>
            <p:cNvSpPr>
              <a:spLocks noChangeShapeType="1"/>
            </p:cNvSpPr>
            <p:nvPr userDrawn="1"/>
          </p:nvSpPr>
          <p:spPr bwMode="gray">
            <a:xfrm>
              <a:off x="0" y="1182"/>
              <a:ext cx="5760" cy="9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81" name="Line 57"/>
            <p:cNvSpPr>
              <a:spLocks noChangeShapeType="1"/>
            </p:cNvSpPr>
            <p:nvPr userDrawn="1"/>
          </p:nvSpPr>
          <p:spPr bwMode="gray">
            <a:xfrm>
              <a:off x="0" y="965"/>
              <a:ext cx="5734" cy="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82" name="Line 58"/>
            <p:cNvSpPr>
              <a:spLocks noChangeShapeType="1"/>
            </p:cNvSpPr>
            <p:nvPr userDrawn="1"/>
          </p:nvSpPr>
          <p:spPr bwMode="gray">
            <a:xfrm flipV="1">
              <a:off x="0" y="780"/>
              <a:ext cx="5760" cy="11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83" name="Line 59"/>
            <p:cNvSpPr>
              <a:spLocks noChangeShapeType="1"/>
            </p:cNvSpPr>
            <p:nvPr userDrawn="1"/>
          </p:nvSpPr>
          <p:spPr bwMode="gray">
            <a:xfrm>
              <a:off x="0" y="661"/>
              <a:ext cx="5760" cy="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84" name="Line 60"/>
            <p:cNvSpPr>
              <a:spLocks noChangeShapeType="1"/>
            </p:cNvSpPr>
            <p:nvPr userDrawn="1"/>
          </p:nvSpPr>
          <p:spPr bwMode="gray">
            <a:xfrm flipV="1">
              <a:off x="0" y="558"/>
              <a:ext cx="5760" cy="1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85" name="Line 61"/>
            <p:cNvSpPr>
              <a:spLocks noChangeShapeType="1"/>
            </p:cNvSpPr>
            <p:nvPr userDrawn="1"/>
          </p:nvSpPr>
          <p:spPr bwMode="gray">
            <a:xfrm>
              <a:off x="25" y="521"/>
              <a:ext cx="5735" cy="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86" name="Line 62"/>
            <p:cNvSpPr>
              <a:spLocks noChangeShapeType="1"/>
            </p:cNvSpPr>
            <p:nvPr userDrawn="1"/>
          </p:nvSpPr>
          <p:spPr bwMode="gray">
            <a:xfrm>
              <a:off x="0" y="482"/>
              <a:ext cx="5760" cy="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</p:grpSp>
      <p:sp>
        <p:nvSpPr>
          <p:cNvPr id="1087" name="Line 63"/>
          <p:cNvSpPr>
            <a:spLocks noChangeShapeType="1"/>
          </p:cNvSpPr>
          <p:nvPr/>
        </p:nvSpPr>
        <p:spPr bwMode="gray">
          <a:xfrm flipH="1">
            <a:off x="-12700" y="712788"/>
            <a:ext cx="2339975" cy="0"/>
          </a:xfrm>
          <a:prstGeom prst="line">
            <a:avLst/>
          </a:prstGeom>
          <a:noFill/>
          <a:ln w="3175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1088" name="Line 64"/>
          <p:cNvSpPr>
            <a:spLocks noChangeShapeType="1"/>
          </p:cNvSpPr>
          <p:nvPr/>
        </p:nvSpPr>
        <p:spPr bwMode="gray">
          <a:xfrm flipH="1">
            <a:off x="-12700" y="712788"/>
            <a:ext cx="2339975" cy="349250"/>
          </a:xfrm>
          <a:prstGeom prst="line">
            <a:avLst/>
          </a:prstGeom>
          <a:noFill/>
          <a:ln w="3175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1089" name="Line 65"/>
          <p:cNvSpPr>
            <a:spLocks noChangeShapeType="1"/>
          </p:cNvSpPr>
          <p:nvPr/>
        </p:nvSpPr>
        <p:spPr bwMode="gray">
          <a:xfrm flipH="1">
            <a:off x="-12700" y="692150"/>
            <a:ext cx="2339975" cy="196850"/>
          </a:xfrm>
          <a:prstGeom prst="line">
            <a:avLst/>
          </a:prstGeom>
          <a:noFill/>
          <a:ln w="3175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1090" name="Line 66"/>
          <p:cNvSpPr>
            <a:spLocks noChangeShapeType="1"/>
          </p:cNvSpPr>
          <p:nvPr/>
        </p:nvSpPr>
        <p:spPr bwMode="gray">
          <a:xfrm>
            <a:off x="-12700" y="765175"/>
            <a:ext cx="9144000" cy="0"/>
          </a:xfrm>
          <a:prstGeom prst="line">
            <a:avLst/>
          </a:prstGeom>
          <a:noFill/>
          <a:ln w="3175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1091" name="Freeform 67"/>
          <p:cNvSpPr>
            <a:spLocks/>
          </p:cNvSpPr>
          <p:nvPr/>
        </p:nvSpPr>
        <p:spPr bwMode="gray">
          <a:xfrm>
            <a:off x="-12700" y="0"/>
            <a:ext cx="9156700" cy="160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88"/>
              </a:cxn>
              <a:cxn ang="0">
                <a:pos x="2008" y="492"/>
              </a:cxn>
              <a:cxn ang="0">
                <a:pos x="5768" y="1008"/>
              </a:cxn>
              <a:cxn ang="0">
                <a:pos x="5768" y="0"/>
              </a:cxn>
              <a:cxn ang="0">
                <a:pos x="0" y="0"/>
              </a:cxn>
            </a:cxnLst>
            <a:rect l="0" t="0" r="r" b="b"/>
            <a:pathLst>
              <a:path w="5768" h="1008">
                <a:moveTo>
                  <a:pt x="0" y="0"/>
                </a:moveTo>
                <a:lnTo>
                  <a:pt x="0" y="688"/>
                </a:lnTo>
                <a:cubicBezTo>
                  <a:pt x="72" y="682"/>
                  <a:pt x="776" y="535"/>
                  <a:pt x="2008" y="492"/>
                </a:cubicBezTo>
                <a:cubicBezTo>
                  <a:pt x="3240" y="449"/>
                  <a:pt x="4792" y="608"/>
                  <a:pt x="5768" y="1008"/>
                </a:cubicBezTo>
                <a:lnTo>
                  <a:pt x="5768" y="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63529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1092" name="Freeform 68"/>
          <p:cNvSpPr>
            <a:spLocks/>
          </p:cNvSpPr>
          <p:nvPr/>
        </p:nvSpPr>
        <p:spPr bwMode="gray">
          <a:xfrm>
            <a:off x="-12700" y="-12700"/>
            <a:ext cx="9156700" cy="1354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67"/>
              </a:cxn>
              <a:cxn ang="0">
                <a:pos x="2104" y="448"/>
              </a:cxn>
              <a:cxn ang="0">
                <a:pos x="5768" y="848"/>
              </a:cxn>
              <a:cxn ang="0">
                <a:pos x="5760" y="8"/>
              </a:cxn>
              <a:cxn ang="0">
                <a:pos x="0" y="0"/>
              </a:cxn>
            </a:cxnLst>
            <a:rect l="0" t="0" r="r" b="b"/>
            <a:pathLst>
              <a:path w="5768" h="848">
                <a:moveTo>
                  <a:pt x="0" y="0"/>
                </a:moveTo>
                <a:lnTo>
                  <a:pt x="0" y="767"/>
                </a:lnTo>
                <a:cubicBezTo>
                  <a:pt x="72" y="760"/>
                  <a:pt x="879" y="496"/>
                  <a:pt x="2104" y="448"/>
                </a:cubicBezTo>
                <a:cubicBezTo>
                  <a:pt x="3330" y="401"/>
                  <a:pt x="4792" y="472"/>
                  <a:pt x="5768" y="848"/>
                </a:cubicBezTo>
                <a:lnTo>
                  <a:pt x="5760" y="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63529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pic>
        <p:nvPicPr>
          <p:cNvPr id="1033" name="Picture 69" descr="figure07_o copy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>
            <a:off x="600075" y="115888"/>
            <a:ext cx="10795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70" descr="figure07_b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gray">
          <a:xfrm>
            <a:off x="-12700" y="333375"/>
            <a:ext cx="1439863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71" descr="figure07_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gray">
          <a:xfrm>
            <a:off x="1174750" y="404813"/>
            <a:ext cx="649288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6288" y="1347788"/>
            <a:ext cx="7758112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cs typeface="+mn-cs"/>
              </a:defRPr>
            </a:lvl1pPr>
          </a:lstStyle>
          <a:p>
            <a:fld id="{F0C90AE4-0F85-4FED-93C9-BFDEC40564BF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cs typeface="+mn-cs"/>
              </a:defRPr>
            </a:lvl1pPr>
          </a:lstStyle>
          <a:p>
            <a:fld id="{1AE88915-E5C7-495B-A5BF-23680DD9BA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0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485900" y="209550"/>
            <a:ext cx="73914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04800" y="1219200"/>
            <a:ext cx="8534400" cy="3048000"/>
          </a:xfrm>
        </p:spPr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SQL-SERVER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Chú</a:t>
            </a:r>
            <a:r>
              <a:rPr lang="en-US" dirty="0" smtClean="0"/>
              <a:t> ý: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text, </a:t>
            </a:r>
            <a:r>
              <a:rPr lang="en-US" dirty="0" err="1" smtClean="0"/>
              <a:t>ntext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image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 smtClean="0"/>
          </a:p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SET hay SELECT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 </a:t>
            </a:r>
            <a:r>
              <a:rPr lang="en-US" dirty="0" smtClean="0">
                <a:solidFill>
                  <a:srgbClr val="0070C0"/>
                </a:solidFill>
              </a:rPr>
              <a:t>SET @</a:t>
            </a:r>
            <a:r>
              <a:rPr lang="en-US" dirty="0" err="1" smtClean="0">
                <a:solidFill>
                  <a:srgbClr val="0070C0"/>
                </a:solidFill>
              </a:rPr>
              <a:t>tên_biến</a:t>
            </a:r>
            <a:r>
              <a:rPr lang="en-US" dirty="0" smtClean="0">
                <a:solidFill>
                  <a:srgbClr val="0070C0"/>
                </a:solidFill>
              </a:rPr>
              <a:t> = </a:t>
            </a:r>
            <a:r>
              <a:rPr lang="en-US" dirty="0" err="1" smtClean="0">
                <a:solidFill>
                  <a:srgbClr val="0070C0"/>
                </a:solidFill>
              </a:rPr>
              <a:t>giá_trị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err="1" smtClean="0"/>
              <a:t>hoặc</a:t>
            </a: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0070C0"/>
                </a:solidFill>
              </a:rPr>
              <a:t>SELECT @</a:t>
            </a:r>
            <a:r>
              <a:rPr lang="en-US" dirty="0" err="1" smtClean="0">
                <a:solidFill>
                  <a:srgbClr val="0070C0"/>
                </a:solidFill>
              </a:rPr>
              <a:t>tên_biến</a:t>
            </a:r>
            <a:r>
              <a:rPr lang="en-US" dirty="0" smtClean="0">
                <a:solidFill>
                  <a:srgbClr val="0070C0"/>
                </a:solidFill>
              </a:rPr>
              <a:t> = </a:t>
            </a:r>
            <a:r>
              <a:rPr lang="en-US" dirty="0" err="1" smtClean="0">
                <a:solidFill>
                  <a:srgbClr val="0070C0"/>
                </a:solidFill>
              </a:rPr>
              <a:t>giá_trị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0070C0"/>
                </a:solidFill>
              </a:rPr>
              <a:t>SET @</a:t>
            </a:r>
            <a:r>
              <a:rPr lang="en-US" dirty="0" err="1" smtClean="0">
                <a:solidFill>
                  <a:srgbClr val="0070C0"/>
                </a:solidFill>
              </a:rPr>
              <a:t>hoten</a:t>
            </a:r>
            <a:r>
              <a:rPr lang="en-US" dirty="0" smtClean="0">
                <a:solidFill>
                  <a:srgbClr val="0070C0"/>
                </a:solidFill>
              </a:rPr>
              <a:t>=</a:t>
            </a:r>
            <a:r>
              <a:rPr lang="en-US" dirty="0" err="1" smtClean="0">
                <a:solidFill>
                  <a:srgbClr val="0070C0"/>
                </a:solidFill>
              </a:rPr>
              <a:t>N’Nguyễn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Thị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Thái</a:t>
            </a:r>
            <a:r>
              <a:rPr lang="en-US" dirty="0" smtClean="0">
                <a:solidFill>
                  <a:srgbClr val="0070C0"/>
                </a:solidFill>
              </a:rPr>
              <a:t>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i="1" dirty="0" err="1" smtClean="0"/>
              <a:t>Ví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dụ</a:t>
            </a:r>
            <a:r>
              <a:rPr lang="en-US" sz="3600" i="1" dirty="0" smtClean="0"/>
              <a:t>: </a:t>
            </a:r>
            <a:r>
              <a:rPr lang="en-US" sz="3600" i="1" dirty="0" err="1" smtClean="0"/>
              <a:t>Tính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lương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trung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bình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của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các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nhân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viên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của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phòng</a:t>
            </a:r>
            <a:r>
              <a:rPr lang="en-US" sz="3600" i="1" dirty="0" smtClean="0"/>
              <a:t> ‘KT’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>
                <a:solidFill>
                  <a:srgbClr val="0070C0"/>
                </a:solidFill>
              </a:rPr>
              <a:t>DECLARE @</a:t>
            </a:r>
            <a:r>
              <a:rPr lang="en-US" sz="3600" dirty="0" err="1" smtClean="0">
                <a:solidFill>
                  <a:srgbClr val="0070C0"/>
                </a:solidFill>
              </a:rPr>
              <a:t>luong_tb</a:t>
            </a:r>
            <a:r>
              <a:rPr lang="en-US" sz="3600" dirty="0" smtClean="0">
                <a:solidFill>
                  <a:srgbClr val="0070C0"/>
                </a:solidFill>
              </a:rPr>
              <a:t> float</a:t>
            </a:r>
          </a:p>
          <a:p>
            <a:pPr>
              <a:buNone/>
            </a:pPr>
            <a:r>
              <a:rPr lang="en-US" sz="3600" dirty="0" smtClean="0">
                <a:solidFill>
                  <a:srgbClr val="0070C0"/>
                </a:solidFill>
              </a:rPr>
              <a:t>SELECT @</a:t>
            </a:r>
            <a:r>
              <a:rPr lang="en-US" sz="3600" dirty="0" err="1" smtClean="0">
                <a:solidFill>
                  <a:srgbClr val="0070C0"/>
                </a:solidFill>
              </a:rPr>
              <a:t>luong_tb</a:t>
            </a:r>
            <a:r>
              <a:rPr lang="en-US" sz="3600" dirty="0" smtClean="0">
                <a:solidFill>
                  <a:srgbClr val="0070C0"/>
                </a:solidFill>
              </a:rPr>
              <a:t>=</a:t>
            </a:r>
            <a:r>
              <a:rPr lang="en-US" sz="3600" dirty="0" err="1" smtClean="0">
                <a:solidFill>
                  <a:srgbClr val="0070C0"/>
                </a:solidFill>
              </a:rPr>
              <a:t>avg</a:t>
            </a:r>
            <a:r>
              <a:rPr lang="en-US" sz="3600" dirty="0" smtClean="0">
                <a:solidFill>
                  <a:srgbClr val="0070C0"/>
                </a:solidFill>
              </a:rPr>
              <a:t>(</a:t>
            </a:r>
            <a:r>
              <a:rPr lang="en-US" sz="3600" dirty="0" err="1" smtClean="0">
                <a:solidFill>
                  <a:srgbClr val="0070C0"/>
                </a:solidFill>
              </a:rPr>
              <a:t>luong</a:t>
            </a:r>
            <a:r>
              <a:rPr lang="en-US" sz="3600" dirty="0" smtClean="0">
                <a:solidFill>
                  <a:srgbClr val="0070C0"/>
                </a:solidFill>
              </a:rPr>
              <a:t>) FROM NHANVIEN   WHERE   MAP=‘KT</a:t>
            </a:r>
            <a:r>
              <a:rPr lang="en-US" sz="3600" i="1" dirty="0" smtClean="0">
                <a:solidFill>
                  <a:srgbClr val="0070C0"/>
                </a:solidFill>
              </a:rPr>
              <a:t>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PRINT @</a:t>
            </a:r>
            <a:r>
              <a:rPr lang="en-US" dirty="0" err="1" smtClean="0"/>
              <a:t>tên_biến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lương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, </a:t>
            </a:r>
            <a:r>
              <a:rPr lang="en-US" dirty="0" err="1" smtClean="0"/>
              <a:t>lương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‘KT’.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DECLARE @</a:t>
            </a:r>
            <a:r>
              <a:rPr lang="en-US" dirty="0" err="1" smtClean="0">
                <a:solidFill>
                  <a:srgbClr val="0070C0"/>
                </a:solidFill>
              </a:rPr>
              <a:t>min_luong</a:t>
            </a:r>
            <a:r>
              <a:rPr lang="en-US" dirty="0" smtClean="0">
                <a:solidFill>
                  <a:srgbClr val="0070C0"/>
                </a:solidFill>
              </a:rPr>
              <a:t> float, @</a:t>
            </a:r>
            <a:r>
              <a:rPr lang="en-US" dirty="0" err="1" smtClean="0">
                <a:solidFill>
                  <a:srgbClr val="0070C0"/>
                </a:solidFill>
              </a:rPr>
              <a:t>max_luong</a:t>
            </a:r>
            <a:r>
              <a:rPr lang="en-US" dirty="0" smtClean="0">
                <a:solidFill>
                  <a:srgbClr val="0070C0"/>
                </a:solidFill>
              </a:rPr>
              <a:t> float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SELECT @</a:t>
            </a:r>
            <a:r>
              <a:rPr lang="en-US" dirty="0" err="1" smtClean="0">
                <a:solidFill>
                  <a:srgbClr val="0070C0"/>
                </a:solidFill>
              </a:rPr>
              <a:t>min_luong</a:t>
            </a:r>
            <a:r>
              <a:rPr lang="en-US" dirty="0" smtClean="0">
                <a:solidFill>
                  <a:srgbClr val="0070C0"/>
                </a:solidFill>
              </a:rPr>
              <a:t>=min(</a:t>
            </a:r>
            <a:r>
              <a:rPr lang="en-US" dirty="0" err="1" smtClean="0">
                <a:solidFill>
                  <a:srgbClr val="0070C0"/>
                </a:solidFill>
              </a:rPr>
              <a:t>luong</a:t>
            </a:r>
            <a:r>
              <a:rPr lang="en-US" dirty="0" smtClean="0">
                <a:solidFill>
                  <a:srgbClr val="0070C0"/>
                </a:solidFill>
              </a:rPr>
              <a:t>), @</a:t>
            </a:r>
            <a:r>
              <a:rPr lang="en-US" dirty="0" err="1" smtClean="0">
                <a:solidFill>
                  <a:srgbClr val="0070C0"/>
                </a:solidFill>
              </a:rPr>
              <a:t>max_luong</a:t>
            </a:r>
            <a:r>
              <a:rPr lang="en-US" dirty="0" smtClean="0">
                <a:solidFill>
                  <a:srgbClr val="0070C0"/>
                </a:solidFill>
              </a:rPr>
              <a:t>=max(</a:t>
            </a:r>
            <a:r>
              <a:rPr lang="en-US" dirty="0" err="1" smtClean="0">
                <a:solidFill>
                  <a:srgbClr val="0070C0"/>
                </a:solidFill>
              </a:rPr>
              <a:t>luong</a:t>
            </a:r>
            <a:r>
              <a:rPr lang="en-US" dirty="0" smtClean="0">
                <a:solidFill>
                  <a:srgbClr val="0070C0"/>
                </a:solidFill>
              </a:rPr>
              <a:t>) FROM NHANVIEN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PRINT  ‘</a:t>
            </a:r>
            <a:r>
              <a:rPr lang="en-US" dirty="0" err="1" smtClean="0">
                <a:solidFill>
                  <a:srgbClr val="0070C0"/>
                </a:solidFill>
              </a:rPr>
              <a:t>Luong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cao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nhat</a:t>
            </a:r>
            <a:r>
              <a:rPr lang="en-US" dirty="0" smtClean="0">
                <a:solidFill>
                  <a:srgbClr val="0070C0"/>
                </a:solidFill>
              </a:rPr>
              <a:t> la: ‘ + convert (char(10), @</a:t>
            </a:r>
            <a:r>
              <a:rPr lang="en-US" dirty="0" err="1" smtClean="0">
                <a:solidFill>
                  <a:srgbClr val="0070C0"/>
                </a:solidFill>
              </a:rPr>
              <a:t>min_luong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PRINT @</a:t>
            </a:r>
            <a:r>
              <a:rPr lang="en-US" dirty="0" err="1" smtClean="0">
                <a:solidFill>
                  <a:srgbClr val="0070C0"/>
                </a:solidFill>
              </a:rPr>
              <a:t>max_luong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IF…ELSE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IF </a:t>
            </a:r>
            <a:r>
              <a:rPr lang="en-US" dirty="0" err="1" smtClean="0">
                <a:solidFill>
                  <a:srgbClr val="0070C0"/>
                </a:solidFill>
              </a:rPr>
              <a:t>điều_kiện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	BEGIN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		</a:t>
            </a:r>
            <a:r>
              <a:rPr lang="en-US" dirty="0" err="1" smtClean="0">
                <a:solidFill>
                  <a:srgbClr val="0070C0"/>
                </a:solidFill>
              </a:rPr>
              <a:t>tập_lệnh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	END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ELSE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	BEGIN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		</a:t>
            </a:r>
            <a:r>
              <a:rPr lang="en-US" dirty="0" err="1" smtClean="0">
                <a:solidFill>
                  <a:srgbClr val="0070C0"/>
                </a:solidFill>
              </a:rPr>
              <a:t>tập_lệnh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	END 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logic: AND, OR, NOT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: &gt;, &lt;. =, &gt;=, &lt;=, &lt;&gt; (!=)</a:t>
            </a:r>
          </a:p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IS / IS NOT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declare @luong1 float, @luong2 float</a:t>
            </a:r>
          </a:p>
          <a:p>
            <a:pPr>
              <a:buNone/>
            </a:pPr>
            <a:r>
              <a:rPr lang="en-US" sz="2000" dirty="0" smtClean="0"/>
              <a:t>select @luong1= AVG(</a:t>
            </a:r>
            <a:r>
              <a:rPr lang="en-US" sz="2000" dirty="0" err="1" smtClean="0"/>
              <a:t>luong</a:t>
            </a:r>
            <a:r>
              <a:rPr lang="en-US" sz="2000" dirty="0" smtClean="0"/>
              <a:t>) from </a:t>
            </a:r>
            <a:r>
              <a:rPr lang="en-US" sz="2000" dirty="0" err="1" smtClean="0"/>
              <a:t>Nhanvien</a:t>
            </a:r>
            <a:r>
              <a:rPr lang="en-US" sz="2000" dirty="0" smtClean="0"/>
              <a:t> where </a:t>
            </a:r>
            <a:r>
              <a:rPr lang="en-US" sz="2000" dirty="0" err="1" smtClean="0"/>
              <a:t>MaDV</a:t>
            </a:r>
            <a:r>
              <a:rPr lang="en-US" sz="2000" dirty="0" smtClean="0"/>
              <a:t>='0001'</a:t>
            </a:r>
          </a:p>
          <a:p>
            <a:pPr>
              <a:buNone/>
            </a:pPr>
            <a:r>
              <a:rPr lang="en-US" sz="2000" dirty="0" smtClean="0"/>
              <a:t>select @luong2= AVG(</a:t>
            </a:r>
            <a:r>
              <a:rPr lang="en-US" sz="2000" dirty="0" err="1" smtClean="0"/>
              <a:t>luong</a:t>
            </a:r>
            <a:r>
              <a:rPr lang="en-US" sz="2000" dirty="0" smtClean="0"/>
              <a:t>)from </a:t>
            </a:r>
            <a:r>
              <a:rPr lang="en-US" sz="2000" dirty="0" err="1" smtClean="0"/>
              <a:t>Nhanvien</a:t>
            </a:r>
            <a:r>
              <a:rPr lang="en-US" sz="2000" dirty="0" smtClean="0"/>
              <a:t> where </a:t>
            </a:r>
            <a:r>
              <a:rPr lang="en-US" sz="2000" dirty="0" err="1" smtClean="0"/>
              <a:t>MaDV</a:t>
            </a:r>
            <a:r>
              <a:rPr lang="en-US" sz="2000" dirty="0" smtClean="0"/>
              <a:t>='0002'</a:t>
            </a:r>
          </a:p>
          <a:p>
            <a:pPr>
              <a:buNone/>
            </a:pPr>
            <a:r>
              <a:rPr lang="en-US" sz="2000" dirty="0" smtClean="0"/>
              <a:t>if @luong1&gt;@luong2</a:t>
            </a:r>
          </a:p>
          <a:p>
            <a:pPr>
              <a:buNone/>
            </a:pPr>
            <a:r>
              <a:rPr lang="en-US" sz="2000" dirty="0" smtClean="0"/>
              <a:t>	begin</a:t>
            </a:r>
          </a:p>
          <a:p>
            <a:pPr>
              <a:buNone/>
            </a:pPr>
            <a:r>
              <a:rPr lang="sv-SE" sz="2000" dirty="0" smtClean="0"/>
              <a:t>	print 'Luong trung binh don vi 1 lon hon don vi 2 la: '</a:t>
            </a:r>
          </a:p>
          <a:p>
            <a:pPr>
              <a:buNone/>
            </a:pPr>
            <a:r>
              <a:rPr lang="en-US" sz="2000" dirty="0" smtClean="0"/>
              <a:t>	print abs(@luong1-@luong2)</a:t>
            </a:r>
          </a:p>
          <a:p>
            <a:pPr>
              <a:buNone/>
            </a:pPr>
            <a:r>
              <a:rPr lang="en-US" sz="2000" dirty="0" smtClean="0"/>
              <a:t>	end</a:t>
            </a:r>
          </a:p>
          <a:p>
            <a:pPr>
              <a:buNone/>
            </a:pPr>
            <a:r>
              <a:rPr lang="en-US" sz="2000" dirty="0" smtClean="0"/>
              <a:t>else </a:t>
            </a:r>
          </a:p>
          <a:p>
            <a:pPr>
              <a:buNone/>
            </a:pPr>
            <a:r>
              <a:rPr lang="sv-SE" sz="2000" dirty="0" smtClean="0"/>
              <a:t>	print 'Luong trung binh don vi 2 lon hon don vi 1 la: '+ convert(chAR(20), abs(@luong1-@luong2)) </a:t>
            </a:r>
          </a:p>
          <a:p>
            <a:pPr>
              <a:buNone/>
            </a:pPr>
            <a:r>
              <a:rPr lang="en-US" sz="2000" dirty="0" smtClean="0"/>
              <a:t>GO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	WHILE </a:t>
            </a:r>
            <a:r>
              <a:rPr lang="en-US" dirty="0" err="1" smtClean="0"/>
              <a:t>điều_kiện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BEGIN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tập_lệnh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END</a:t>
            </a:r>
          </a:p>
          <a:p>
            <a:endParaRPr lang="en-US" dirty="0" smtClean="0"/>
          </a:p>
          <a:p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FALSE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BREAK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thoát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DECLARE @count 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=10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WHILE @count&gt;=0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BEGIN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PRINT ‘Hello’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SET @count=@count-1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if @count &lt;5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break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	END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TUC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7788"/>
            <a:ext cx="8901112" cy="4914900"/>
          </a:xfrm>
        </p:spPr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“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con” </a:t>
            </a:r>
            <a:r>
              <a:rPr lang="en-US" dirty="0" err="1" smtClean="0"/>
              <a:t>của</a:t>
            </a:r>
            <a:r>
              <a:rPr lang="en-US" dirty="0" smtClean="0"/>
              <a:t> SQL Server</a:t>
            </a:r>
          </a:p>
          <a:p>
            <a:r>
              <a:rPr lang="en-US" dirty="0" smtClean="0"/>
              <a:t>La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T-SQL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endParaRPr lang="en-US" dirty="0" smtClean="0"/>
          </a:p>
          <a:p>
            <a:r>
              <a:rPr lang="en-US" dirty="0" smtClean="0"/>
              <a:t>SP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SP:</a:t>
            </a:r>
          </a:p>
          <a:p>
            <a:pPr lvl="1"/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SQL Server</a:t>
            </a:r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module </a:t>
            </a:r>
            <a:r>
              <a:rPr lang="en-US" dirty="0" err="1" smtClean="0"/>
              <a:t>hóa</a:t>
            </a:r>
            <a:r>
              <a:rPr lang="en-US" dirty="0" smtClean="0"/>
              <a:t>, </a:t>
            </a:r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,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CREATE PROCEDURE | PROC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AS</a:t>
            </a:r>
          </a:p>
          <a:p>
            <a:pPr>
              <a:buNone/>
            </a:pPr>
            <a:r>
              <a:rPr lang="en-US" dirty="0" smtClean="0"/>
              <a:t>	BEGIN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KIỂU DỮ </a:t>
            </a:r>
            <a:r>
              <a:rPr lang="en-US" dirty="0" err="1" smtClean="0"/>
              <a:t>LiỆU</a:t>
            </a:r>
            <a:r>
              <a:rPr lang="en-US" dirty="0" smtClean="0"/>
              <a:t> TRONG SQL-SERVER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dung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SQL Server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7788"/>
            <a:ext cx="8672512" cy="4914900"/>
          </a:xfrm>
        </p:spPr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1: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SP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‘KT’</a:t>
            </a:r>
          </a:p>
          <a:p>
            <a:pPr>
              <a:buNone/>
            </a:pPr>
            <a:r>
              <a:rPr lang="en-US" dirty="0" smtClean="0"/>
              <a:t> CREATE PROC </a:t>
            </a:r>
            <a:r>
              <a:rPr lang="en-US" dirty="0" err="1" smtClean="0"/>
              <a:t>List_Empl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@</a:t>
            </a:r>
            <a:r>
              <a:rPr lang="en-US" dirty="0" err="1" smtClean="0"/>
              <a:t>phong</a:t>
            </a:r>
            <a:r>
              <a:rPr lang="en-US" dirty="0" smtClean="0"/>
              <a:t> char(10)</a:t>
            </a:r>
          </a:p>
          <a:p>
            <a:pPr>
              <a:buNone/>
            </a:pPr>
            <a:r>
              <a:rPr lang="en-US" dirty="0" smtClean="0"/>
              <a:t>	AS</a:t>
            </a:r>
          </a:p>
          <a:p>
            <a:pPr>
              <a:buNone/>
            </a:pPr>
            <a:r>
              <a:rPr lang="en-US" dirty="0" smtClean="0"/>
              <a:t>	BEGIN</a:t>
            </a:r>
          </a:p>
          <a:p>
            <a:pPr>
              <a:buNone/>
            </a:pPr>
            <a:r>
              <a:rPr lang="en-US" dirty="0" smtClean="0"/>
              <a:t>	Set @</a:t>
            </a:r>
            <a:r>
              <a:rPr lang="en-US" dirty="0" err="1" smtClean="0"/>
              <a:t>phong</a:t>
            </a:r>
            <a:r>
              <a:rPr lang="en-US" dirty="0" smtClean="0"/>
              <a:t>=‘KT’</a:t>
            </a:r>
          </a:p>
          <a:p>
            <a:pPr>
              <a:buNone/>
            </a:pPr>
            <a:r>
              <a:rPr lang="en-US" dirty="0" smtClean="0"/>
              <a:t>	SELECT * FROM </a:t>
            </a:r>
            <a:r>
              <a:rPr lang="en-US" dirty="0" err="1" smtClean="0"/>
              <a:t>NHANVIEN</a:t>
            </a:r>
            <a:r>
              <a:rPr lang="en-US" dirty="0" smtClean="0"/>
              <a:t> WHERE </a:t>
            </a:r>
            <a:r>
              <a:rPr lang="en-US" dirty="0" err="1" smtClean="0"/>
              <a:t>PHONG</a:t>
            </a:r>
            <a:r>
              <a:rPr lang="en-US" dirty="0" smtClean="0"/>
              <a:t>=@</a:t>
            </a:r>
            <a:r>
              <a:rPr lang="en-US" dirty="0" err="1" smtClean="0"/>
              <a:t>phong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exec  </a:t>
            </a:r>
            <a:r>
              <a:rPr lang="en-US" dirty="0" err="1"/>
              <a:t>tên_proc</a:t>
            </a:r>
            <a:r>
              <a:rPr lang="en-US" dirty="0"/>
              <a:t>  tham_số_1, …, </a:t>
            </a:r>
            <a:r>
              <a:rPr lang="en-US" dirty="0" err="1"/>
              <a:t>tham_số_n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exec  </a:t>
            </a:r>
            <a:r>
              <a:rPr lang="en-US" dirty="0" err="1"/>
              <a:t>List_Empl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INPUT (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proc</a:t>
            </a:r>
            <a:r>
              <a:rPr lang="en-US" dirty="0" smtClean="0"/>
              <a:t>) </a:t>
            </a:r>
            <a:r>
              <a:rPr lang="en-US" dirty="0" err="1" smtClean="0"/>
              <a:t>hoặc</a:t>
            </a:r>
            <a:r>
              <a:rPr lang="en-US" dirty="0" smtClean="0"/>
              <a:t> OUTPUT (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proc.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/>
              <a:t>dụ</a:t>
            </a:r>
            <a:r>
              <a:rPr lang="en-US" dirty="0"/>
              <a:t> 2: </a:t>
            </a:r>
            <a:r>
              <a:rPr lang="en-US" dirty="0" err="1"/>
              <a:t>Viết</a:t>
            </a:r>
            <a:r>
              <a:rPr lang="en-US" dirty="0"/>
              <a:t> 1 SP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=&gt;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: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@</a:t>
            </a:r>
            <a:r>
              <a:rPr lang="en-US" dirty="0" err="1" smtClean="0"/>
              <a:t>MaDV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INPUT,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@SLNV </a:t>
            </a:r>
            <a:r>
              <a:rPr lang="en-US" dirty="0" err="1" smtClean="0"/>
              <a:t>là</a:t>
            </a:r>
            <a:r>
              <a:rPr lang="en-US" dirty="0" smtClean="0"/>
              <a:t> OUTPUT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21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47788"/>
            <a:ext cx="8991600" cy="4914900"/>
          </a:xfrm>
        </p:spPr>
        <p:txBody>
          <a:bodyPr/>
          <a:lstStyle/>
          <a:p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: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SELECT</a:t>
            </a:r>
          </a:p>
          <a:p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: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T-SQL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,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endParaRPr lang="en-US" dirty="0" smtClean="0"/>
          </a:p>
          <a:p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: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.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ý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INSERT </a:t>
            </a:r>
            <a:r>
              <a:rPr lang="en-US" dirty="0" err="1" smtClean="0"/>
              <a:t>có</a:t>
            </a:r>
            <a:r>
              <a:rPr lang="en-US" dirty="0" smtClean="0"/>
              <a:t> vi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,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,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,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CHECK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 </a:t>
            </a:r>
            <a:r>
              <a:rPr lang="en-US" dirty="0" err="1" smtClean="0"/>
              <a:t>lưu</a:t>
            </a:r>
            <a:r>
              <a:rPr lang="en-US" dirty="0" smtClean="0"/>
              <a:t> ý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vi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38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47788"/>
            <a:ext cx="8877300" cy="4914900"/>
          </a:xfrm>
        </p:spPr>
        <p:txBody>
          <a:bodyPr/>
          <a:lstStyle/>
          <a:p>
            <a:r>
              <a:rPr lang="en-US" dirty="0" smtClean="0"/>
              <a:t>Cho CSDL QLSV:</a:t>
            </a:r>
          </a:p>
          <a:p>
            <a:pPr lvl="1"/>
            <a:r>
              <a:rPr lang="en-US" dirty="0" err="1" smtClean="0"/>
              <a:t>SinhVien</a:t>
            </a:r>
            <a:r>
              <a:rPr lang="en-US" dirty="0" smtClean="0"/>
              <a:t>(</a:t>
            </a:r>
            <a:r>
              <a:rPr lang="en-US" dirty="0" err="1" smtClean="0"/>
              <a:t>MaSV</a:t>
            </a:r>
            <a:r>
              <a:rPr lang="en-US" dirty="0" smtClean="0"/>
              <a:t>, </a:t>
            </a:r>
            <a:r>
              <a:rPr lang="en-US" dirty="0" err="1" smtClean="0"/>
              <a:t>HoTen</a:t>
            </a:r>
            <a:r>
              <a:rPr lang="en-US" dirty="0" smtClean="0"/>
              <a:t>, </a:t>
            </a:r>
            <a:r>
              <a:rPr lang="en-US" dirty="0" err="1" smtClean="0"/>
              <a:t>NgaySinh</a:t>
            </a:r>
            <a:r>
              <a:rPr lang="en-US" dirty="0" smtClean="0"/>
              <a:t>, </a:t>
            </a:r>
            <a:r>
              <a:rPr lang="en-US" dirty="0" err="1" smtClean="0"/>
              <a:t>DiaChi</a:t>
            </a:r>
            <a:r>
              <a:rPr lang="en-US" dirty="0" smtClean="0"/>
              <a:t>, </a:t>
            </a:r>
            <a:r>
              <a:rPr lang="en-US" dirty="0" err="1" smtClean="0"/>
              <a:t>MaL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Lop(</a:t>
            </a:r>
            <a:r>
              <a:rPr lang="en-US" dirty="0" err="1" smtClean="0"/>
              <a:t>MaL</a:t>
            </a:r>
            <a:r>
              <a:rPr lang="en-US" dirty="0" smtClean="0"/>
              <a:t>, </a:t>
            </a:r>
            <a:r>
              <a:rPr lang="en-US" dirty="0" err="1" smtClean="0"/>
              <a:t>TenL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MonHoc</a:t>
            </a:r>
            <a:r>
              <a:rPr lang="en-US" dirty="0" smtClean="0"/>
              <a:t>(</a:t>
            </a:r>
            <a:r>
              <a:rPr lang="en-US" dirty="0" err="1" smtClean="0"/>
              <a:t>MaMH</a:t>
            </a:r>
            <a:r>
              <a:rPr lang="en-US" dirty="0" smtClean="0"/>
              <a:t>, </a:t>
            </a:r>
            <a:r>
              <a:rPr lang="en-US" dirty="0" err="1" smtClean="0"/>
              <a:t>TenMH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Diem(</a:t>
            </a:r>
            <a:r>
              <a:rPr lang="en-US" dirty="0" err="1" smtClean="0"/>
              <a:t>MaSV</a:t>
            </a:r>
            <a:r>
              <a:rPr lang="en-US" dirty="0" smtClean="0"/>
              <a:t>, </a:t>
            </a:r>
            <a:r>
              <a:rPr lang="en-US" dirty="0" err="1" smtClean="0"/>
              <a:t>MaMH</a:t>
            </a:r>
            <a:r>
              <a:rPr lang="en-US" dirty="0" smtClean="0"/>
              <a:t>, Diem)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45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Viết</a:t>
            </a:r>
            <a:r>
              <a:rPr lang="en-US" dirty="0" smtClean="0"/>
              <a:t> SP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của</a:t>
            </a:r>
            <a:r>
              <a:rPr lang="en-US" dirty="0" smtClean="0"/>
              <a:t> 1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r>
              <a:rPr lang="en-US" dirty="0" err="1" smtClean="0"/>
              <a:t>Viết</a:t>
            </a:r>
            <a:r>
              <a:rPr lang="en-US" dirty="0" smtClean="0"/>
              <a:t> SP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qua </a:t>
            </a:r>
            <a:r>
              <a:rPr lang="en-US" dirty="0" err="1" smtClean="0"/>
              <a:t>môn</a:t>
            </a:r>
            <a:r>
              <a:rPr lang="en-US" dirty="0" smtClean="0"/>
              <a:t> HQTCSDL</a:t>
            </a:r>
          </a:p>
          <a:p>
            <a:r>
              <a:rPr lang="en-US" dirty="0" err="1" smtClean="0"/>
              <a:t>Viết</a:t>
            </a:r>
            <a:r>
              <a:rPr lang="en-US" dirty="0" smtClean="0"/>
              <a:t> SP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1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endParaRPr lang="en-US" dirty="0" smtClean="0"/>
          </a:p>
          <a:p>
            <a:r>
              <a:rPr lang="en-US" dirty="0" err="1" smtClean="0"/>
              <a:t>Viết</a:t>
            </a:r>
            <a:r>
              <a:rPr lang="en-US" dirty="0" smtClean="0"/>
              <a:t> SP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1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endParaRPr lang="en-US" dirty="0" smtClean="0"/>
          </a:p>
          <a:p>
            <a:r>
              <a:rPr lang="en-US" dirty="0" err="1" smtClean="0"/>
              <a:t>Viết</a:t>
            </a:r>
            <a:r>
              <a:rPr lang="en-US" dirty="0" smtClean="0"/>
              <a:t> SP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endParaRPr lang="en-US" dirty="0" smtClean="0"/>
          </a:p>
          <a:p>
            <a:r>
              <a:rPr lang="en-US" dirty="0" err="1" smtClean="0"/>
              <a:t>Viết</a:t>
            </a:r>
            <a:r>
              <a:rPr lang="en-US" dirty="0" smtClean="0"/>
              <a:t> SP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trượt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7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Group 452"/>
          <p:cNvGraphicFramePr>
            <a:graphicFrameLocks noGrp="1"/>
          </p:cNvGraphicFramePr>
          <p:nvPr>
            <p:ph sz="half" idx="4294967295"/>
          </p:nvPr>
        </p:nvGraphicFramePr>
        <p:xfrm>
          <a:off x="762000" y="1219200"/>
          <a:ext cx="8153400" cy="5462691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998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1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24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Kiểu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dữ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liệu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Kích thước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Miền giá trị dữ liệu lưu trữ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73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&gt; </a:t>
                      </a: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Các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kiểu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dữ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liệu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dạng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số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nguyên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7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 bytes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từ-2,147,483,648đến +2,147,483,647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7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SmallInt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 bytes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từ -32768 đến +32767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97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TinyInt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 byte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từ 0 đến 255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97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Bit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 byte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0, 1 hoặc Null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973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&gt; Các kiểu dữ liệu dạng số thập phân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246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Decimal, Numeric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17bytes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từ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-10</a:t>
                      </a:r>
                      <a:r>
                        <a:rPr kumimoji="0" lang="en-US" sz="20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^38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đến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+10</a:t>
                      </a:r>
                      <a:r>
                        <a:rPr kumimoji="0" lang="en-US" sz="20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^38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973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&gt; Các kiểu dữ liệu dạng số thực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197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Float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 bytes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từ -1.79E+308 đến +1.79E+308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197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Real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 bytes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từ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-3.40E+38 </a:t>
                      </a: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đến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+3.40E+38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Group 346"/>
          <p:cNvGraphicFramePr>
            <a:graphicFrameLocks noGrp="1"/>
          </p:cNvGraphicFramePr>
          <p:nvPr>
            <p:ph sz="half" idx="4294967295"/>
          </p:nvPr>
        </p:nvGraphicFramePr>
        <p:xfrm>
          <a:off x="228600" y="1371601"/>
          <a:ext cx="8534399" cy="494643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468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62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4902">
                <a:tc gridSpan="5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&gt;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Các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kiểu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dữ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liệu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dạng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chuỗi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có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độ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dài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cố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định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322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Char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 bytes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từ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1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đến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8000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ký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tự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mỗi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ký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tự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là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một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byte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928">
                <a:tc gridSpan="5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&gt;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Các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kiểu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dữ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liệu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dạng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chuỗi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có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độ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dài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biến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đổi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928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VarChar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 bytes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từ 1 đến 8000 ký tự, mỗi ký tự là 1 byte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928">
                <a:tc gridSpan="5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&gt;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Các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kiểu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dữ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liệu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dạng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chuỗi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dùng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font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chữ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Unicode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92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NChar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2*N bytes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từ 1 đến 4000 ký tự, mỗi ký tự là 2 bytes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28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NVarChar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2*N bytes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từ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1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đến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4000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ký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tự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mỗi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ký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tự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là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2 bytes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Group 209"/>
          <p:cNvGraphicFramePr>
            <a:graphicFrameLocks noGrp="1"/>
          </p:cNvGraphicFramePr>
          <p:nvPr>
            <p:ph sz="half" idx="4294967295"/>
          </p:nvPr>
        </p:nvGraphicFramePr>
        <p:xfrm>
          <a:off x="533400" y="1447798"/>
          <a:ext cx="8369300" cy="485594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9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8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23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844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2363">
                <a:tc gridSpan="7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&gt;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Các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kiểu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dữ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liệu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dạng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tiền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tệ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29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Money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 bytes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từ -922,337,203,685,477.5808 đến +922,337,203,685,477.5807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6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SmallMoney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 bytes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từ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-214,748.3648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đến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+ 214,748.3647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363">
                <a:tc gridSpan="7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&gt; Các kiểu dữ liệu dạng ngày và giờ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960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DateTime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 bytes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từ01/01/1753đến31/12/9999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468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SmallDateTime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 bytes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từ01/01/1900đến06/06/2079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2363">
                <a:tc gridSpan="7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&gt; Các kiểu dữ liệu dạng chuỗi nhị phân (Binary String)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960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Binary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 bytes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từ 1 đến 8000 bytes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960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VarBinary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 bytes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từ 1 đến 8000 bytes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2363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Image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 bytes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từ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1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đến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2,147,483,647 bytes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HÀM TRONG 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288" y="1347788"/>
            <a:ext cx="8367712" cy="4914900"/>
          </a:xfrm>
        </p:spPr>
        <p:txBody>
          <a:bodyPr/>
          <a:lstStyle/>
          <a:p>
            <a:r>
              <a:rPr lang="en-US" sz="3600" dirty="0" smtClean="0"/>
              <a:t>Aggregate functions: sum(), min(), max(), </a:t>
            </a:r>
            <a:r>
              <a:rPr lang="en-US" sz="3600" dirty="0" err="1" smtClean="0"/>
              <a:t>avg</a:t>
            </a:r>
            <a:r>
              <a:rPr lang="en-US" sz="3600" dirty="0" smtClean="0"/>
              <a:t>()</a:t>
            </a:r>
          </a:p>
          <a:p>
            <a:r>
              <a:rPr lang="en-US" sz="3600" dirty="0" err="1" smtClean="0"/>
              <a:t>Hàm</a:t>
            </a:r>
            <a:r>
              <a:rPr lang="en-US" sz="3600" dirty="0" smtClean="0"/>
              <a:t> </a:t>
            </a:r>
            <a:r>
              <a:rPr lang="en-US" sz="3600" dirty="0" err="1" smtClean="0"/>
              <a:t>chuyển</a:t>
            </a:r>
            <a:r>
              <a:rPr lang="en-US" sz="3600" dirty="0" smtClean="0"/>
              <a:t> </a:t>
            </a:r>
            <a:r>
              <a:rPr lang="en-US" sz="3600" dirty="0" err="1" smtClean="0"/>
              <a:t>đổi</a:t>
            </a:r>
            <a:r>
              <a:rPr lang="en-US" sz="3600" dirty="0" smtClean="0"/>
              <a:t>: convert()</a:t>
            </a:r>
            <a:br>
              <a:rPr lang="en-US" sz="3600" dirty="0" smtClean="0"/>
            </a:br>
            <a:r>
              <a:rPr lang="en-US" sz="3600" dirty="0" smtClean="0">
                <a:solidFill>
                  <a:srgbClr val="0070C0"/>
                </a:solidFill>
              </a:rPr>
              <a:t>declare @x money</a:t>
            </a:r>
          </a:p>
          <a:p>
            <a:pPr>
              <a:buNone/>
            </a:pPr>
            <a:r>
              <a:rPr lang="en-US" sz="3600" dirty="0" smtClean="0">
                <a:solidFill>
                  <a:srgbClr val="0070C0"/>
                </a:solidFill>
              </a:rPr>
              <a:t>	set @x=30000</a:t>
            </a:r>
          </a:p>
          <a:p>
            <a:pPr>
              <a:buNone/>
            </a:pPr>
            <a:r>
              <a:rPr lang="fi-FI" sz="3600" dirty="0" smtClean="0">
                <a:solidFill>
                  <a:srgbClr val="0070C0"/>
                </a:solidFill>
              </a:rPr>
              <a:t>	select 'Luong nhan vien A la: ' + convert(char(10), @x)</a:t>
            </a:r>
          </a:p>
          <a:p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Getdate</a:t>
            </a:r>
            <a:r>
              <a:rPr lang="en-US" dirty="0" smtClean="0">
                <a:solidFill>
                  <a:srgbClr val="0070C0"/>
                </a:solidFill>
              </a:rPr>
              <a:t>():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en-US" dirty="0" smtClean="0"/>
          </a:p>
          <a:p>
            <a:r>
              <a:rPr lang="en-US" dirty="0" err="1" smtClean="0">
                <a:solidFill>
                  <a:srgbClr val="0070C0"/>
                </a:solidFill>
              </a:rPr>
              <a:t>Dateadd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datepart</a:t>
            </a:r>
            <a:r>
              <a:rPr lang="en-US" dirty="0" smtClean="0">
                <a:solidFill>
                  <a:srgbClr val="0070C0"/>
                </a:solidFill>
              </a:rPr>
              <a:t>, number, date):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/</a:t>
            </a:r>
            <a:r>
              <a:rPr lang="en-US" dirty="0" err="1" smtClean="0"/>
              <a:t>tháng</a:t>
            </a:r>
            <a:r>
              <a:rPr lang="en-US" dirty="0" smtClean="0"/>
              <a:t>/</a:t>
            </a:r>
            <a:r>
              <a:rPr lang="en-US" dirty="0" err="1" smtClean="0"/>
              <a:t>năm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date</a:t>
            </a:r>
          </a:p>
          <a:p>
            <a:r>
              <a:rPr lang="en-US" dirty="0" err="1" smtClean="0">
                <a:solidFill>
                  <a:srgbClr val="0070C0"/>
                </a:solidFill>
              </a:rPr>
              <a:t>Datediff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datepart</a:t>
            </a:r>
            <a:r>
              <a:rPr lang="en-US" dirty="0" smtClean="0">
                <a:solidFill>
                  <a:srgbClr val="0070C0"/>
                </a:solidFill>
              </a:rPr>
              <a:t>, date1, date2):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date2-date1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err="1" smtClean="0">
                <a:solidFill>
                  <a:srgbClr val="0070C0"/>
                </a:solidFill>
              </a:rPr>
              <a:t>Datename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datepart</a:t>
            </a:r>
            <a:r>
              <a:rPr lang="en-US" dirty="0" smtClean="0">
                <a:solidFill>
                  <a:srgbClr val="0070C0"/>
                </a:solidFill>
              </a:rPr>
              <a:t>, date)</a:t>
            </a:r>
            <a:r>
              <a:rPr lang="en-US" dirty="0" smtClean="0"/>
              <a:t>: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288" y="1347788"/>
            <a:ext cx="8367712" cy="4914900"/>
          </a:xfrm>
        </p:spPr>
        <p:txBody>
          <a:bodyPr/>
          <a:lstStyle/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,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lô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lô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(batch)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GO:</a:t>
            </a:r>
          </a:p>
          <a:p>
            <a:pPr lvl="1"/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batch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endParaRPr lang="en-US" dirty="0" smtClean="0"/>
          </a:p>
          <a:p>
            <a:pPr lvl="1"/>
            <a:r>
              <a:rPr lang="en-US" dirty="0" err="1" smtClean="0"/>
              <a:t>Lệnh</a:t>
            </a:r>
            <a:r>
              <a:rPr lang="en-US" dirty="0" smtClean="0"/>
              <a:t> GO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SQL SERVER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batch job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288" y="1347788"/>
            <a:ext cx="8520112" cy="4914900"/>
          </a:xfrm>
        </p:spPr>
        <p:txBody>
          <a:bodyPr/>
          <a:lstStyle/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@</a:t>
            </a:r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DECLARE</a:t>
            </a:r>
            <a:r>
              <a:rPr lang="en-US" dirty="0" smtClean="0"/>
              <a:t> 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0070C0"/>
                </a:solidFill>
              </a:rPr>
              <a:t>@</a:t>
            </a:r>
            <a:r>
              <a:rPr lang="en-US" dirty="0" err="1" smtClean="0">
                <a:solidFill>
                  <a:srgbClr val="0070C0"/>
                </a:solidFill>
              </a:rPr>
              <a:t>tên_biến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       </a:t>
            </a:r>
            <a:r>
              <a:rPr lang="en-US" dirty="0" err="1" smtClean="0">
                <a:solidFill>
                  <a:srgbClr val="0070C0"/>
                </a:solidFill>
              </a:rPr>
              <a:t>kiểu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dữ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liệu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i="1" dirty="0" err="1" smtClean="0"/>
              <a:t>Ví</a:t>
            </a:r>
            <a:r>
              <a:rPr lang="en-US" i="1" dirty="0" smtClean="0"/>
              <a:t> </a:t>
            </a:r>
            <a:r>
              <a:rPr lang="en-US" i="1" dirty="0" err="1" smtClean="0"/>
              <a:t>dụ</a:t>
            </a:r>
            <a:r>
              <a:rPr lang="en-US" dirty="0" smtClean="0"/>
              <a:t>: 	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DECLARE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@</a:t>
            </a:r>
            <a:r>
              <a:rPr lang="en-US" dirty="0" err="1" smtClean="0">
                <a:solidFill>
                  <a:srgbClr val="0070C0"/>
                </a:solidFill>
              </a:rPr>
              <a:t>hoten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nchar</a:t>
            </a:r>
            <a:r>
              <a:rPr lang="en-US" dirty="0" smtClean="0">
                <a:solidFill>
                  <a:srgbClr val="0070C0"/>
                </a:solidFill>
              </a:rPr>
              <a:t>(20)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DECLARE @</a:t>
            </a:r>
            <a:r>
              <a:rPr lang="en-US" dirty="0" err="1" smtClean="0">
                <a:solidFill>
                  <a:srgbClr val="0070C0"/>
                </a:solidFill>
              </a:rPr>
              <a:t>diachi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nchar</a:t>
            </a:r>
            <a:r>
              <a:rPr lang="en-US" dirty="0" smtClean="0">
                <a:solidFill>
                  <a:srgbClr val="0070C0"/>
                </a:solidFill>
              </a:rPr>
              <a:t>(50)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DECLARE @</a:t>
            </a:r>
            <a:r>
              <a:rPr lang="en-US" dirty="0" err="1" smtClean="0">
                <a:solidFill>
                  <a:srgbClr val="0070C0"/>
                </a:solidFill>
              </a:rPr>
              <a:t>luong</a:t>
            </a:r>
            <a:r>
              <a:rPr lang="en-US" dirty="0" smtClean="0">
                <a:solidFill>
                  <a:srgbClr val="0070C0"/>
                </a:solidFill>
              </a:rPr>
              <a:t> float, @</a:t>
            </a:r>
            <a:r>
              <a:rPr lang="en-US" dirty="0" err="1" smtClean="0">
                <a:solidFill>
                  <a:srgbClr val="0070C0"/>
                </a:solidFill>
              </a:rPr>
              <a:t>ngaysinh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datetime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A3E86"/>
        </a:dk1>
        <a:lt1>
          <a:srgbClr val="C1CFDD"/>
        </a:lt1>
        <a:dk2>
          <a:srgbClr val="000000"/>
        </a:dk2>
        <a:lt2>
          <a:srgbClr val="B2B2B2"/>
        </a:lt2>
        <a:accent1>
          <a:srgbClr val="4AAAC0"/>
        </a:accent1>
        <a:accent2>
          <a:srgbClr val="6600FF"/>
        </a:accent2>
        <a:accent3>
          <a:srgbClr val="DDE4EB"/>
        </a:accent3>
        <a:accent4>
          <a:srgbClr val="143472"/>
        </a:accent4>
        <a:accent5>
          <a:srgbClr val="B1D2DC"/>
        </a:accent5>
        <a:accent6>
          <a:srgbClr val="5C00E7"/>
        </a:accent6>
        <a:hlink>
          <a:srgbClr val="0066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B166E"/>
        </a:dk1>
        <a:lt1>
          <a:srgbClr val="AADBFC"/>
        </a:lt1>
        <a:dk2>
          <a:srgbClr val="003366"/>
        </a:dk2>
        <a:lt2>
          <a:srgbClr val="B2B2B2"/>
        </a:lt2>
        <a:accent1>
          <a:srgbClr val="19B17B"/>
        </a:accent1>
        <a:accent2>
          <a:srgbClr val="E57B1B"/>
        </a:accent2>
        <a:accent3>
          <a:srgbClr val="D2EAFD"/>
        </a:accent3>
        <a:accent4>
          <a:srgbClr val="23115D"/>
        </a:accent4>
        <a:accent5>
          <a:srgbClr val="ABD5BF"/>
        </a:accent5>
        <a:accent6>
          <a:srgbClr val="CF6F17"/>
        </a:accent6>
        <a:hlink>
          <a:srgbClr val="0066CC"/>
        </a:hlink>
        <a:folHlink>
          <a:srgbClr val="8C71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335338"/>
        </a:dk1>
        <a:lt1>
          <a:srgbClr val="D7E4BE"/>
        </a:lt1>
        <a:dk2>
          <a:srgbClr val="000066"/>
        </a:dk2>
        <a:lt2>
          <a:srgbClr val="B2B2B2"/>
        </a:lt2>
        <a:accent1>
          <a:srgbClr val="2F86B1"/>
        </a:accent1>
        <a:accent2>
          <a:srgbClr val="D2761A"/>
        </a:accent2>
        <a:accent3>
          <a:srgbClr val="E8EFDB"/>
        </a:accent3>
        <a:accent4>
          <a:srgbClr val="2A462E"/>
        </a:accent4>
        <a:accent5>
          <a:srgbClr val="ADC3D5"/>
        </a:accent5>
        <a:accent6>
          <a:srgbClr val="BE6A16"/>
        </a:accent6>
        <a:hlink>
          <a:srgbClr val="368463"/>
        </a:hlink>
        <a:folHlink>
          <a:srgbClr val="481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15606</TotalTime>
  <Words>1089</Words>
  <Application>Microsoft Office PowerPoint</Application>
  <PresentationFormat>On-screen Show (4:3)</PresentationFormat>
  <Paragraphs>195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돋움</vt:lpstr>
      <vt:lpstr>Times New Roman</vt:lpstr>
      <vt:lpstr>Verdana</vt:lpstr>
      <vt:lpstr>Wingdings</vt:lpstr>
      <vt:lpstr>Theme1</vt:lpstr>
      <vt:lpstr>LẬP TRÌNH TRONG SQL-SERVER</vt:lpstr>
      <vt:lpstr>KIỂU DỮ LiỆU TRONG SQL-SERVER</vt:lpstr>
      <vt:lpstr>PowerPoint Presentation</vt:lpstr>
      <vt:lpstr>PowerPoint Presentation</vt:lpstr>
      <vt:lpstr>PowerPoint Presentation</vt:lpstr>
      <vt:lpstr>HÀM TRONG SQL SERVER</vt:lpstr>
      <vt:lpstr>Các hàm ngày tháng</vt:lpstr>
      <vt:lpstr>BiẾN CỤC BỘ</vt:lpstr>
      <vt:lpstr>PowerPoint Presentation</vt:lpstr>
      <vt:lpstr>PowerPoint Presentation</vt:lpstr>
      <vt:lpstr>PowerPoint Presentation</vt:lpstr>
      <vt:lpstr>PowerPoint Presentation</vt:lpstr>
      <vt:lpstr>CÂU LỆNH IF…ELSE</vt:lpstr>
      <vt:lpstr>PowerPoint Presentation</vt:lpstr>
      <vt:lpstr>PowerPoint Presentation</vt:lpstr>
      <vt:lpstr>VÒNG LẶP WHILE</vt:lpstr>
      <vt:lpstr>PowerPoint Presentation</vt:lpstr>
      <vt:lpstr>THỦ TUC NỘi TẠI</vt:lpstr>
      <vt:lpstr>PowerPoint Presentation</vt:lpstr>
      <vt:lpstr>PowerPoint Presentation</vt:lpstr>
      <vt:lpstr>PowerPoint Presentation</vt:lpstr>
      <vt:lpstr>Các dạng của thủ tục nội tại</vt:lpstr>
      <vt:lpstr>Bài Tập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TRONG SQL-SERVER</dc:title>
  <dc:creator>chau ng</dc:creator>
  <cp:lastModifiedBy>dungnt</cp:lastModifiedBy>
  <cp:revision>34</cp:revision>
  <dcterms:created xsi:type="dcterms:W3CDTF">2015-01-20T01:35:41Z</dcterms:created>
  <dcterms:modified xsi:type="dcterms:W3CDTF">2017-08-02T12:09:52Z</dcterms:modified>
</cp:coreProperties>
</file>