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69" r:id="rId2"/>
    <p:sldId id="256" r:id="rId3"/>
    <p:sldId id="270" r:id="rId4"/>
    <p:sldId id="257" r:id="rId5"/>
    <p:sldId id="258" r:id="rId6"/>
    <p:sldId id="271" r:id="rId7"/>
    <p:sldId id="281" r:id="rId8"/>
    <p:sldId id="260" r:id="rId9"/>
    <p:sldId id="264" r:id="rId10"/>
    <p:sldId id="265" r:id="rId11"/>
    <p:sldId id="262" r:id="rId12"/>
    <p:sldId id="261" r:id="rId13"/>
    <p:sldId id="266" r:id="rId14"/>
    <p:sldId id="267" r:id="rId15"/>
    <p:sldId id="275" r:id="rId16"/>
    <p:sldId id="282" r:id="rId17"/>
    <p:sldId id="283" r:id="rId18"/>
    <p:sldId id="268" r:id="rId19"/>
    <p:sldId id="277" r:id="rId20"/>
    <p:sldId id="278" r:id="rId21"/>
    <p:sldId id="279" r:id="rId22"/>
    <p:sldId id="280"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51"/>
    <p:restoredTop sz="75125"/>
  </p:normalViewPr>
  <p:slideViewPr>
    <p:cSldViewPr snapToGrid="0" snapToObjects="1">
      <p:cViewPr>
        <p:scale>
          <a:sx n="102" d="100"/>
          <a:sy n="102" d="100"/>
        </p:scale>
        <p:origin x="1816"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96EF39-0A23-2849-AD72-02A6A4EAEF84}" type="doc">
      <dgm:prSet loTypeId="urn:microsoft.com/office/officeart/2005/8/layout/pyramid1" loCatId="" qsTypeId="urn:microsoft.com/office/officeart/2005/8/quickstyle/simple1" qsCatId="simple" csTypeId="urn:microsoft.com/office/officeart/2005/8/colors/accent1_2" csCatId="accent1" phldr="1"/>
      <dgm:spPr/>
    </dgm:pt>
    <dgm:pt modelId="{6CECB619-02CB-754F-AF3B-F45DDF0F73D1}">
      <dgm:prSet phldrT="[Text]" custT="1"/>
      <dgm:spPr>
        <a:solidFill>
          <a:srgbClr val="FFFF00"/>
        </a:solidFill>
      </dgm:spPr>
      <dgm:t>
        <a:bodyPr tIns="274320"/>
        <a:lstStyle/>
        <a:p>
          <a:r>
            <a:rPr lang="en-US" sz="3500" dirty="0"/>
            <a:t>UI</a:t>
          </a:r>
        </a:p>
      </dgm:t>
    </dgm:pt>
    <dgm:pt modelId="{ABEDE3E2-B4CD-7D40-A3DF-700DC0DAE2A3}" type="parTrans" cxnId="{B364AE08-B62D-FB41-B479-9C202F71B825}">
      <dgm:prSet/>
      <dgm:spPr/>
      <dgm:t>
        <a:bodyPr/>
        <a:lstStyle/>
        <a:p>
          <a:endParaRPr lang="en-US"/>
        </a:p>
      </dgm:t>
    </dgm:pt>
    <dgm:pt modelId="{0108758B-BFD9-DF4A-BD85-DA33E41ACD35}" type="sibTrans" cxnId="{B364AE08-B62D-FB41-B479-9C202F71B825}">
      <dgm:prSet/>
      <dgm:spPr/>
      <dgm:t>
        <a:bodyPr/>
        <a:lstStyle/>
        <a:p>
          <a:endParaRPr lang="en-US"/>
        </a:p>
      </dgm:t>
    </dgm:pt>
    <dgm:pt modelId="{821DD430-72DA-B344-881E-843485907476}">
      <dgm:prSet phldrT="[Text]" custT="1"/>
      <dgm:spPr>
        <a:solidFill>
          <a:srgbClr val="92D050"/>
        </a:solidFill>
      </dgm:spPr>
      <dgm:t>
        <a:bodyPr tIns="182880"/>
        <a:lstStyle/>
        <a:p>
          <a:r>
            <a:rPr lang="en-US" sz="3500" dirty="0"/>
            <a:t>Business Logic</a:t>
          </a:r>
        </a:p>
      </dgm:t>
    </dgm:pt>
    <dgm:pt modelId="{55AE372F-5C09-D94F-9A95-ABA5C47C9744}" type="parTrans" cxnId="{2DAC3356-4C25-D34A-99B0-C376DB877790}">
      <dgm:prSet/>
      <dgm:spPr/>
      <dgm:t>
        <a:bodyPr/>
        <a:lstStyle/>
        <a:p>
          <a:endParaRPr lang="en-US"/>
        </a:p>
      </dgm:t>
    </dgm:pt>
    <dgm:pt modelId="{C4118887-6848-7749-8F1E-FF650605648F}" type="sibTrans" cxnId="{2DAC3356-4C25-D34A-99B0-C376DB877790}">
      <dgm:prSet/>
      <dgm:spPr/>
      <dgm:t>
        <a:bodyPr/>
        <a:lstStyle/>
        <a:p>
          <a:endParaRPr lang="en-US"/>
        </a:p>
      </dgm:t>
    </dgm:pt>
    <dgm:pt modelId="{AAD80F29-4C79-9D48-B20E-B9AD290B58B6}">
      <dgm:prSet phldrT="[Text]" custT="1"/>
      <dgm:spPr>
        <a:solidFill>
          <a:srgbClr val="00B050"/>
        </a:solidFill>
      </dgm:spPr>
      <dgm:t>
        <a:bodyPr tIns="182880"/>
        <a:lstStyle/>
        <a:p>
          <a:r>
            <a:rPr lang="en-US" sz="3500" dirty="0"/>
            <a:t>3</a:t>
          </a:r>
          <a:r>
            <a:rPr lang="en-US" sz="3500" baseline="30000" dirty="0"/>
            <a:t>rd</a:t>
          </a:r>
          <a:r>
            <a:rPr lang="en-US" sz="3500" dirty="0"/>
            <a:t> Party Libs </a:t>
          </a:r>
        </a:p>
      </dgm:t>
    </dgm:pt>
    <dgm:pt modelId="{6E4797EA-68DC-AC41-BBA0-795C4BFF9E52}" type="parTrans" cxnId="{A43FFEC0-2DC6-7E42-804A-5F7E7CF420A8}">
      <dgm:prSet/>
      <dgm:spPr/>
      <dgm:t>
        <a:bodyPr/>
        <a:lstStyle/>
        <a:p>
          <a:endParaRPr lang="en-US"/>
        </a:p>
      </dgm:t>
    </dgm:pt>
    <dgm:pt modelId="{E55932B2-EEC7-C64F-AFF2-7080118A1F93}" type="sibTrans" cxnId="{A43FFEC0-2DC6-7E42-804A-5F7E7CF420A8}">
      <dgm:prSet/>
      <dgm:spPr/>
      <dgm:t>
        <a:bodyPr/>
        <a:lstStyle/>
        <a:p>
          <a:endParaRPr lang="en-US"/>
        </a:p>
      </dgm:t>
    </dgm:pt>
    <dgm:pt modelId="{F36EB655-23BE-954B-A7CC-1A6E701BF1AB}">
      <dgm:prSet custT="1"/>
      <dgm:spPr>
        <a:solidFill>
          <a:srgbClr val="00B0F0"/>
        </a:solidFill>
      </dgm:spPr>
      <dgm:t>
        <a:bodyPr tIns="182880"/>
        <a:lstStyle/>
        <a:p>
          <a:r>
            <a:rPr lang="en-US" sz="3500" dirty="0"/>
            <a:t>Core Framework</a:t>
          </a:r>
        </a:p>
      </dgm:t>
    </dgm:pt>
    <dgm:pt modelId="{3366B825-FD55-FA45-80D3-27A829886ECA}" type="parTrans" cxnId="{38D741F0-C13A-AA47-B59B-7E935F84F300}">
      <dgm:prSet/>
      <dgm:spPr/>
      <dgm:t>
        <a:bodyPr/>
        <a:lstStyle/>
        <a:p>
          <a:endParaRPr lang="en-US"/>
        </a:p>
      </dgm:t>
    </dgm:pt>
    <dgm:pt modelId="{696CD272-DE76-7D46-AA9B-23D743173010}" type="sibTrans" cxnId="{38D741F0-C13A-AA47-B59B-7E935F84F300}">
      <dgm:prSet/>
      <dgm:spPr/>
      <dgm:t>
        <a:bodyPr/>
        <a:lstStyle/>
        <a:p>
          <a:endParaRPr lang="en-US"/>
        </a:p>
      </dgm:t>
    </dgm:pt>
    <dgm:pt modelId="{A9AB4457-C51D-9E49-9951-93F76257EFD3}" type="pres">
      <dgm:prSet presAssocID="{5D96EF39-0A23-2849-AD72-02A6A4EAEF84}" presName="Name0" presStyleCnt="0">
        <dgm:presLayoutVars>
          <dgm:dir/>
          <dgm:animLvl val="lvl"/>
          <dgm:resizeHandles val="exact"/>
        </dgm:presLayoutVars>
      </dgm:prSet>
      <dgm:spPr/>
    </dgm:pt>
    <dgm:pt modelId="{F33AA027-78B2-3B4B-B623-263B8BD69826}" type="pres">
      <dgm:prSet presAssocID="{6CECB619-02CB-754F-AF3B-F45DDF0F73D1}" presName="Name8" presStyleCnt="0"/>
      <dgm:spPr/>
    </dgm:pt>
    <dgm:pt modelId="{AEED7C57-8A77-9D4D-9E65-8ACBB8B45B91}" type="pres">
      <dgm:prSet presAssocID="{6CECB619-02CB-754F-AF3B-F45DDF0F73D1}" presName="level" presStyleLbl="node1" presStyleIdx="0" presStyleCnt="4">
        <dgm:presLayoutVars>
          <dgm:chMax val="1"/>
          <dgm:bulletEnabled val="1"/>
        </dgm:presLayoutVars>
      </dgm:prSet>
      <dgm:spPr/>
    </dgm:pt>
    <dgm:pt modelId="{2C7EB3C7-7CBB-C142-B831-32295722BD13}" type="pres">
      <dgm:prSet presAssocID="{6CECB619-02CB-754F-AF3B-F45DDF0F73D1}" presName="levelTx" presStyleLbl="revTx" presStyleIdx="0" presStyleCnt="0">
        <dgm:presLayoutVars>
          <dgm:chMax val="1"/>
          <dgm:bulletEnabled val="1"/>
        </dgm:presLayoutVars>
      </dgm:prSet>
      <dgm:spPr/>
    </dgm:pt>
    <dgm:pt modelId="{3994D195-6096-DD47-B568-37C7EA485887}" type="pres">
      <dgm:prSet presAssocID="{821DD430-72DA-B344-881E-843485907476}" presName="Name8" presStyleCnt="0"/>
      <dgm:spPr/>
    </dgm:pt>
    <dgm:pt modelId="{203788DE-967D-D748-BE85-67400C539E15}" type="pres">
      <dgm:prSet presAssocID="{821DD430-72DA-B344-881E-843485907476}" presName="level" presStyleLbl="node1" presStyleIdx="1" presStyleCnt="4">
        <dgm:presLayoutVars>
          <dgm:chMax val="1"/>
          <dgm:bulletEnabled val="1"/>
        </dgm:presLayoutVars>
      </dgm:prSet>
      <dgm:spPr/>
    </dgm:pt>
    <dgm:pt modelId="{D202798D-99FD-A646-8438-AB13FFFA6B81}" type="pres">
      <dgm:prSet presAssocID="{821DD430-72DA-B344-881E-843485907476}" presName="levelTx" presStyleLbl="revTx" presStyleIdx="0" presStyleCnt="0">
        <dgm:presLayoutVars>
          <dgm:chMax val="1"/>
          <dgm:bulletEnabled val="1"/>
        </dgm:presLayoutVars>
      </dgm:prSet>
      <dgm:spPr/>
    </dgm:pt>
    <dgm:pt modelId="{3F05ABEA-3045-5941-91FE-73314F130906}" type="pres">
      <dgm:prSet presAssocID="{AAD80F29-4C79-9D48-B20E-B9AD290B58B6}" presName="Name8" presStyleCnt="0"/>
      <dgm:spPr/>
    </dgm:pt>
    <dgm:pt modelId="{4494887C-F1BF-1246-9157-625EAB355FDA}" type="pres">
      <dgm:prSet presAssocID="{AAD80F29-4C79-9D48-B20E-B9AD290B58B6}" presName="level" presStyleLbl="node1" presStyleIdx="2" presStyleCnt="4">
        <dgm:presLayoutVars>
          <dgm:chMax val="1"/>
          <dgm:bulletEnabled val="1"/>
        </dgm:presLayoutVars>
      </dgm:prSet>
      <dgm:spPr/>
    </dgm:pt>
    <dgm:pt modelId="{D728F48A-A7E3-AE4A-87C9-911838DCFFB9}" type="pres">
      <dgm:prSet presAssocID="{AAD80F29-4C79-9D48-B20E-B9AD290B58B6}" presName="levelTx" presStyleLbl="revTx" presStyleIdx="0" presStyleCnt="0">
        <dgm:presLayoutVars>
          <dgm:chMax val="1"/>
          <dgm:bulletEnabled val="1"/>
        </dgm:presLayoutVars>
      </dgm:prSet>
      <dgm:spPr/>
    </dgm:pt>
    <dgm:pt modelId="{0C5EEBD2-BEBF-EC4F-B46F-B87C91B34C77}" type="pres">
      <dgm:prSet presAssocID="{F36EB655-23BE-954B-A7CC-1A6E701BF1AB}" presName="Name8" presStyleCnt="0"/>
      <dgm:spPr/>
    </dgm:pt>
    <dgm:pt modelId="{A5384934-B3C3-0A44-8430-59BD66601EB5}" type="pres">
      <dgm:prSet presAssocID="{F36EB655-23BE-954B-A7CC-1A6E701BF1AB}" presName="level" presStyleLbl="node1" presStyleIdx="3" presStyleCnt="4">
        <dgm:presLayoutVars>
          <dgm:chMax val="1"/>
          <dgm:bulletEnabled val="1"/>
        </dgm:presLayoutVars>
      </dgm:prSet>
      <dgm:spPr/>
    </dgm:pt>
    <dgm:pt modelId="{77DE9D79-D620-6A4C-808B-93C6846AB622}" type="pres">
      <dgm:prSet presAssocID="{F36EB655-23BE-954B-A7CC-1A6E701BF1AB}" presName="levelTx" presStyleLbl="revTx" presStyleIdx="0" presStyleCnt="0">
        <dgm:presLayoutVars>
          <dgm:chMax val="1"/>
          <dgm:bulletEnabled val="1"/>
        </dgm:presLayoutVars>
      </dgm:prSet>
      <dgm:spPr/>
    </dgm:pt>
  </dgm:ptLst>
  <dgm:cxnLst>
    <dgm:cxn modelId="{B364AE08-B62D-FB41-B479-9C202F71B825}" srcId="{5D96EF39-0A23-2849-AD72-02A6A4EAEF84}" destId="{6CECB619-02CB-754F-AF3B-F45DDF0F73D1}" srcOrd="0" destOrd="0" parTransId="{ABEDE3E2-B4CD-7D40-A3DF-700DC0DAE2A3}" sibTransId="{0108758B-BFD9-DF4A-BD85-DA33E41ACD35}"/>
    <dgm:cxn modelId="{9786520C-ACC6-CF49-9F22-1927E60C0C78}" type="presOf" srcId="{821DD430-72DA-B344-881E-843485907476}" destId="{203788DE-967D-D748-BE85-67400C539E15}" srcOrd="0" destOrd="0" presId="urn:microsoft.com/office/officeart/2005/8/layout/pyramid1"/>
    <dgm:cxn modelId="{98E88127-2EAE-C14A-ADEA-A3B23F2FAB16}" type="presOf" srcId="{AAD80F29-4C79-9D48-B20E-B9AD290B58B6}" destId="{D728F48A-A7E3-AE4A-87C9-911838DCFFB9}" srcOrd="1" destOrd="0" presId="urn:microsoft.com/office/officeart/2005/8/layout/pyramid1"/>
    <dgm:cxn modelId="{5B80144A-121C-0F45-AD3B-A1D5CDF145D3}" type="presOf" srcId="{F36EB655-23BE-954B-A7CC-1A6E701BF1AB}" destId="{77DE9D79-D620-6A4C-808B-93C6846AB622}" srcOrd="1" destOrd="0" presId="urn:microsoft.com/office/officeart/2005/8/layout/pyramid1"/>
    <dgm:cxn modelId="{2DAC3356-4C25-D34A-99B0-C376DB877790}" srcId="{5D96EF39-0A23-2849-AD72-02A6A4EAEF84}" destId="{821DD430-72DA-B344-881E-843485907476}" srcOrd="1" destOrd="0" parTransId="{55AE372F-5C09-D94F-9A95-ABA5C47C9744}" sibTransId="{C4118887-6848-7749-8F1E-FF650605648F}"/>
    <dgm:cxn modelId="{8360A173-01E8-9F49-8923-1A188AC69A15}" type="presOf" srcId="{AAD80F29-4C79-9D48-B20E-B9AD290B58B6}" destId="{4494887C-F1BF-1246-9157-625EAB355FDA}" srcOrd="0" destOrd="0" presId="urn:microsoft.com/office/officeart/2005/8/layout/pyramid1"/>
    <dgm:cxn modelId="{5800AB88-D27C-494C-B38F-4238FA58A49F}" type="presOf" srcId="{821DD430-72DA-B344-881E-843485907476}" destId="{D202798D-99FD-A646-8438-AB13FFFA6B81}" srcOrd="1" destOrd="0" presId="urn:microsoft.com/office/officeart/2005/8/layout/pyramid1"/>
    <dgm:cxn modelId="{CED026A1-6B8D-DC45-80F2-62DB420D5E6A}" type="presOf" srcId="{6CECB619-02CB-754F-AF3B-F45DDF0F73D1}" destId="{AEED7C57-8A77-9D4D-9E65-8ACBB8B45B91}" srcOrd="0" destOrd="0" presId="urn:microsoft.com/office/officeart/2005/8/layout/pyramid1"/>
    <dgm:cxn modelId="{3C74B1A2-54A3-8B49-ABDA-8240CF2F1B3A}" type="presOf" srcId="{5D96EF39-0A23-2849-AD72-02A6A4EAEF84}" destId="{A9AB4457-C51D-9E49-9951-93F76257EFD3}" srcOrd="0" destOrd="0" presId="urn:microsoft.com/office/officeart/2005/8/layout/pyramid1"/>
    <dgm:cxn modelId="{A43FFEC0-2DC6-7E42-804A-5F7E7CF420A8}" srcId="{5D96EF39-0A23-2849-AD72-02A6A4EAEF84}" destId="{AAD80F29-4C79-9D48-B20E-B9AD290B58B6}" srcOrd="2" destOrd="0" parTransId="{6E4797EA-68DC-AC41-BBA0-795C4BFF9E52}" sibTransId="{E55932B2-EEC7-C64F-AFF2-7080118A1F93}"/>
    <dgm:cxn modelId="{B3EE13DE-766B-DD44-A3A3-AEE172529514}" type="presOf" srcId="{6CECB619-02CB-754F-AF3B-F45DDF0F73D1}" destId="{2C7EB3C7-7CBB-C142-B831-32295722BD13}" srcOrd="1" destOrd="0" presId="urn:microsoft.com/office/officeart/2005/8/layout/pyramid1"/>
    <dgm:cxn modelId="{AED08DDE-09F7-8946-BDBC-570EC27EEC0C}" type="presOf" srcId="{F36EB655-23BE-954B-A7CC-1A6E701BF1AB}" destId="{A5384934-B3C3-0A44-8430-59BD66601EB5}" srcOrd="0" destOrd="0" presId="urn:microsoft.com/office/officeart/2005/8/layout/pyramid1"/>
    <dgm:cxn modelId="{38D741F0-C13A-AA47-B59B-7E935F84F300}" srcId="{5D96EF39-0A23-2849-AD72-02A6A4EAEF84}" destId="{F36EB655-23BE-954B-A7CC-1A6E701BF1AB}" srcOrd="3" destOrd="0" parTransId="{3366B825-FD55-FA45-80D3-27A829886ECA}" sibTransId="{696CD272-DE76-7D46-AA9B-23D743173010}"/>
    <dgm:cxn modelId="{BAABD42E-F588-BC45-B879-0374C7485146}" type="presParOf" srcId="{A9AB4457-C51D-9E49-9951-93F76257EFD3}" destId="{F33AA027-78B2-3B4B-B623-263B8BD69826}" srcOrd="0" destOrd="0" presId="urn:microsoft.com/office/officeart/2005/8/layout/pyramid1"/>
    <dgm:cxn modelId="{E1BE662C-757F-0742-A395-47217F4DA1A0}" type="presParOf" srcId="{F33AA027-78B2-3B4B-B623-263B8BD69826}" destId="{AEED7C57-8A77-9D4D-9E65-8ACBB8B45B91}" srcOrd="0" destOrd="0" presId="urn:microsoft.com/office/officeart/2005/8/layout/pyramid1"/>
    <dgm:cxn modelId="{D6FC80A5-DC33-CA47-828A-0C623EF4F692}" type="presParOf" srcId="{F33AA027-78B2-3B4B-B623-263B8BD69826}" destId="{2C7EB3C7-7CBB-C142-B831-32295722BD13}" srcOrd="1" destOrd="0" presId="urn:microsoft.com/office/officeart/2005/8/layout/pyramid1"/>
    <dgm:cxn modelId="{F949C087-2D4E-D34B-AA09-29404067D7EA}" type="presParOf" srcId="{A9AB4457-C51D-9E49-9951-93F76257EFD3}" destId="{3994D195-6096-DD47-B568-37C7EA485887}" srcOrd="1" destOrd="0" presId="urn:microsoft.com/office/officeart/2005/8/layout/pyramid1"/>
    <dgm:cxn modelId="{AEA73CA4-C82A-044B-9D61-BFB760404318}" type="presParOf" srcId="{3994D195-6096-DD47-B568-37C7EA485887}" destId="{203788DE-967D-D748-BE85-67400C539E15}" srcOrd="0" destOrd="0" presId="urn:microsoft.com/office/officeart/2005/8/layout/pyramid1"/>
    <dgm:cxn modelId="{655E9B12-A6BF-DF42-A0BF-8AAAB35B85C8}" type="presParOf" srcId="{3994D195-6096-DD47-B568-37C7EA485887}" destId="{D202798D-99FD-A646-8438-AB13FFFA6B81}" srcOrd="1" destOrd="0" presId="urn:microsoft.com/office/officeart/2005/8/layout/pyramid1"/>
    <dgm:cxn modelId="{8D5C4674-3719-C445-8905-6B80A266D2AC}" type="presParOf" srcId="{A9AB4457-C51D-9E49-9951-93F76257EFD3}" destId="{3F05ABEA-3045-5941-91FE-73314F130906}" srcOrd="2" destOrd="0" presId="urn:microsoft.com/office/officeart/2005/8/layout/pyramid1"/>
    <dgm:cxn modelId="{F1243AB5-99AF-7747-A6A7-EA4D735C0F2E}" type="presParOf" srcId="{3F05ABEA-3045-5941-91FE-73314F130906}" destId="{4494887C-F1BF-1246-9157-625EAB355FDA}" srcOrd="0" destOrd="0" presId="urn:microsoft.com/office/officeart/2005/8/layout/pyramid1"/>
    <dgm:cxn modelId="{66177444-B784-904E-93CD-B27CBD777004}" type="presParOf" srcId="{3F05ABEA-3045-5941-91FE-73314F130906}" destId="{D728F48A-A7E3-AE4A-87C9-911838DCFFB9}" srcOrd="1" destOrd="0" presId="urn:microsoft.com/office/officeart/2005/8/layout/pyramid1"/>
    <dgm:cxn modelId="{7ECC8DA1-7652-5349-8601-00B14600EA8A}" type="presParOf" srcId="{A9AB4457-C51D-9E49-9951-93F76257EFD3}" destId="{0C5EEBD2-BEBF-EC4F-B46F-B87C91B34C77}" srcOrd="3" destOrd="0" presId="urn:microsoft.com/office/officeart/2005/8/layout/pyramid1"/>
    <dgm:cxn modelId="{9D8B083F-33C8-AD4D-86AB-B29A6F5FB6BD}" type="presParOf" srcId="{0C5EEBD2-BEBF-EC4F-B46F-B87C91B34C77}" destId="{A5384934-B3C3-0A44-8430-59BD66601EB5}" srcOrd="0" destOrd="0" presId="urn:microsoft.com/office/officeart/2005/8/layout/pyramid1"/>
    <dgm:cxn modelId="{92D42A4B-4996-2C46-879E-DCFC882063BD}" type="presParOf" srcId="{0C5EEBD2-BEBF-EC4F-B46F-B87C91B34C77}" destId="{77DE9D79-D620-6A4C-808B-93C6846AB622}"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D7C57-8A77-9D4D-9E65-8ACBB8B45B91}">
      <dsp:nvSpPr>
        <dsp:cNvPr id="0" name=""/>
        <dsp:cNvSpPr/>
      </dsp:nvSpPr>
      <dsp:spPr>
        <a:xfrm>
          <a:off x="3601640" y="0"/>
          <a:ext cx="2401093" cy="862409"/>
        </a:xfrm>
        <a:prstGeom prst="trapezoid">
          <a:avLst>
            <a:gd name="adj" fmla="val 139208"/>
          </a:avLst>
        </a:prstGeom>
        <a:solidFill>
          <a:srgbClr val="FFFF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27432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UI</a:t>
          </a:r>
        </a:p>
      </dsp:txBody>
      <dsp:txXfrm>
        <a:off x="3601640" y="0"/>
        <a:ext cx="2401093" cy="862409"/>
      </dsp:txXfrm>
    </dsp:sp>
    <dsp:sp modelId="{203788DE-967D-D748-BE85-67400C539E15}">
      <dsp:nvSpPr>
        <dsp:cNvPr id="0" name=""/>
        <dsp:cNvSpPr/>
      </dsp:nvSpPr>
      <dsp:spPr>
        <a:xfrm>
          <a:off x="2401093" y="862409"/>
          <a:ext cx="4802187" cy="862409"/>
        </a:xfrm>
        <a:prstGeom prst="trapezoid">
          <a:avLst>
            <a:gd name="adj" fmla="val 139208"/>
          </a:avLst>
        </a:prstGeom>
        <a:solidFill>
          <a:srgbClr val="92D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18288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Business Logic</a:t>
          </a:r>
        </a:p>
      </dsp:txBody>
      <dsp:txXfrm>
        <a:off x="3241476" y="862409"/>
        <a:ext cx="3121421" cy="862409"/>
      </dsp:txXfrm>
    </dsp:sp>
    <dsp:sp modelId="{4494887C-F1BF-1246-9157-625EAB355FDA}">
      <dsp:nvSpPr>
        <dsp:cNvPr id="0" name=""/>
        <dsp:cNvSpPr/>
      </dsp:nvSpPr>
      <dsp:spPr>
        <a:xfrm>
          <a:off x="1200546" y="1724819"/>
          <a:ext cx="7203281" cy="862409"/>
        </a:xfrm>
        <a:prstGeom prst="trapezoid">
          <a:avLst>
            <a:gd name="adj" fmla="val 139208"/>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18288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3</a:t>
          </a:r>
          <a:r>
            <a:rPr lang="en-US" sz="3500" kern="1200" baseline="30000" dirty="0"/>
            <a:t>rd</a:t>
          </a:r>
          <a:r>
            <a:rPr lang="en-US" sz="3500" kern="1200" dirty="0"/>
            <a:t> Party Libs </a:t>
          </a:r>
        </a:p>
      </dsp:txBody>
      <dsp:txXfrm>
        <a:off x="2461121" y="1724819"/>
        <a:ext cx="4682132" cy="862409"/>
      </dsp:txXfrm>
    </dsp:sp>
    <dsp:sp modelId="{A5384934-B3C3-0A44-8430-59BD66601EB5}">
      <dsp:nvSpPr>
        <dsp:cNvPr id="0" name=""/>
        <dsp:cNvSpPr/>
      </dsp:nvSpPr>
      <dsp:spPr>
        <a:xfrm>
          <a:off x="0" y="2587228"/>
          <a:ext cx="9604375" cy="862409"/>
        </a:xfrm>
        <a:prstGeom prst="trapezoid">
          <a:avLst>
            <a:gd name="adj" fmla="val 139208"/>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18288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Core Framework</a:t>
          </a:r>
        </a:p>
      </dsp:txBody>
      <dsp:txXfrm>
        <a:off x="1680765" y="2587228"/>
        <a:ext cx="6242843" cy="862409"/>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9CB7B-650F-8246-A3D9-0A62D3A19714}" type="datetimeFigureOut">
              <a:rPr lang="en-US" smtClean="0"/>
              <a:t>8/27/18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1361DD-1E38-BB4A-B605-BA873CC7A43C}" type="slidenum">
              <a:rPr lang="en-US" smtClean="0"/>
              <a:t>‹#›</a:t>
            </a:fld>
            <a:endParaRPr lang="en-US"/>
          </a:p>
        </p:txBody>
      </p:sp>
    </p:spTree>
    <p:extLst>
      <p:ext uri="{BB962C8B-B14F-4D97-AF65-F5344CB8AC3E}">
        <p14:creationId xmlns:p14="http://schemas.microsoft.com/office/powerpoint/2010/main" val="2921935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Welcome</a:t>
            </a:r>
          </a:p>
          <a:p>
            <a:pPr marL="171450" indent="-171450">
              <a:buFontTx/>
              <a:buChar char="-"/>
            </a:pPr>
            <a:r>
              <a:rPr lang="en-US" dirty="0"/>
              <a:t>Introduce about myself</a:t>
            </a:r>
          </a:p>
        </p:txBody>
      </p:sp>
      <p:sp>
        <p:nvSpPr>
          <p:cNvPr id="4" name="Slide Number Placeholder 3"/>
          <p:cNvSpPr>
            <a:spLocks noGrp="1"/>
          </p:cNvSpPr>
          <p:nvPr>
            <p:ph type="sldNum" sz="quarter" idx="5"/>
          </p:nvPr>
        </p:nvSpPr>
        <p:spPr/>
        <p:txBody>
          <a:bodyPr/>
          <a:lstStyle/>
          <a:p>
            <a:fld id="{021361DD-1E38-BB4A-B605-BA873CC7A43C}" type="slidenum">
              <a:rPr lang="en-US" smtClean="0"/>
              <a:t>1</a:t>
            </a:fld>
            <a:endParaRPr lang="en-US"/>
          </a:p>
        </p:txBody>
      </p:sp>
    </p:spTree>
    <p:extLst>
      <p:ext uri="{BB962C8B-B14F-4D97-AF65-F5344CB8AC3E}">
        <p14:creationId xmlns:p14="http://schemas.microsoft.com/office/powerpoint/2010/main" val="1425227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Different devices, one use touch on the screen, and one use the remote</a:t>
            </a:r>
          </a:p>
          <a:p>
            <a:pPr marL="171450" indent="-171450">
              <a:buFontTx/>
              <a:buChar char="-"/>
            </a:pPr>
            <a:r>
              <a:rPr lang="en-US" dirty="0"/>
              <a:t>Layout is different, size and color. iOS scroll vertical mostly meanwhile on Apple TV prefer to scroll horizontally</a:t>
            </a:r>
          </a:p>
          <a:p>
            <a:pPr marL="171450" indent="-171450">
              <a:buFontTx/>
              <a:buChar char="-"/>
            </a:pPr>
            <a:r>
              <a:rPr lang="en-US" dirty="0"/>
              <a:t>iOS need to care with orientation as well as multitasking on iPad (compact and regular) meanwhile on </a:t>
            </a:r>
            <a:r>
              <a:rPr lang="en-US" dirty="0" err="1"/>
              <a:t>tvOS</a:t>
            </a:r>
            <a:r>
              <a:rPr lang="en-US" dirty="0"/>
              <a:t> need to care about light and dark</a:t>
            </a:r>
          </a:p>
          <a:p>
            <a:pPr marL="17145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021361DD-1E38-BB4A-B605-BA873CC7A43C}" type="slidenum">
              <a:rPr lang="en-US" smtClean="0"/>
              <a:t>14</a:t>
            </a:fld>
            <a:endParaRPr lang="en-US"/>
          </a:p>
        </p:txBody>
      </p:sp>
    </p:spTree>
    <p:extLst>
      <p:ext uri="{BB962C8B-B14F-4D97-AF65-F5344CB8AC3E}">
        <p14:creationId xmlns:p14="http://schemas.microsoft.com/office/powerpoint/2010/main" val="1786426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Showing demo project </a:t>
            </a:r>
          </a:p>
          <a:p>
            <a:endParaRPr lang="en-US" dirty="0"/>
          </a:p>
          <a:p>
            <a:pPr marL="171450" indent="-171450">
              <a:buFontTx/>
              <a:buChar char="-"/>
            </a:pPr>
            <a:r>
              <a:rPr lang="en-US" dirty="0"/>
              <a:t>First will show the iOS initial project</a:t>
            </a:r>
          </a:p>
          <a:p>
            <a:pPr marL="171450" indent="-171450">
              <a:buFontTx/>
              <a:buChar char="-"/>
            </a:pPr>
            <a:r>
              <a:rPr lang="en-US" dirty="0"/>
              <a:t>Then moving code around to make it fit for </a:t>
            </a:r>
            <a:r>
              <a:rPr lang="en-US" dirty="0" err="1"/>
              <a:t>tvOS</a:t>
            </a:r>
            <a:endParaRPr lang="en-US" dirty="0"/>
          </a:p>
          <a:p>
            <a:pPr marL="171450" indent="-171450">
              <a:buFontTx/>
              <a:buChar char="-"/>
            </a:pPr>
            <a:r>
              <a:rPr lang="en-US" dirty="0"/>
              <a:t>Then open the final project which already has right configuration (if there is any unexpected issue happen)</a:t>
            </a:r>
          </a:p>
        </p:txBody>
      </p:sp>
      <p:sp>
        <p:nvSpPr>
          <p:cNvPr id="4" name="Slide Number Placeholder 3"/>
          <p:cNvSpPr>
            <a:spLocks noGrp="1"/>
          </p:cNvSpPr>
          <p:nvPr>
            <p:ph type="sldNum" sz="quarter" idx="10"/>
          </p:nvPr>
        </p:nvSpPr>
        <p:spPr/>
        <p:txBody>
          <a:bodyPr/>
          <a:lstStyle/>
          <a:p>
            <a:fld id="{021361DD-1E38-BB4A-B605-BA873CC7A43C}" type="slidenum">
              <a:rPr lang="en-US" smtClean="0"/>
              <a:t>17</a:t>
            </a:fld>
            <a:endParaRPr lang="en-US"/>
          </a:p>
        </p:txBody>
      </p:sp>
    </p:spTree>
    <p:extLst>
      <p:ext uri="{BB962C8B-B14F-4D97-AF65-F5344CB8AC3E}">
        <p14:creationId xmlns:p14="http://schemas.microsoft.com/office/powerpoint/2010/main" val="2364619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@default = [:</a:t>
            </a:r>
            <a:r>
              <a:rPr lang="en-US" dirty="0" err="1"/>
              <a:t>ios</a:t>
            </a:r>
            <a:r>
              <a:rPr lang="en-US" dirty="0"/>
              <a:t>, :mac, :android]</a:t>
            </a:r>
          </a:p>
          <a:p>
            <a:r>
              <a:rPr lang="en-US" dirty="0"/>
              <a:t>https://</a:t>
            </a:r>
            <a:r>
              <a:rPr lang="en-US" dirty="0" err="1"/>
              <a:t>github.com</a:t>
            </a:r>
            <a:r>
              <a:rPr lang="en-US" dirty="0"/>
              <a:t>/</a:t>
            </a:r>
            <a:r>
              <a:rPr lang="en-US" dirty="0" err="1"/>
              <a:t>fastlane</a:t>
            </a:r>
            <a:r>
              <a:rPr lang="en-US" dirty="0"/>
              <a:t>/</a:t>
            </a:r>
            <a:r>
              <a:rPr lang="en-US" dirty="0" err="1"/>
              <a:t>fastlane</a:t>
            </a:r>
            <a:r>
              <a:rPr lang="en-US" dirty="0"/>
              <a:t>/blob/master/</a:t>
            </a:r>
            <a:r>
              <a:rPr lang="en-US" dirty="0" err="1"/>
              <a:t>fastlane</a:t>
            </a:r>
            <a:r>
              <a:rPr lang="en-US" dirty="0"/>
              <a:t>/lib/</a:t>
            </a:r>
            <a:r>
              <a:rPr lang="en-US" dirty="0" err="1"/>
              <a:t>fastlane</a:t>
            </a:r>
            <a:r>
              <a:rPr lang="en-US" dirty="0"/>
              <a:t>/</a:t>
            </a:r>
            <a:r>
              <a:rPr lang="en-US" dirty="0" err="1"/>
              <a:t>supported_platforms.rb</a:t>
            </a:r>
            <a:endParaRPr lang="en-US" dirty="0"/>
          </a:p>
        </p:txBody>
      </p:sp>
      <p:sp>
        <p:nvSpPr>
          <p:cNvPr id="4" name="Slide Number Placeholder 3"/>
          <p:cNvSpPr>
            <a:spLocks noGrp="1"/>
          </p:cNvSpPr>
          <p:nvPr>
            <p:ph type="sldNum" sz="quarter" idx="5"/>
          </p:nvPr>
        </p:nvSpPr>
        <p:spPr/>
        <p:txBody>
          <a:bodyPr/>
          <a:lstStyle/>
          <a:p>
            <a:fld id="{021361DD-1E38-BB4A-B605-BA873CC7A43C}" type="slidenum">
              <a:rPr lang="en-US" smtClean="0"/>
              <a:t>18</a:t>
            </a:fld>
            <a:endParaRPr lang="en-US"/>
          </a:p>
        </p:txBody>
      </p:sp>
    </p:spTree>
    <p:extLst>
      <p:ext uri="{BB962C8B-B14F-4D97-AF65-F5344CB8AC3E}">
        <p14:creationId xmlns:p14="http://schemas.microsoft.com/office/powerpoint/2010/main" val="498594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Today I’m </a:t>
            </a:r>
            <a:r>
              <a:rPr lang="en-US" dirty="0" err="1"/>
              <a:t>gonna</a:t>
            </a:r>
            <a:r>
              <a:rPr lang="en-US" dirty="0"/>
              <a:t> talk about </a:t>
            </a:r>
            <a:r>
              <a:rPr lang="en-US" dirty="0" err="1"/>
              <a:t>tvOS</a:t>
            </a:r>
            <a:r>
              <a:rPr lang="en-US" dirty="0"/>
              <a:t> and how to implement it on scratch or in an iOS application which is already built and already working</a:t>
            </a:r>
          </a:p>
        </p:txBody>
      </p:sp>
      <p:sp>
        <p:nvSpPr>
          <p:cNvPr id="4" name="Slide Number Placeholder 3"/>
          <p:cNvSpPr>
            <a:spLocks noGrp="1"/>
          </p:cNvSpPr>
          <p:nvPr>
            <p:ph type="sldNum" sz="quarter" idx="5"/>
          </p:nvPr>
        </p:nvSpPr>
        <p:spPr/>
        <p:txBody>
          <a:bodyPr/>
          <a:lstStyle/>
          <a:p>
            <a:fld id="{021361DD-1E38-BB4A-B605-BA873CC7A43C}" type="slidenum">
              <a:rPr lang="en-US" smtClean="0"/>
              <a:t>2</a:t>
            </a:fld>
            <a:endParaRPr lang="en-US"/>
          </a:p>
        </p:txBody>
      </p:sp>
    </p:spTree>
    <p:extLst>
      <p:ext uri="{BB962C8B-B14F-4D97-AF65-F5344CB8AC3E}">
        <p14:creationId xmlns:p14="http://schemas.microsoft.com/office/powerpoint/2010/main" val="2850820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Today I’m </a:t>
            </a:r>
            <a:r>
              <a:rPr lang="en-US" dirty="0" err="1"/>
              <a:t>gonna</a:t>
            </a:r>
            <a:r>
              <a:rPr lang="en-US" dirty="0"/>
              <a:t> talk about </a:t>
            </a:r>
            <a:r>
              <a:rPr lang="en-US" dirty="0" err="1"/>
              <a:t>tvOS</a:t>
            </a:r>
            <a:r>
              <a:rPr lang="en-US" dirty="0"/>
              <a:t> and how to implement it on scratch or in an iOS application which is already built and already working</a:t>
            </a:r>
          </a:p>
          <a:p>
            <a:pPr marL="171450" indent="-171450">
              <a:buFontTx/>
              <a:buChar char="-"/>
            </a:pPr>
            <a:endParaRPr lang="en-US" dirty="0"/>
          </a:p>
          <a:p>
            <a:pPr marL="171450" indent="-171450">
              <a:buFontTx/>
              <a:buChar char="-"/>
            </a:pPr>
            <a:endParaRPr lang="en-US" dirty="0"/>
          </a:p>
          <a:p>
            <a:pPr marL="171450" indent="-171450">
              <a:buFontTx/>
              <a:buChar char="-"/>
            </a:pPr>
            <a:r>
              <a:rPr lang="en-US" dirty="0"/>
              <a:t>Why should we implement </a:t>
            </a:r>
            <a:r>
              <a:rPr lang="en-US" dirty="0" err="1"/>
              <a:t>tvOS</a:t>
            </a:r>
            <a:r>
              <a:rPr lang="en-US" dirty="0"/>
              <a:t> app</a:t>
            </a:r>
          </a:p>
          <a:p>
            <a:pPr marL="628650" lvl="1" indent="-171450">
              <a:buFontTx/>
              <a:buChar char="-"/>
            </a:pPr>
            <a:r>
              <a:rPr lang="en-US" dirty="0"/>
              <a:t>People who adapt to build an Apple TV will be potentially pay subscription for us... </a:t>
            </a:r>
          </a:p>
          <a:p>
            <a:pPr marL="628650" lvl="1" indent="-171450">
              <a:buFontTx/>
              <a:buChar char="-"/>
            </a:pPr>
            <a:r>
              <a:rPr lang="en-US" dirty="0"/>
              <a:t>Show how grows it is on number of Apple TV sold…</a:t>
            </a:r>
          </a:p>
          <a:p>
            <a:pPr marL="628650" lvl="1" indent="-171450">
              <a:buFontTx/>
              <a:buChar char="-"/>
            </a:pPr>
            <a:r>
              <a:rPr lang="en-US" dirty="0"/>
              <a:t>More and more support, better device, better user experiences…</a:t>
            </a:r>
          </a:p>
          <a:p>
            <a:pPr marL="628650" lvl="1" indent="-171450">
              <a:buFontTx/>
              <a:buChar char="-"/>
            </a:pPr>
            <a:r>
              <a:rPr lang="en-US" dirty="0"/>
              <a:t>User feedback about experience while using </a:t>
            </a:r>
            <a:r>
              <a:rPr lang="en-US" dirty="0" err="1"/>
              <a:t>tv</a:t>
            </a:r>
            <a:r>
              <a:rPr lang="en-US" dirty="0"/>
              <a:t> app compare with phone app</a:t>
            </a:r>
          </a:p>
          <a:p>
            <a:pPr marL="628650" lvl="1" indent="-171450">
              <a:buFontTx/>
              <a:buChar char="-"/>
            </a:pPr>
            <a:endParaRPr lang="en-US" dirty="0"/>
          </a:p>
          <a:p>
            <a:pPr marL="628650" lvl="1" indent="-171450">
              <a:buFontTx/>
              <a:buChar char="-"/>
            </a:pPr>
            <a:endParaRPr lang="en-US" dirty="0"/>
          </a:p>
        </p:txBody>
      </p:sp>
      <p:sp>
        <p:nvSpPr>
          <p:cNvPr id="4" name="Slide Number Placeholder 3"/>
          <p:cNvSpPr>
            <a:spLocks noGrp="1"/>
          </p:cNvSpPr>
          <p:nvPr>
            <p:ph type="sldNum" sz="quarter" idx="5"/>
          </p:nvPr>
        </p:nvSpPr>
        <p:spPr/>
        <p:txBody>
          <a:bodyPr/>
          <a:lstStyle/>
          <a:p>
            <a:fld id="{021361DD-1E38-BB4A-B605-BA873CC7A43C}" type="slidenum">
              <a:rPr lang="en-US" smtClean="0"/>
              <a:t>3</a:t>
            </a:fld>
            <a:endParaRPr lang="en-US"/>
          </a:p>
        </p:txBody>
      </p:sp>
    </p:spTree>
    <p:extLst>
      <p:ext uri="{BB962C8B-B14F-4D97-AF65-F5344CB8AC3E}">
        <p14:creationId xmlns:p14="http://schemas.microsoft.com/office/powerpoint/2010/main" val="3925543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1361DD-1E38-BB4A-B605-BA873CC7A43C}" type="slidenum">
              <a:rPr lang="en-US" smtClean="0"/>
              <a:t>4</a:t>
            </a:fld>
            <a:endParaRPr lang="en-US"/>
          </a:p>
        </p:txBody>
      </p:sp>
    </p:spTree>
    <p:extLst>
      <p:ext uri="{BB962C8B-B14F-4D97-AF65-F5344CB8AC3E}">
        <p14:creationId xmlns:p14="http://schemas.microsoft.com/office/powerpoint/2010/main" val="2191562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To make it easier to imagine, there are 1.2b iPhone + … meanwhile only have 75m Apple TV in end of 2017. (quite humble?)</a:t>
            </a:r>
          </a:p>
          <a:p>
            <a:pPr marL="171450" indent="-171450">
              <a:buFontTx/>
              <a:buChar char="-"/>
            </a:pPr>
            <a:r>
              <a:rPr lang="en-US" sz="1200" dirty="0">
                <a:solidFill>
                  <a:srgbClr val="FF0000"/>
                </a:solidFill>
              </a:rPr>
              <a:t> (1.2b iPhone + 0.3b iPad + 0.5b iPod)</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021361DD-1E38-BB4A-B605-BA873CC7A43C}" type="slidenum">
              <a:rPr lang="en-US" smtClean="0"/>
              <a:t>6</a:t>
            </a:fld>
            <a:endParaRPr lang="en-US"/>
          </a:p>
        </p:txBody>
      </p:sp>
    </p:spTree>
    <p:extLst>
      <p:ext uri="{BB962C8B-B14F-4D97-AF65-F5344CB8AC3E}">
        <p14:creationId xmlns:p14="http://schemas.microsoft.com/office/powerpoint/2010/main" val="739553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To make it easier to imagine, there are 1.2b iPhone + … meanwhile only have 75m Apple TV in end of 2017. (quite humble?)</a:t>
            </a:r>
          </a:p>
          <a:p>
            <a:pPr marL="171450" indent="-171450">
              <a:buFontTx/>
              <a:buChar char="-"/>
            </a:pPr>
            <a:r>
              <a:rPr lang="en-US" sz="1200" dirty="0">
                <a:solidFill>
                  <a:srgbClr val="FF0000"/>
                </a:solidFill>
              </a:rPr>
              <a:t> (1.2b iPhone + 0.3b iPad + 0.5b iPod)</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021361DD-1E38-BB4A-B605-BA873CC7A43C}" type="slidenum">
              <a:rPr lang="en-US" smtClean="0"/>
              <a:t>7</a:t>
            </a:fld>
            <a:endParaRPr lang="en-US"/>
          </a:p>
        </p:txBody>
      </p:sp>
    </p:spTree>
    <p:extLst>
      <p:ext uri="{BB962C8B-B14F-4D97-AF65-F5344CB8AC3E}">
        <p14:creationId xmlns:p14="http://schemas.microsoft.com/office/powerpoint/2010/main" val="2617750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u="none" strike="noStrike" kern="1200" dirty="0">
                <a:solidFill>
                  <a:schemeClr val="tx1"/>
                </a:solidFill>
                <a:effectLst/>
                <a:latin typeface="+mn-lt"/>
                <a:ea typeface="+mn-ea"/>
                <a:cs typeface="+mn-cs"/>
              </a:rPr>
              <a:t>iPhone 1</a:t>
            </a:r>
            <a:r>
              <a:rPr lang="en-US" sz="1200" b="0" i="0" u="none" strike="noStrike" kern="1200" baseline="30000" dirty="0">
                <a:solidFill>
                  <a:schemeClr val="tx1"/>
                </a:solidFill>
                <a:effectLst/>
                <a:latin typeface="+mn-lt"/>
                <a:ea typeface="+mn-ea"/>
                <a:cs typeface="+mn-cs"/>
              </a:rPr>
              <a:t>st</a:t>
            </a:r>
            <a:r>
              <a:rPr lang="en-US" sz="1200" b="0" i="0" u="none" strike="noStrike" kern="1200" dirty="0">
                <a:solidFill>
                  <a:schemeClr val="tx1"/>
                </a:solidFill>
                <a:effectLst/>
                <a:latin typeface="+mn-lt"/>
                <a:ea typeface="+mn-ea"/>
                <a:cs typeface="+mn-cs"/>
              </a:rPr>
              <a:t> Gen runs iPhone OS 1, CPU: Samsung 32-but ARM</a:t>
            </a:r>
          </a:p>
          <a:p>
            <a:pPr marL="171450" indent="-171450">
              <a:buFontTx/>
              <a:buChar char="-"/>
            </a:pPr>
            <a:r>
              <a:rPr lang="en-US" sz="1200" b="0" i="0" u="none" strike="noStrike" kern="1200" dirty="0">
                <a:solidFill>
                  <a:schemeClr val="tx1"/>
                </a:solidFill>
                <a:effectLst/>
                <a:latin typeface="+mn-lt"/>
                <a:ea typeface="+mn-ea"/>
                <a:cs typeface="+mn-cs"/>
              </a:rPr>
              <a:t>Apple TV 1</a:t>
            </a:r>
            <a:r>
              <a:rPr lang="en-US" sz="1200" b="0" i="0" u="none" strike="noStrike" kern="1200" baseline="30000" dirty="0">
                <a:solidFill>
                  <a:schemeClr val="tx1"/>
                </a:solidFill>
                <a:effectLst/>
                <a:latin typeface="+mn-lt"/>
                <a:ea typeface="+mn-ea"/>
                <a:cs typeface="+mn-cs"/>
              </a:rPr>
              <a:t>st</a:t>
            </a:r>
            <a:r>
              <a:rPr lang="en-US" sz="1200" b="0" i="0" u="none" strike="noStrike" kern="1200" dirty="0">
                <a:solidFill>
                  <a:schemeClr val="tx1"/>
                </a:solidFill>
                <a:effectLst/>
                <a:latin typeface="+mn-lt"/>
                <a:ea typeface="+mn-ea"/>
                <a:cs typeface="+mn-cs"/>
              </a:rPr>
              <a:t> Gen runs on MacOS X 10.3.9, CPU: Intel Pentium</a:t>
            </a:r>
            <a:endParaRPr lang="en-US" dirty="0"/>
          </a:p>
        </p:txBody>
      </p:sp>
      <p:sp>
        <p:nvSpPr>
          <p:cNvPr id="4" name="Slide Number Placeholder 3"/>
          <p:cNvSpPr>
            <a:spLocks noGrp="1"/>
          </p:cNvSpPr>
          <p:nvPr>
            <p:ph type="sldNum" sz="quarter" idx="5"/>
          </p:nvPr>
        </p:nvSpPr>
        <p:spPr/>
        <p:txBody>
          <a:bodyPr/>
          <a:lstStyle/>
          <a:p>
            <a:fld id="{021361DD-1E38-BB4A-B605-BA873CC7A43C}" type="slidenum">
              <a:rPr lang="en-US" smtClean="0"/>
              <a:t>8</a:t>
            </a:fld>
            <a:endParaRPr lang="en-US"/>
          </a:p>
        </p:txBody>
      </p:sp>
    </p:spTree>
    <p:extLst>
      <p:ext uri="{BB962C8B-B14F-4D97-AF65-F5344CB8AC3E}">
        <p14:creationId xmlns:p14="http://schemas.microsoft.com/office/powerpoint/2010/main" val="2272586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kern="1200" dirty="0">
                <a:solidFill>
                  <a:schemeClr val="tx1"/>
                </a:solidFill>
                <a:effectLst/>
                <a:latin typeface="+mn-lt"/>
                <a:ea typeface="+mn-ea"/>
                <a:cs typeface="+mn-cs"/>
              </a:rPr>
              <a:t>The process for creating apps for Apple TV is similar to the process for creating iOS apps. You can create games, utility apps, media apps, and more using the same techniques and frameworks used by iOS. New and existing apps can target both iOS and the new Apple TV, allowing for unprecedented multiplayer options.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Apple TV makes it easier to create client-server apps, whose primary purpose is to stream media, using web technologies such as HTTPS, </a:t>
            </a:r>
            <a:r>
              <a:rPr lang="en-US" sz="1200" b="0" i="0" kern="1200" dirty="0" err="1">
                <a:solidFill>
                  <a:schemeClr val="tx1"/>
                </a:solidFill>
                <a:effectLst/>
                <a:latin typeface="+mn-lt"/>
                <a:ea typeface="+mn-ea"/>
                <a:cs typeface="+mn-cs"/>
              </a:rPr>
              <a:t>XMLHTTPRequest</a:t>
            </a:r>
            <a:r>
              <a:rPr lang="en-US" sz="1200" b="0" i="0" kern="1200" dirty="0">
                <a:solidFill>
                  <a:schemeClr val="tx1"/>
                </a:solidFill>
                <a:effectLst/>
                <a:latin typeface="+mn-lt"/>
                <a:ea typeface="+mn-ea"/>
                <a:cs typeface="+mn-cs"/>
              </a:rPr>
              <a:t>, DOM, and JavaScript. You use Apple’s custom markup language, TVML, to create interfaces, and you specify app behaviors using JavaScript. The </a:t>
            </a:r>
            <a:r>
              <a:rPr lang="en-US" sz="1200" b="0" i="0" kern="1200" dirty="0" err="1">
                <a:solidFill>
                  <a:schemeClr val="tx1"/>
                </a:solidFill>
                <a:effectLst/>
                <a:latin typeface="+mn-lt"/>
                <a:ea typeface="+mn-ea"/>
                <a:cs typeface="+mn-cs"/>
              </a:rPr>
              <a:t>TVMLKit</a:t>
            </a:r>
            <a:r>
              <a:rPr lang="en-US" sz="1200" b="0" i="0" kern="1200" dirty="0">
                <a:solidFill>
                  <a:schemeClr val="tx1"/>
                </a:solidFill>
                <a:effectLst/>
                <a:latin typeface="+mn-lt"/>
                <a:ea typeface="+mn-ea"/>
                <a:cs typeface="+mn-cs"/>
              </a:rPr>
              <a:t> framework provides the bridge between your native code and the JavaScript code in your user interface</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Update:</a:t>
            </a:r>
          </a:p>
          <a:p>
            <a:r>
              <a:rPr lang="en-US" sz="1200" b="0" i="0" kern="1200" dirty="0">
                <a:solidFill>
                  <a:schemeClr val="tx1"/>
                </a:solidFill>
                <a:effectLst/>
                <a:latin typeface="+mn-lt"/>
                <a:ea typeface="+mn-ea"/>
                <a:cs typeface="+mn-cs"/>
              </a:rPr>
              <a:t>- Can make it side by side to easier to compare</a:t>
            </a:r>
          </a:p>
          <a:p>
            <a:pPr marL="171450" indent="-171450">
              <a:buFontTx/>
              <a:buChar char="-"/>
            </a:pPr>
            <a:r>
              <a:rPr lang="en-US" sz="1200" b="0" i="0" kern="1200" dirty="0">
                <a:solidFill>
                  <a:schemeClr val="tx1"/>
                </a:solidFill>
                <a:effectLst/>
                <a:latin typeface="+mn-lt"/>
                <a:ea typeface="+mn-ea"/>
                <a:cs typeface="+mn-cs"/>
              </a:rPr>
              <a:t>Pros and cons here for Traditional way and TVML way</a:t>
            </a:r>
          </a:p>
          <a:p>
            <a:pPr marL="171450" indent="-171450">
              <a:buFontTx/>
              <a:buChar char="-"/>
            </a:pPr>
            <a:endParaRPr lang="en-US" sz="1200" b="0" i="0" kern="1200" dirty="0">
              <a:solidFill>
                <a:schemeClr val="tx1"/>
              </a:solidFill>
              <a:effectLst/>
              <a:latin typeface="+mn-lt"/>
              <a:ea typeface="+mn-ea"/>
              <a:cs typeface="+mn-cs"/>
            </a:endParaRPr>
          </a:p>
          <a:p>
            <a:pPr marL="171450" indent="-171450">
              <a:buFontTx/>
              <a:buChar char="-"/>
            </a:pPr>
            <a:r>
              <a:rPr lang="en-US" sz="1200" b="0" i="0" kern="1200" dirty="0">
                <a:solidFill>
                  <a:schemeClr val="tx1"/>
                </a:solidFill>
                <a:effectLst/>
                <a:latin typeface="+mn-lt"/>
                <a:ea typeface="+mn-ea"/>
                <a:cs typeface="+mn-cs"/>
              </a:rPr>
              <a:t>For every business we need to care able </a:t>
            </a:r>
            <a:r>
              <a:rPr lang="en-US" sz="1200" b="0" i="0" kern="1200" dirty="0" err="1">
                <a:solidFill>
                  <a:schemeClr val="tx1"/>
                </a:solidFill>
                <a:effectLst/>
                <a:latin typeface="+mn-lt"/>
                <a:ea typeface="+mn-ea"/>
                <a:cs typeface="+mn-cs"/>
              </a:rPr>
              <a:t>scability</a:t>
            </a:r>
            <a:r>
              <a:rPr lang="en-US" sz="1200" b="0" i="0" kern="1200" dirty="0">
                <a:solidFill>
                  <a:schemeClr val="tx1"/>
                </a:solidFill>
                <a:effectLst/>
                <a:latin typeface="+mn-lt"/>
                <a:ea typeface="+mn-ea"/>
                <a:cs typeface="+mn-cs"/>
              </a:rPr>
              <a:t> and beside that you need to rewrite lots of tests for both. </a:t>
            </a:r>
          </a:p>
        </p:txBody>
      </p:sp>
      <p:sp>
        <p:nvSpPr>
          <p:cNvPr id="4" name="Slide Number Placeholder 3"/>
          <p:cNvSpPr>
            <a:spLocks noGrp="1"/>
          </p:cNvSpPr>
          <p:nvPr>
            <p:ph type="sldNum" sz="quarter" idx="5"/>
          </p:nvPr>
        </p:nvSpPr>
        <p:spPr/>
        <p:txBody>
          <a:bodyPr/>
          <a:lstStyle/>
          <a:p>
            <a:fld id="{021361DD-1E38-BB4A-B605-BA873CC7A43C}" type="slidenum">
              <a:rPr lang="en-US" smtClean="0"/>
              <a:t>11</a:t>
            </a:fld>
            <a:endParaRPr lang="en-US"/>
          </a:p>
        </p:txBody>
      </p:sp>
    </p:spTree>
    <p:extLst>
      <p:ext uri="{BB962C8B-B14F-4D97-AF65-F5344CB8AC3E}">
        <p14:creationId xmlns:p14="http://schemas.microsoft.com/office/powerpoint/2010/main" val="2363464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3</a:t>
            </a:r>
            <a:r>
              <a:rPr lang="en-US" sz="1200" b="1" i="0" u="none" strike="noStrike" kern="1200" baseline="30000" dirty="0">
                <a:solidFill>
                  <a:schemeClr val="tx1"/>
                </a:solidFill>
                <a:effectLst/>
                <a:latin typeface="+mn-lt"/>
                <a:ea typeface="+mn-ea"/>
                <a:cs typeface="+mn-cs"/>
              </a:rPr>
              <a:t>rd</a:t>
            </a:r>
            <a:r>
              <a:rPr lang="en-US" sz="1200" b="1" i="0" u="none" strike="noStrike" kern="1200" dirty="0">
                <a:solidFill>
                  <a:schemeClr val="tx1"/>
                </a:solidFill>
                <a:effectLst/>
                <a:latin typeface="+mn-lt"/>
                <a:ea typeface="+mn-ea"/>
                <a:cs typeface="+mn-cs"/>
              </a:rPr>
              <a:t> Libs: from Pod, Carthage, or adding framework directly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Core framework from Cocoa Touch framework, such as Foundation, </a:t>
            </a:r>
            <a:r>
              <a:rPr lang="en-US" sz="1200" b="1" i="0" u="none" strike="noStrike" kern="1200" dirty="0" err="1">
                <a:solidFill>
                  <a:schemeClr val="tx1"/>
                </a:solidFill>
                <a:effectLst/>
                <a:latin typeface="+mn-lt"/>
                <a:ea typeface="+mn-ea"/>
                <a:cs typeface="+mn-cs"/>
              </a:rPr>
              <a:t>UIKit</a:t>
            </a:r>
            <a:r>
              <a:rPr lang="en-US" sz="1200" b="1" i="0" u="none" strike="noStrike" kern="1200" dirty="0">
                <a:solidFill>
                  <a:schemeClr val="tx1"/>
                </a:solidFill>
                <a:effectLst/>
                <a:latin typeface="+mn-lt"/>
                <a:ea typeface="+mn-ea"/>
                <a:cs typeface="+mn-cs"/>
              </a:rPr>
              <a:t>, … </a:t>
            </a:r>
          </a:p>
        </p:txBody>
      </p:sp>
      <p:sp>
        <p:nvSpPr>
          <p:cNvPr id="4" name="Slide Number Placeholder 3"/>
          <p:cNvSpPr>
            <a:spLocks noGrp="1"/>
          </p:cNvSpPr>
          <p:nvPr>
            <p:ph type="sldNum" sz="quarter" idx="5"/>
          </p:nvPr>
        </p:nvSpPr>
        <p:spPr/>
        <p:txBody>
          <a:bodyPr/>
          <a:lstStyle/>
          <a:p>
            <a:fld id="{021361DD-1E38-BB4A-B605-BA873CC7A43C}" type="slidenum">
              <a:rPr lang="en-US" smtClean="0"/>
              <a:t>13</a:t>
            </a:fld>
            <a:endParaRPr lang="en-US"/>
          </a:p>
        </p:txBody>
      </p:sp>
    </p:spTree>
    <p:extLst>
      <p:ext uri="{BB962C8B-B14F-4D97-AF65-F5344CB8AC3E}">
        <p14:creationId xmlns:p14="http://schemas.microsoft.com/office/powerpoint/2010/main" val="147061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8/27/18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8/27/18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8/27/18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hanh.ta@rakuten.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20854-28F4-0C4A-9648-EE26DB14A378}"/>
              </a:ext>
            </a:extLst>
          </p:cNvPr>
          <p:cNvSpPr>
            <a:spLocks noGrp="1"/>
          </p:cNvSpPr>
          <p:nvPr>
            <p:ph type="title"/>
          </p:nvPr>
        </p:nvSpPr>
        <p:spPr/>
        <p:txBody>
          <a:bodyPr>
            <a:normAutofit/>
          </a:bodyPr>
          <a:lstStyle/>
          <a:p>
            <a:r>
              <a:rPr lang="en-US" sz="4800" dirty="0"/>
              <a:t>Thanh</a:t>
            </a:r>
          </a:p>
        </p:txBody>
      </p:sp>
      <p:sp>
        <p:nvSpPr>
          <p:cNvPr id="3" name="Content Placeholder 2">
            <a:extLst>
              <a:ext uri="{FF2B5EF4-FFF2-40B4-BE49-F238E27FC236}">
                <a16:creationId xmlns:a16="http://schemas.microsoft.com/office/drawing/2014/main" id="{9F89656E-D126-4941-927C-FC527C0D7694}"/>
              </a:ext>
            </a:extLst>
          </p:cNvPr>
          <p:cNvSpPr>
            <a:spLocks noGrp="1"/>
          </p:cNvSpPr>
          <p:nvPr>
            <p:ph idx="1"/>
          </p:nvPr>
        </p:nvSpPr>
        <p:spPr/>
        <p:txBody>
          <a:bodyPr/>
          <a:lstStyle/>
          <a:p>
            <a:r>
              <a:rPr lang="en-US" sz="3200" dirty="0"/>
              <a:t>Software Engineer</a:t>
            </a:r>
          </a:p>
          <a:p>
            <a:r>
              <a:rPr lang="en-US" sz="3200" dirty="0"/>
              <a:t>Rakuten Viki</a:t>
            </a:r>
          </a:p>
          <a:p>
            <a:r>
              <a:rPr lang="en-US" sz="3200" dirty="0">
                <a:hlinkClick r:id="rId3"/>
              </a:rPr>
              <a:t>thanh.ta@rakuten.com</a:t>
            </a:r>
            <a:endParaRPr lang="en-US" sz="3200" dirty="0"/>
          </a:p>
          <a:p>
            <a:r>
              <a:rPr lang="en-US" sz="3200" dirty="0" err="1"/>
              <a:t>linkedin.com</a:t>
            </a:r>
            <a:r>
              <a:rPr lang="en-US" sz="3200" dirty="0"/>
              <a:t>/in/</a:t>
            </a:r>
            <a:r>
              <a:rPr lang="en-US" sz="3200" dirty="0" err="1"/>
              <a:t>thanhturin</a:t>
            </a:r>
            <a:r>
              <a:rPr lang="en-US" sz="3200" dirty="0"/>
              <a:t>/</a:t>
            </a:r>
          </a:p>
          <a:p>
            <a:endParaRPr lang="en-US" dirty="0"/>
          </a:p>
        </p:txBody>
      </p:sp>
    </p:spTree>
    <p:extLst>
      <p:ext uri="{BB962C8B-B14F-4D97-AF65-F5344CB8AC3E}">
        <p14:creationId xmlns:p14="http://schemas.microsoft.com/office/powerpoint/2010/main" val="2612358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0" name="Picture 39">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2" name="Straight Connector 41">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6" name="Rectangle 45">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TextBox 11">
            <a:extLst>
              <a:ext uri="{FF2B5EF4-FFF2-40B4-BE49-F238E27FC236}">
                <a16:creationId xmlns:a16="http://schemas.microsoft.com/office/drawing/2014/main" id="{BFAB766D-A5BE-9048-B7F4-B4157DB3A1D1}"/>
              </a:ext>
            </a:extLst>
          </p:cNvPr>
          <p:cNvSpPr txBox="1"/>
          <p:nvPr/>
        </p:nvSpPr>
        <p:spPr>
          <a:xfrm>
            <a:off x="6585200" y="967167"/>
            <a:ext cx="4151306" cy="2374516"/>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4800" cap="all" dirty="0">
                <a:latin typeface="+mj-lt"/>
                <a:ea typeface="+mj-ea"/>
                <a:cs typeface="+mj-cs"/>
              </a:rPr>
              <a:t>Apple TV 5</a:t>
            </a:r>
            <a:r>
              <a:rPr lang="en-US" sz="4800" cap="all" baseline="30000" dirty="0">
                <a:latin typeface="+mj-lt"/>
                <a:ea typeface="+mj-ea"/>
                <a:cs typeface="+mj-cs"/>
              </a:rPr>
              <a:t>th</a:t>
            </a:r>
            <a:r>
              <a:rPr lang="en-US" sz="4800" cap="all" dirty="0">
                <a:latin typeface="+mj-lt"/>
                <a:ea typeface="+mj-ea"/>
                <a:cs typeface="+mj-cs"/>
              </a:rPr>
              <a:t> Gen (2017)</a:t>
            </a:r>
          </a:p>
        </p:txBody>
      </p:sp>
      <p:pic>
        <p:nvPicPr>
          <p:cNvPr id="14" name="Picture 13">
            <a:extLst>
              <a:ext uri="{FF2B5EF4-FFF2-40B4-BE49-F238E27FC236}">
                <a16:creationId xmlns:a16="http://schemas.microsoft.com/office/drawing/2014/main" id="{CC5112F1-437E-0540-85C3-16749655A384}"/>
              </a:ext>
            </a:extLst>
          </p:cNvPr>
          <p:cNvPicPr>
            <a:picLocks noChangeAspect="1"/>
          </p:cNvPicPr>
          <p:nvPr/>
        </p:nvPicPr>
        <p:blipFill>
          <a:blip r:embed="rId3"/>
          <a:stretch>
            <a:fillRect/>
          </a:stretch>
        </p:blipFill>
        <p:spPr>
          <a:xfrm>
            <a:off x="1130029" y="1033977"/>
            <a:ext cx="4960442" cy="4203974"/>
          </a:xfrm>
          <a:prstGeom prst="rect">
            <a:avLst/>
          </a:prstGeom>
        </p:spPr>
      </p:pic>
      <p:cxnSp>
        <p:nvCxnSpPr>
          <p:cNvPr id="50" name="Straight Connector 49">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2" name="Picture 51">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4" name="Straight Connector 53">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5784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B183F-9A81-E641-A513-57D1BCAAE7B2}"/>
              </a:ext>
            </a:extLst>
          </p:cNvPr>
          <p:cNvSpPr>
            <a:spLocks noGrp="1"/>
          </p:cNvSpPr>
          <p:nvPr>
            <p:ph type="title"/>
          </p:nvPr>
        </p:nvSpPr>
        <p:spPr/>
        <p:txBody>
          <a:bodyPr>
            <a:normAutofit/>
          </a:bodyPr>
          <a:lstStyle/>
          <a:p>
            <a:r>
              <a:rPr lang="en-US" sz="4000" cap="none" dirty="0"/>
              <a:t>Two ways to implement </a:t>
            </a:r>
            <a:r>
              <a:rPr lang="en-US" sz="4000" cap="none" dirty="0" err="1"/>
              <a:t>tvOS</a:t>
            </a:r>
            <a:r>
              <a:rPr lang="en-US" sz="4000" cap="none" dirty="0"/>
              <a:t> app</a:t>
            </a:r>
          </a:p>
        </p:txBody>
      </p:sp>
      <p:sp>
        <p:nvSpPr>
          <p:cNvPr id="7" name="Content Placeholder 6">
            <a:extLst>
              <a:ext uri="{FF2B5EF4-FFF2-40B4-BE49-F238E27FC236}">
                <a16:creationId xmlns:a16="http://schemas.microsoft.com/office/drawing/2014/main" id="{0303A2EC-88EB-5F49-8366-895D6A30378E}"/>
              </a:ext>
            </a:extLst>
          </p:cNvPr>
          <p:cNvSpPr>
            <a:spLocks noGrp="1"/>
          </p:cNvSpPr>
          <p:nvPr>
            <p:ph idx="1"/>
          </p:nvPr>
        </p:nvSpPr>
        <p:spPr/>
        <p:txBody>
          <a:bodyPr>
            <a:normAutofit/>
          </a:bodyPr>
          <a:lstStyle/>
          <a:p>
            <a:r>
              <a:rPr lang="en-US" sz="3600" dirty="0"/>
              <a:t>Traditional app:</a:t>
            </a:r>
          </a:p>
          <a:p>
            <a:pPr lvl="1"/>
            <a:r>
              <a:rPr lang="en-US" sz="3200" dirty="0"/>
              <a:t>Same techniques and frameworks used by iOS</a:t>
            </a:r>
          </a:p>
          <a:p>
            <a:r>
              <a:rPr lang="en-US" sz="3600" dirty="0"/>
              <a:t>Client-Server app:</a:t>
            </a:r>
          </a:p>
          <a:p>
            <a:pPr lvl="1"/>
            <a:r>
              <a:rPr lang="en-US" sz="3200" dirty="0"/>
              <a:t>TVML </a:t>
            </a:r>
          </a:p>
        </p:txBody>
      </p:sp>
    </p:spTree>
    <p:extLst>
      <p:ext uri="{BB962C8B-B14F-4D97-AF65-F5344CB8AC3E}">
        <p14:creationId xmlns:p14="http://schemas.microsoft.com/office/powerpoint/2010/main" val="258857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CDC67-571C-B348-A870-1BD490B773E6}"/>
              </a:ext>
            </a:extLst>
          </p:cNvPr>
          <p:cNvSpPr>
            <a:spLocks noGrp="1"/>
          </p:cNvSpPr>
          <p:nvPr>
            <p:ph type="title"/>
          </p:nvPr>
        </p:nvSpPr>
        <p:spPr/>
        <p:txBody>
          <a:bodyPr/>
          <a:lstStyle/>
          <a:p>
            <a:r>
              <a:rPr lang="en-US" dirty="0"/>
              <a:t>Build </a:t>
            </a:r>
            <a:r>
              <a:rPr lang="en-US" dirty="0" err="1"/>
              <a:t>tvos</a:t>
            </a:r>
            <a:r>
              <a:rPr lang="en-US" dirty="0"/>
              <a:t> app on </a:t>
            </a:r>
            <a:r>
              <a:rPr lang="en-US" dirty="0" err="1"/>
              <a:t>ios</a:t>
            </a:r>
            <a:r>
              <a:rPr lang="en-US" dirty="0"/>
              <a:t> project</a:t>
            </a:r>
          </a:p>
        </p:txBody>
      </p:sp>
      <p:sp>
        <p:nvSpPr>
          <p:cNvPr id="3" name="Text Placeholder 2">
            <a:extLst>
              <a:ext uri="{FF2B5EF4-FFF2-40B4-BE49-F238E27FC236}">
                <a16:creationId xmlns:a16="http://schemas.microsoft.com/office/drawing/2014/main" id="{37BAC5DA-7319-754C-983F-C160970338B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59603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B544A-9481-1245-A376-C68D2AEC1BC5}"/>
              </a:ext>
            </a:extLst>
          </p:cNvPr>
          <p:cNvSpPr>
            <a:spLocks noGrp="1"/>
          </p:cNvSpPr>
          <p:nvPr>
            <p:ph type="title"/>
          </p:nvPr>
        </p:nvSpPr>
        <p:spPr/>
        <p:txBody>
          <a:bodyPr/>
          <a:lstStyle/>
          <a:p>
            <a:r>
              <a:rPr lang="en-US" dirty="0"/>
              <a:t>What can reuse from </a:t>
            </a:r>
            <a:r>
              <a:rPr lang="en-US" dirty="0" err="1"/>
              <a:t>iOs</a:t>
            </a:r>
            <a:r>
              <a:rPr lang="en-US" dirty="0"/>
              <a:t>?</a:t>
            </a:r>
          </a:p>
        </p:txBody>
      </p:sp>
      <p:graphicFrame>
        <p:nvGraphicFramePr>
          <p:cNvPr id="10" name="Content Placeholder 9">
            <a:extLst>
              <a:ext uri="{FF2B5EF4-FFF2-40B4-BE49-F238E27FC236}">
                <a16:creationId xmlns:a16="http://schemas.microsoft.com/office/drawing/2014/main" id="{D32E5080-A24F-C642-B1F9-A1A5D6359AFB}"/>
              </a:ext>
            </a:extLst>
          </p:cNvPr>
          <p:cNvGraphicFramePr>
            <a:graphicFrameLocks noGrp="1"/>
          </p:cNvGraphicFramePr>
          <p:nvPr>
            <p:ph idx="1"/>
            <p:extLst>
              <p:ext uri="{D42A27DB-BD31-4B8C-83A1-F6EECF244321}">
                <p14:modId xmlns:p14="http://schemas.microsoft.com/office/powerpoint/2010/main" val="2519947104"/>
              </p:ext>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461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8AB02-4247-BC47-AFC4-69013992B5EA}"/>
              </a:ext>
            </a:extLst>
          </p:cNvPr>
          <p:cNvSpPr>
            <a:spLocks noGrp="1"/>
          </p:cNvSpPr>
          <p:nvPr>
            <p:ph type="title"/>
          </p:nvPr>
        </p:nvSpPr>
        <p:spPr/>
        <p:txBody>
          <a:bodyPr/>
          <a:lstStyle/>
          <a:p>
            <a:r>
              <a:rPr lang="en-US" dirty="0"/>
              <a:t>Why not sharing UI code?</a:t>
            </a:r>
          </a:p>
        </p:txBody>
      </p:sp>
      <p:sp>
        <p:nvSpPr>
          <p:cNvPr id="3" name="Content Placeholder 2">
            <a:extLst>
              <a:ext uri="{FF2B5EF4-FFF2-40B4-BE49-F238E27FC236}">
                <a16:creationId xmlns:a16="http://schemas.microsoft.com/office/drawing/2014/main" id="{8C7C5C73-A4B0-0049-AFBF-7E4044A77F1B}"/>
              </a:ext>
            </a:extLst>
          </p:cNvPr>
          <p:cNvSpPr>
            <a:spLocks noGrp="1"/>
          </p:cNvSpPr>
          <p:nvPr>
            <p:ph idx="1"/>
          </p:nvPr>
        </p:nvSpPr>
        <p:spPr>
          <a:xfrm>
            <a:off x="1451579" y="2015732"/>
            <a:ext cx="9946523" cy="3450613"/>
          </a:xfrm>
        </p:spPr>
        <p:txBody>
          <a:bodyPr>
            <a:normAutofit fontScale="92500"/>
          </a:bodyPr>
          <a:lstStyle/>
          <a:p>
            <a:r>
              <a:rPr lang="en-US" sz="3200" dirty="0"/>
              <a:t>Different devices </a:t>
            </a:r>
          </a:p>
          <a:p>
            <a:pPr marL="0" indent="0">
              <a:buNone/>
            </a:pPr>
            <a:r>
              <a:rPr lang="en-US" sz="3200" dirty="0">
                <a:sym typeface="Wingdings" pitchFamily="2" charset="2"/>
              </a:rPr>
              <a:t>	 Different User Behavior </a:t>
            </a:r>
          </a:p>
          <a:p>
            <a:pPr marL="0" indent="0">
              <a:buNone/>
            </a:pPr>
            <a:r>
              <a:rPr lang="en-US" sz="3200" dirty="0">
                <a:sym typeface="Wingdings" pitchFamily="2" charset="2"/>
              </a:rPr>
              <a:t>		 Different UI</a:t>
            </a:r>
            <a:endParaRPr lang="en-US" sz="3200" dirty="0"/>
          </a:p>
          <a:p>
            <a:r>
              <a:rPr lang="en-US" sz="3200" dirty="0"/>
              <a:t>iOS has Orientation meanwhile </a:t>
            </a:r>
            <a:r>
              <a:rPr lang="en-US" sz="3200" dirty="0" err="1"/>
              <a:t>tvOS</a:t>
            </a:r>
            <a:r>
              <a:rPr lang="en-US" sz="3200" dirty="0"/>
              <a:t> has Dark/Light mode</a:t>
            </a:r>
          </a:p>
          <a:p>
            <a:r>
              <a:rPr lang="en-US" sz="3200" dirty="0"/>
              <a:t>iOS has </a:t>
            </a:r>
            <a:r>
              <a:rPr lang="en-US" sz="3200" dirty="0" err="1"/>
              <a:t>WebKit</a:t>
            </a:r>
            <a:r>
              <a:rPr lang="en-US" sz="3200" dirty="0"/>
              <a:t> meanwhile </a:t>
            </a:r>
            <a:r>
              <a:rPr lang="en-US" sz="3200" dirty="0" err="1"/>
              <a:t>tvOS</a:t>
            </a:r>
            <a:r>
              <a:rPr lang="en-US" sz="3200" dirty="0"/>
              <a:t> has </a:t>
            </a:r>
            <a:r>
              <a:rPr lang="en-US" sz="3200" dirty="0" err="1"/>
              <a:t>TVUIKit</a:t>
            </a:r>
            <a:endParaRPr lang="en-US" sz="3200" dirty="0"/>
          </a:p>
          <a:p>
            <a:endParaRPr lang="en-US" sz="3200" dirty="0"/>
          </a:p>
          <a:p>
            <a:endParaRPr lang="en-US" sz="3200" dirty="0"/>
          </a:p>
        </p:txBody>
      </p:sp>
    </p:spTree>
    <p:extLst>
      <p:ext uri="{BB962C8B-B14F-4D97-AF65-F5344CB8AC3E}">
        <p14:creationId xmlns:p14="http://schemas.microsoft.com/office/powerpoint/2010/main" val="3190415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13A21A-6440-4CD4-9FC7-9EB2C7020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B28EBD8-954D-494F-BB81-A461B45946C4}"/>
              </a:ext>
            </a:extLst>
          </p:cNvPr>
          <p:cNvPicPr>
            <a:picLocks noChangeAspect="1"/>
          </p:cNvPicPr>
          <p:nvPr/>
        </p:nvPicPr>
        <p:blipFill>
          <a:blip r:embed="rId2"/>
          <a:stretch>
            <a:fillRect/>
          </a:stretch>
        </p:blipFill>
        <p:spPr>
          <a:xfrm>
            <a:off x="1739805" y="315344"/>
            <a:ext cx="8712389" cy="6227312"/>
          </a:xfrm>
          <a:prstGeom prst="rect">
            <a:avLst/>
          </a:prstGeom>
        </p:spPr>
      </p:pic>
    </p:spTree>
    <p:extLst>
      <p:ext uri="{BB962C8B-B14F-4D97-AF65-F5344CB8AC3E}">
        <p14:creationId xmlns:p14="http://schemas.microsoft.com/office/powerpoint/2010/main" val="2292368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CF045-324D-F94C-BC07-9814DBB72BEB}"/>
              </a:ext>
            </a:extLst>
          </p:cNvPr>
          <p:cNvSpPr>
            <a:spLocks noGrp="1"/>
          </p:cNvSpPr>
          <p:nvPr>
            <p:ph type="title"/>
          </p:nvPr>
        </p:nvSpPr>
        <p:spPr/>
        <p:txBody>
          <a:bodyPr/>
          <a:lstStyle/>
          <a:p>
            <a:r>
              <a:rPr lang="en-US" dirty="0"/>
              <a:t>Project structure</a:t>
            </a:r>
          </a:p>
        </p:txBody>
      </p:sp>
      <p:sp>
        <p:nvSpPr>
          <p:cNvPr id="3" name="Content Placeholder 2">
            <a:extLst>
              <a:ext uri="{FF2B5EF4-FFF2-40B4-BE49-F238E27FC236}">
                <a16:creationId xmlns:a16="http://schemas.microsoft.com/office/drawing/2014/main" id="{52E83345-D04D-674B-A57D-E5625644BBED}"/>
              </a:ext>
            </a:extLst>
          </p:cNvPr>
          <p:cNvSpPr>
            <a:spLocks noGrp="1"/>
          </p:cNvSpPr>
          <p:nvPr>
            <p:ph idx="1"/>
          </p:nvPr>
        </p:nvSpPr>
        <p:spPr/>
        <p:txBody>
          <a:bodyPr/>
          <a:lstStyle/>
          <a:p>
            <a:r>
              <a:rPr lang="en-US" dirty="0"/>
              <a:t>Show the structure here</a:t>
            </a:r>
          </a:p>
          <a:p>
            <a:endParaRPr lang="en-US" dirty="0"/>
          </a:p>
        </p:txBody>
      </p:sp>
    </p:spTree>
    <p:extLst>
      <p:ext uri="{BB962C8B-B14F-4D97-AF65-F5344CB8AC3E}">
        <p14:creationId xmlns:p14="http://schemas.microsoft.com/office/powerpoint/2010/main" val="4058021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9248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43F3-3CBC-574E-B370-CB5152DD35F5}"/>
              </a:ext>
            </a:extLst>
          </p:cNvPr>
          <p:cNvSpPr>
            <a:spLocks noGrp="1"/>
          </p:cNvSpPr>
          <p:nvPr>
            <p:ph type="title"/>
          </p:nvPr>
        </p:nvSpPr>
        <p:spPr/>
        <p:txBody>
          <a:bodyPr>
            <a:normAutofit/>
          </a:bodyPr>
          <a:lstStyle/>
          <a:p>
            <a:r>
              <a:rPr lang="en-US" sz="4400" dirty="0"/>
              <a:t>Fastlane</a:t>
            </a:r>
          </a:p>
        </p:txBody>
      </p:sp>
      <p:sp>
        <p:nvSpPr>
          <p:cNvPr id="3" name="Content Placeholder 2">
            <a:extLst>
              <a:ext uri="{FF2B5EF4-FFF2-40B4-BE49-F238E27FC236}">
                <a16:creationId xmlns:a16="http://schemas.microsoft.com/office/drawing/2014/main" id="{A99804A4-55D5-7844-AA06-0D5ACAD79C7C}"/>
              </a:ext>
            </a:extLst>
          </p:cNvPr>
          <p:cNvSpPr>
            <a:spLocks noGrp="1"/>
          </p:cNvSpPr>
          <p:nvPr>
            <p:ph idx="1"/>
          </p:nvPr>
        </p:nvSpPr>
        <p:spPr/>
        <p:txBody>
          <a:bodyPr>
            <a:normAutofit/>
          </a:bodyPr>
          <a:lstStyle/>
          <a:p>
            <a:r>
              <a:rPr lang="en-US" sz="4000" dirty="0"/>
              <a:t>Fastlane is not supporting </a:t>
            </a:r>
            <a:r>
              <a:rPr lang="en-US" sz="4000" dirty="0" err="1"/>
              <a:t>tvOS</a:t>
            </a:r>
            <a:r>
              <a:rPr lang="en-US" sz="4000" dirty="0"/>
              <a:t> officially </a:t>
            </a:r>
          </a:p>
          <a:p>
            <a:r>
              <a:rPr lang="en-US" sz="4000" dirty="0"/>
              <a:t>Using </a:t>
            </a:r>
            <a:r>
              <a:rPr lang="en-US" sz="4000" b="1" i="1" dirty="0"/>
              <a:t>platform </a:t>
            </a:r>
            <a:r>
              <a:rPr lang="en-US" sz="4000" b="1" i="1"/>
              <a:t>tvos</a:t>
            </a:r>
            <a:r>
              <a:rPr lang="en-US" sz="4000"/>
              <a:t> </a:t>
            </a:r>
            <a:r>
              <a:rPr lang="en-US" sz="4000" dirty="0"/>
              <a:t>to define lane</a:t>
            </a:r>
          </a:p>
        </p:txBody>
      </p:sp>
    </p:spTree>
    <p:extLst>
      <p:ext uri="{BB962C8B-B14F-4D97-AF65-F5344CB8AC3E}">
        <p14:creationId xmlns:p14="http://schemas.microsoft.com/office/powerpoint/2010/main" val="2157011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6650955-9229-704C-99A7-736EF0BCBFEB}"/>
              </a:ext>
            </a:extLst>
          </p:cNvPr>
          <p:cNvPicPr>
            <a:picLocks noChangeAspect="1"/>
          </p:cNvPicPr>
          <p:nvPr/>
        </p:nvPicPr>
        <p:blipFill>
          <a:blip r:embed="rId2"/>
          <a:stretch>
            <a:fillRect/>
          </a:stretch>
        </p:blipFill>
        <p:spPr>
          <a:xfrm>
            <a:off x="3056641" y="643467"/>
            <a:ext cx="6078718" cy="4873234"/>
          </a:xfrm>
          <a:prstGeom prst="rect">
            <a:avLst/>
          </a:prstGeom>
        </p:spPr>
      </p:pic>
    </p:spTree>
    <p:extLst>
      <p:ext uri="{BB962C8B-B14F-4D97-AF65-F5344CB8AC3E}">
        <p14:creationId xmlns:p14="http://schemas.microsoft.com/office/powerpoint/2010/main" val="2436268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64D8B-C7F0-2A49-BA30-FEF953E55AF4}"/>
              </a:ext>
            </a:extLst>
          </p:cNvPr>
          <p:cNvSpPr>
            <a:spLocks noGrp="1"/>
          </p:cNvSpPr>
          <p:nvPr>
            <p:ph type="ctrTitle"/>
          </p:nvPr>
        </p:nvSpPr>
        <p:spPr>
          <a:xfrm>
            <a:off x="2417779" y="802298"/>
            <a:ext cx="8637073" cy="2541431"/>
          </a:xfrm>
        </p:spPr>
        <p:txBody>
          <a:bodyPr>
            <a:normAutofit fontScale="90000"/>
          </a:bodyPr>
          <a:lstStyle/>
          <a:p>
            <a:pPr algn="ctr"/>
            <a:r>
              <a:rPr lang="en-US" dirty="0"/>
              <a:t>How to Build a </a:t>
            </a:r>
            <a:r>
              <a:rPr lang="en-US" cap="none" dirty="0" err="1">
                <a:latin typeface="Gill Sans MT" panose="020B0502020104020203" pitchFamily="34" charset="77"/>
              </a:rPr>
              <a:t>tv</a:t>
            </a:r>
            <a:r>
              <a:rPr lang="en-US" dirty="0" err="1"/>
              <a:t>os</a:t>
            </a:r>
            <a:r>
              <a:rPr lang="en-US" dirty="0"/>
              <a:t> app on </a:t>
            </a:r>
            <a:r>
              <a:rPr lang="en-US" cap="none" dirty="0" err="1"/>
              <a:t>i</a:t>
            </a:r>
            <a:r>
              <a:rPr lang="en-US" dirty="0" err="1"/>
              <a:t>os</a:t>
            </a:r>
            <a:r>
              <a:rPr lang="en-US" dirty="0"/>
              <a:t> PROJECT</a:t>
            </a:r>
          </a:p>
        </p:txBody>
      </p:sp>
      <p:sp>
        <p:nvSpPr>
          <p:cNvPr id="3" name="Subtitle 2">
            <a:extLst>
              <a:ext uri="{FF2B5EF4-FFF2-40B4-BE49-F238E27FC236}">
                <a16:creationId xmlns:a16="http://schemas.microsoft.com/office/drawing/2014/main" id="{6C66A61E-C536-A442-8F8F-51EFA663ABB4}"/>
              </a:ext>
            </a:extLst>
          </p:cNvPr>
          <p:cNvSpPr>
            <a:spLocks noGrp="1"/>
          </p:cNvSpPr>
          <p:nvPr>
            <p:ph type="subTitle" idx="1"/>
          </p:nvPr>
        </p:nvSpPr>
        <p:spPr>
          <a:xfrm>
            <a:off x="2417780" y="3531204"/>
            <a:ext cx="8637072" cy="977621"/>
          </a:xfrm>
        </p:spPr>
        <p:txBody>
          <a:bodyPr/>
          <a:lstStyle/>
          <a:p>
            <a:endParaRPr lang="en-US" dirty="0"/>
          </a:p>
        </p:txBody>
      </p:sp>
    </p:spTree>
    <p:extLst>
      <p:ext uri="{BB962C8B-B14F-4D97-AF65-F5344CB8AC3E}">
        <p14:creationId xmlns:p14="http://schemas.microsoft.com/office/powerpoint/2010/main" val="1271437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5" name="Rectangle 12">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504306F-B896-5A4A-9D1B-A795F83BABBF}"/>
              </a:ext>
            </a:extLst>
          </p:cNvPr>
          <p:cNvPicPr>
            <a:picLocks noChangeAspect="1"/>
          </p:cNvPicPr>
          <p:nvPr/>
        </p:nvPicPr>
        <p:blipFill>
          <a:blip r:embed="rId2"/>
          <a:stretch>
            <a:fillRect/>
          </a:stretch>
        </p:blipFill>
        <p:spPr>
          <a:xfrm>
            <a:off x="4177879" y="368958"/>
            <a:ext cx="3836241" cy="5422252"/>
          </a:xfrm>
          <a:prstGeom prst="rect">
            <a:avLst/>
          </a:prstGeom>
        </p:spPr>
      </p:pic>
    </p:spTree>
    <p:extLst>
      <p:ext uri="{BB962C8B-B14F-4D97-AF65-F5344CB8AC3E}">
        <p14:creationId xmlns:p14="http://schemas.microsoft.com/office/powerpoint/2010/main" val="1215492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724B9E8-02C8-4B2E-8770-A00A67760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9" name="Picture 38">
            <a:extLst>
              <a:ext uri="{FF2B5EF4-FFF2-40B4-BE49-F238E27FC236}">
                <a16:creationId xmlns:a16="http://schemas.microsoft.com/office/drawing/2014/main" id="{7B8AE548-0BFA-4792-9962-3375923C76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1" name="Straight Connector 40">
            <a:extLst>
              <a:ext uri="{FF2B5EF4-FFF2-40B4-BE49-F238E27FC236}">
                <a16:creationId xmlns:a16="http://schemas.microsoft.com/office/drawing/2014/main" id="{67639EF4-FA83-4D85-90FE-B831AF283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C87E76A-8F50-413D-9BFC-C5A1525BD9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5" name="Rectangle 44">
            <a:extLst>
              <a:ext uri="{FF2B5EF4-FFF2-40B4-BE49-F238E27FC236}">
                <a16:creationId xmlns:a16="http://schemas.microsoft.com/office/drawing/2014/main" id="{0F28EA84-13B4-4494-A4D3-8DE462FF0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6BEB1B24-66CE-4D63-A39D-2D1B481DF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F3321008-BE16-2442-8F02-F3F22FECFDF2}"/>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Run fastlane</a:t>
            </a:r>
          </a:p>
        </p:txBody>
      </p:sp>
      <p:cxnSp>
        <p:nvCxnSpPr>
          <p:cNvPr id="49" name="Straight Connector 48">
            <a:extLst>
              <a:ext uri="{FF2B5EF4-FFF2-40B4-BE49-F238E27FC236}">
                <a16:creationId xmlns:a16="http://schemas.microsoft.com/office/drawing/2014/main" id="{78DE337D-1DBA-4536-8145-B43EE65C74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1" name="Picture 10">
            <a:extLst>
              <a:ext uri="{FF2B5EF4-FFF2-40B4-BE49-F238E27FC236}">
                <a16:creationId xmlns:a16="http://schemas.microsoft.com/office/drawing/2014/main" id="{8AC03099-C1AC-A845-A467-47A6716C89DA}"/>
              </a:ext>
            </a:extLst>
          </p:cNvPr>
          <p:cNvPicPr>
            <a:picLocks noChangeAspect="1"/>
          </p:cNvPicPr>
          <p:nvPr/>
        </p:nvPicPr>
        <p:blipFill>
          <a:blip r:embed="rId3"/>
          <a:stretch>
            <a:fillRect/>
          </a:stretch>
        </p:blipFill>
        <p:spPr>
          <a:xfrm>
            <a:off x="7840069" y="759661"/>
            <a:ext cx="3693150" cy="1643451"/>
          </a:xfrm>
          <a:prstGeom prst="rect">
            <a:avLst/>
          </a:prstGeom>
        </p:spPr>
      </p:pic>
      <p:pic>
        <p:nvPicPr>
          <p:cNvPr id="7" name="Content Placeholder 6">
            <a:extLst>
              <a:ext uri="{FF2B5EF4-FFF2-40B4-BE49-F238E27FC236}">
                <a16:creationId xmlns:a16="http://schemas.microsoft.com/office/drawing/2014/main" id="{CEB20334-D414-B047-BDF4-84A3B974196C}"/>
              </a:ext>
            </a:extLst>
          </p:cNvPr>
          <p:cNvPicPr>
            <a:picLocks noGrp="1" noChangeAspect="1"/>
          </p:cNvPicPr>
          <p:nvPr>
            <p:ph idx="1"/>
          </p:nvPr>
        </p:nvPicPr>
        <p:blipFill>
          <a:blip r:embed="rId4"/>
          <a:stretch>
            <a:fillRect/>
          </a:stretch>
        </p:blipFill>
        <p:spPr>
          <a:xfrm>
            <a:off x="4252265" y="2293918"/>
            <a:ext cx="3687168" cy="1640789"/>
          </a:xfrm>
          <a:prstGeom prst="rect">
            <a:avLst/>
          </a:prstGeom>
        </p:spPr>
      </p:pic>
      <p:pic>
        <p:nvPicPr>
          <p:cNvPr id="9" name="Picture 8">
            <a:extLst>
              <a:ext uri="{FF2B5EF4-FFF2-40B4-BE49-F238E27FC236}">
                <a16:creationId xmlns:a16="http://schemas.microsoft.com/office/drawing/2014/main" id="{65075780-01FC-AE46-A53C-248DA2541747}"/>
              </a:ext>
            </a:extLst>
          </p:cNvPr>
          <p:cNvPicPr>
            <a:picLocks noChangeAspect="1"/>
          </p:cNvPicPr>
          <p:nvPr/>
        </p:nvPicPr>
        <p:blipFill>
          <a:blip r:embed="rId5"/>
          <a:stretch>
            <a:fillRect/>
          </a:stretch>
        </p:blipFill>
        <p:spPr>
          <a:xfrm>
            <a:off x="7846051" y="3564045"/>
            <a:ext cx="3687168" cy="1640789"/>
          </a:xfrm>
          <a:prstGeom prst="rect">
            <a:avLst/>
          </a:prstGeom>
        </p:spPr>
      </p:pic>
      <p:pic>
        <p:nvPicPr>
          <p:cNvPr id="51" name="Picture 50">
            <a:extLst>
              <a:ext uri="{FF2B5EF4-FFF2-40B4-BE49-F238E27FC236}">
                <a16:creationId xmlns:a16="http://schemas.microsoft.com/office/drawing/2014/main" id="{E7233926-059A-41AD-A9F2-56552CF4FF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3" name="Straight Connector 52">
            <a:extLst>
              <a:ext uri="{FF2B5EF4-FFF2-40B4-BE49-F238E27FC236}">
                <a16:creationId xmlns:a16="http://schemas.microsoft.com/office/drawing/2014/main" id="{C13C145E-93D4-481E-92DC-736D9EBA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1858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C9497A6-386F-A146-84C9-494B712CC4A3}"/>
              </a:ext>
            </a:extLst>
          </p:cNvPr>
          <p:cNvPicPr>
            <a:picLocks noChangeAspect="1"/>
          </p:cNvPicPr>
          <p:nvPr/>
        </p:nvPicPr>
        <p:blipFill>
          <a:blip r:embed="rId2"/>
          <a:stretch>
            <a:fillRect/>
          </a:stretch>
        </p:blipFill>
        <p:spPr>
          <a:xfrm>
            <a:off x="3708116" y="643467"/>
            <a:ext cx="4775768" cy="4873234"/>
          </a:xfrm>
          <a:prstGeom prst="rect">
            <a:avLst/>
          </a:prstGeom>
        </p:spPr>
      </p:pic>
    </p:spTree>
    <p:extLst>
      <p:ext uri="{BB962C8B-B14F-4D97-AF65-F5344CB8AC3E}">
        <p14:creationId xmlns:p14="http://schemas.microsoft.com/office/powerpoint/2010/main" val="1902083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 name="Rectangle 19">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074A570-D575-A74C-961E-60BE7575804A}"/>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800" dirty="0"/>
              <a:t>Cocoa pod</a:t>
            </a:r>
          </a:p>
        </p:txBody>
      </p:sp>
      <p:cxnSp>
        <p:nvCxnSpPr>
          <p:cNvPr id="24" name="Straight Connector 23">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Content Placeholder 6">
            <a:extLst>
              <a:ext uri="{FF2B5EF4-FFF2-40B4-BE49-F238E27FC236}">
                <a16:creationId xmlns:a16="http://schemas.microsoft.com/office/drawing/2014/main" id="{5A9AAB1B-5854-ED40-A37F-1380658882E6}"/>
              </a:ext>
            </a:extLst>
          </p:cNvPr>
          <p:cNvPicPr>
            <a:picLocks noGrp="1" noChangeAspect="1"/>
          </p:cNvPicPr>
          <p:nvPr>
            <p:ph idx="1"/>
          </p:nvPr>
        </p:nvPicPr>
        <p:blipFill>
          <a:blip r:embed="rId3"/>
          <a:stretch>
            <a:fillRect/>
          </a:stretch>
        </p:blipFill>
        <p:spPr>
          <a:xfrm>
            <a:off x="6834753" y="421224"/>
            <a:ext cx="3870304" cy="5277596"/>
          </a:xfrm>
          <a:prstGeom prst="rect">
            <a:avLst/>
          </a:prstGeom>
        </p:spPr>
      </p:pic>
      <p:pic>
        <p:nvPicPr>
          <p:cNvPr id="26" name="Picture 25">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8062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72E245B-1D8A-2348-A6B3-1054CC100BE5}"/>
              </a:ext>
            </a:extLst>
          </p:cNvPr>
          <p:cNvPicPr>
            <a:picLocks noChangeAspect="1"/>
          </p:cNvPicPr>
          <p:nvPr/>
        </p:nvPicPr>
        <p:blipFill rotWithShape="1">
          <a:blip r:embed="rId3"/>
          <a:srcRect t="12789" r="-1" b="-1"/>
          <a:stretch/>
        </p:blipFill>
        <p:spPr>
          <a:xfrm>
            <a:off x="2" y="10"/>
            <a:ext cx="12191695" cy="6857990"/>
          </a:xfrm>
          <a:prstGeom prst="rect">
            <a:avLst/>
          </a:prstGeom>
        </p:spPr>
      </p:pic>
      <p:sp>
        <p:nvSpPr>
          <p:cNvPr id="12" name="Rectangle 11">
            <a:extLst>
              <a:ext uri="{FF2B5EF4-FFF2-40B4-BE49-F238E27FC236}">
                <a16:creationId xmlns:a16="http://schemas.microsoft.com/office/drawing/2014/main" id="{A4092ECB-D375-4A85-AD6E-85644D2A9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7" y="3064931"/>
            <a:ext cx="8293042"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564D8B-C7F0-2A49-BA30-FEF953E55AF4}"/>
              </a:ext>
            </a:extLst>
          </p:cNvPr>
          <p:cNvSpPr>
            <a:spLocks noGrp="1"/>
          </p:cNvSpPr>
          <p:nvPr>
            <p:ph type="ctrTitle"/>
          </p:nvPr>
        </p:nvSpPr>
        <p:spPr>
          <a:xfrm>
            <a:off x="1300526" y="3236470"/>
            <a:ext cx="6829044" cy="1252601"/>
          </a:xfrm>
        </p:spPr>
        <p:txBody>
          <a:bodyPr>
            <a:normAutofit/>
          </a:bodyPr>
          <a:lstStyle/>
          <a:p>
            <a:pPr algn="r"/>
            <a:r>
              <a:rPr lang="en-US" sz="4100" dirty="0">
                <a:solidFill>
                  <a:srgbClr val="FFFFFE"/>
                </a:solidFill>
              </a:rPr>
              <a:t>How to Build a </a:t>
            </a:r>
            <a:r>
              <a:rPr lang="en-US" sz="4100" cap="none" dirty="0" err="1">
                <a:solidFill>
                  <a:srgbClr val="FFFFFE"/>
                </a:solidFill>
                <a:latin typeface="Gill Sans MT" panose="020B0502020104020203" pitchFamily="34" charset="77"/>
              </a:rPr>
              <a:t>tv</a:t>
            </a:r>
            <a:r>
              <a:rPr lang="en-US" sz="4100" dirty="0" err="1">
                <a:solidFill>
                  <a:srgbClr val="FFFFFE"/>
                </a:solidFill>
              </a:rPr>
              <a:t>os</a:t>
            </a:r>
            <a:r>
              <a:rPr lang="en-US" sz="4100" dirty="0">
                <a:solidFill>
                  <a:srgbClr val="FFFFFE"/>
                </a:solidFill>
              </a:rPr>
              <a:t> app on </a:t>
            </a:r>
            <a:r>
              <a:rPr lang="en-US" sz="4100" cap="none" dirty="0" err="1">
                <a:solidFill>
                  <a:srgbClr val="FFFFFE"/>
                </a:solidFill>
              </a:rPr>
              <a:t>i</a:t>
            </a:r>
            <a:r>
              <a:rPr lang="en-US" sz="4100" dirty="0" err="1">
                <a:solidFill>
                  <a:srgbClr val="FFFFFE"/>
                </a:solidFill>
              </a:rPr>
              <a:t>os</a:t>
            </a:r>
            <a:r>
              <a:rPr lang="en-US" sz="4100" dirty="0">
                <a:solidFill>
                  <a:srgbClr val="FFFFFE"/>
                </a:solidFill>
              </a:rPr>
              <a:t> PROJECT</a:t>
            </a:r>
          </a:p>
        </p:txBody>
      </p:sp>
      <p:sp>
        <p:nvSpPr>
          <p:cNvPr id="3" name="Subtitle 2">
            <a:extLst>
              <a:ext uri="{FF2B5EF4-FFF2-40B4-BE49-F238E27FC236}">
                <a16:creationId xmlns:a16="http://schemas.microsoft.com/office/drawing/2014/main" id="{6C66A61E-C536-A442-8F8F-51EFA663ABB4}"/>
              </a:ext>
            </a:extLst>
          </p:cNvPr>
          <p:cNvSpPr>
            <a:spLocks noGrp="1"/>
          </p:cNvSpPr>
          <p:nvPr>
            <p:ph type="subTitle" idx="1"/>
          </p:nvPr>
        </p:nvSpPr>
        <p:spPr>
          <a:xfrm>
            <a:off x="1300525" y="4669144"/>
            <a:ext cx="6829043" cy="716529"/>
          </a:xfrm>
        </p:spPr>
        <p:txBody>
          <a:bodyPr>
            <a:normAutofit/>
          </a:bodyPr>
          <a:lstStyle/>
          <a:p>
            <a:pPr algn="r"/>
            <a:endParaRPr lang="en-US" sz="1600">
              <a:solidFill>
                <a:srgbClr val="FFFFFE"/>
              </a:solidFill>
            </a:endParaRPr>
          </a:p>
        </p:txBody>
      </p:sp>
      <p:cxnSp>
        <p:nvCxnSpPr>
          <p:cNvPr id="14" name="Straight Connector 13">
            <a:extLst>
              <a:ext uri="{FF2B5EF4-FFF2-40B4-BE49-F238E27FC236}">
                <a16:creationId xmlns:a16="http://schemas.microsoft.com/office/drawing/2014/main" id="{B6C1711D-6DAC-4FE1-B7B6-AC8A81B84C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0525" y="4666480"/>
            <a:ext cx="68290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375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C9CE7-901A-1549-9601-2A8EA6627793}"/>
              </a:ext>
            </a:extLst>
          </p:cNvPr>
          <p:cNvSpPr>
            <a:spLocks noGrp="1"/>
          </p:cNvSpPr>
          <p:nvPr>
            <p:ph type="title"/>
          </p:nvPr>
        </p:nvSpPr>
        <p:spPr/>
        <p:txBody>
          <a:bodyPr>
            <a:normAutofit/>
          </a:bodyPr>
          <a:lstStyle/>
          <a:p>
            <a:r>
              <a:rPr lang="en-US" sz="4800" dirty="0"/>
              <a:t>Agenda</a:t>
            </a:r>
          </a:p>
        </p:txBody>
      </p:sp>
      <p:sp>
        <p:nvSpPr>
          <p:cNvPr id="3" name="Content Placeholder 2">
            <a:extLst>
              <a:ext uri="{FF2B5EF4-FFF2-40B4-BE49-F238E27FC236}">
                <a16:creationId xmlns:a16="http://schemas.microsoft.com/office/drawing/2014/main" id="{AE929395-A778-8D41-AE27-4695C385AC0D}"/>
              </a:ext>
            </a:extLst>
          </p:cNvPr>
          <p:cNvSpPr>
            <a:spLocks noGrp="1"/>
          </p:cNvSpPr>
          <p:nvPr>
            <p:ph idx="1"/>
          </p:nvPr>
        </p:nvSpPr>
        <p:spPr/>
        <p:txBody>
          <a:bodyPr>
            <a:normAutofit/>
          </a:bodyPr>
          <a:lstStyle/>
          <a:p>
            <a:r>
              <a:rPr lang="en-US" sz="3200" dirty="0"/>
              <a:t>Introduce about </a:t>
            </a:r>
            <a:r>
              <a:rPr lang="en-US" sz="3200" dirty="0" err="1"/>
              <a:t>tvOS</a:t>
            </a:r>
            <a:r>
              <a:rPr lang="en-US" sz="3200" dirty="0"/>
              <a:t> </a:t>
            </a:r>
          </a:p>
          <a:p>
            <a:r>
              <a:rPr lang="en-US" sz="3200" dirty="0"/>
              <a:t>Product Demo </a:t>
            </a:r>
          </a:p>
          <a:p>
            <a:r>
              <a:rPr lang="en-US" sz="3200" dirty="0"/>
              <a:t>How to build a </a:t>
            </a:r>
            <a:r>
              <a:rPr lang="en-US" sz="3200" dirty="0" err="1"/>
              <a:t>tvOS</a:t>
            </a:r>
            <a:r>
              <a:rPr lang="en-US" sz="3200" dirty="0"/>
              <a:t> app on iOS project?</a:t>
            </a:r>
          </a:p>
          <a:p>
            <a:r>
              <a:rPr lang="en-US" sz="3200" dirty="0"/>
              <a:t>Code Demo</a:t>
            </a:r>
          </a:p>
        </p:txBody>
      </p:sp>
    </p:spTree>
    <p:extLst>
      <p:ext uri="{BB962C8B-B14F-4D97-AF65-F5344CB8AC3E}">
        <p14:creationId xmlns:p14="http://schemas.microsoft.com/office/powerpoint/2010/main" val="3916253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0" name="Rectangle 119">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2" name="Picture 121">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4" name="Straight Connector 123">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7" name="Picture 16">
            <a:extLst>
              <a:ext uri="{FF2B5EF4-FFF2-40B4-BE49-F238E27FC236}">
                <a16:creationId xmlns:a16="http://schemas.microsoft.com/office/drawing/2014/main" id="{35DCD4EE-56E2-2749-AA6E-2B944ADC7A0B}"/>
              </a:ext>
            </a:extLst>
          </p:cNvPr>
          <p:cNvPicPr>
            <a:picLocks noChangeAspect="1"/>
          </p:cNvPicPr>
          <p:nvPr/>
        </p:nvPicPr>
        <p:blipFill rotWithShape="1">
          <a:blip r:embed="rId3"/>
          <a:srcRect t="9256" r="7893" b="1414"/>
          <a:stretch/>
        </p:blipFill>
        <p:spPr>
          <a:xfrm>
            <a:off x="2" y="10"/>
            <a:ext cx="12191695" cy="6857990"/>
          </a:xfrm>
          <a:prstGeom prst="rect">
            <a:avLst/>
          </a:prstGeom>
        </p:spPr>
      </p:pic>
      <p:sp>
        <p:nvSpPr>
          <p:cNvPr id="128" name="Rectangle 127">
            <a:extLst>
              <a:ext uri="{FF2B5EF4-FFF2-40B4-BE49-F238E27FC236}">
                <a16:creationId xmlns:a16="http://schemas.microsoft.com/office/drawing/2014/main" id="{A4092ECB-D375-4A85-AD6E-85644D2A9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7" y="3064931"/>
            <a:ext cx="8293042"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C1B46C-AD9F-7F43-A2FB-26949238F1D5}"/>
              </a:ext>
            </a:extLst>
          </p:cNvPr>
          <p:cNvSpPr>
            <a:spLocks noGrp="1"/>
          </p:cNvSpPr>
          <p:nvPr>
            <p:ph type="title"/>
          </p:nvPr>
        </p:nvSpPr>
        <p:spPr>
          <a:xfrm>
            <a:off x="1300526" y="3236470"/>
            <a:ext cx="6829044" cy="1252601"/>
          </a:xfrm>
        </p:spPr>
        <p:txBody>
          <a:bodyPr vert="horz" lIns="91440" tIns="45720" rIns="91440" bIns="0" rtlCol="0" anchor="b">
            <a:normAutofit/>
          </a:bodyPr>
          <a:lstStyle/>
          <a:p>
            <a:pPr algn="r"/>
            <a:r>
              <a:rPr lang="en-US" sz="4400">
                <a:solidFill>
                  <a:srgbClr val="FFFFFE"/>
                </a:solidFill>
              </a:rPr>
              <a:t>tvOS &amp; Apple TV</a:t>
            </a:r>
          </a:p>
        </p:txBody>
      </p:sp>
      <p:cxnSp>
        <p:nvCxnSpPr>
          <p:cNvPr id="130" name="Straight Connector 129">
            <a:extLst>
              <a:ext uri="{FF2B5EF4-FFF2-40B4-BE49-F238E27FC236}">
                <a16:creationId xmlns:a16="http://schemas.microsoft.com/office/drawing/2014/main" id="{B6C1711D-6DAC-4FE1-B7B6-AC8A81B84C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0525" y="4666480"/>
            <a:ext cx="68290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3410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4953F-5425-F541-9CE0-44B9523162C2}"/>
              </a:ext>
            </a:extLst>
          </p:cNvPr>
          <p:cNvSpPr>
            <a:spLocks noGrp="1"/>
          </p:cNvSpPr>
          <p:nvPr>
            <p:ph type="title"/>
          </p:nvPr>
        </p:nvSpPr>
        <p:spPr>
          <a:xfrm>
            <a:off x="1451579" y="804519"/>
            <a:ext cx="9603275" cy="1049235"/>
          </a:xfrm>
        </p:spPr>
        <p:txBody>
          <a:bodyPr>
            <a:normAutofit/>
          </a:bodyPr>
          <a:lstStyle/>
          <a:p>
            <a:r>
              <a:rPr lang="en-US" cap="none" err="1"/>
              <a:t>tv</a:t>
            </a:r>
            <a:r>
              <a:rPr lang="en-US" err="1"/>
              <a:t>OS</a:t>
            </a:r>
            <a:endParaRPr lang="en-US"/>
          </a:p>
        </p:txBody>
      </p:sp>
      <p:pic>
        <p:nvPicPr>
          <p:cNvPr id="7" name="Picture 6">
            <a:extLst>
              <a:ext uri="{FF2B5EF4-FFF2-40B4-BE49-F238E27FC236}">
                <a16:creationId xmlns:a16="http://schemas.microsoft.com/office/drawing/2014/main" id="{F4D934D6-B837-C241-A004-621A0B7C57E1}"/>
              </a:ext>
            </a:extLst>
          </p:cNvPr>
          <p:cNvPicPr>
            <a:picLocks noChangeAspect="1"/>
          </p:cNvPicPr>
          <p:nvPr/>
        </p:nvPicPr>
        <p:blipFill>
          <a:blip r:embed="rId3"/>
          <a:stretch>
            <a:fillRect/>
          </a:stretch>
        </p:blipFill>
        <p:spPr>
          <a:xfrm>
            <a:off x="1451580" y="2995155"/>
            <a:ext cx="4432514" cy="1333005"/>
          </a:xfrm>
          <a:prstGeom prst="rect">
            <a:avLst/>
          </a:prstGeom>
        </p:spPr>
      </p:pic>
      <p:sp>
        <p:nvSpPr>
          <p:cNvPr id="3" name="Content Placeholder 2">
            <a:extLst>
              <a:ext uri="{FF2B5EF4-FFF2-40B4-BE49-F238E27FC236}">
                <a16:creationId xmlns:a16="http://schemas.microsoft.com/office/drawing/2014/main" id="{595E0074-C1F1-DF46-ABAE-30EF85BC78C6}"/>
              </a:ext>
            </a:extLst>
          </p:cNvPr>
          <p:cNvSpPr>
            <a:spLocks noGrp="1"/>
          </p:cNvSpPr>
          <p:nvPr>
            <p:ph idx="1"/>
          </p:nvPr>
        </p:nvSpPr>
        <p:spPr>
          <a:xfrm>
            <a:off x="6065521" y="2015734"/>
            <a:ext cx="4989334" cy="3450613"/>
          </a:xfrm>
        </p:spPr>
        <p:txBody>
          <a:bodyPr>
            <a:normAutofit/>
          </a:bodyPr>
          <a:lstStyle/>
          <a:p>
            <a:r>
              <a:rPr lang="en-US" sz="2400" dirty="0"/>
              <a:t>Specifically for Apple TV</a:t>
            </a:r>
          </a:p>
          <a:p>
            <a:r>
              <a:rPr lang="en-US" sz="2400" dirty="0"/>
              <a:t>2017: 75m Apple TV have been sold </a:t>
            </a:r>
          </a:p>
          <a:p>
            <a:r>
              <a:rPr lang="en-US" sz="2400" dirty="0"/>
              <a:t>2016: 8k apps </a:t>
            </a:r>
          </a:p>
          <a:p>
            <a:pPr marL="0" indent="0">
              <a:spcBef>
                <a:spcPts val="0"/>
              </a:spcBef>
              <a:buNone/>
            </a:pPr>
            <a:r>
              <a:rPr lang="en-US" sz="2400" dirty="0">
                <a:solidFill>
                  <a:srgbClr val="FF0000"/>
                </a:solidFill>
              </a:rPr>
              <a:t>   (2.1m on iOS)</a:t>
            </a:r>
          </a:p>
          <a:p>
            <a:endParaRPr lang="en-US" sz="2400" dirty="0"/>
          </a:p>
        </p:txBody>
      </p:sp>
    </p:spTree>
    <p:extLst>
      <p:ext uri="{BB962C8B-B14F-4D97-AF65-F5344CB8AC3E}">
        <p14:creationId xmlns:p14="http://schemas.microsoft.com/office/powerpoint/2010/main" val="3408919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4953F-5425-F541-9CE0-44B9523162C2}"/>
              </a:ext>
            </a:extLst>
          </p:cNvPr>
          <p:cNvSpPr>
            <a:spLocks noGrp="1"/>
          </p:cNvSpPr>
          <p:nvPr>
            <p:ph type="title"/>
          </p:nvPr>
        </p:nvSpPr>
        <p:spPr>
          <a:xfrm>
            <a:off x="1451579" y="804519"/>
            <a:ext cx="9603275" cy="1049235"/>
          </a:xfrm>
        </p:spPr>
        <p:txBody>
          <a:bodyPr>
            <a:normAutofit/>
          </a:bodyPr>
          <a:lstStyle/>
          <a:p>
            <a:r>
              <a:rPr lang="en-US" cap="none" dirty="0" err="1"/>
              <a:t>tv</a:t>
            </a:r>
            <a:r>
              <a:rPr lang="en-US" dirty="0" err="1"/>
              <a:t>OS</a:t>
            </a:r>
            <a:endParaRPr lang="en-US" dirty="0"/>
          </a:p>
        </p:txBody>
      </p:sp>
      <p:pic>
        <p:nvPicPr>
          <p:cNvPr id="7" name="Picture 6">
            <a:extLst>
              <a:ext uri="{FF2B5EF4-FFF2-40B4-BE49-F238E27FC236}">
                <a16:creationId xmlns:a16="http://schemas.microsoft.com/office/drawing/2014/main" id="{F4D934D6-B837-C241-A004-621A0B7C57E1}"/>
              </a:ext>
            </a:extLst>
          </p:cNvPr>
          <p:cNvPicPr>
            <a:picLocks noChangeAspect="1"/>
          </p:cNvPicPr>
          <p:nvPr/>
        </p:nvPicPr>
        <p:blipFill>
          <a:blip r:embed="rId3"/>
          <a:stretch>
            <a:fillRect/>
          </a:stretch>
        </p:blipFill>
        <p:spPr>
          <a:xfrm>
            <a:off x="1451580" y="2995155"/>
            <a:ext cx="4432514" cy="1333005"/>
          </a:xfrm>
          <a:prstGeom prst="rect">
            <a:avLst/>
          </a:prstGeom>
        </p:spPr>
      </p:pic>
      <p:sp>
        <p:nvSpPr>
          <p:cNvPr id="3" name="Content Placeholder 2">
            <a:extLst>
              <a:ext uri="{FF2B5EF4-FFF2-40B4-BE49-F238E27FC236}">
                <a16:creationId xmlns:a16="http://schemas.microsoft.com/office/drawing/2014/main" id="{595E0074-C1F1-DF46-ABAE-30EF85BC78C6}"/>
              </a:ext>
            </a:extLst>
          </p:cNvPr>
          <p:cNvSpPr>
            <a:spLocks noGrp="1"/>
          </p:cNvSpPr>
          <p:nvPr>
            <p:ph idx="1"/>
          </p:nvPr>
        </p:nvSpPr>
        <p:spPr>
          <a:xfrm>
            <a:off x="6065521" y="2015734"/>
            <a:ext cx="4989334" cy="3450613"/>
          </a:xfrm>
        </p:spPr>
        <p:txBody>
          <a:bodyPr>
            <a:normAutofit/>
          </a:bodyPr>
          <a:lstStyle/>
          <a:p>
            <a:r>
              <a:rPr lang="en-US" sz="2400" dirty="0">
                <a:solidFill>
                  <a:srgbClr val="FF0000"/>
                </a:solidFill>
              </a:rPr>
              <a:t>Show the growing of Apple TV sold</a:t>
            </a:r>
          </a:p>
          <a:p>
            <a:r>
              <a:rPr lang="en-US" sz="2400" dirty="0">
                <a:solidFill>
                  <a:srgbClr val="FF0000"/>
                </a:solidFill>
              </a:rPr>
              <a:t>And the growing of the market</a:t>
            </a:r>
          </a:p>
          <a:p>
            <a:r>
              <a:rPr lang="en-US" sz="2400" dirty="0">
                <a:solidFill>
                  <a:srgbClr val="FF0000"/>
                </a:solidFill>
              </a:rPr>
              <a:t>How much time (money) user spend on TV? </a:t>
            </a:r>
          </a:p>
          <a:p>
            <a:endParaRPr lang="en-US" sz="2400" dirty="0"/>
          </a:p>
        </p:txBody>
      </p:sp>
    </p:spTree>
    <p:extLst>
      <p:ext uri="{BB962C8B-B14F-4D97-AF65-F5344CB8AC3E}">
        <p14:creationId xmlns:p14="http://schemas.microsoft.com/office/powerpoint/2010/main" val="914730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2" name="Rectangle 13">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3" name="Picture 15">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17">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19">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6" name="Rectangle 21">
            <a:extLst>
              <a:ext uri="{FF2B5EF4-FFF2-40B4-BE49-F238E27FC236}">
                <a16:creationId xmlns:a16="http://schemas.microsoft.com/office/drawing/2014/main" id="{0EF77632-1A0C-4B9F-829B-226E68A7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3">
            <a:extLst>
              <a:ext uri="{FF2B5EF4-FFF2-40B4-BE49-F238E27FC236}">
                <a16:creationId xmlns:a16="http://schemas.microsoft.com/office/drawing/2014/main" id="{F3DCFC27-6BCE-42B6-8372-070EA07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4CC73FA-ED51-B640-A8A4-E95719356A60}"/>
              </a:ext>
            </a:extLst>
          </p:cNvPr>
          <p:cNvSpPr>
            <a:spLocks noGrp="1"/>
          </p:cNvSpPr>
          <p:nvPr>
            <p:ph type="title"/>
          </p:nvPr>
        </p:nvSpPr>
        <p:spPr>
          <a:xfrm>
            <a:off x="1776424" y="4460798"/>
            <a:ext cx="8637073" cy="558063"/>
          </a:xfrm>
        </p:spPr>
        <p:txBody>
          <a:bodyPr vert="horz" lIns="91440" tIns="45720" rIns="91440" bIns="0" rtlCol="0" anchor="b">
            <a:normAutofit/>
          </a:bodyPr>
          <a:lstStyle/>
          <a:p>
            <a:pPr algn="ctr"/>
            <a:r>
              <a:rPr lang="en-US" sz="3100" cap="none" dirty="0" err="1"/>
              <a:t>iTV</a:t>
            </a:r>
            <a:r>
              <a:rPr lang="en-US" sz="3100" cap="none" dirty="0"/>
              <a:t> Is Older Than iPhone</a:t>
            </a:r>
          </a:p>
        </p:txBody>
      </p:sp>
      <p:pic>
        <p:nvPicPr>
          <p:cNvPr id="5" name="Content Placeholder 4">
            <a:extLst>
              <a:ext uri="{FF2B5EF4-FFF2-40B4-BE49-F238E27FC236}">
                <a16:creationId xmlns:a16="http://schemas.microsoft.com/office/drawing/2014/main" id="{991A921B-3753-4748-968C-E06EAF808A0D}"/>
              </a:ext>
            </a:extLst>
          </p:cNvPr>
          <p:cNvPicPr>
            <a:picLocks noGrp="1" noChangeAspect="1"/>
          </p:cNvPicPr>
          <p:nvPr>
            <p:ph idx="1"/>
          </p:nvPr>
        </p:nvPicPr>
        <p:blipFill>
          <a:blip r:embed="rId4"/>
          <a:stretch>
            <a:fillRect/>
          </a:stretch>
        </p:blipFill>
        <p:spPr>
          <a:xfrm>
            <a:off x="2979277" y="457200"/>
            <a:ext cx="1826157" cy="3239872"/>
          </a:xfrm>
          <a:prstGeom prst="rect">
            <a:avLst/>
          </a:prstGeom>
        </p:spPr>
      </p:pic>
      <p:cxnSp>
        <p:nvCxnSpPr>
          <p:cNvPr id="38" name="Straight Connector 25">
            <a:extLst>
              <a:ext uri="{FF2B5EF4-FFF2-40B4-BE49-F238E27FC236}">
                <a16:creationId xmlns:a16="http://schemas.microsoft.com/office/drawing/2014/main" id="{96A4B1E0-284C-4A01-8141-A24D2B8EE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39" name="Picture 27">
            <a:extLst>
              <a:ext uri="{FF2B5EF4-FFF2-40B4-BE49-F238E27FC236}">
                <a16:creationId xmlns:a16="http://schemas.microsoft.com/office/drawing/2014/main" id="{F82046CE-87C5-4670-A404-6AB453F5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0" name="Straight Connector 29">
            <a:extLst>
              <a:ext uri="{FF2B5EF4-FFF2-40B4-BE49-F238E27FC236}">
                <a16:creationId xmlns:a16="http://schemas.microsoft.com/office/drawing/2014/main" id="{A224BAD7-5931-4CA6-BB58-0CBCFCFA65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340989B-AF89-9648-B3E9-1609BC35A849}"/>
              </a:ext>
            </a:extLst>
          </p:cNvPr>
          <p:cNvSpPr txBox="1"/>
          <p:nvPr/>
        </p:nvSpPr>
        <p:spPr>
          <a:xfrm>
            <a:off x="2291147" y="3810836"/>
            <a:ext cx="3202415" cy="523220"/>
          </a:xfrm>
          <a:prstGeom prst="rect">
            <a:avLst/>
          </a:prstGeom>
          <a:noFill/>
        </p:spPr>
        <p:txBody>
          <a:bodyPr wrap="none" rtlCol="0">
            <a:spAutoFit/>
          </a:bodyPr>
          <a:lstStyle/>
          <a:p>
            <a:r>
              <a:rPr lang="en-US" sz="2800" dirty="0">
                <a:solidFill>
                  <a:srgbClr val="FF0000"/>
                </a:solidFill>
              </a:rPr>
              <a:t>2007: iPhone 1</a:t>
            </a:r>
            <a:r>
              <a:rPr lang="en-US" sz="2800" baseline="30000" dirty="0">
                <a:solidFill>
                  <a:srgbClr val="FF0000"/>
                </a:solidFill>
              </a:rPr>
              <a:t>st</a:t>
            </a:r>
            <a:r>
              <a:rPr lang="en-US" sz="2800" dirty="0">
                <a:solidFill>
                  <a:srgbClr val="FF0000"/>
                </a:solidFill>
              </a:rPr>
              <a:t> Gen</a:t>
            </a:r>
          </a:p>
        </p:txBody>
      </p:sp>
      <p:sp>
        <p:nvSpPr>
          <p:cNvPr id="31" name="TextBox 30">
            <a:extLst>
              <a:ext uri="{FF2B5EF4-FFF2-40B4-BE49-F238E27FC236}">
                <a16:creationId xmlns:a16="http://schemas.microsoft.com/office/drawing/2014/main" id="{5C65FE4B-DF3C-9B4C-A2E7-C4B9BBEC8DFF}"/>
              </a:ext>
            </a:extLst>
          </p:cNvPr>
          <p:cNvSpPr txBox="1"/>
          <p:nvPr/>
        </p:nvSpPr>
        <p:spPr>
          <a:xfrm>
            <a:off x="6832133" y="3797289"/>
            <a:ext cx="2723118" cy="523220"/>
          </a:xfrm>
          <a:prstGeom prst="rect">
            <a:avLst/>
          </a:prstGeom>
          <a:noFill/>
        </p:spPr>
        <p:txBody>
          <a:bodyPr wrap="none" rtlCol="0">
            <a:spAutoFit/>
          </a:bodyPr>
          <a:lstStyle/>
          <a:p>
            <a:r>
              <a:rPr lang="en-US" sz="2800" dirty="0">
                <a:solidFill>
                  <a:srgbClr val="FF0000"/>
                </a:solidFill>
              </a:rPr>
              <a:t>2006: </a:t>
            </a:r>
            <a:r>
              <a:rPr lang="en-US" sz="2800" dirty="0" err="1">
                <a:solidFill>
                  <a:srgbClr val="FF0000"/>
                </a:solidFill>
              </a:rPr>
              <a:t>iTV</a:t>
            </a:r>
            <a:r>
              <a:rPr lang="en-US" sz="2800" dirty="0">
                <a:solidFill>
                  <a:srgbClr val="FF0000"/>
                </a:solidFill>
              </a:rPr>
              <a:t> 1</a:t>
            </a:r>
            <a:r>
              <a:rPr lang="en-US" sz="2800" baseline="30000" dirty="0">
                <a:solidFill>
                  <a:srgbClr val="FF0000"/>
                </a:solidFill>
              </a:rPr>
              <a:t>st</a:t>
            </a:r>
            <a:r>
              <a:rPr lang="en-US" sz="2800" dirty="0">
                <a:solidFill>
                  <a:srgbClr val="FF0000"/>
                </a:solidFill>
              </a:rPr>
              <a:t> Gen</a:t>
            </a:r>
          </a:p>
        </p:txBody>
      </p:sp>
      <p:pic>
        <p:nvPicPr>
          <p:cNvPr id="10" name="Picture 9">
            <a:extLst>
              <a:ext uri="{FF2B5EF4-FFF2-40B4-BE49-F238E27FC236}">
                <a16:creationId xmlns:a16="http://schemas.microsoft.com/office/drawing/2014/main" id="{1B29B912-E042-1E46-A3FC-0A236CEF947D}"/>
              </a:ext>
            </a:extLst>
          </p:cNvPr>
          <p:cNvPicPr>
            <a:picLocks noChangeAspect="1"/>
          </p:cNvPicPr>
          <p:nvPr/>
        </p:nvPicPr>
        <p:blipFill>
          <a:blip r:embed="rId5"/>
          <a:stretch>
            <a:fillRect/>
          </a:stretch>
        </p:blipFill>
        <p:spPr>
          <a:xfrm>
            <a:off x="5366931" y="699872"/>
            <a:ext cx="5956300" cy="2997200"/>
          </a:xfrm>
          <a:prstGeom prst="rect">
            <a:avLst/>
          </a:prstGeom>
        </p:spPr>
      </p:pic>
    </p:spTree>
    <p:extLst>
      <p:ext uri="{BB962C8B-B14F-4D97-AF65-F5344CB8AC3E}">
        <p14:creationId xmlns:p14="http://schemas.microsoft.com/office/powerpoint/2010/main" val="389288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0" name="Rectangle 2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1" name="Picture 23">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2" name="Straight Connector 25">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27">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4" name="Rectangle 29">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31">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TextBox 16">
            <a:extLst>
              <a:ext uri="{FF2B5EF4-FFF2-40B4-BE49-F238E27FC236}">
                <a16:creationId xmlns:a16="http://schemas.microsoft.com/office/drawing/2014/main" id="{4FE33B69-AAB8-9645-AFF9-D6CDF7B286AF}"/>
              </a:ext>
            </a:extLst>
          </p:cNvPr>
          <p:cNvSpPr txBox="1"/>
          <p:nvPr/>
        </p:nvSpPr>
        <p:spPr>
          <a:xfrm>
            <a:off x="6585200" y="967167"/>
            <a:ext cx="4151306" cy="2374516"/>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4800" cap="all" dirty="0">
                <a:latin typeface="+mj-lt"/>
                <a:ea typeface="+mj-ea"/>
                <a:cs typeface="+mj-cs"/>
              </a:rPr>
              <a:t>Apple TV 2</a:t>
            </a:r>
            <a:r>
              <a:rPr lang="en-US" sz="4800" cap="all" baseline="30000" dirty="0">
                <a:latin typeface="+mj-lt"/>
                <a:ea typeface="+mj-ea"/>
                <a:cs typeface="+mj-cs"/>
              </a:rPr>
              <a:t>nd</a:t>
            </a:r>
            <a:r>
              <a:rPr lang="en-US" sz="4800" cap="all" dirty="0">
                <a:latin typeface="+mj-lt"/>
                <a:ea typeface="+mj-ea"/>
                <a:cs typeface="+mj-cs"/>
              </a:rPr>
              <a:t> Gen (2010)</a:t>
            </a:r>
          </a:p>
        </p:txBody>
      </p:sp>
      <p:pic>
        <p:nvPicPr>
          <p:cNvPr id="3" name="Picture 2">
            <a:extLst>
              <a:ext uri="{FF2B5EF4-FFF2-40B4-BE49-F238E27FC236}">
                <a16:creationId xmlns:a16="http://schemas.microsoft.com/office/drawing/2014/main" id="{C5CE3009-87BB-EE46-A83A-51EA4391019C}"/>
              </a:ext>
            </a:extLst>
          </p:cNvPr>
          <p:cNvPicPr>
            <a:picLocks noChangeAspect="1"/>
          </p:cNvPicPr>
          <p:nvPr/>
        </p:nvPicPr>
        <p:blipFill>
          <a:blip r:embed="rId3"/>
          <a:stretch>
            <a:fillRect/>
          </a:stretch>
        </p:blipFill>
        <p:spPr>
          <a:xfrm>
            <a:off x="1130029" y="860361"/>
            <a:ext cx="4960442" cy="4551205"/>
          </a:xfrm>
          <a:prstGeom prst="rect">
            <a:avLst/>
          </a:prstGeom>
        </p:spPr>
      </p:pic>
      <p:cxnSp>
        <p:nvCxnSpPr>
          <p:cNvPr id="46" name="Straight Connector 33">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7" name="Picture 35">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8" name="Straight Connector 37">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27279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1041</TotalTime>
  <Words>778</Words>
  <Application>Microsoft Macintosh PowerPoint</Application>
  <PresentationFormat>Widescreen</PresentationFormat>
  <Paragraphs>102</Paragraphs>
  <Slides>23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Gill Sans MT</vt:lpstr>
      <vt:lpstr>Wingdings</vt:lpstr>
      <vt:lpstr>Gallery</vt:lpstr>
      <vt:lpstr>Thanh</vt:lpstr>
      <vt:lpstr>How to Build a tvos app on ios PROJECT</vt:lpstr>
      <vt:lpstr>How to Build a tvos app on ios PROJECT</vt:lpstr>
      <vt:lpstr>Agenda</vt:lpstr>
      <vt:lpstr>tvOS &amp; Apple TV</vt:lpstr>
      <vt:lpstr>tvOS</vt:lpstr>
      <vt:lpstr>tvOS</vt:lpstr>
      <vt:lpstr>iTV Is Older Than iPhone</vt:lpstr>
      <vt:lpstr>PowerPoint Presentation</vt:lpstr>
      <vt:lpstr>PowerPoint Presentation</vt:lpstr>
      <vt:lpstr>Two ways to implement tvOS app</vt:lpstr>
      <vt:lpstr>Build tvos app on ios project</vt:lpstr>
      <vt:lpstr>What can reuse from iOs?</vt:lpstr>
      <vt:lpstr>Why not sharing UI code?</vt:lpstr>
      <vt:lpstr>PowerPoint Presentation</vt:lpstr>
      <vt:lpstr>Project structure</vt:lpstr>
      <vt:lpstr>PowerPoint Presentation</vt:lpstr>
      <vt:lpstr>Fastlane</vt:lpstr>
      <vt:lpstr>PowerPoint Presentation</vt:lpstr>
      <vt:lpstr>PowerPoint Presentation</vt:lpstr>
      <vt:lpstr>Run fastlane</vt:lpstr>
      <vt:lpstr>PowerPoint Presentation</vt:lpstr>
      <vt:lpstr>Cocoa pod</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work with iOS and TVOS in a same project</dc:title>
  <dc:creator>51103226@stu.hcmut.edu.vn</dc:creator>
  <cp:lastModifiedBy>Ta, Thanh</cp:lastModifiedBy>
  <cp:revision>49</cp:revision>
  <dcterms:created xsi:type="dcterms:W3CDTF">2018-08-18T11:42:30Z</dcterms:created>
  <dcterms:modified xsi:type="dcterms:W3CDTF">2018-08-27T09:32:27Z</dcterms:modified>
</cp:coreProperties>
</file>