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69" r:id="rId2"/>
    <p:sldId id="256" r:id="rId3"/>
    <p:sldId id="270" r:id="rId4"/>
    <p:sldId id="257" r:id="rId5"/>
    <p:sldId id="258" r:id="rId6"/>
    <p:sldId id="274" r:id="rId7"/>
    <p:sldId id="273" r:id="rId8"/>
    <p:sldId id="271" r:id="rId9"/>
    <p:sldId id="272" r:id="rId10"/>
    <p:sldId id="264" r:id="rId11"/>
    <p:sldId id="265" r:id="rId12"/>
    <p:sldId id="260" r:id="rId13"/>
    <p:sldId id="262" r:id="rId14"/>
    <p:sldId id="261" r:id="rId15"/>
    <p:sldId id="266" r:id="rId16"/>
    <p:sldId id="267" r:id="rId17"/>
    <p:sldId id="275" r:id="rId18"/>
    <p:sldId id="268" r:id="rId19"/>
    <p:sldId id="277" r:id="rId20"/>
    <p:sldId id="278" r:id="rId21"/>
    <p:sldId id="279" r:id="rId22"/>
    <p:sldId id="280"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7"/>
  </p:normalViewPr>
  <p:slideViewPr>
    <p:cSldViewPr snapToGrid="0" snapToObjects="1">
      <p:cViewPr>
        <p:scale>
          <a:sx n="83" d="100"/>
          <a:sy n="8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EF39-0A23-2849-AD72-02A6A4EAEF84}" type="doc">
      <dgm:prSet loTypeId="urn:microsoft.com/office/officeart/2005/8/layout/pyramid1" loCatId="" qsTypeId="urn:microsoft.com/office/officeart/2005/8/quickstyle/simple1" qsCatId="simple" csTypeId="urn:microsoft.com/office/officeart/2005/8/colors/accent1_2" csCatId="accent1" phldr="1"/>
      <dgm:spPr/>
    </dgm:pt>
    <dgm:pt modelId="{6CECB619-02CB-754F-AF3B-F45DDF0F73D1}">
      <dgm:prSet phldrT="[Text]" custT="1"/>
      <dgm:spPr>
        <a:solidFill>
          <a:srgbClr val="FFFF00"/>
        </a:solidFill>
      </dgm:spPr>
      <dgm:t>
        <a:bodyPr tIns="274320"/>
        <a:lstStyle/>
        <a:p>
          <a:r>
            <a:rPr lang="en-US" sz="3500" dirty="0"/>
            <a:t>UI</a:t>
          </a:r>
        </a:p>
      </dgm:t>
    </dgm:pt>
    <dgm:pt modelId="{ABEDE3E2-B4CD-7D40-A3DF-700DC0DAE2A3}" type="parTrans" cxnId="{B364AE08-B62D-FB41-B479-9C202F71B825}">
      <dgm:prSet/>
      <dgm:spPr/>
      <dgm:t>
        <a:bodyPr/>
        <a:lstStyle/>
        <a:p>
          <a:endParaRPr lang="en-US"/>
        </a:p>
      </dgm:t>
    </dgm:pt>
    <dgm:pt modelId="{0108758B-BFD9-DF4A-BD85-DA33E41ACD35}" type="sibTrans" cxnId="{B364AE08-B62D-FB41-B479-9C202F71B825}">
      <dgm:prSet/>
      <dgm:spPr/>
      <dgm:t>
        <a:bodyPr/>
        <a:lstStyle/>
        <a:p>
          <a:endParaRPr lang="en-US"/>
        </a:p>
      </dgm:t>
    </dgm:pt>
    <dgm:pt modelId="{821DD430-72DA-B344-881E-843485907476}">
      <dgm:prSet phldrT="[Text]" custT="1"/>
      <dgm:spPr>
        <a:solidFill>
          <a:srgbClr val="92D050"/>
        </a:solidFill>
      </dgm:spPr>
      <dgm:t>
        <a:bodyPr tIns="182880"/>
        <a:lstStyle/>
        <a:p>
          <a:r>
            <a:rPr lang="en-US" sz="3500" dirty="0"/>
            <a:t>Business Logic</a:t>
          </a:r>
        </a:p>
      </dgm:t>
    </dgm:pt>
    <dgm:pt modelId="{55AE372F-5C09-D94F-9A95-ABA5C47C9744}" type="parTrans" cxnId="{2DAC3356-4C25-D34A-99B0-C376DB877790}">
      <dgm:prSet/>
      <dgm:spPr/>
      <dgm:t>
        <a:bodyPr/>
        <a:lstStyle/>
        <a:p>
          <a:endParaRPr lang="en-US"/>
        </a:p>
      </dgm:t>
    </dgm:pt>
    <dgm:pt modelId="{C4118887-6848-7749-8F1E-FF650605648F}" type="sibTrans" cxnId="{2DAC3356-4C25-D34A-99B0-C376DB877790}">
      <dgm:prSet/>
      <dgm:spPr/>
      <dgm:t>
        <a:bodyPr/>
        <a:lstStyle/>
        <a:p>
          <a:endParaRPr lang="en-US"/>
        </a:p>
      </dgm:t>
    </dgm:pt>
    <dgm:pt modelId="{AAD80F29-4C79-9D48-B20E-B9AD290B58B6}">
      <dgm:prSet phldrT="[Text]" custT="1"/>
      <dgm:spPr>
        <a:solidFill>
          <a:srgbClr val="00B050"/>
        </a:solidFill>
      </dgm:spPr>
      <dgm:t>
        <a:bodyPr tIns="182880"/>
        <a:lstStyle/>
        <a:p>
          <a:r>
            <a:rPr lang="en-US" sz="3500" dirty="0"/>
            <a:t>3</a:t>
          </a:r>
          <a:r>
            <a:rPr lang="en-US" sz="3500" baseline="30000" dirty="0"/>
            <a:t>rd</a:t>
          </a:r>
          <a:r>
            <a:rPr lang="en-US" sz="3500" dirty="0"/>
            <a:t> Party Libs </a:t>
          </a:r>
        </a:p>
      </dgm:t>
    </dgm:pt>
    <dgm:pt modelId="{6E4797EA-68DC-AC41-BBA0-795C4BFF9E52}" type="parTrans" cxnId="{A43FFEC0-2DC6-7E42-804A-5F7E7CF420A8}">
      <dgm:prSet/>
      <dgm:spPr/>
      <dgm:t>
        <a:bodyPr/>
        <a:lstStyle/>
        <a:p>
          <a:endParaRPr lang="en-US"/>
        </a:p>
      </dgm:t>
    </dgm:pt>
    <dgm:pt modelId="{E55932B2-EEC7-C64F-AFF2-7080118A1F93}" type="sibTrans" cxnId="{A43FFEC0-2DC6-7E42-804A-5F7E7CF420A8}">
      <dgm:prSet/>
      <dgm:spPr/>
      <dgm:t>
        <a:bodyPr/>
        <a:lstStyle/>
        <a:p>
          <a:endParaRPr lang="en-US"/>
        </a:p>
      </dgm:t>
    </dgm:pt>
    <dgm:pt modelId="{F36EB655-23BE-954B-A7CC-1A6E701BF1AB}">
      <dgm:prSet custT="1"/>
      <dgm:spPr>
        <a:solidFill>
          <a:srgbClr val="00B0F0"/>
        </a:solidFill>
      </dgm:spPr>
      <dgm:t>
        <a:bodyPr tIns="182880"/>
        <a:lstStyle/>
        <a:p>
          <a:r>
            <a:rPr lang="en-US" sz="3500" dirty="0"/>
            <a:t>Core Framework</a:t>
          </a:r>
        </a:p>
      </dgm:t>
    </dgm:pt>
    <dgm:pt modelId="{3366B825-FD55-FA45-80D3-27A829886ECA}" type="parTrans" cxnId="{38D741F0-C13A-AA47-B59B-7E935F84F300}">
      <dgm:prSet/>
      <dgm:spPr/>
      <dgm:t>
        <a:bodyPr/>
        <a:lstStyle/>
        <a:p>
          <a:endParaRPr lang="en-US"/>
        </a:p>
      </dgm:t>
    </dgm:pt>
    <dgm:pt modelId="{696CD272-DE76-7D46-AA9B-23D743173010}" type="sibTrans" cxnId="{38D741F0-C13A-AA47-B59B-7E935F84F300}">
      <dgm:prSet/>
      <dgm:spPr/>
      <dgm:t>
        <a:bodyPr/>
        <a:lstStyle/>
        <a:p>
          <a:endParaRPr lang="en-US"/>
        </a:p>
      </dgm:t>
    </dgm:pt>
    <dgm:pt modelId="{A9AB4457-C51D-9E49-9951-93F76257EFD3}" type="pres">
      <dgm:prSet presAssocID="{5D96EF39-0A23-2849-AD72-02A6A4EAEF84}" presName="Name0" presStyleCnt="0">
        <dgm:presLayoutVars>
          <dgm:dir/>
          <dgm:animLvl val="lvl"/>
          <dgm:resizeHandles val="exact"/>
        </dgm:presLayoutVars>
      </dgm:prSet>
      <dgm:spPr/>
    </dgm:pt>
    <dgm:pt modelId="{F33AA027-78B2-3B4B-B623-263B8BD69826}" type="pres">
      <dgm:prSet presAssocID="{6CECB619-02CB-754F-AF3B-F45DDF0F73D1}" presName="Name8" presStyleCnt="0"/>
      <dgm:spPr/>
    </dgm:pt>
    <dgm:pt modelId="{AEED7C57-8A77-9D4D-9E65-8ACBB8B45B91}" type="pres">
      <dgm:prSet presAssocID="{6CECB619-02CB-754F-AF3B-F45DDF0F73D1}" presName="level" presStyleLbl="node1" presStyleIdx="0" presStyleCnt="4">
        <dgm:presLayoutVars>
          <dgm:chMax val="1"/>
          <dgm:bulletEnabled val="1"/>
        </dgm:presLayoutVars>
      </dgm:prSet>
      <dgm:spPr/>
    </dgm:pt>
    <dgm:pt modelId="{2C7EB3C7-7CBB-C142-B831-32295722BD13}" type="pres">
      <dgm:prSet presAssocID="{6CECB619-02CB-754F-AF3B-F45DDF0F73D1}" presName="levelTx" presStyleLbl="revTx" presStyleIdx="0" presStyleCnt="0">
        <dgm:presLayoutVars>
          <dgm:chMax val="1"/>
          <dgm:bulletEnabled val="1"/>
        </dgm:presLayoutVars>
      </dgm:prSet>
      <dgm:spPr/>
    </dgm:pt>
    <dgm:pt modelId="{3994D195-6096-DD47-B568-37C7EA485887}" type="pres">
      <dgm:prSet presAssocID="{821DD430-72DA-B344-881E-843485907476}" presName="Name8" presStyleCnt="0"/>
      <dgm:spPr/>
    </dgm:pt>
    <dgm:pt modelId="{203788DE-967D-D748-BE85-67400C539E15}" type="pres">
      <dgm:prSet presAssocID="{821DD430-72DA-B344-881E-843485907476}" presName="level" presStyleLbl="node1" presStyleIdx="1" presStyleCnt="4">
        <dgm:presLayoutVars>
          <dgm:chMax val="1"/>
          <dgm:bulletEnabled val="1"/>
        </dgm:presLayoutVars>
      </dgm:prSet>
      <dgm:spPr/>
    </dgm:pt>
    <dgm:pt modelId="{D202798D-99FD-A646-8438-AB13FFFA6B81}" type="pres">
      <dgm:prSet presAssocID="{821DD430-72DA-B344-881E-843485907476}" presName="levelTx" presStyleLbl="revTx" presStyleIdx="0" presStyleCnt="0">
        <dgm:presLayoutVars>
          <dgm:chMax val="1"/>
          <dgm:bulletEnabled val="1"/>
        </dgm:presLayoutVars>
      </dgm:prSet>
      <dgm:spPr/>
    </dgm:pt>
    <dgm:pt modelId="{3F05ABEA-3045-5941-91FE-73314F130906}" type="pres">
      <dgm:prSet presAssocID="{AAD80F29-4C79-9D48-B20E-B9AD290B58B6}" presName="Name8" presStyleCnt="0"/>
      <dgm:spPr/>
    </dgm:pt>
    <dgm:pt modelId="{4494887C-F1BF-1246-9157-625EAB355FDA}" type="pres">
      <dgm:prSet presAssocID="{AAD80F29-4C79-9D48-B20E-B9AD290B58B6}" presName="level" presStyleLbl="node1" presStyleIdx="2" presStyleCnt="4">
        <dgm:presLayoutVars>
          <dgm:chMax val="1"/>
          <dgm:bulletEnabled val="1"/>
        </dgm:presLayoutVars>
      </dgm:prSet>
      <dgm:spPr/>
    </dgm:pt>
    <dgm:pt modelId="{D728F48A-A7E3-AE4A-87C9-911838DCFFB9}" type="pres">
      <dgm:prSet presAssocID="{AAD80F29-4C79-9D48-B20E-B9AD290B58B6}" presName="levelTx" presStyleLbl="revTx" presStyleIdx="0" presStyleCnt="0">
        <dgm:presLayoutVars>
          <dgm:chMax val="1"/>
          <dgm:bulletEnabled val="1"/>
        </dgm:presLayoutVars>
      </dgm:prSet>
      <dgm:spPr/>
    </dgm:pt>
    <dgm:pt modelId="{0C5EEBD2-BEBF-EC4F-B46F-B87C91B34C77}" type="pres">
      <dgm:prSet presAssocID="{F36EB655-23BE-954B-A7CC-1A6E701BF1AB}" presName="Name8" presStyleCnt="0"/>
      <dgm:spPr/>
    </dgm:pt>
    <dgm:pt modelId="{A5384934-B3C3-0A44-8430-59BD66601EB5}" type="pres">
      <dgm:prSet presAssocID="{F36EB655-23BE-954B-A7CC-1A6E701BF1AB}" presName="level" presStyleLbl="node1" presStyleIdx="3" presStyleCnt="4">
        <dgm:presLayoutVars>
          <dgm:chMax val="1"/>
          <dgm:bulletEnabled val="1"/>
        </dgm:presLayoutVars>
      </dgm:prSet>
      <dgm:spPr/>
    </dgm:pt>
    <dgm:pt modelId="{77DE9D79-D620-6A4C-808B-93C6846AB622}" type="pres">
      <dgm:prSet presAssocID="{F36EB655-23BE-954B-A7CC-1A6E701BF1AB}" presName="levelTx" presStyleLbl="revTx" presStyleIdx="0" presStyleCnt="0">
        <dgm:presLayoutVars>
          <dgm:chMax val="1"/>
          <dgm:bulletEnabled val="1"/>
        </dgm:presLayoutVars>
      </dgm:prSet>
      <dgm:spPr/>
    </dgm:pt>
  </dgm:ptLst>
  <dgm:cxnLst>
    <dgm:cxn modelId="{B364AE08-B62D-FB41-B479-9C202F71B825}" srcId="{5D96EF39-0A23-2849-AD72-02A6A4EAEF84}" destId="{6CECB619-02CB-754F-AF3B-F45DDF0F73D1}" srcOrd="0" destOrd="0" parTransId="{ABEDE3E2-B4CD-7D40-A3DF-700DC0DAE2A3}" sibTransId="{0108758B-BFD9-DF4A-BD85-DA33E41ACD35}"/>
    <dgm:cxn modelId="{9786520C-ACC6-CF49-9F22-1927E60C0C78}" type="presOf" srcId="{821DD430-72DA-B344-881E-843485907476}" destId="{203788DE-967D-D748-BE85-67400C539E15}" srcOrd="0" destOrd="0" presId="urn:microsoft.com/office/officeart/2005/8/layout/pyramid1"/>
    <dgm:cxn modelId="{98E88127-2EAE-C14A-ADEA-A3B23F2FAB16}" type="presOf" srcId="{AAD80F29-4C79-9D48-B20E-B9AD290B58B6}" destId="{D728F48A-A7E3-AE4A-87C9-911838DCFFB9}" srcOrd="1" destOrd="0" presId="urn:microsoft.com/office/officeart/2005/8/layout/pyramid1"/>
    <dgm:cxn modelId="{5B80144A-121C-0F45-AD3B-A1D5CDF145D3}" type="presOf" srcId="{F36EB655-23BE-954B-A7CC-1A6E701BF1AB}" destId="{77DE9D79-D620-6A4C-808B-93C6846AB622}" srcOrd="1" destOrd="0" presId="urn:microsoft.com/office/officeart/2005/8/layout/pyramid1"/>
    <dgm:cxn modelId="{2DAC3356-4C25-D34A-99B0-C376DB877790}" srcId="{5D96EF39-0A23-2849-AD72-02A6A4EAEF84}" destId="{821DD430-72DA-B344-881E-843485907476}" srcOrd="1" destOrd="0" parTransId="{55AE372F-5C09-D94F-9A95-ABA5C47C9744}" sibTransId="{C4118887-6848-7749-8F1E-FF650605648F}"/>
    <dgm:cxn modelId="{8360A173-01E8-9F49-8923-1A188AC69A15}" type="presOf" srcId="{AAD80F29-4C79-9D48-B20E-B9AD290B58B6}" destId="{4494887C-F1BF-1246-9157-625EAB355FDA}" srcOrd="0" destOrd="0" presId="urn:microsoft.com/office/officeart/2005/8/layout/pyramid1"/>
    <dgm:cxn modelId="{5800AB88-D27C-494C-B38F-4238FA58A49F}" type="presOf" srcId="{821DD430-72DA-B344-881E-843485907476}" destId="{D202798D-99FD-A646-8438-AB13FFFA6B81}" srcOrd="1" destOrd="0" presId="urn:microsoft.com/office/officeart/2005/8/layout/pyramid1"/>
    <dgm:cxn modelId="{CED026A1-6B8D-DC45-80F2-62DB420D5E6A}" type="presOf" srcId="{6CECB619-02CB-754F-AF3B-F45DDF0F73D1}" destId="{AEED7C57-8A77-9D4D-9E65-8ACBB8B45B91}" srcOrd="0" destOrd="0" presId="urn:microsoft.com/office/officeart/2005/8/layout/pyramid1"/>
    <dgm:cxn modelId="{3C74B1A2-54A3-8B49-ABDA-8240CF2F1B3A}" type="presOf" srcId="{5D96EF39-0A23-2849-AD72-02A6A4EAEF84}" destId="{A9AB4457-C51D-9E49-9951-93F76257EFD3}" srcOrd="0" destOrd="0" presId="urn:microsoft.com/office/officeart/2005/8/layout/pyramid1"/>
    <dgm:cxn modelId="{A43FFEC0-2DC6-7E42-804A-5F7E7CF420A8}" srcId="{5D96EF39-0A23-2849-AD72-02A6A4EAEF84}" destId="{AAD80F29-4C79-9D48-B20E-B9AD290B58B6}" srcOrd="2" destOrd="0" parTransId="{6E4797EA-68DC-AC41-BBA0-795C4BFF9E52}" sibTransId="{E55932B2-EEC7-C64F-AFF2-7080118A1F93}"/>
    <dgm:cxn modelId="{B3EE13DE-766B-DD44-A3A3-AEE172529514}" type="presOf" srcId="{6CECB619-02CB-754F-AF3B-F45DDF0F73D1}" destId="{2C7EB3C7-7CBB-C142-B831-32295722BD13}" srcOrd="1" destOrd="0" presId="urn:microsoft.com/office/officeart/2005/8/layout/pyramid1"/>
    <dgm:cxn modelId="{AED08DDE-09F7-8946-BDBC-570EC27EEC0C}" type="presOf" srcId="{F36EB655-23BE-954B-A7CC-1A6E701BF1AB}" destId="{A5384934-B3C3-0A44-8430-59BD66601EB5}" srcOrd="0" destOrd="0" presId="urn:microsoft.com/office/officeart/2005/8/layout/pyramid1"/>
    <dgm:cxn modelId="{38D741F0-C13A-AA47-B59B-7E935F84F300}" srcId="{5D96EF39-0A23-2849-AD72-02A6A4EAEF84}" destId="{F36EB655-23BE-954B-A7CC-1A6E701BF1AB}" srcOrd="3" destOrd="0" parTransId="{3366B825-FD55-FA45-80D3-27A829886ECA}" sibTransId="{696CD272-DE76-7D46-AA9B-23D743173010}"/>
    <dgm:cxn modelId="{BAABD42E-F588-BC45-B879-0374C7485146}" type="presParOf" srcId="{A9AB4457-C51D-9E49-9951-93F76257EFD3}" destId="{F33AA027-78B2-3B4B-B623-263B8BD69826}" srcOrd="0" destOrd="0" presId="urn:microsoft.com/office/officeart/2005/8/layout/pyramid1"/>
    <dgm:cxn modelId="{E1BE662C-757F-0742-A395-47217F4DA1A0}" type="presParOf" srcId="{F33AA027-78B2-3B4B-B623-263B8BD69826}" destId="{AEED7C57-8A77-9D4D-9E65-8ACBB8B45B91}" srcOrd="0" destOrd="0" presId="urn:microsoft.com/office/officeart/2005/8/layout/pyramid1"/>
    <dgm:cxn modelId="{D6FC80A5-DC33-CA47-828A-0C623EF4F692}" type="presParOf" srcId="{F33AA027-78B2-3B4B-B623-263B8BD69826}" destId="{2C7EB3C7-7CBB-C142-B831-32295722BD13}" srcOrd="1" destOrd="0" presId="urn:microsoft.com/office/officeart/2005/8/layout/pyramid1"/>
    <dgm:cxn modelId="{F949C087-2D4E-D34B-AA09-29404067D7EA}" type="presParOf" srcId="{A9AB4457-C51D-9E49-9951-93F76257EFD3}" destId="{3994D195-6096-DD47-B568-37C7EA485887}" srcOrd="1" destOrd="0" presId="urn:microsoft.com/office/officeart/2005/8/layout/pyramid1"/>
    <dgm:cxn modelId="{AEA73CA4-C82A-044B-9D61-BFB760404318}" type="presParOf" srcId="{3994D195-6096-DD47-B568-37C7EA485887}" destId="{203788DE-967D-D748-BE85-67400C539E15}" srcOrd="0" destOrd="0" presId="urn:microsoft.com/office/officeart/2005/8/layout/pyramid1"/>
    <dgm:cxn modelId="{655E9B12-A6BF-DF42-A0BF-8AAAB35B85C8}" type="presParOf" srcId="{3994D195-6096-DD47-B568-37C7EA485887}" destId="{D202798D-99FD-A646-8438-AB13FFFA6B81}" srcOrd="1" destOrd="0" presId="urn:microsoft.com/office/officeart/2005/8/layout/pyramid1"/>
    <dgm:cxn modelId="{8D5C4674-3719-C445-8905-6B80A266D2AC}" type="presParOf" srcId="{A9AB4457-C51D-9E49-9951-93F76257EFD3}" destId="{3F05ABEA-3045-5941-91FE-73314F130906}" srcOrd="2" destOrd="0" presId="urn:microsoft.com/office/officeart/2005/8/layout/pyramid1"/>
    <dgm:cxn modelId="{F1243AB5-99AF-7747-A6A7-EA4D735C0F2E}" type="presParOf" srcId="{3F05ABEA-3045-5941-91FE-73314F130906}" destId="{4494887C-F1BF-1246-9157-625EAB355FDA}" srcOrd="0" destOrd="0" presId="urn:microsoft.com/office/officeart/2005/8/layout/pyramid1"/>
    <dgm:cxn modelId="{66177444-B784-904E-93CD-B27CBD777004}" type="presParOf" srcId="{3F05ABEA-3045-5941-91FE-73314F130906}" destId="{D728F48A-A7E3-AE4A-87C9-911838DCFFB9}" srcOrd="1" destOrd="0" presId="urn:microsoft.com/office/officeart/2005/8/layout/pyramid1"/>
    <dgm:cxn modelId="{7ECC8DA1-7652-5349-8601-00B14600EA8A}" type="presParOf" srcId="{A9AB4457-C51D-9E49-9951-93F76257EFD3}" destId="{0C5EEBD2-BEBF-EC4F-B46F-B87C91B34C77}" srcOrd="3" destOrd="0" presId="urn:microsoft.com/office/officeart/2005/8/layout/pyramid1"/>
    <dgm:cxn modelId="{9D8B083F-33C8-AD4D-86AB-B29A6F5FB6BD}" type="presParOf" srcId="{0C5EEBD2-BEBF-EC4F-B46F-B87C91B34C77}" destId="{A5384934-B3C3-0A44-8430-59BD66601EB5}" srcOrd="0" destOrd="0" presId="urn:microsoft.com/office/officeart/2005/8/layout/pyramid1"/>
    <dgm:cxn modelId="{92D42A4B-4996-2C46-879E-DCFC882063BD}" type="presParOf" srcId="{0C5EEBD2-BEBF-EC4F-B46F-B87C91B34C77}" destId="{77DE9D79-D620-6A4C-808B-93C6846AB62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D7C57-8A77-9D4D-9E65-8ACBB8B45B91}">
      <dsp:nvSpPr>
        <dsp:cNvPr id="0" name=""/>
        <dsp:cNvSpPr/>
      </dsp:nvSpPr>
      <dsp:spPr>
        <a:xfrm>
          <a:off x="3601640" y="0"/>
          <a:ext cx="2401093" cy="862409"/>
        </a:xfrm>
        <a:prstGeom prst="trapezoid">
          <a:avLst>
            <a:gd name="adj" fmla="val 139208"/>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7432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UI</a:t>
          </a:r>
        </a:p>
      </dsp:txBody>
      <dsp:txXfrm>
        <a:off x="3601640" y="0"/>
        <a:ext cx="2401093" cy="862409"/>
      </dsp:txXfrm>
    </dsp:sp>
    <dsp:sp modelId="{203788DE-967D-D748-BE85-67400C539E15}">
      <dsp:nvSpPr>
        <dsp:cNvPr id="0" name=""/>
        <dsp:cNvSpPr/>
      </dsp:nvSpPr>
      <dsp:spPr>
        <a:xfrm>
          <a:off x="2401093" y="862409"/>
          <a:ext cx="4802187" cy="862409"/>
        </a:xfrm>
        <a:prstGeom prst="trapezoid">
          <a:avLst>
            <a:gd name="adj" fmla="val 139208"/>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Business Logic</a:t>
          </a:r>
        </a:p>
      </dsp:txBody>
      <dsp:txXfrm>
        <a:off x="3241476" y="862409"/>
        <a:ext cx="3121421" cy="862409"/>
      </dsp:txXfrm>
    </dsp:sp>
    <dsp:sp modelId="{4494887C-F1BF-1246-9157-625EAB355FDA}">
      <dsp:nvSpPr>
        <dsp:cNvPr id="0" name=""/>
        <dsp:cNvSpPr/>
      </dsp:nvSpPr>
      <dsp:spPr>
        <a:xfrm>
          <a:off x="1200546" y="1724819"/>
          <a:ext cx="7203281" cy="862409"/>
        </a:xfrm>
        <a:prstGeom prst="trapezoid">
          <a:avLst>
            <a:gd name="adj" fmla="val 139208"/>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3</a:t>
          </a:r>
          <a:r>
            <a:rPr lang="en-US" sz="3500" kern="1200" baseline="30000" dirty="0"/>
            <a:t>rd</a:t>
          </a:r>
          <a:r>
            <a:rPr lang="en-US" sz="3500" kern="1200" dirty="0"/>
            <a:t> Party Libs </a:t>
          </a:r>
        </a:p>
      </dsp:txBody>
      <dsp:txXfrm>
        <a:off x="2461121" y="1724819"/>
        <a:ext cx="4682132" cy="862409"/>
      </dsp:txXfrm>
    </dsp:sp>
    <dsp:sp modelId="{A5384934-B3C3-0A44-8430-59BD66601EB5}">
      <dsp:nvSpPr>
        <dsp:cNvPr id="0" name=""/>
        <dsp:cNvSpPr/>
      </dsp:nvSpPr>
      <dsp:spPr>
        <a:xfrm>
          <a:off x="0" y="2587228"/>
          <a:ext cx="9604375" cy="862409"/>
        </a:xfrm>
        <a:prstGeom prst="trapezoid">
          <a:avLst>
            <a:gd name="adj" fmla="val 139208"/>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Core Framework</a:t>
          </a:r>
        </a:p>
      </dsp:txBody>
      <dsp:txXfrm>
        <a:off x="1680765" y="2587228"/>
        <a:ext cx="6242843" cy="86240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8/27/18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Welcome</a:t>
            </a:r>
          </a:p>
          <a:p>
            <a:pPr marL="171450" indent="-171450">
              <a:buFontTx/>
              <a:buChar char="-"/>
            </a:pPr>
            <a:r>
              <a:rPr lang="en-US" dirty="0"/>
              <a:t>Introduce about myself</a:t>
            </a:r>
          </a:p>
        </p:txBody>
      </p:sp>
      <p:sp>
        <p:nvSpPr>
          <p:cNvPr id="4" name="Slide Number Placeholder 3"/>
          <p:cNvSpPr>
            <a:spLocks noGrp="1"/>
          </p:cNvSpPr>
          <p:nvPr>
            <p:ph type="sldNum" sz="quarter" idx="5"/>
          </p:nvPr>
        </p:nvSpPr>
        <p:spPr/>
        <p:txBody>
          <a:bodyPr/>
          <a:lstStyle/>
          <a:p>
            <a:fld id="{021361DD-1E38-BB4A-B605-BA873CC7A43C}" type="slidenum">
              <a:rPr lang="en-US" smtClean="0"/>
              <a:t>1</a:t>
            </a:fld>
            <a:endParaRPr lang="en-US"/>
          </a:p>
        </p:txBody>
      </p:sp>
    </p:spTree>
    <p:extLst>
      <p:ext uri="{BB962C8B-B14F-4D97-AF65-F5344CB8AC3E}">
        <p14:creationId xmlns:p14="http://schemas.microsoft.com/office/powerpoint/2010/main" val="142522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Different devices, one use touch on the screen, and one use the remote</a:t>
            </a:r>
          </a:p>
          <a:p>
            <a:pPr marL="171450" indent="-171450">
              <a:buFontTx/>
              <a:buChar char="-"/>
            </a:pPr>
            <a:r>
              <a:rPr lang="en-US" dirty="0"/>
              <a:t>Layout is different, size and color. iOS scroll vertical mostly meanwhile on Apple TV prefer to scroll horizontally</a:t>
            </a:r>
          </a:p>
          <a:p>
            <a:pPr marL="171450" indent="-171450">
              <a:buFontTx/>
              <a:buChar char="-"/>
            </a:pPr>
            <a:r>
              <a:rPr lang="en-US" dirty="0"/>
              <a:t>iOS need to care with orientation as well as multitasking on iPad (compact and regular) meanwhile on </a:t>
            </a:r>
            <a:r>
              <a:rPr lang="en-US" dirty="0" err="1"/>
              <a:t>tvOS</a:t>
            </a:r>
            <a:r>
              <a:rPr lang="en-US" dirty="0"/>
              <a:t> need to care about light and dark</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16</a:t>
            </a:fld>
            <a:endParaRPr lang="en-US"/>
          </a:p>
        </p:txBody>
      </p:sp>
    </p:spTree>
    <p:extLst>
      <p:ext uri="{BB962C8B-B14F-4D97-AF65-F5344CB8AC3E}">
        <p14:creationId xmlns:p14="http://schemas.microsoft.com/office/powerpoint/2010/main" val="178642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18</a:t>
            </a:fld>
            <a:endParaRPr lang="en-US"/>
          </a:p>
        </p:txBody>
      </p:sp>
    </p:spTree>
    <p:extLst>
      <p:ext uri="{BB962C8B-B14F-4D97-AF65-F5344CB8AC3E}">
        <p14:creationId xmlns:p14="http://schemas.microsoft.com/office/powerpoint/2010/main" val="49859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p:txBody>
      </p:sp>
      <p:sp>
        <p:nvSpPr>
          <p:cNvPr id="4" name="Slide Number Placeholder 3"/>
          <p:cNvSpPr>
            <a:spLocks noGrp="1"/>
          </p:cNvSpPr>
          <p:nvPr>
            <p:ph type="sldNum" sz="quarter" idx="5"/>
          </p:nvPr>
        </p:nvSpPr>
        <p:spPr/>
        <p:txBody>
          <a:bodyPr/>
          <a:lstStyle/>
          <a:p>
            <a:fld id="{021361DD-1E38-BB4A-B605-BA873CC7A43C}" type="slidenum">
              <a:rPr lang="en-US" smtClean="0"/>
              <a:t>2</a:t>
            </a:fld>
            <a:endParaRPr lang="en-US"/>
          </a:p>
        </p:txBody>
      </p:sp>
    </p:spTree>
    <p:extLst>
      <p:ext uri="{BB962C8B-B14F-4D97-AF65-F5344CB8AC3E}">
        <p14:creationId xmlns:p14="http://schemas.microsoft.com/office/powerpoint/2010/main" val="285082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p:txBody>
      </p:sp>
      <p:sp>
        <p:nvSpPr>
          <p:cNvPr id="4" name="Slide Number Placeholder 3"/>
          <p:cNvSpPr>
            <a:spLocks noGrp="1"/>
          </p:cNvSpPr>
          <p:nvPr>
            <p:ph type="sldNum" sz="quarter" idx="5"/>
          </p:nvPr>
        </p:nvSpPr>
        <p:spPr/>
        <p:txBody>
          <a:bodyPr/>
          <a:lstStyle/>
          <a:p>
            <a:fld id="{021361DD-1E38-BB4A-B605-BA873CC7A43C}" type="slidenum">
              <a:rPr lang="en-US" smtClean="0"/>
              <a:t>3</a:t>
            </a:fld>
            <a:endParaRPr lang="en-US"/>
          </a:p>
        </p:txBody>
      </p:sp>
    </p:spTree>
    <p:extLst>
      <p:ext uri="{BB962C8B-B14F-4D97-AF65-F5344CB8AC3E}">
        <p14:creationId xmlns:p14="http://schemas.microsoft.com/office/powerpoint/2010/main" val="392554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219156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make it easier to imagine, there are 1.2b iPhone + … meanwhile only have 75m Apple TV in end of 2017. (quite humble?)</a:t>
            </a:r>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73955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tvOS</a:t>
            </a:r>
            <a:r>
              <a:rPr lang="en-US" dirty="0"/>
              <a:t> 9 is 95% base on iOS 9</a:t>
            </a:r>
          </a:p>
        </p:txBody>
      </p:sp>
      <p:sp>
        <p:nvSpPr>
          <p:cNvPr id="4" name="Slide Number Placeholder 3"/>
          <p:cNvSpPr>
            <a:spLocks noGrp="1"/>
          </p:cNvSpPr>
          <p:nvPr>
            <p:ph type="sldNum" sz="quarter" idx="5"/>
          </p:nvPr>
        </p:nvSpPr>
        <p:spPr/>
        <p:txBody>
          <a:bodyPr/>
          <a:lstStyle/>
          <a:p>
            <a:fld id="{021361DD-1E38-BB4A-B605-BA873CC7A43C}" type="slidenum">
              <a:rPr lang="en-US" smtClean="0"/>
              <a:t>9</a:t>
            </a:fld>
            <a:endParaRPr lang="en-US"/>
          </a:p>
        </p:txBody>
      </p:sp>
    </p:spTree>
    <p:extLst>
      <p:ext uri="{BB962C8B-B14F-4D97-AF65-F5344CB8AC3E}">
        <p14:creationId xmlns:p14="http://schemas.microsoft.com/office/powerpoint/2010/main" val="363834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iPhone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iPhone OS 1, CPU: Samsung 32-but ARM</a:t>
            </a:r>
          </a:p>
          <a:p>
            <a:pPr marL="171450" indent="-171450">
              <a:buFontTx/>
              <a:buChar char="-"/>
            </a:pPr>
            <a:r>
              <a:rPr lang="en-US" sz="1200" b="0" i="0" u="none" strike="noStrike" kern="1200" dirty="0">
                <a:solidFill>
                  <a:schemeClr val="tx1"/>
                </a:solidFill>
                <a:effectLst/>
                <a:latin typeface="+mn-lt"/>
                <a:ea typeface="+mn-ea"/>
                <a:cs typeface="+mn-cs"/>
              </a:rPr>
              <a:t>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12</a:t>
            </a:fld>
            <a:endParaRPr lang="en-US"/>
          </a:p>
        </p:txBody>
      </p:sp>
    </p:spTree>
    <p:extLst>
      <p:ext uri="{BB962C8B-B14F-4D97-AF65-F5344CB8AC3E}">
        <p14:creationId xmlns:p14="http://schemas.microsoft.com/office/powerpoint/2010/main" val="227258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p:txBody>
      </p:sp>
      <p:sp>
        <p:nvSpPr>
          <p:cNvPr id="4" name="Slide Number Placeholder 3"/>
          <p:cNvSpPr>
            <a:spLocks noGrp="1"/>
          </p:cNvSpPr>
          <p:nvPr>
            <p:ph type="sldNum" sz="quarter" idx="5"/>
          </p:nvPr>
        </p:nvSpPr>
        <p:spPr/>
        <p:txBody>
          <a:bodyPr/>
          <a:lstStyle/>
          <a:p>
            <a:fld id="{021361DD-1E38-BB4A-B605-BA873CC7A43C}" type="slidenum">
              <a:rPr lang="en-US" smtClean="0"/>
              <a:t>13</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3</a:t>
            </a:r>
            <a:r>
              <a:rPr lang="en-US" sz="1200" b="1" i="0" u="none" strike="noStrike" kern="1200" baseline="30000" dirty="0">
                <a:solidFill>
                  <a:schemeClr val="tx1"/>
                </a:solidFill>
                <a:effectLst/>
                <a:latin typeface="+mn-lt"/>
                <a:ea typeface="+mn-ea"/>
                <a:cs typeface="+mn-cs"/>
              </a:rPr>
              <a:t>rd</a:t>
            </a:r>
            <a:r>
              <a:rPr lang="en-US" sz="1200" b="1" i="0" u="none" strike="noStrike" kern="1200" dirty="0">
                <a:solidFill>
                  <a:schemeClr val="tx1"/>
                </a:solidFill>
                <a:effectLst/>
                <a:latin typeface="+mn-lt"/>
                <a:ea typeface="+mn-ea"/>
                <a:cs typeface="+mn-cs"/>
              </a:rPr>
              <a:t> Libs: from Pod, Carthage, or adding framework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Core framework from Cocoa Touch framework, such as Foundation, </a:t>
            </a:r>
            <a:r>
              <a:rPr lang="en-US" sz="1200" b="1" i="0" u="none" strike="noStrike" kern="1200" dirty="0" err="1">
                <a:solidFill>
                  <a:schemeClr val="tx1"/>
                </a:solidFill>
                <a:effectLst/>
                <a:latin typeface="+mn-lt"/>
                <a:ea typeface="+mn-ea"/>
                <a:cs typeface="+mn-cs"/>
              </a:rPr>
              <a:t>UIKit</a:t>
            </a:r>
            <a:r>
              <a:rPr lang="en-US" sz="1200" b="1" i="0" u="none" strike="noStrike" kern="1200" dirty="0">
                <a:solidFill>
                  <a:schemeClr val="tx1"/>
                </a:solidFill>
                <a:effectLst/>
                <a:latin typeface="+mn-lt"/>
                <a:ea typeface="+mn-ea"/>
                <a:cs typeface="+mn-cs"/>
              </a:rPr>
              <a:t>, … </a:t>
            </a:r>
          </a:p>
        </p:txBody>
      </p:sp>
      <p:sp>
        <p:nvSpPr>
          <p:cNvPr id="4" name="Slide Number Placeholder 3"/>
          <p:cNvSpPr>
            <a:spLocks noGrp="1"/>
          </p:cNvSpPr>
          <p:nvPr>
            <p:ph type="sldNum" sz="quarter" idx="5"/>
          </p:nvPr>
        </p:nvSpPr>
        <p:spPr/>
        <p:txBody>
          <a:bodyPr/>
          <a:lstStyle/>
          <a:p>
            <a:fld id="{021361DD-1E38-BB4A-B605-BA873CC7A43C}" type="slidenum">
              <a:rPr lang="en-US" smtClean="0"/>
              <a:t>15</a:t>
            </a:fld>
            <a:endParaRPr lang="en-US"/>
          </a:p>
        </p:txBody>
      </p:sp>
    </p:spTree>
    <p:extLst>
      <p:ext uri="{BB962C8B-B14F-4D97-AF65-F5344CB8AC3E}">
        <p14:creationId xmlns:p14="http://schemas.microsoft.com/office/powerpoint/2010/main" val="1470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a@rakute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0854-28F4-0C4A-9648-EE26DB14A378}"/>
              </a:ext>
            </a:extLst>
          </p:cNvPr>
          <p:cNvSpPr>
            <a:spLocks noGrp="1"/>
          </p:cNvSpPr>
          <p:nvPr>
            <p:ph type="title"/>
          </p:nvPr>
        </p:nvSpPr>
        <p:spPr/>
        <p:txBody>
          <a:bodyPr>
            <a:normAutofit/>
          </a:bodyPr>
          <a:lstStyle/>
          <a:p>
            <a:r>
              <a:rPr lang="en-US" sz="4800" dirty="0"/>
              <a:t>Thanh</a:t>
            </a:r>
          </a:p>
        </p:txBody>
      </p:sp>
      <p:sp>
        <p:nvSpPr>
          <p:cNvPr id="3" name="Content Placeholder 2">
            <a:extLst>
              <a:ext uri="{FF2B5EF4-FFF2-40B4-BE49-F238E27FC236}">
                <a16:creationId xmlns:a16="http://schemas.microsoft.com/office/drawing/2014/main" id="{9F89656E-D126-4941-927C-FC527C0D7694}"/>
              </a:ext>
            </a:extLst>
          </p:cNvPr>
          <p:cNvSpPr>
            <a:spLocks noGrp="1"/>
          </p:cNvSpPr>
          <p:nvPr>
            <p:ph idx="1"/>
          </p:nvPr>
        </p:nvSpPr>
        <p:spPr/>
        <p:txBody>
          <a:bodyPr/>
          <a:lstStyle/>
          <a:p>
            <a:r>
              <a:rPr lang="en-US" sz="3200" dirty="0"/>
              <a:t>Software Engineer</a:t>
            </a:r>
          </a:p>
          <a:p>
            <a:r>
              <a:rPr lang="en-US" sz="3200" dirty="0"/>
              <a:t>Rakuten Viki</a:t>
            </a:r>
          </a:p>
          <a:p>
            <a:r>
              <a:rPr lang="en-US" sz="3200" dirty="0">
                <a:hlinkClick r:id="rId3"/>
              </a:rPr>
              <a:t>thanh.ta@rakuten.com</a:t>
            </a:r>
            <a:endParaRPr lang="en-US" sz="3200" dirty="0"/>
          </a:p>
          <a:p>
            <a:r>
              <a:rPr lang="en-US" sz="3200" dirty="0" err="1"/>
              <a:t>linkedin.com</a:t>
            </a:r>
            <a:r>
              <a:rPr lang="en-US" sz="3200" dirty="0"/>
              <a:t>/in/</a:t>
            </a:r>
            <a:r>
              <a:rPr lang="en-US" sz="3200" dirty="0" err="1"/>
              <a:t>thanhturin</a:t>
            </a:r>
            <a:r>
              <a:rPr lang="en-US" sz="3200" dirty="0"/>
              <a:t>/</a:t>
            </a:r>
          </a:p>
          <a:p>
            <a:endParaRPr lang="en-US" dirty="0"/>
          </a:p>
        </p:txBody>
      </p:sp>
    </p:spTree>
    <p:extLst>
      <p:ext uri="{BB962C8B-B14F-4D97-AF65-F5344CB8AC3E}">
        <p14:creationId xmlns:p14="http://schemas.microsoft.com/office/powerpoint/2010/main" val="261235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extBox 16">
            <a:extLst>
              <a:ext uri="{FF2B5EF4-FFF2-40B4-BE49-F238E27FC236}">
                <a16:creationId xmlns:a16="http://schemas.microsoft.com/office/drawing/2014/main" id="{4FE33B69-AAB8-9645-AFF9-D6CDF7B286AF}"/>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2</a:t>
            </a:r>
            <a:r>
              <a:rPr lang="en-US" sz="4800" cap="all" baseline="30000" dirty="0">
                <a:latin typeface="+mj-lt"/>
                <a:ea typeface="+mj-ea"/>
                <a:cs typeface="+mj-cs"/>
              </a:rPr>
              <a:t>nd</a:t>
            </a:r>
            <a:r>
              <a:rPr lang="en-US" sz="4800" cap="all" dirty="0">
                <a:latin typeface="+mj-lt"/>
                <a:ea typeface="+mj-ea"/>
                <a:cs typeface="+mj-cs"/>
              </a:rPr>
              <a:t> Gen (2010)</a:t>
            </a:r>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3"/>
          <a:stretch>
            <a:fillRect/>
          </a:stretch>
        </p:blipFill>
        <p:spPr>
          <a:xfrm>
            <a:off x="1130029" y="860361"/>
            <a:ext cx="4960442" cy="4551205"/>
          </a:xfrm>
          <a:prstGeom prst="rect">
            <a:avLst/>
          </a:prstGeom>
        </p:spPr>
      </p:pic>
      <p:cxnSp>
        <p:nvCxnSpPr>
          <p:cNvPr id="46" name="Straight Connector 3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3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4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Box 11">
            <a:extLst>
              <a:ext uri="{FF2B5EF4-FFF2-40B4-BE49-F238E27FC236}">
                <a16:creationId xmlns:a16="http://schemas.microsoft.com/office/drawing/2014/main" id="{BFAB766D-A5BE-9048-B7F4-B4157DB3A1D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5</a:t>
            </a:r>
            <a:r>
              <a:rPr lang="en-US" sz="4800" cap="all" baseline="30000" dirty="0">
                <a:latin typeface="+mj-lt"/>
                <a:ea typeface="+mj-ea"/>
                <a:cs typeface="+mj-cs"/>
              </a:rPr>
              <a:t>th</a:t>
            </a:r>
            <a:r>
              <a:rPr lang="en-US" sz="4800" cap="all" dirty="0">
                <a:latin typeface="+mj-lt"/>
                <a:ea typeface="+mj-ea"/>
                <a:cs typeface="+mj-cs"/>
              </a:rPr>
              <a:t> Gen (2017)</a:t>
            </a:r>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3"/>
          <a:stretch>
            <a:fillRect/>
          </a:stretch>
        </p:blipFill>
        <p:spPr>
          <a:xfrm>
            <a:off x="1130029" y="1033977"/>
            <a:ext cx="4960442" cy="4203974"/>
          </a:xfrm>
          <a:prstGeom prst="rect">
            <a:avLst/>
          </a:prstGeom>
        </p:spPr>
      </p:pic>
      <p:cxnSp>
        <p:nvCxnSpPr>
          <p:cNvPr id="50" name="Straight Connector 49">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2" name="Picture 51">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78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21">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4CC73FA-ED51-B640-A8A4-E95719356A60}"/>
              </a:ext>
            </a:extLst>
          </p:cNvPr>
          <p:cNvSpPr>
            <a:spLocks noGrp="1"/>
          </p:cNvSpPr>
          <p:nvPr>
            <p:ph type="title"/>
          </p:nvPr>
        </p:nvSpPr>
        <p:spPr>
          <a:xfrm>
            <a:off x="1776424" y="4460798"/>
            <a:ext cx="8637073" cy="558063"/>
          </a:xfrm>
        </p:spPr>
        <p:txBody>
          <a:bodyPr vert="horz" lIns="91440" tIns="45720" rIns="91440" bIns="0" rtlCol="0" anchor="b">
            <a:normAutofit/>
          </a:bodyPr>
          <a:lstStyle/>
          <a:p>
            <a:pPr algn="ctr"/>
            <a:r>
              <a:rPr lang="en-US" sz="3100" cap="none" dirty="0" err="1"/>
              <a:t>iTV</a:t>
            </a:r>
            <a:r>
              <a:rPr lang="en-US" sz="3100" cap="none" dirty="0"/>
              <a:t> Is Older Than iPhone</a:t>
            </a:r>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4"/>
          <a:stretch>
            <a:fillRect/>
          </a:stretch>
        </p:blipFill>
        <p:spPr>
          <a:xfrm>
            <a:off x="2979277" y="457200"/>
            <a:ext cx="1826157" cy="3239872"/>
          </a:xfrm>
          <a:prstGeom prst="rect">
            <a:avLst/>
          </a:prstGeom>
        </p:spPr>
      </p:pic>
      <p:cxnSp>
        <p:nvCxnSpPr>
          <p:cNvPr id="38" name="Straight Connector 25">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7">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29">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40989B-AF89-9648-B3E9-1609BC35A849}"/>
              </a:ext>
            </a:extLst>
          </p:cNvPr>
          <p:cNvSpPr txBox="1"/>
          <p:nvPr/>
        </p:nvSpPr>
        <p:spPr>
          <a:xfrm>
            <a:off x="2291147" y="3810836"/>
            <a:ext cx="3202415" cy="523220"/>
          </a:xfrm>
          <a:prstGeom prst="rect">
            <a:avLst/>
          </a:prstGeom>
          <a:noFill/>
        </p:spPr>
        <p:txBody>
          <a:bodyPr wrap="none" rtlCol="0">
            <a:spAutoFit/>
          </a:bodyPr>
          <a:lstStyle/>
          <a:p>
            <a:r>
              <a:rPr lang="en-US" sz="2800" dirty="0">
                <a:solidFill>
                  <a:srgbClr val="FF0000"/>
                </a:solidFill>
              </a:rPr>
              <a:t>2007: iPhone 1</a:t>
            </a:r>
            <a:r>
              <a:rPr lang="en-US" sz="2800" baseline="30000" dirty="0">
                <a:solidFill>
                  <a:srgbClr val="FF0000"/>
                </a:solidFill>
              </a:rPr>
              <a:t>st</a:t>
            </a:r>
            <a:r>
              <a:rPr lang="en-US" sz="2800" dirty="0">
                <a:solidFill>
                  <a:srgbClr val="FF0000"/>
                </a:solidFill>
              </a:rPr>
              <a:t> Gen</a:t>
            </a:r>
          </a:p>
        </p:txBody>
      </p:sp>
      <p:sp>
        <p:nvSpPr>
          <p:cNvPr id="31" name="TextBox 30">
            <a:extLst>
              <a:ext uri="{FF2B5EF4-FFF2-40B4-BE49-F238E27FC236}">
                <a16:creationId xmlns:a16="http://schemas.microsoft.com/office/drawing/2014/main" id="{5C65FE4B-DF3C-9B4C-A2E7-C4B9BBEC8DFF}"/>
              </a:ext>
            </a:extLst>
          </p:cNvPr>
          <p:cNvSpPr txBox="1"/>
          <p:nvPr/>
        </p:nvSpPr>
        <p:spPr>
          <a:xfrm>
            <a:off x="6832133" y="3797289"/>
            <a:ext cx="2723118" cy="523220"/>
          </a:xfrm>
          <a:prstGeom prst="rect">
            <a:avLst/>
          </a:prstGeom>
          <a:noFill/>
        </p:spPr>
        <p:txBody>
          <a:bodyPr wrap="none" rtlCol="0">
            <a:spAutoFit/>
          </a:bodyPr>
          <a:lstStyle/>
          <a:p>
            <a:r>
              <a:rPr lang="en-US" sz="2800" dirty="0">
                <a:solidFill>
                  <a:srgbClr val="FF0000"/>
                </a:solidFill>
              </a:rPr>
              <a:t>2006: </a:t>
            </a:r>
            <a:r>
              <a:rPr lang="en-US" sz="2800" dirty="0" err="1">
                <a:solidFill>
                  <a:srgbClr val="FF0000"/>
                </a:solidFill>
              </a:rPr>
              <a:t>iTV</a:t>
            </a:r>
            <a:r>
              <a:rPr lang="en-US" sz="2800" dirty="0">
                <a:solidFill>
                  <a:srgbClr val="FF0000"/>
                </a:solidFill>
              </a:rPr>
              <a:t> 1</a:t>
            </a:r>
            <a:r>
              <a:rPr lang="en-US" sz="2800" baseline="30000" dirty="0">
                <a:solidFill>
                  <a:srgbClr val="FF0000"/>
                </a:solidFill>
              </a:rPr>
              <a:t>st</a:t>
            </a:r>
            <a:r>
              <a:rPr lang="en-US" sz="2800" dirty="0">
                <a:solidFill>
                  <a:srgbClr val="FF0000"/>
                </a:solidFill>
              </a:rPr>
              <a:t> Gen</a:t>
            </a:r>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5"/>
          <a:stretch>
            <a:fillRect/>
          </a:stretch>
        </p:blipFill>
        <p:spPr>
          <a:xfrm>
            <a:off x="5366931" y="699872"/>
            <a:ext cx="5956300" cy="2997200"/>
          </a:xfrm>
          <a:prstGeom prst="rect">
            <a:avLst/>
          </a:prstGeom>
        </p:spPr>
      </p:pic>
    </p:spTree>
    <p:extLst>
      <p:ext uri="{BB962C8B-B14F-4D97-AF65-F5344CB8AC3E}">
        <p14:creationId xmlns:p14="http://schemas.microsoft.com/office/powerpoint/2010/main" val="38928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p:txBody>
          <a:bodyPr>
            <a:normAutofit/>
          </a:bodyPr>
          <a:lstStyle/>
          <a:p>
            <a:r>
              <a:rPr lang="en-US" sz="4000" cap="none" dirty="0"/>
              <a:t>Kinds Of Apple TV App</a:t>
            </a:r>
          </a:p>
        </p:txBody>
      </p:sp>
      <p:sp>
        <p:nvSpPr>
          <p:cNvPr id="7" name="Content Placeholder 6">
            <a:extLst>
              <a:ext uri="{FF2B5EF4-FFF2-40B4-BE49-F238E27FC236}">
                <a16:creationId xmlns:a16="http://schemas.microsoft.com/office/drawing/2014/main" id="{0303A2EC-88EB-5F49-8366-895D6A30378E}"/>
              </a:ext>
            </a:extLst>
          </p:cNvPr>
          <p:cNvSpPr>
            <a:spLocks noGrp="1"/>
          </p:cNvSpPr>
          <p:nvPr>
            <p:ph idx="1"/>
          </p:nvPr>
        </p:nvSpPr>
        <p:spPr/>
        <p:txBody>
          <a:bodyPr>
            <a:normAutofit/>
          </a:bodyPr>
          <a:lstStyle/>
          <a:p>
            <a:r>
              <a:rPr lang="en-US" sz="3600" dirty="0"/>
              <a:t>Traditional app:</a:t>
            </a:r>
          </a:p>
          <a:p>
            <a:pPr lvl="1"/>
            <a:r>
              <a:rPr lang="en-US" sz="3200" dirty="0"/>
              <a:t>Same techniques and frameworks used by iOS</a:t>
            </a:r>
          </a:p>
          <a:p>
            <a:r>
              <a:rPr lang="en-US" sz="3600" dirty="0"/>
              <a:t>Client-Server app:</a:t>
            </a:r>
          </a:p>
          <a:p>
            <a:pPr lvl="1"/>
            <a:r>
              <a:rPr lang="en-US" sz="3200" dirty="0"/>
              <a:t>TVML</a:t>
            </a:r>
          </a:p>
        </p:txBody>
      </p:sp>
    </p:spTree>
    <p:extLst>
      <p:ext uri="{BB962C8B-B14F-4D97-AF65-F5344CB8AC3E}">
        <p14:creationId xmlns:p14="http://schemas.microsoft.com/office/powerpoint/2010/main" val="25885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p:txBody>
          <a:bodyPr/>
          <a:lstStyle/>
          <a:p>
            <a:r>
              <a:rPr lang="en-US" dirty="0"/>
              <a:t>Build </a:t>
            </a:r>
            <a:r>
              <a:rPr lang="en-US" dirty="0" err="1"/>
              <a:t>tvos</a:t>
            </a:r>
            <a:r>
              <a:rPr lang="en-US" dirty="0"/>
              <a:t> app on </a:t>
            </a:r>
            <a:r>
              <a:rPr lang="en-US" dirty="0" err="1"/>
              <a:t>ios</a:t>
            </a:r>
            <a:r>
              <a:rPr lang="en-US" dirty="0"/>
              <a:t> project</a:t>
            </a:r>
          </a:p>
        </p:txBody>
      </p:sp>
      <p:sp>
        <p:nvSpPr>
          <p:cNvPr id="3" name="Text Placeholder 2">
            <a:extLst>
              <a:ext uri="{FF2B5EF4-FFF2-40B4-BE49-F238E27FC236}">
                <a16:creationId xmlns:a16="http://schemas.microsoft.com/office/drawing/2014/main" id="{37BAC5DA-7319-754C-983F-C160970338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960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544A-9481-1245-A376-C68D2AEC1BC5}"/>
              </a:ext>
            </a:extLst>
          </p:cNvPr>
          <p:cNvSpPr>
            <a:spLocks noGrp="1"/>
          </p:cNvSpPr>
          <p:nvPr>
            <p:ph type="title"/>
          </p:nvPr>
        </p:nvSpPr>
        <p:spPr/>
        <p:txBody>
          <a:bodyPr/>
          <a:lstStyle/>
          <a:p>
            <a:r>
              <a:rPr lang="en-US" dirty="0"/>
              <a:t>What can reuse from </a:t>
            </a:r>
            <a:r>
              <a:rPr lang="en-US" dirty="0" err="1"/>
              <a:t>iOs</a:t>
            </a:r>
            <a:r>
              <a:rPr lang="en-US" dirty="0"/>
              <a:t>?</a:t>
            </a:r>
          </a:p>
        </p:txBody>
      </p:sp>
      <p:graphicFrame>
        <p:nvGraphicFramePr>
          <p:cNvPr id="10" name="Content Placeholder 9">
            <a:extLst>
              <a:ext uri="{FF2B5EF4-FFF2-40B4-BE49-F238E27FC236}">
                <a16:creationId xmlns:a16="http://schemas.microsoft.com/office/drawing/2014/main" id="{D32E5080-A24F-C642-B1F9-A1A5D6359AFB}"/>
              </a:ext>
            </a:extLst>
          </p:cNvPr>
          <p:cNvGraphicFramePr>
            <a:graphicFrameLocks noGrp="1"/>
          </p:cNvGraphicFramePr>
          <p:nvPr>
            <p:ph idx="1"/>
            <p:extLst>
              <p:ext uri="{D42A27DB-BD31-4B8C-83A1-F6EECF244321}">
                <p14:modId xmlns:p14="http://schemas.microsoft.com/office/powerpoint/2010/main" val="251994710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6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AB02-4247-BC47-AFC4-69013992B5EA}"/>
              </a:ext>
            </a:extLst>
          </p:cNvPr>
          <p:cNvSpPr>
            <a:spLocks noGrp="1"/>
          </p:cNvSpPr>
          <p:nvPr>
            <p:ph type="title"/>
          </p:nvPr>
        </p:nvSpPr>
        <p:spPr/>
        <p:txBody>
          <a:bodyPr/>
          <a:lstStyle/>
          <a:p>
            <a:r>
              <a:rPr lang="en-US" dirty="0"/>
              <a:t>Why not sharing UI code?</a:t>
            </a:r>
          </a:p>
        </p:txBody>
      </p:sp>
      <p:sp>
        <p:nvSpPr>
          <p:cNvPr id="3" name="Content Placeholder 2">
            <a:extLst>
              <a:ext uri="{FF2B5EF4-FFF2-40B4-BE49-F238E27FC236}">
                <a16:creationId xmlns:a16="http://schemas.microsoft.com/office/drawing/2014/main" id="{8C7C5C73-A4B0-0049-AFBF-7E4044A77F1B}"/>
              </a:ext>
            </a:extLst>
          </p:cNvPr>
          <p:cNvSpPr>
            <a:spLocks noGrp="1"/>
          </p:cNvSpPr>
          <p:nvPr>
            <p:ph idx="1"/>
          </p:nvPr>
        </p:nvSpPr>
        <p:spPr>
          <a:xfrm>
            <a:off x="1451579" y="2015732"/>
            <a:ext cx="9946523" cy="3450613"/>
          </a:xfrm>
        </p:spPr>
        <p:txBody>
          <a:bodyPr>
            <a:normAutofit fontScale="92500"/>
          </a:bodyPr>
          <a:lstStyle/>
          <a:p>
            <a:r>
              <a:rPr lang="en-US" sz="3200" dirty="0"/>
              <a:t>Different devices </a:t>
            </a:r>
          </a:p>
          <a:p>
            <a:pPr marL="0" indent="0">
              <a:buNone/>
            </a:pPr>
            <a:r>
              <a:rPr lang="en-US" sz="3200" dirty="0">
                <a:sym typeface="Wingdings" pitchFamily="2" charset="2"/>
              </a:rPr>
              <a:t>	 Different User Behavior </a:t>
            </a:r>
          </a:p>
          <a:p>
            <a:pPr marL="0" indent="0">
              <a:buNone/>
            </a:pPr>
            <a:r>
              <a:rPr lang="en-US" sz="3200" dirty="0">
                <a:sym typeface="Wingdings" pitchFamily="2" charset="2"/>
              </a:rPr>
              <a:t>		 Different UI</a:t>
            </a:r>
            <a:endParaRPr lang="en-US" sz="3200" dirty="0"/>
          </a:p>
          <a:p>
            <a:r>
              <a:rPr lang="en-US" sz="3200" dirty="0"/>
              <a:t>iOS has Orientation meanwhile </a:t>
            </a:r>
            <a:r>
              <a:rPr lang="en-US" sz="3200" dirty="0" err="1"/>
              <a:t>tvOS</a:t>
            </a:r>
            <a:r>
              <a:rPr lang="en-US" sz="3200" dirty="0"/>
              <a:t> has Dark/Light mode</a:t>
            </a:r>
          </a:p>
          <a:p>
            <a:r>
              <a:rPr lang="en-US" sz="3200" dirty="0"/>
              <a:t>iOS has </a:t>
            </a:r>
            <a:r>
              <a:rPr lang="en-US" sz="3200" dirty="0" err="1"/>
              <a:t>WebKit</a:t>
            </a:r>
            <a:r>
              <a:rPr lang="en-US" sz="3200" dirty="0"/>
              <a:t> meanwhile </a:t>
            </a:r>
            <a:r>
              <a:rPr lang="en-US" sz="3200" dirty="0" err="1"/>
              <a:t>tvOS</a:t>
            </a:r>
            <a:r>
              <a:rPr lang="en-US" sz="3200" dirty="0"/>
              <a:t> has </a:t>
            </a:r>
            <a:r>
              <a:rPr lang="en-US" sz="3200" dirty="0" err="1"/>
              <a:t>TVUIKit</a:t>
            </a:r>
            <a:endParaRPr lang="en-US" sz="3200" dirty="0"/>
          </a:p>
          <a:p>
            <a:endParaRPr lang="en-US" sz="3200" dirty="0"/>
          </a:p>
          <a:p>
            <a:endParaRPr lang="en-US" sz="3200" dirty="0"/>
          </a:p>
        </p:txBody>
      </p:sp>
    </p:spTree>
    <p:extLst>
      <p:ext uri="{BB962C8B-B14F-4D97-AF65-F5344CB8AC3E}">
        <p14:creationId xmlns:p14="http://schemas.microsoft.com/office/powerpoint/2010/main" val="319041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28EBD8-954D-494F-BB81-A461B45946C4}"/>
              </a:ext>
            </a:extLst>
          </p:cNvPr>
          <p:cNvPicPr>
            <a:picLocks noChangeAspect="1"/>
          </p:cNvPicPr>
          <p:nvPr/>
        </p:nvPicPr>
        <p:blipFill>
          <a:blip r:embed="rId2"/>
          <a:stretch>
            <a:fillRect/>
          </a:stretch>
        </p:blipFill>
        <p:spPr>
          <a:xfrm>
            <a:off x="1739805" y="315344"/>
            <a:ext cx="8712389" cy="6227312"/>
          </a:xfrm>
          <a:prstGeom prst="rect">
            <a:avLst/>
          </a:prstGeom>
        </p:spPr>
      </p:pic>
    </p:spTree>
    <p:extLst>
      <p:ext uri="{BB962C8B-B14F-4D97-AF65-F5344CB8AC3E}">
        <p14:creationId xmlns:p14="http://schemas.microsoft.com/office/powerpoint/2010/main" val="229236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normAutofit/>
          </a:bodyPr>
          <a:lstStyle/>
          <a:p>
            <a:r>
              <a:rPr lang="en-US" sz="4400"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normAutofit/>
          </a:bodyPr>
          <a:lstStyle/>
          <a:p>
            <a:r>
              <a:rPr lang="en-US" sz="4000" dirty="0"/>
              <a:t>Fastlane is not supporting </a:t>
            </a:r>
            <a:r>
              <a:rPr lang="en-US" sz="4000" dirty="0" err="1"/>
              <a:t>tvOS</a:t>
            </a:r>
            <a:r>
              <a:rPr lang="en-US" sz="4000" dirty="0"/>
              <a:t> officially </a:t>
            </a:r>
          </a:p>
          <a:p>
            <a:r>
              <a:rPr lang="en-US" sz="4000" dirty="0"/>
              <a:t>Using </a:t>
            </a:r>
            <a:r>
              <a:rPr lang="en-US" sz="4000" b="1" i="1" dirty="0"/>
              <a:t>platform </a:t>
            </a:r>
            <a:r>
              <a:rPr lang="en-US" sz="4000" b="1" i="1"/>
              <a:t>tvos</a:t>
            </a:r>
            <a:r>
              <a:rPr lang="en-US" sz="4000"/>
              <a:t> </a:t>
            </a:r>
            <a:r>
              <a:rPr lang="en-US" sz="4000" dirty="0"/>
              <a:t>to define lane</a:t>
            </a:r>
          </a:p>
        </p:txBody>
      </p:sp>
    </p:spTree>
    <p:extLst>
      <p:ext uri="{BB962C8B-B14F-4D97-AF65-F5344CB8AC3E}">
        <p14:creationId xmlns:p14="http://schemas.microsoft.com/office/powerpoint/2010/main" val="215701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0955-9229-704C-99A7-736EF0BCBFEB}"/>
              </a:ext>
            </a:extLst>
          </p:cNvPr>
          <p:cNvPicPr>
            <a:picLocks noChangeAspect="1"/>
          </p:cNvPicPr>
          <p:nvPr/>
        </p:nvPicPr>
        <p:blipFill>
          <a:blip r:embed="rId2"/>
          <a:stretch>
            <a:fillRect/>
          </a:stretch>
        </p:blipFill>
        <p:spPr>
          <a:xfrm>
            <a:off x="3056641" y="643467"/>
            <a:ext cx="6078718" cy="4873234"/>
          </a:xfrm>
          <a:prstGeom prst="rect">
            <a:avLst/>
          </a:prstGeom>
        </p:spPr>
      </p:pic>
    </p:spTree>
    <p:extLst>
      <p:ext uri="{BB962C8B-B14F-4D97-AF65-F5344CB8AC3E}">
        <p14:creationId xmlns:p14="http://schemas.microsoft.com/office/powerpoint/2010/main" val="2436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2417779" y="802298"/>
            <a:ext cx="8637073" cy="2541431"/>
          </a:xfrm>
        </p:spPr>
        <p:txBody>
          <a:bodyPr>
            <a:normAutofit fontScale="90000"/>
          </a:bodyPr>
          <a:lstStyle/>
          <a:p>
            <a:pPr algn="ctr"/>
            <a:r>
              <a:rPr lang="en-US" dirty="0"/>
              <a:t>How to Build a </a:t>
            </a:r>
            <a:r>
              <a:rPr lang="en-US" cap="none" dirty="0" err="1">
                <a:latin typeface="Gill Sans MT" panose="020B0502020104020203" pitchFamily="34" charset="77"/>
              </a:rPr>
              <a:t>tv</a:t>
            </a:r>
            <a:r>
              <a:rPr lang="en-US" dirty="0" err="1"/>
              <a:t>os</a:t>
            </a:r>
            <a:r>
              <a:rPr lang="en-US" dirty="0"/>
              <a:t> app on </a:t>
            </a:r>
            <a:r>
              <a:rPr lang="en-US" cap="none" dirty="0" err="1"/>
              <a:t>i</a:t>
            </a:r>
            <a:r>
              <a:rPr lang="en-US" dirty="0" err="1"/>
              <a:t>os</a:t>
            </a:r>
            <a:r>
              <a:rPr lang="en-US" dirty="0"/>
              <a:t> PROJECT</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a:xfrm>
            <a:off x="2417780" y="3531204"/>
            <a:ext cx="8637072" cy="977621"/>
          </a:xfrm>
        </p:spPr>
        <p:txBody>
          <a:bodyPr/>
          <a:lstStyle/>
          <a:p>
            <a:endParaRPr lang="en-US" dirty="0"/>
          </a:p>
        </p:txBody>
      </p:sp>
    </p:spTree>
    <p:extLst>
      <p:ext uri="{BB962C8B-B14F-4D97-AF65-F5344CB8AC3E}">
        <p14:creationId xmlns:p14="http://schemas.microsoft.com/office/powerpoint/2010/main" val="127143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2">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04306F-B896-5A4A-9D1B-A795F83BABBF}"/>
              </a:ext>
            </a:extLst>
          </p:cNvPr>
          <p:cNvPicPr>
            <a:picLocks noChangeAspect="1"/>
          </p:cNvPicPr>
          <p:nvPr/>
        </p:nvPicPr>
        <p:blipFill>
          <a:blip r:embed="rId2"/>
          <a:stretch>
            <a:fillRect/>
          </a:stretch>
        </p:blipFill>
        <p:spPr>
          <a:xfrm>
            <a:off x="4177879" y="368958"/>
            <a:ext cx="3836241" cy="5422252"/>
          </a:xfrm>
          <a:prstGeom prst="rect">
            <a:avLst/>
          </a:prstGeom>
        </p:spPr>
      </p:pic>
    </p:spTree>
    <p:extLst>
      <p:ext uri="{BB962C8B-B14F-4D97-AF65-F5344CB8AC3E}">
        <p14:creationId xmlns:p14="http://schemas.microsoft.com/office/powerpoint/2010/main" val="121549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3321008-BE16-2442-8F02-F3F22FECFDF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Run fastlane</a:t>
            </a:r>
          </a:p>
        </p:txBody>
      </p:sp>
      <p:cxnSp>
        <p:nvCxnSpPr>
          <p:cNvPr id="49" name="Straight Connector 48">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8AC03099-C1AC-A845-A467-47A6716C89DA}"/>
              </a:ext>
            </a:extLst>
          </p:cNvPr>
          <p:cNvPicPr>
            <a:picLocks noChangeAspect="1"/>
          </p:cNvPicPr>
          <p:nvPr/>
        </p:nvPicPr>
        <p:blipFill>
          <a:blip r:embed="rId3"/>
          <a:stretch>
            <a:fillRect/>
          </a:stretch>
        </p:blipFill>
        <p:spPr>
          <a:xfrm>
            <a:off x="7840069" y="759661"/>
            <a:ext cx="3693150" cy="1643451"/>
          </a:xfrm>
          <a:prstGeom prst="rect">
            <a:avLst/>
          </a:prstGeom>
        </p:spPr>
      </p:pic>
      <p:pic>
        <p:nvPicPr>
          <p:cNvPr id="7" name="Content Placeholder 6">
            <a:extLst>
              <a:ext uri="{FF2B5EF4-FFF2-40B4-BE49-F238E27FC236}">
                <a16:creationId xmlns:a16="http://schemas.microsoft.com/office/drawing/2014/main" id="{CEB20334-D414-B047-BDF4-84A3B974196C}"/>
              </a:ext>
            </a:extLst>
          </p:cNvPr>
          <p:cNvPicPr>
            <a:picLocks noGrp="1" noChangeAspect="1"/>
          </p:cNvPicPr>
          <p:nvPr>
            <p:ph idx="1"/>
          </p:nvPr>
        </p:nvPicPr>
        <p:blipFill>
          <a:blip r:embed="rId4"/>
          <a:stretch>
            <a:fillRect/>
          </a:stretch>
        </p:blipFill>
        <p:spPr>
          <a:xfrm>
            <a:off x="4252265" y="2293918"/>
            <a:ext cx="3687168" cy="1640789"/>
          </a:xfrm>
          <a:prstGeom prst="rect">
            <a:avLst/>
          </a:prstGeom>
        </p:spPr>
      </p:pic>
      <p:pic>
        <p:nvPicPr>
          <p:cNvPr id="9" name="Picture 8">
            <a:extLst>
              <a:ext uri="{FF2B5EF4-FFF2-40B4-BE49-F238E27FC236}">
                <a16:creationId xmlns:a16="http://schemas.microsoft.com/office/drawing/2014/main" id="{65075780-01FC-AE46-A53C-248DA2541747}"/>
              </a:ext>
            </a:extLst>
          </p:cNvPr>
          <p:cNvPicPr>
            <a:picLocks noChangeAspect="1"/>
          </p:cNvPicPr>
          <p:nvPr/>
        </p:nvPicPr>
        <p:blipFill>
          <a:blip r:embed="rId5"/>
          <a:stretch>
            <a:fillRect/>
          </a:stretch>
        </p:blipFill>
        <p:spPr>
          <a:xfrm>
            <a:off x="7846051" y="3564045"/>
            <a:ext cx="3687168" cy="1640789"/>
          </a:xfrm>
          <a:prstGeom prst="rect">
            <a:avLst/>
          </a:prstGeom>
        </p:spPr>
      </p:pic>
      <p:pic>
        <p:nvPicPr>
          <p:cNvPr id="51" name="Picture 50">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85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9497A6-386F-A146-84C9-494B712CC4A3}"/>
              </a:ext>
            </a:extLst>
          </p:cNvPr>
          <p:cNvPicPr>
            <a:picLocks noChangeAspect="1"/>
          </p:cNvPicPr>
          <p:nvPr/>
        </p:nvPicPr>
        <p:blipFill>
          <a:blip r:embed="rId2"/>
          <a:stretch>
            <a:fillRect/>
          </a:stretch>
        </p:blipFill>
        <p:spPr>
          <a:xfrm>
            <a:off x="3708116" y="643467"/>
            <a:ext cx="4775768" cy="4873234"/>
          </a:xfrm>
          <a:prstGeom prst="rect">
            <a:avLst/>
          </a:prstGeom>
        </p:spPr>
      </p:pic>
    </p:spTree>
    <p:extLst>
      <p:ext uri="{BB962C8B-B14F-4D97-AF65-F5344CB8AC3E}">
        <p14:creationId xmlns:p14="http://schemas.microsoft.com/office/powerpoint/2010/main" val="190208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74A570-D575-A74C-961E-60BE7575804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Cocoa pod</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a:extLst>
              <a:ext uri="{FF2B5EF4-FFF2-40B4-BE49-F238E27FC236}">
                <a16:creationId xmlns:a16="http://schemas.microsoft.com/office/drawing/2014/main" id="{5A9AAB1B-5854-ED40-A37F-1380658882E6}"/>
              </a:ext>
            </a:extLst>
          </p:cNvPr>
          <p:cNvPicPr>
            <a:picLocks noGrp="1" noChangeAspect="1"/>
          </p:cNvPicPr>
          <p:nvPr>
            <p:ph idx="1"/>
          </p:nvPr>
        </p:nvPicPr>
        <p:blipFill>
          <a:blip r:embed="rId3"/>
          <a:stretch>
            <a:fillRect/>
          </a:stretch>
        </p:blipFill>
        <p:spPr>
          <a:xfrm>
            <a:off x="6834753" y="421224"/>
            <a:ext cx="3870304" cy="5277596"/>
          </a:xfrm>
          <a:prstGeom prst="rect">
            <a:avLst/>
          </a:prstGeom>
        </p:spPr>
      </p:pic>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0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2E245B-1D8A-2348-A6B3-1054CC100BE5}"/>
              </a:ext>
            </a:extLst>
          </p:cNvPr>
          <p:cNvPicPr>
            <a:picLocks noChangeAspect="1"/>
          </p:cNvPicPr>
          <p:nvPr/>
        </p:nvPicPr>
        <p:blipFill rotWithShape="1">
          <a:blip r:embed="rId3"/>
          <a:srcRect t="12789" r="-1" b="-1"/>
          <a:stretch/>
        </p:blipFill>
        <p:spPr>
          <a:xfrm>
            <a:off x="2" y="10"/>
            <a:ext cx="12191695" cy="6857990"/>
          </a:xfrm>
          <a:prstGeom prst="rect">
            <a:avLst/>
          </a:prstGeom>
        </p:spPr>
      </p:pic>
      <p:sp>
        <p:nvSpPr>
          <p:cNvPr id="12" name="Rectangle 11">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1300526" y="3236470"/>
            <a:ext cx="6829044" cy="1252601"/>
          </a:xfrm>
        </p:spPr>
        <p:txBody>
          <a:bodyPr>
            <a:normAutofit/>
          </a:bodyPr>
          <a:lstStyle/>
          <a:p>
            <a:pPr algn="r"/>
            <a:r>
              <a:rPr lang="en-US" sz="4100" dirty="0">
                <a:solidFill>
                  <a:srgbClr val="FFFFFE"/>
                </a:solidFill>
              </a:rPr>
              <a:t>How to Build a </a:t>
            </a:r>
            <a:r>
              <a:rPr lang="en-US" sz="4100" cap="none" dirty="0" err="1">
                <a:solidFill>
                  <a:srgbClr val="FFFFFE"/>
                </a:solidFill>
                <a:latin typeface="Gill Sans MT" panose="020B0502020104020203" pitchFamily="34" charset="77"/>
              </a:rPr>
              <a:t>tv</a:t>
            </a:r>
            <a:r>
              <a:rPr lang="en-US" sz="4100" dirty="0" err="1">
                <a:solidFill>
                  <a:srgbClr val="FFFFFE"/>
                </a:solidFill>
              </a:rPr>
              <a:t>os</a:t>
            </a:r>
            <a:r>
              <a:rPr lang="en-US" sz="4100" dirty="0">
                <a:solidFill>
                  <a:srgbClr val="FFFFFE"/>
                </a:solidFill>
              </a:rPr>
              <a:t> app on </a:t>
            </a:r>
            <a:r>
              <a:rPr lang="en-US" sz="4100" cap="none" dirty="0" err="1">
                <a:solidFill>
                  <a:srgbClr val="FFFFFE"/>
                </a:solidFill>
              </a:rPr>
              <a:t>i</a:t>
            </a:r>
            <a:r>
              <a:rPr lang="en-US" sz="4100" dirty="0" err="1">
                <a:solidFill>
                  <a:srgbClr val="FFFFFE"/>
                </a:solidFill>
              </a:rPr>
              <a:t>os</a:t>
            </a:r>
            <a:r>
              <a:rPr lang="en-US" sz="4100" dirty="0">
                <a:solidFill>
                  <a:srgbClr val="FFFFFE"/>
                </a:solidFill>
              </a:rPr>
              <a:t> PROJECT</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a:xfrm>
            <a:off x="1300525" y="4669144"/>
            <a:ext cx="6829043" cy="716529"/>
          </a:xfrm>
        </p:spPr>
        <p:txBody>
          <a:bodyPr>
            <a:normAutofit/>
          </a:bodyPr>
          <a:lstStyle/>
          <a:p>
            <a:pPr algn="r"/>
            <a:endParaRPr lang="en-US" sz="1600">
              <a:solidFill>
                <a:srgbClr val="FFFFFE"/>
              </a:solidFill>
            </a:endParaRPr>
          </a:p>
        </p:txBody>
      </p:sp>
      <p:cxnSp>
        <p:nvCxnSpPr>
          <p:cNvPr id="14" name="Straight Connector 13">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7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p:txBody>
          <a:bodyPr>
            <a:normAutofit/>
          </a:bodyPr>
          <a:lstStyle/>
          <a:p>
            <a:r>
              <a:rPr lang="en-US" sz="4800" dirty="0"/>
              <a:t>Agenda</a:t>
            </a:r>
          </a:p>
        </p:txBody>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p:txBody>
          <a:bodyPr>
            <a:normAutofit/>
          </a:bodyPr>
          <a:lstStyle/>
          <a:p>
            <a:r>
              <a:rPr lang="en-US" sz="3200" dirty="0"/>
              <a:t>Introduce about </a:t>
            </a:r>
            <a:r>
              <a:rPr lang="en-US" sz="3200" dirty="0" err="1"/>
              <a:t>tvOS</a:t>
            </a:r>
            <a:r>
              <a:rPr lang="en-US" sz="3200" dirty="0"/>
              <a:t> </a:t>
            </a:r>
          </a:p>
          <a:p>
            <a:r>
              <a:rPr lang="en-US" sz="3200" dirty="0"/>
              <a:t>How to build a </a:t>
            </a:r>
            <a:r>
              <a:rPr lang="en-US" sz="3200" dirty="0" err="1"/>
              <a:t>tvOS</a:t>
            </a:r>
            <a:r>
              <a:rPr lang="en-US" sz="3200" dirty="0"/>
              <a:t> app on iOS project?</a:t>
            </a:r>
          </a:p>
          <a:p>
            <a:r>
              <a:rPr lang="en-US" sz="3200" dirty="0"/>
              <a:t>Demo</a:t>
            </a:r>
          </a:p>
        </p:txBody>
      </p:sp>
    </p:spTree>
    <p:extLst>
      <p:ext uri="{BB962C8B-B14F-4D97-AF65-F5344CB8AC3E}">
        <p14:creationId xmlns:p14="http://schemas.microsoft.com/office/powerpoint/2010/main" val="391625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2" name="Picture 1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4" name="Straight Connector 12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35DCD4EE-56E2-2749-AA6E-2B944ADC7A0B}"/>
              </a:ext>
            </a:extLst>
          </p:cNvPr>
          <p:cNvPicPr>
            <a:picLocks noChangeAspect="1"/>
          </p:cNvPicPr>
          <p:nvPr/>
        </p:nvPicPr>
        <p:blipFill rotWithShape="1">
          <a:blip r:embed="rId3"/>
          <a:srcRect t="9256" r="7893" b="1414"/>
          <a:stretch/>
        </p:blipFill>
        <p:spPr>
          <a:xfrm>
            <a:off x="2" y="10"/>
            <a:ext cx="12191695" cy="6857990"/>
          </a:xfrm>
          <a:prstGeom prst="rect">
            <a:avLst/>
          </a:prstGeom>
        </p:spPr>
      </p:pic>
      <p:sp>
        <p:nvSpPr>
          <p:cNvPr id="128" name="Rectangle 127">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a:xfrm>
            <a:off x="1300526" y="3236470"/>
            <a:ext cx="6829044" cy="1252601"/>
          </a:xfrm>
        </p:spPr>
        <p:txBody>
          <a:bodyPr vert="horz" lIns="91440" tIns="45720" rIns="91440" bIns="0" rtlCol="0" anchor="b">
            <a:normAutofit/>
          </a:bodyPr>
          <a:lstStyle/>
          <a:p>
            <a:pPr algn="r"/>
            <a:r>
              <a:rPr lang="en-US" sz="4400">
                <a:solidFill>
                  <a:srgbClr val="FFFFFE"/>
                </a:solidFill>
              </a:rPr>
              <a:t>tvOS &amp; Apple TV</a:t>
            </a:r>
          </a:p>
        </p:txBody>
      </p:sp>
      <p:cxnSp>
        <p:nvCxnSpPr>
          <p:cNvPr id="130" name="Straight Connector 129">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41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B41357A-5A29-DB4D-A638-ACF7E0E30CBF}"/>
              </a:ext>
            </a:extLst>
          </p:cNvPr>
          <p:cNvPicPr>
            <a:picLocks noChangeAspect="1"/>
          </p:cNvPicPr>
          <p:nvPr/>
        </p:nvPicPr>
        <p:blipFill>
          <a:blip r:embed="rId2"/>
          <a:stretch>
            <a:fillRect/>
          </a:stretch>
        </p:blipFill>
        <p:spPr>
          <a:xfrm>
            <a:off x="964833" y="1376082"/>
            <a:ext cx="10264590" cy="4105834"/>
          </a:xfrm>
          <a:prstGeom prst="rect">
            <a:avLst/>
          </a:prstGeom>
        </p:spPr>
      </p:pic>
    </p:spTree>
    <p:extLst>
      <p:ext uri="{BB962C8B-B14F-4D97-AF65-F5344CB8AC3E}">
        <p14:creationId xmlns:p14="http://schemas.microsoft.com/office/powerpoint/2010/main" val="190745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FBAB59-6E89-ED41-B6F6-C4A4EBD284DD}"/>
              </a:ext>
            </a:extLst>
          </p:cNvPr>
          <p:cNvPicPr>
            <a:picLocks noChangeAspect="1"/>
          </p:cNvPicPr>
          <p:nvPr/>
        </p:nvPicPr>
        <p:blipFill>
          <a:blip r:embed="rId2"/>
          <a:stretch>
            <a:fillRect/>
          </a:stretch>
        </p:blipFill>
        <p:spPr>
          <a:xfrm>
            <a:off x="964833" y="1376082"/>
            <a:ext cx="10264590" cy="4105834"/>
          </a:xfrm>
          <a:prstGeom prst="rect">
            <a:avLst/>
          </a:prstGeom>
        </p:spPr>
      </p:pic>
    </p:spTree>
    <p:extLst>
      <p:ext uri="{BB962C8B-B14F-4D97-AF65-F5344CB8AC3E}">
        <p14:creationId xmlns:p14="http://schemas.microsoft.com/office/powerpoint/2010/main" val="207039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953F-5425-F541-9CE0-44B9523162C2}"/>
              </a:ext>
            </a:extLst>
          </p:cNvPr>
          <p:cNvSpPr>
            <a:spLocks noGrp="1"/>
          </p:cNvSpPr>
          <p:nvPr>
            <p:ph type="title"/>
          </p:nvPr>
        </p:nvSpPr>
        <p:spPr>
          <a:xfrm>
            <a:off x="1451579" y="804519"/>
            <a:ext cx="9603275" cy="1049235"/>
          </a:xfrm>
        </p:spPr>
        <p:txBody>
          <a:bodyPr>
            <a:normAutofit/>
          </a:bodyPr>
          <a:lstStyle/>
          <a:p>
            <a:r>
              <a:rPr lang="en-US" cap="none" err="1"/>
              <a:t>tv</a:t>
            </a:r>
            <a:r>
              <a:rPr lang="en-US" err="1"/>
              <a:t>OS</a:t>
            </a:r>
            <a:endParaRPr lang="en-US"/>
          </a:p>
        </p:txBody>
      </p:sp>
      <p:pic>
        <p:nvPicPr>
          <p:cNvPr id="7" name="Picture 6">
            <a:extLst>
              <a:ext uri="{FF2B5EF4-FFF2-40B4-BE49-F238E27FC236}">
                <a16:creationId xmlns:a16="http://schemas.microsoft.com/office/drawing/2014/main" id="{F4D934D6-B837-C241-A004-621A0B7C57E1}"/>
              </a:ext>
            </a:extLst>
          </p:cNvPr>
          <p:cNvPicPr>
            <a:picLocks noChangeAspect="1"/>
          </p:cNvPicPr>
          <p:nvPr/>
        </p:nvPicPr>
        <p:blipFill>
          <a:blip r:embed="rId3"/>
          <a:stretch>
            <a:fillRect/>
          </a:stretch>
        </p:blipFill>
        <p:spPr>
          <a:xfrm>
            <a:off x="1451580" y="2995155"/>
            <a:ext cx="4432514" cy="1333005"/>
          </a:xfrm>
          <a:prstGeom prst="rect">
            <a:avLst/>
          </a:prstGeom>
        </p:spPr>
      </p:pic>
      <p:sp>
        <p:nvSpPr>
          <p:cNvPr id="3" name="Content Placeholder 2">
            <a:extLst>
              <a:ext uri="{FF2B5EF4-FFF2-40B4-BE49-F238E27FC236}">
                <a16:creationId xmlns:a16="http://schemas.microsoft.com/office/drawing/2014/main" id="{595E0074-C1F1-DF46-ABAE-30EF85BC78C6}"/>
              </a:ext>
            </a:extLst>
          </p:cNvPr>
          <p:cNvSpPr>
            <a:spLocks noGrp="1"/>
          </p:cNvSpPr>
          <p:nvPr>
            <p:ph idx="1"/>
          </p:nvPr>
        </p:nvSpPr>
        <p:spPr>
          <a:xfrm>
            <a:off x="6065521" y="2015734"/>
            <a:ext cx="4989334" cy="3450613"/>
          </a:xfrm>
        </p:spPr>
        <p:txBody>
          <a:bodyPr>
            <a:normAutofit/>
          </a:bodyPr>
          <a:lstStyle/>
          <a:p>
            <a:r>
              <a:rPr lang="en-US" sz="2400" dirty="0"/>
              <a:t>Specifically for Apple TV</a:t>
            </a:r>
          </a:p>
          <a:p>
            <a:r>
              <a:rPr lang="en-US" sz="2400" dirty="0"/>
              <a:t>2017: 75m Apple TV have been sold </a:t>
            </a:r>
          </a:p>
          <a:p>
            <a:pPr marL="0" indent="0">
              <a:spcBef>
                <a:spcPts val="0"/>
              </a:spcBef>
              <a:buNone/>
            </a:pPr>
            <a:r>
              <a:rPr lang="en-US" sz="2400" dirty="0">
                <a:solidFill>
                  <a:srgbClr val="FF0000"/>
                </a:solidFill>
              </a:rPr>
              <a:t>  (1.2b iPhone + 0.3b iPad + 0.5b iPod)</a:t>
            </a:r>
          </a:p>
          <a:p>
            <a:r>
              <a:rPr lang="en-US" sz="2400" dirty="0"/>
              <a:t>2016: 8k apps </a:t>
            </a:r>
          </a:p>
          <a:p>
            <a:pPr marL="0" indent="0">
              <a:spcBef>
                <a:spcPts val="0"/>
              </a:spcBef>
              <a:buNone/>
            </a:pPr>
            <a:r>
              <a:rPr lang="en-US" sz="2400" dirty="0">
                <a:solidFill>
                  <a:srgbClr val="FF0000"/>
                </a:solidFill>
              </a:rPr>
              <a:t>   (2.1m on iOS)</a:t>
            </a:r>
          </a:p>
          <a:p>
            <a:endParaRPr lang="en-US" sz="2400" dirty="0"/>
          </a:p>
        </p:txBody>
      </p:sp>
    </p:spTree>
    <p:extLst>
      <p:ext uri="{BB962C8B-B14F-4D97-AF65-F5344CB8AC3E}">
        <p14:creationId xmlns:p14="http://schemas.microsoft.com/office/powerpoint/2010/main" val="340891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0594-E9D6-D444-A4DF-80DD011AF67A}"/>
              </a:ext>
            </a:extLst>
          </p:cNvPr>
          <p:cNvSpPr>
            <a:spLocks noGrp="1"/>
          </p:cNvSpPr>
          <p:nvPr>
            <p:ph type="title"/>
          </p:nvPr>
        </p:nvSpPr>
        <p:spPr/>
        <p:txBody>
          <a:bodyPr>
            <a:normAutofit/>
          </a:bodyPr>
          <a:lstStyle/>
          <a:p>
            <a:r>
              <a:rPr lang="en-US" sz="4000" cap="none" dirty="0" err="1"/>
              <a:t>tvOS</a:t>
            </a:r>
            <a:r>
              <a:rPr lang="en-US" sz="4000" cap="none" dirty="0"/>
              <a:t> History</a:t>
            </a:r>
          </a:p>
        </p:txBody>
      </p:sp>
      <p:graphicFrame>
        <p:nvGraphicFramePr>
          <p:cNvPr id="4" name="Content Placeholder 3">
            <a:extLst>
              <a:ext uri="{FF2B5EF4-FFF2-40B4-BE49-F238E27FC236}">
                <a16:creationId xmlns:a16="http://schemas.microsoft.com/office/drawing/2014/main" id="{D27A3E97-C061-2A44-B790-FC26A18FC179}"/>
              </a:ext>
            </a:extLst>
          </p:cNvPr>
          <p:cNvGraphicFramePr>
            <a:graphicFrameLocks noGrp="1"/>
          </p:cNvGraphicFramePr>
          <p:nvPr>
            <p:ph idx="1"/>
            <p:extLst>
              <p:ext uri="{D42A27DB-BD31-4B8C-83A1-F6EECF244321}">
                <p14:modId xmlns:p14="http://schemas.microsoft.com/office/powerpoint/2010/main" val="1002665170"/>
              </p:ext>
            </p:extLst>
          </p:nvPr>
        </p:nvGraphicFramePr>
        <p:xfrm>
          <a:off x="1450975" y="2016125"/>
          <a:ext cx="9604376" cy="32156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2906357688"/>
                    </a:ext>
                  </a:extLst>
                </a:gridCol>
                <a:gridCol w="4802188">
                  <a:extLst>
                    <a:ext uri="{9D8B030D-6E8A-4147-A177-3AD203B41FA5}">
                      <a16:colId xmlns:a16="http://schemas.microsoft.com/office/drawing/2014/main" val="1232959149"/>
                    </a:ext>
                  </a:extLst>
                </a:gridCol>
              </a:tblGrid>
              <a:tr h="370840">
                <a:tc>
                  <a:txBody>
                    <a:bodyPr/>
                    <a:lstStyle/>
                    <a:p>
                      <a:r>
                        <a:rPr lang="en-US" sz="2500" dirty="0"/>
                        <a:t>iOS</a:t>
                      </a:r>
                    </a:p>
                  </a:txBody>
                  <a:tcPr/>
                </a:tc>
                <a:tc>
                  <a:txBody>
                    <a:bodyPr/>
                    <a:lstStyle/>
                    <a:p>
                      <a:r>
                        <a:rPr lang="en-US" sz="2500" dirty="0" err="1"/>
                        <a:t>tvOS</a:t>
                      </a:r>
                      <a:endParaRPr lang="en-US" sz="2500" dirty="0"/>
                    </a:p>
                  </a:txBody>
                  <a:tcPr/>
                </a:tc>
                <a:extLst>
                  <a:ext uri="{0D108BD9-81ED-4DB2-BD59-A6C34878D82A}">
                    <a16:rowId xmlns:a16="http://schemas.microsoft.com/office/drawing/2014/main" val="29020001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2007: iPhone OS 1.0 (iPhone &amp; iPod)</a:t>
                      </a:r>
                    </a:p>
                  </a:txBody>
                  <a:tcPr/>
                </a:tc>
                <a:tc>
                  <a:txBody>
                    <a:bodyPr/>
                    <a:lstStyle/>
                    <a:p>
                      <a:endParaRPr lang="en-US" sz="2500" dirty="0"/>
                    </a:p>
                  </a:txBody>
                  <a:tcPr/>
                </a:tc>
                <a:extLst>
                  <a:ext uri="{0D108BD9-81ED-4DB2-BD59-A6C34878D82A}">
                    <a16:rowId xmlns:a16="http://schemas.microsoft.com/office/drawing/2014/main" val="15314877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2009: iPhone OS 3.2 (+iPad)</a:t>
                      </a:r>
                    </a:p>
                  </a:txBody>
                  <a:tcPr/>
                </a:tc>
                <a:tc>
                  <a:txBody>
                    <a:bodyPr/>
                    <a:lstStyle/>
                    <a:p>
                      <a:endParaRPr lang="en-US" sz="2500" dirty="0"/>
                    </a:p>
                  </a:txBody>
                  <a:tcPr/>
                </a:tc>
                <a:extLst>
                  <a:ext uri="{0D108BD9-81ED-4DB2-BD59-A6C34878D82A}">
                    <a16:rowId xmlns:a16="http://schemas.microsoft.com/office/drawing/2014/main" val="294843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2010: iOS 4.1 (+Apple TV 2</a:t>
                      </a:r>
                      <a:r>
                        <a:rPr lang="en-US" sz="2500" baseline="30000" dirty="0"/>
                        <a:t>nd</a:t>
                      </a:r>
                      <a:r>
                        <a:rPr lang="en-US" sz="2500" dirty="0"/>
                        <a:t> Gen)</a:t>
                      </a:r>
                    </a:p>
                  </a:txBody>
                  <a:tcPr/>
                </a:tc>
                <a:tc>
                  <a:txBody>
                    <a:bodyPr/>
                    <a:lstStyle/>
                    <a:p>
                      <a:endParaRPr lang="en-US" sz="2500" dirty="0"/>
                    </a:p>
                  </a:txBody>
                  <a:tcPr/>
                </a:tc>
                <a:extLst>
                  <a:ext uri="{0D108BD9-81ED-4DB2-BD59-A6C34878D82A}">
                    <a16:rowId xmlns:a16="http://schemas.microsoft.com/office/drawing/2014/main" val="1853314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2015: iOS 9 (- Apple TV)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2015: </a:t>
                      </a:r>
                      <a:r>
                        <a:rPr lang="en-US" sz="2500" dirty="0" err="1"/>
                        <a:t>tvOS</a:t>
                      </a:r>
                      <a:r>
                        <a:rPr lang="en-US" sz="2500" dirty="0"/>
                        <a:t> 9 (Apple TV 4</a:t>
                      </a:r>
                      <a:r>
                        <a:rPr lang="en-US" sz="2500" baseline="30000" dirty="0"/>
                        <a:t>th</a:t>
                      </a:r>
                      <a:r>
                        <a:rPr lang="en-US" sz="2500" dirty="0"/>
                        <a:t> Gen)</a:t>
                      </a:r>
                    </a:p>
                  </a:txBody>
                  <a:tcPr/>
                </a:tc>
                <a:extLst>
                  <a:ext uri="{0D108BD9-81ED-4DB2-BD59-A6C34878D82A}">
                    <a16:rowId xmlns:a16="http://schemas.microsoft.com/office/drawing/2014/main" val="1732135264"/>
                  </a:ext>
                </a:extLst>
              </a:tr>
              <a:tr h="370840">
                <a:tc>
                  <a:txBody>
                    <a:bodyPr/>
                    <a:lstStyle/>
                    <a:p>
                      <a:r>
                        <a:rPr lang="en-US" sz="2500" dirty="0"/>
                        <a:t>2018: iOS 12</a:t>
                      </a:r>
                    </a:p>
                  </a:txBody>
                  <a:tcPr/>
                </a:tc>
                <a:tc>
                  <a:txBody>
                    <a:bodyPr/>
                    <a:lstStyle/>
                    <a:p>
                      <a:r>
                        <a:rPr lang="en-US" sz="2500" dirty="0"/>
                        <a:t>2018: </a:t>
                      </a:r>
                      <a:r>
                        <a:rPr lang="en-US" sz="2500" dirty="0" err="1"/>
                        <a:t>tvOS</a:t>
                      </a:r>
                      <a:r>
                        <a:rPr lang="en-US" sz="2500" dirty="0"/>
                        <a:t> 12</a:t>
                      </a:r>
                    </a:p>
                  </a:txBody>
                  <a:tcPr/>
                </a:tc>
                <a:extLst>
                  <a:ext uri="{0D108BD9-81ED-4DB2-BD59-A6C34878D82A}">
                    <a16:rowId xmlns:a16="http://schemas.microsoft.com/office/drawing/2014/main" val="1009376172"/>
                  </a:ext>
                </a:extLst>
              </a:tr>
            </a:tbl>
          </a:graphicData>
        </a:graphic>
      </p:graphicFrame>
    </p:spTree>
    <p:extLst>
      <p:ext uri="{BB962C8B-B14F-4D97-AF65-F5344CB8AC3E}">
        <p14:creationId xmlns:p14="http://schemas.microsoft.com/office/powerpoint/2010/main" val="5599101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942</TotalTime>
  <Words>630</Words>
  <Application>Microsoft Macintosh PowerPoint</Application>
  <PresentationFormat>Widescreen</PresentationFormat>
  <Paragraphs>84</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Gallery</vt:lpstr>
      <vt:lpstr>Thanh</vt:lpstr>
      <vt:lpstr>How to Build a tvos app on ios PROJECT</vt:lpstr>
      <vt:lpstr>How to Build a tvos app on ios PROJECT</vt:lpstr>
      <vt:lpstr>Agenda</vt:lpstr>
      <vt:lpstr>tvOS &amp; Apple TV</vt:lpstr>
      <vt:lpstr>PowerPoint Presentation</vt:lpstr>
      <vt:lpstr>PowerPoint Presentation</vt:lpstr>
      <vt:lpstr>tvOS</vt:lpstr>
      <vt:lpstr>tvOS History</vt:lpstr>
      <vt:lpstr>PowerPoint Presentation</vt:lpstr>
      <vt:lpstr>PowerPoint Presentation</vt:lpstr>
      <vt:lpstr>iTV Is Older Than iPhone</vt:lpstr>
      <vt:lpstr>Kinds Of Apple TV App</vt:lpstr>
      <vt:lpstr>Build tvos app on ios project</vt:lpstr>
      <vt:lpstr>What can reuse from iOs?</vt:lpstr>
      <vt:lpstr>Why not sharing UI code?</vt:lpstr>
      <vt:lpstr>PowerPoint Presentation</vt:lpstr>
      <vt:lpstr>Fastlane</vt:lpstr>
      <vt:lpstr>PowerPoint Presentation</vt:lpstr>
      <vt:lpstr>PowerPoint Presentation</vt:lpstr>
      <vt:lpstr>Run fastlane</vt:lpstr>
      <vt:lpstr>PowerPoint Presentation</vt:lpstr>
      <vt:lpstr>Cocoa pod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51103226@stu.hcmut.edu.vn</cp:lastModifiedBy>
  <cp:revision>45</cp:revision>
  <dcterms:created xsi:type="dcterms:W3CDTF">2018-08-18T11:42:30Z</dcterms:created>
  <dcterms:modified xsi:type="dcterms:W3CDTF">2018-08-26T18:31:35Z</dcterms:modified>
</cp:coreProperties>
</file>