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84" r:id="rId2"/>
    <p:sldId id="269" r:id="rId3"/>
    <p:sldId id="285" r:id="rId4"/>
    <p:sldId id="270" r:id="rId5"/>
    <p:sldId id="257" r:id="rId6"/>
    <p:sldId id="258" r:id="rId7"/>
    <p:sldId id="260" r:id="rId8"/>
    <p:sldId id="264" r:id="rId9"/>
    <p:sldId id="265" r:id="rId10"/>
    <p:sldId id="286" r:id="rId11"/>
    <p:sldId id="262" r:id="rId12"/>
    <p:sldId id="261" r:id="rId13"/>
    <p:sldId id="266" r:id="rId14"/>
    <p:sldId id="267" r:id="rId15"/>
    <p:sldId id="275" r:id="rId16"/>
    <p:sldId id="282" r:id="rId17"/>
    <p:sldId id="283" r:id="rId18"/>
    <p:sldId id="268" r:id="rId19"/>
    <p:sldId id="277" r:id="rId20"/>
    <p:sldId id="278" r:id="rId21"/>
    <p:sldId id="279" r:id="rId22"/>
    <p:sldId id="280"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5"/>
    <p:restoredTop sz="61979"/>
  </p:normalViewPr>
  <p:slideViewPr>
    <p:cSldViewPr snapToGrid="0" snapToObjects="1">
      <p:cViewPr>
        <p:scale>
          <a:sx n="56" d="100"/>
          <a:sy n="56" d="100"/>
        </p:scale>
        <p:origin x="21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2012</c:v>
                </c:pt>
              </c:strCache>
            </c:strRef>
          </c:tx>
          <c:spPr>
            <a:solidFill>
              <a:schemeClr val="accent1"/>
            </a:solidFill>
            <a:ln>
              <a:noFill/>
            </a:ln>
            <a:effectLst/>
          </c:spPr>
          <c:invertIfNegative val="0"/>
          <c:dLbls>
            <c:dLbl>
              <c:idx val="0"/>
              <c:layout>
                <c:manualLayout>
                  <c:x val="0"/>
                  <c:y val="1.18400829304408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913-A441-8581-6C6B13BDFC7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Sold</c:v>
                </c:pt>
              </c:strCache>
            </c:strRef>
          </c:cat>
          <c:val>
            <c:numRef>
              <c:f>Sheet1!$B$2</c:f>
              <c:numCache>
                <c:formatCode>General</c:formatCode>
                <c:ptCount val="1"/>
                <c:pt idx="0">
                  <c:v>4.2</c:v>
                </c:pt>
              </c:numCache>
            </c:numRef>
          </c:val>
          <c:extLst>
            <c:ext xmlns:c16="http://schemas.microsoft.com/office/drawing/2014/chart" uri="{C3380CC4-5D6E-409C-BE32-E72D297353CC}">
              <c16:uniqueId val="{00000000-7913-A441-8581-6C6B13BDFC75}"/>
            </c:ext>
          </c:extLst>
        </c:ser>
        <c:ser>
          <c:idx val="1"/>
          <c:order val="1"/>
          <c:tx>
            <c:strRef>
              <c:f>Sheet1!$C$1</c:f>
              <c:strCache>
                <c:ptCount val="1"/>
                <c:pt idx="0">
                  <c:v>2015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Sold</c:v>
                </c:pt>
              </c:strCache>
            </c:strRef>
          </c:cat>
          <c:val>
            <c:numRef>
              <c:f>Sheet1!$C$2</c:f>
              <c:numCache>
                <c:formatCode>General</c:formatCode>
                <c:ptCount val="1"/>
                <c:pt idx="0">
                  <c:v>25</c:v>
                </c:pt>
              </c:numCache>
            </c:numRef>
          </c:val>
          <c:extLst>
            <c:ext xmlns:c16="http://schemas.microsoft.com/office/drawing/2014/chart" uri="{C3380CC4-5D6E-409C-BE32-E72D297353CC}">
              <c16:uniqueId val="{00000001-7913-A441-8581-6C6B13BDFC75}"/>
            </c:ext>
          </c:extLst>
        </c:ser>
        <c:ser>
          <c:idx val="2"/>
          <c:order val="2"/>
          <c:tx>
            <c:strRef>
              <c:f>Sheet1!$D$1</c:f>
              <c:strCache>
                <c:ptCount val="1"/>
                <c:pt idx="0">
                  <c:v>2017</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Sold</c:v>
                </c:pt>
              </c:strCache>
            </c:strRef>
          </c:cat>
          <c:val>
            <c:numRef>
              <c:f>Sheet1!$D$2</c:f>
              <c:numCache>
                <c:formatCode>General</c:formatCode>
                <c:ptCount val="1"/>
                <c:pt idx="0">
                  <c:v>75</c:v>
                </c:pt>
              </c:numCache>
            </c:numRef>
          </c:val>
          <c:extLst>
            <c:ext xmlns:c16="http://schemas.microsoft.com/office/drawing/2014/chart" uri="{C3380CC4-5D6E-409C-BE32-E72D297353CC}">
              <c16:uniqueId val="{00000002-7913-A441-8581-6C6B13BDFC75}"/>
            </c:ext>
          </c:extLst>
        </c:ser>
        <c:dLbls>
          <c:dLblPos val="inEnd"/>
          <c:showLegendKey val="0"/>
          <c:showVal val="1"/>
          <c:showCatName val="0"/>
          <c:showSerName val="0"/>
          <c:showPercent val="0"/>
          <c:showBubbleSize val="0"/>
        </c:dLbls>
        <c:gapWidth val="219"/>
        <c:overlap val="-27"/>
        <c:axId val="678321119"/>
        <c:axId val="678322799"/>
      </c:barChart>
      <c:catAx>
        <c:axId val="678321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8322799"/>
        <c:crosses val="autoZero"/>
        <c:auto val="1"/>
        <c:lblAlgn val="ctr"/>
        <c:lblOffset val="100"/>
        <c:noMultiLvlLbl val="0"/>
      </c:catAx>
      <c:valAx>
        <c:axId val="678322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8321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6EF39-0A23-2849-AD72-02A6A4EAEF84}" type="doc">
      <dgm:prSet loTypeId="urn:microsoft.com/office/officeart/2005/8/layout/pyramid1" loCatId="" qsTypeId="urn:microsoft.com/office/officeart/2005/8/quickstyle/simple1" qsCatId="simple" csTypeId="urn:microsoft.com/office/officeart/2005/8/colors/accent1_2" csCatId="accent1" phldr="1"/>
      <dgm:spPr/>
    </dgm:pt>
    <dgm:pt modelId="{6CECB619-02CB-754F-AF3B-F45DDF0F73D1}">
      <dgm:prSet phldrT="[Text]" custT="1"/>
      <dgm:spPr>
        <a:solidFill>
          <a:srgbClr val="FFFF00"/>
        </a:solidFill>
      </dgm:spPr>
      <dgm:t>
        <a:bodyPr tIns="274320"/>
        <a:lstStyle/>
        <a:p>
          <a:r>
            <a:rPr lang="en-US" sz="3500" dirty="0"/>
            <a:t>UI</a:t>
          </a:r>
        </a:p>
      </dgm:t>
    </dgm:pt>
    <dgm:pt modelId="{ABEDE3E2-B4CD-7D40-A3DF-700DC0DAE2A3}" type="parTrans" cxnId="{B364AE08-B62D-FB41-B479-9C202F71B825}">
      <dgm:prSet/>
      <dgm:spPr/>
      <dgm:t>
        <a:bodyPr/>
        <a:lstStyle/>
        <a:p>
          <a:endParaRPr lang="en-US"/>
        </a:p>
      </dgm:t>
    </dgm:pt>
    <dgm:pt modelId="{0108758B-BFD9-DF4A-BD85-DA33E41ACD35}" type="sibTrans" cxnId="{B364AE08-B62D-FB41-B479-9C202F71B825}">
      <dgm:prSet/>
      <dgm:spPr/>
      <dgm:t>
        <a:bodyPr/>
        <a:lstStyle/>
        <a:p>
          <a:endParaRPr lang="en-US"/>
        </a:p>
      </dgm:t>
    </dgm:pt>
    <dgm:pt modelId="{821DD430-72DA-B344-881E-843485907476}">
      <dgm:prSet phldrT="[Text]" custT="1"/>
      <dgm:spPr>
        <a:solidFill>
          <a:srgbClr val="92D050"/>
        </a:solidFill>
      </dgm:spPr>
      <dgm:t>
        <a:bodyPr tIns="182880"/>
        <a:lstStyle/>
        <a:p>
          <a:r>
            <a:rPr lang="en-US" sz="3500" dirty="0"/>
            <a:t>Business Logic</a:t>
          </a:r>
        </a:p>
      </dgm:t>
    </dgm:pt>
    <dgm:pt modelId="{55AE372F-5C09-D94F-9A95-ABA5C47C9744}" type="parTrans" cxnId="{2DAC3356-4C25-D34A-99B0-C376DB877790}">
      <dgm:prSet/>
      <dgm:spPr/>
      <dgm:t>
        <a:bodyPr/>
        <a:lstStyle/>
        <a:p>
          <a:endParaRPr lang="en-US"/>
        </a:p>
      </dgm:t>
    </dgm:pt>
    <dgm:pt modelId="{C4118887-6848-7749-8F1E-FF650605648F}" type="sibTrans" cxnId="{2DAC3356-4C25-D34A-99B0-C376DB877790}">
      <dgm:prSet/>
      <dgm:spPr/>
      <dgm:t>
        <a:bodyPr/>
        <a:lstStyle/>
        <a:p>
          <a:endParaRPr lang="en-US"/>
        </a:p>
      </dgm:t>
    </dgm:pt>
    <dgm:pt modelId="{AAD80F29-4C79-9D48-B20E-B9AD290B58B6}">
      <dgm:prSet phldrT="[Text]" custT="1"/>
      <dgm:spPr>
        <a:solidFill>
          <a:srgbClr val="00B050"/>
        </a:solidFill>
      </dgm:spPr>
      <dgm:t>
        <a:bodyPr tIns="182880"/>
        <a:lstStyle/>
        <a:p>
          <a:r>
            <a:rPr lang="en-US" sz="3500" dirty="0"/>
            <a:t>3</a:t>
          </a:r>
          <a:r>
            <a:rPr lang="en-US" sz="3500" baseline="30000" dirty="0"/>
            <a:t>rd</a:t>
          </a:r>
          <a:r>
            <a:rPr lang="en-US" sz="3500" dirty="0"/>
            <a:t> Party Libs </a:t>
          </a:r>
        </a:p>
      </dgm:t>
    </dgm:pt>
    <dgm:pt modelId="{6E4797EA-68DC-AC41-BBA0-795C4BFF9E52}" type="parTrans" cxnId="{A43FFEC0-2DC6-7E42-804A-5F7E7CF420A8}">
      <dgm:prSet/>
      <dgm:spPr/>
      <dgm:t>
        <a:bodyPr/>
        <a:lstStyle/>
        <a:p>
          <a:endParaRPr lang="en-US"/>
        </a:p>
      </dgm:t>
    </dgm:pt>
    <dgm:pt modelId="{E55932B2-EEC7-C64F-AFF2-7080118A1F93}" type="sibTrans" cxnId="{A43FFEC0-2DC6-7E42-804A-5F7E7CF420A8}">
      <dgm:prSet/>
      <dgm:spPr/>
      <dgm:t>
        <a:bodyPr/>
        <a:lstStyle/>
        <a:p>
          <a:endParaRPr lang="en-US"/>
        </a:p>
      </dgm:t>
    </dgm:pt>
    <dgm:pt modelId="{F36EB655-23BE-954B-A7CC-1A6E701BF1AB}">
      <dgm:prSet custT="1"/>
      <dgm:spPr>
        <a:solidFill>
          <a:srgbClr val="00B0F0"/>
        </a:solidFill>
      </dgm:spPr>
      <dgm:t>
        <a:bodyPr tIns="182880"/>
        <a:lstStyle/>
        <a:p>
          <a:r>
            <a:rPr lang="en-US" sz="3500" dirty="0"/>
            <a:t>Core Framework</a:t>
          </a:r>
        </a:p>
      </dgm:t>
    </dgm:pt>
    <dgm:pt modelId="{3366B825-FD55-FA45-80D3-27A829886ECA}" type="parTrans" cxnId="{38D741F0-C13A-AA47-B59B-7E935F84F300}">
      <dgm:prSet/>
      <dgm:spPr/>
      <dgm:t>
        <a:bodyPr/>
        <a:lstStyle/>
        <a:p>
          <a:endParaRPr lang="en-US"/>
        </a:p>
      </dgm:t>
    </dgm:pt>
    <dgm:pt modelId="{696CD272-DE76-7D46-AA9B-23D743173010}" type="sibTrans" cxnId="{38D741F0-C13A-AA47-B59B-7E935F84F300}">
      <dgm:prSet/>
      <dgm:spPr/>
      <dgm:t>
        <a:bodyPr/>
        <a:lstStyle/>
        <a:p>
          <a:endParaRPr lang="en-US"/>
        </a:p>
      </dgm:t>
    </dgm:pt>
    <dgm:pt modelId="{A9AB4457-C51D-9E49-9951-93F76257EFD3}" type="pres">
      <dgm:prSet presAssocID="{5D96EF39-0A23-2849-AD72-02A6A4EAEF84}" presName="Name0" presStyleCnt="0">
        <dgm:presLayoutVars>
          <dgm:dir/>
          <dgm:animLvl val="lvl"/>
          <dgm:resizeHandles val="exact"/>
        </dgm:presLayoutVars>
      </dgm:prSet>
      <dgm:spPr/>
    </dgm:pt>
    <dgm:pt modelId="{F33AA027-78B2-3B4B-B623-263B8BD69826}" type="pres">
      <dgm:prSet presAssocID="{6CECB619-02CB-754F-AF3B-F45DDF0F73D1}" presName="Name8" presStyleCnt="0"/>
      <dgm:spPr/>
    </dgm:pt>
    <dgm:pt modelId="{AEED7C57-8A77-9D4D-9E65-8ACBB8B45B91}" type="pres">
      <dgm:prSet presAssocID="{6CECB619-02CB-754F-AF3B-F45DDF0F73D1}" presName="level" presStyleLbl="node1" presStyleIdx="0" presStyleCnt="4">
        <dgm:presLayoutVars>
          <dgm:chMax val="1"/>
          <dgm:bulletEnabled val="1"/>
        </dgm:presLayoutVars>
      </dgm:prSet>
      <dgm:spPr/>
    </dgm:pt>
    <dgm:pt modelId="{2C7EB3C7-7CBB-C142-B831-32295722BD13}" type="pres">
      <dgm:prSet presAssocID="{6CECB619-02CB-754F-AF3B-F45DDF0F73D1}" presName="levelTx" presStyleLbl="revTx" presStyleIdx="0" presStyleCnt="0">
        <dgm:presLayoutVars>
          <dgm:chMax val="1"/>
          <dgm:bulletEnabled val="1"/>
        </dgm:presLayoutVars>
      </dgm:prSet>
      <dgm:spPr/>
    </dgm:pt>
    <dgm:pt modelId="{3994D195-6096-DD47-B568-37C7EA485887}" type="pres">
      <dgm:prSet presAssocID="{821DD430-72DA-B344-881E-843485907476}" presName="Name8" presStyleCnt="0"/>
      <dgm:spPr/>
    </dgm:pt>
    <dgm:pt modelId="{203788DE-967D-D748-BE85-67400C539E15}" type="pres">
      <dgm:prSet presAssocID="{821DD430-72DA-B344-881E-843485907476}" presName="level" presStyleLbl="node1" presStyleIdx="1" presStyleCnt="4">
        <dgm:presLayoutVars>
          <dgm:chMax val="1"/>
          <dgm:bulletEnabled val="1"/>
        </dgm:presLayoutVars>
      </dgm:prSet>
      <dgm:spPr/>
    </dgm:pt>
    <dgm:pt modelId="{D202798D-99FD-A646-8438-AB13FFFA6B81}" type="pres">
      <dgm:prSet presAssocID="{821DD430-72DA-B344-881E-843485907476}" presName="levelTx" presStyleLbl="revTx" presStyleIdx="0" presStyleCnt="0">
        <dgm:presLayoutVars>
          <dgm:chMax val="1"/>
          <dgm:bulletEnabled val="1"/>
        </dgm:presLayoutVars>
      </dgm:prSet>
      <dgm:spPr/>
    </dgm:pt>
    <dgm:pt modelId="{3F05ABEA-3045-5941-91FE-73314F130906}" type="pres">
      <dgm:prSet presAssocID="{AAD80F29-4C79-9D48-B20E-B9AD290B58B6}" presName="Name8" presStyleCnt="0"/>
      <dgm:spPr/>
    </dgm:pt>
    <dgm:pt modelId="{4494887C-F1BF-1246-9157-625EAB355FDA}" type="pres">
      <dgm:prSet presAssocID="{AAD80F29-4C79-9D48-B20E-B9AD290B58B6}" presName="level" presStyleLbl="node1" presStyleIdx="2" presStyleCnt="4">
        <dgm:presLayoutVars>
          <dgm:chMax val="1"/>
          <dgm:bulletEnabled val="1"/>
        </dgm:presLayoutVars>
      </dgm:prSet>
      <dgm:spPr/>
    </dgm:pt>
    <dgm:pt modelId="{D728F48A-A7E3-AE4A-87C9-911838DCFFB9}" type="pres">
      <dgm:prSet presAssocID="{AAD80F29-4C79-9D48-B20E-B9AD290B58B6}" presName="levelTx" presStyleLbl="revTx" presStyleIdx="0" presStyleCnt="0">
        <dgm:presLayoutVars>
          <dgm:chMax val="1"/>
          <dgm:bulletEnabled val="1"/>
        </dgm:presLayoutVars>
      </dgm:prSet>
      <dgm:spPr/>
    </dgm:pt>
    <dgm:pt modelId="{0C5EEBD2-BEBF-EC4F-B46F-B87C91B34C77}" type="pres">
      <dgm:prSet presAssocID="{F36EB655-23BE-954B-A7CC-1A6E701BF1AB}" presName="Name8" presStyleCnt="0"/>
      <dgm:spPr/>
    </dgm:pt>
    <dgm:pt modelId="{A5384934-B3C3-0A44-8430-59BD66601EB5}" type="pres">
      <dgm:prSet presAssocID="{F36EB655-23BE-954B-A7CC-1A6E701BF1AB}" presName="level" presStyleLbl="node1" presStyleIdx="3" presStyleCnt="4">
        <dgm:presLayoutVars>
          <dgm:chMax val="1"/>
          <dgm:bulletEnabled val="1"/>
        </dgm:presLayoutVars>
      </dgm:prSet>
      <dgm:spPr/>
    </dgm:pt>
    <dgm:pt modelId="{77DE9D79-D620-6A4C-808B-93C6846AB622}" type="pres">
      <dgm:prSet presAssocID="{F36EB655-23BE-954B-A7CC-1A6E701BF1AB}" presName="levelTx" presStyleLbl="revTx" presStyleIdx="0" presStyleCnt="0">
        <dgm:presLayoutVars>
          <dgm:chMax val="1"/>
          <dgm:bulletEnabled val="1"/>
        </dgm:presLayoutVars>
      </dgm:prSet>
      <dgm:spPr/>
    </dgm:pt>
  </dgm:ptLst>
  <dgm:cxnLst>
    <dgm:cxn modelId="{B364AE08-B62D-FB41-B479-9C202F71B825}" srcId="{5D96EF39-0A23-2849-AD72-02A6A4EAEF84}" destId="{6CECB619-02CB-754F-AF3B-F45DDF0F73D1}" srcOrd="0" destOrd="0" parTransId="{ABEDE3E2-B4CD-7D40-A3DF-700DC0DAE2A3}" sibTransId="{0108758B-BFD9-DF4A-BD85-DA33E41ACD35}"/>
    <dgm:cxn modelId="{9786520C-ACC6-CF49-9F22-1927E60C0C78}" type="presOf" srcId="{821DD430-72DA-B344-881E-843485907476}" destId="{203788DE-967D-D748-BE85-67400C539E15}" srcOrd="0" destOrd="0" presId="urn:microsoft.com/office/officeart/2005/8/layout/pyramid1"/>
    <dgm:cxn modelId="{98E88127-2EAE-C14A-ADEA-A3B23F2FAB16}" type="presOf" srcId="{AAD80F29-4C79-9D48-B20E-B9AD290B58B6}" destId="{D728F48A-A7E3-AE4A-87C9-911838DCFFB9}" srcOrd="1" destOrd="0" presId="urn:microsoft.com/office/officeart/2005/8/layout/pyramid1"/>
    <dgm:cxn modelId="{5B80144A-121C-0F45-AD3B-A1D5CDF145D3}" type="presOf" srcId="{F36EB655-23BE-954B-A7CC-1A6E701BF1AB}" destId="{77DE9D79-D620-6A4C-808B-93C6846AB622}" srcOrd="1" destOrd="0" presId="urn:microsoft.com/office/officeart/2005/8/layout/pyramid1"/>
    <dgm:cxn modelId="{2DAC3356-4C25-D34A-99B0-C376DB877790}" srcId="{5D96EF39-0A23-2849-AD72-02A6A4EAEF84}" destId="{821DD430-72DA-B344-881E-843485907476}" srcOrd="1" destOrd="0" parTransId="{55AE372F-5C09-D94F-9A95-ABA5C47C9744}" sibTransId="{C4118887-6848-7749-8F1E-FF650605648F}"/>
    <dgm:cxn modelId="{8360A173-01E8-9F49-8923-1A188AC69A15}" type="presOf" srcId="{AAD80F29-4C79-9D48-B20E-B9AD290B58B6}" destId="{4494887C-F1BF-1246-9157-625EAB355FDA}" srcOrd="0" destOrd="0" presId="urn:microsoft.com/office/officeart/2005/8/layout/pyramid1"/>
    <dgm:cxn modelId="{5800AB88-D27C-494C-B38F-4238FA58A49F}" type="presOf" srcId="{821DD430-72DA-B344-881E-843485907476}" destId="{D202798D-99FD-A646-8438-AB13FFFA6B81}" srcOrd="1" destOrd="0" presId="urn:microsoft.com/office/officeart/2005/8/layout/pyramid1"/>
    <dgm:cxn modelId="{CED026A1-6B8D-DC45-80F2-62DB420D5E6A}" type="presOf" srcId="{6CECB619-02CB-754F-AF3B-F45DDF0F73D1}" destId="{AEED7C57-8A77-9D4D-9E65-8ACBB8B45B91}" srcOrd="0" destOrd="0" presId="urn:microsoft.com/office/officeart/2005/8/layout/pyramid1"/>
    <dgm:cxn modelId="{3C74B1A2-54A3-8B49-ABDA-8240CF2F1B3A}" type="presOf" srcId="{5D96EF39-0A23-2849-AD72-02A6A4EAEF84}" destId="{A9AB4457-C51D-9E49-9951-93F76257EFD3}" srcOrd="0" destOrd="0" presId="urn:microsoft.com/office/officeart/2005/8/layout/pyramid1"/>
    <dgm:cxn modelId="{A43FFEC0-2DC6-7E42-804A-5F7E7CF420A8}" srcId="{5D96EF39-0A23-2849-AD72-02A6A4EAEF84}" destId="{AAD80F29-4C79-9D48-B20E-B9AD290B58B6}" srcOrd="2" destOrd="0" parTransId="{6E4797EA-68DC-AC41-BBA0-795C4BFF9E52}" sibTransId="{E55932B2-EEC7-C64F-AFF2-7080118A1F93}"/>
    <dgm:cxn modelId="{B3EE13DE-766B-DD44-A3A3-AEE172529514}" type="presOf" srcId="{6CECB619-02CB-754F-AF3B-F45DDF0F73D1}" destId="{2C7EB3C7-7CBB-C142-B831-32295722BD13}" srcOrd="1" destOrd="0" presId="urn:microsoft.com/office/officeart/2005/8/layout/pyramid1"/>
    <dgm:cxn modelId="{AED08DDE-09F7-8946-BDBC-570EC27EEC0C}" type="presOf" srcId="{F36EB655-23BE-954B-A7CC-1A6E701BF1AB}" destId="{A5384934-B3C3-0A44-8430-59BD66601EB5}" srcOrd="0" destOrd="0" presId="urn:microsoft.com/office/officeart/2005/8/layout/pyramid1"/>
    <dgm:cxn modelId="{38D741F0-C13A-AA47-B59B-7E935F84F300}" srcId="{5D96EF39-0A23-2849-AD72-02A6A4EAEF84}" destId="{F36EB655-23BE-954B-A7CC-1A6E701BF1AB}" srcOrd="3" destOrd="0" parTransId="{3366B825-FD55-FA45-80D3-27A829886ECA}" sibTransId="{696CD272-DE76-7D46-AA9B-23D743173010}"/>
    <dgm:cxn modelId="{BAABD42E-F588-BC45-B879-0374C7485146}" type="presParOf" srcId="{A9AB4457-C51D-9E49-9951-93F76257EFD3}" destId="{F33AA027-78B2-3B4B-B623-263B8BD69826}" srcOrd="0" destOrd="0" presId="urn:microsoft.com/office/officeart/2005/8/layout/pyramid1"/>
    <dgm:cxn modelId="{E1BE662C-757F-0742-A395-47217F4DA1A0}" type="presParOf" srcId="{F33AA027-78B2-3B4B-B623-263B8BD69826}" destId="{AEED7C57-8A77-9D4D-9E65-8ACBB8B45B91}" srcOrd="0" destOrd="0" presId="urn:microsoft.com/office/officeart/2005/8/layout/pyramid1"/>
    <dgm:cxn modelId="{D6FC80A5-DC33-CA47-828A-0C623EF4F692}" type="presParOf" srcId="{F33AA027-78B2-3B4B-B623-263B8BD69826}" destId="{2C7EB3C7-7CBB-C142-B831-32295722BD13}" srcOrd="1" destOrd="0" presId="urn:microsoft.com/office/officeart/2005/8/layout/pyramid1"/>
    <dgm:cxn modelId="{F949C087-2D4E-D34B-AA09-29404067D7EA}" type="presParOf" srcId="{A9AB4457-C51D-9E49-9951-93F76257EFD3}" destId="{3994D195-6096-DD47-B568-37C7EA485887}" srcOrd="1" destOrd="0" presId="urn:microsoft.com/office/officeart/2005/8/layout/pyramid1"/>
    <dgm:cxn modelId="{AEA73CA4-C82A-044B-9D61-BFB760404318}" type="presParOf" srcId="{3994D195-6096-DD47-B568-37C7EA485887}" destId="{203788DE-967D-D748-BE85-67400C539E15}" srcOrd="0" destOrd="0" presId="urn:microsoft.com/office/officeart/2005/8/layout/pyramid1"/>
    <dgm:cxn modelId="{655E9B12-A6BF-DF42-A0BF-8AAAB35B85C8}" type="presParOf" srcId="{3994D195-6096-DD47-B568-37C7EA485887}" destId="{D202798D-99FD-A646-8438-AB13FFFA6B81}" srcOrd="1" destOrd="0" presId="urn:microsoft.com/office/officeart/2005/8/layout/pyramid1"/>
    <dgm:cxn modelId="{8D5C4674-3719-C445-8905-6B80A266D2AC}" type="presParOf" srcId="{A9AB4457-C51D-9E49-9951-93F76257EFD3}" destId="{3F05ABEA-3045-5941-91FE-73314F130906}" srcOrd="2" destOrd="0" presId="urn:microsoft.com/office/officeart/2005/8/layout/pyramid1"/>
    <dgm:cxn modelId="{F1243AB5-99AF-7747-A6A7-EA4D735C0F2E}" type="presParOf" srcId="{3F05ABEA-3045-5941-91FE-73314F130906}" destId="{4494887C-F1BF-1246-9157-625EAB355FDA}" srcOrd="0" destOrd="0" presId="urn:microsoft.com/office/officeart/2005/8/layout/pyramid1"/>
    <dgm:cxn modelId="{66177444-B784-904E-93CD-B27CBD777004}" type="presParOf" srcId="{3F05ABEA-3045-5941-91FE-73314F130906}" destId="{D728F48A-A7E3-AE4A-87C9-911838DCFFB9}" srcOrd="1" destOrd="0" presId="urn:microsoft.com/office/officeart/2005/8/layout/pyramid1"/>
    <dgm:cxn modelId="{7ECC8DA1-7652-5349-8601-00B14600EA8A}" type="presParOf" srcId="{A9AB4457-C51D-9E49-9951-93F76257EFD3}" destId="{0C5EEBD2-BEBF-EC4F-B46F-B87C91B34C77}" srcOrd="3" destOrd="0" presId="urn:microsoft.com/office/officeart/2005/8/layout/pyramid1"/>
    <dgm:cxn modelId="{9D8B083F-33C8-AD4D-86AB-B29A6F5FB6BD}" type="presParOf" srcId="{0C5EEBD2-BEBF-EC4F-B46F-B87C91B34C77}" destId="{A5384934-B3C3-0A44-8430-59BD66601EB5}" srcOrd="0" destOrd="0" presId="urn:microsoft.com/office/officeart/2005/8/layout/pyramid1"/>
    <dgm:cxn modelId="{92D42A4B-4996-2C46-879E-DCFC882063BD}" type="presParOf" srcId="{0C5EEBD2-BEBF-EC4F-B46F-B87C91B34C77}" destId="{77DE9D79-D620-6A4C-808B-93C6846AB622}"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D7C57-8A77-9D4D-9E65-8ACBB8B45B91}">
      <dsp:nvSpPr>
        <dsp:cNvPr id="0" name=""/>
        <dsp:cNvSpPr/>
      </dsp:nvSpPr>
      <dsp:spPr>
        <a:xfrm>
          <a:off x="3601640" y="0"/>
          <a:ext cx="2401093" cy="862409"/>
        </a:xfrm>
        <a:prstGeom prst="trapezoid">
          <a:avLst>
            <a:gd name="adj" fmla="val 139208"/>
          </a:avLst>
        </a:prstGeom>
        <a:solidFill>
          <a:srgbClr val="FFFF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27432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UI</a:t>
          </a:r>
        </a:p>
      </dsp:txBody>
      <dsp:txXfrm>
        <a:off x="3601640" y="0"/>
        <a:ext cx="2401093" cy="862409"/>
      </dsp:txXfrm>
    </dsp:sp>
    <dsp:sp modelId="{203788DE-967D-D748-BE85-67400C539E15}">
      <dsp:nvSpPr>
        <dsp:cNvPr id="0" name=""/>
        <dsp:cNvSpPr/>
      </dsp:nvSpPr>
      <dsp:spPr>
        <a:xfrm>
          <a:off x="2401093" y="862409"/>
          <a:ext cx="4802187" cy="862409"/>
        </a:xfrm>
        <a:prstGeom prst="trapezoid">
          <a:avLst>
            <a:gd name="adj" fmla="val 139208"/>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Business Logic</a:t>
          </a:r>
        </a:p>
      </dsp:txBody>
      <dsp:txXfrm>
        <a:off x="3241476" y="862409"/>
        <a:ext cx="3121421" cy="862409"/>
      </dsp:txXfrm>
    </dsp:sp>
    <dsp:sp modelId="{4494887C-F1BF-1246-9157-625EAB355FDA}">
      <dsp:nvSpPr>
        <dsp:cNvPr id="0" name=""/>
        <dsp:cNvSpPr/>
      </dsp:nvSpPr>
      <dsp:spPr>
        <a:xfrm>
          <a:off x="1200546" y="1724819"/>
          <a:ext cx="7203281" cy="862409"/>
        </a:xfrm>
        <a:prstGeom prst="trapezoid">
          <a:avLst>
            <a:gd name="adj" fmla="val 139208"/>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3</a:t>
          </a:r>
          <a:r>
            <a:rPr lang="en-US" sz="3500" kern="1200" baseline="30000" dirty="0"/>
            <a:t>rd</a:t>
          </a:r>
          <a:r>
            <a:rPr lang="en-US" sz="3500" kern="1200" dirty="0"/>
            <a:t> Party Libs </a:t>
          </a:r>
        </a:p>
      </dsp:txBody>
      <dsp:txXfrm>
        <a:off x="2461121" y="1724819"/>
        <a:ext cx="4682132" cy="862409"/>
      </dsp:txXfrm>
    </dsp:sp>
    <dsp:sp modelId="{A5384934-B3C3-0A44-8430-59BD66601EB5}">
      <dsp:nvSpPr>
        <dsp:cNvPr id="0" name=""/>
        <dsp:cNvSpPr/>
      </dsp:nvSpPr>
      <dsp:spPr>
        <a:xfrm>
          <a:off x="0" y="2587228"/>
          <a:ext cx="9604375" cy="862409"/>
        </a:xfrm>
        <a:prstGeom prst="trapezoid">
          <a:avLst>
            <a:gd name="adj" fmla="val 139208"/>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18288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Core Framework</a:t>
          </a:r>
        </a:p>
      </dsp:txBody>
      <dsp:txXfrm>
        <a:off x="1680765" y="2587228"/>
        <a:ext cx="6242843" cy="86240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9CB7B-650F-8246-A3D9-0A62D3A19714}" type="datetimeFigureOut">
              <a:rPr lang="en-US" smtClean="0"/>
              <a:t>9/18/18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361DD-1E38-BB4A-B605-BA873CC7A43C}" type="slidenum">
              <a:rPr lang="en-US" smtClean="0"/>
              <a:t>‹#›</a:t>
            </a:fld>
            <a:endParaRPr lang="en-US"/>
          </a:p>
        </p:txBody>
      </p:sp>
    </p:spTree>
    <p:extLst>
      <p:ext uri="{BB962C8B-B14F-4D97-AF65-F5344CB8AC3E}">
        <p14:creationId xmlns:p14="http://schemas.microsoft.com/office/powerpoint/2010/main" val="292193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Welcome to iOS meetup October 2018. </a:t>
            </a:r>
          </a:p>
          <a:p>
            <a:endParaRPr lang="en-US" dirty="0"/>
          </a:p>
          <a:p>
            <a:r>
              <a:rPr lang="en-US" dirty="0"/>
              <a:t>Today in my talk, I would like to introduce to you one way that can potentially raise up your revenue. Sound attractive right? Let get starting! </a:t>
            </a:r>
          </a:p>
        </p:txBody>
      </p:sp>
      <p:sp>
        <p:nvSpPr>
          <p:cNvPr id="4" name="Slide Number Placeholder 3"/>
          <p:cNvSpPr>
            <a:spLocks noGrp="1"/>
          </p:cNvSpPr>
          <p:nvPr>
            <p:ph type="sldNum" sz="quarter" idx="5"/>
          </p:nvPr>
        </p:nvSpPr>
        <p:spPr/>
        <p:txBody>
          <a:bodyPr/>
          <a:lstStyle/>
          <a:p>
            <a:fld id="{021361DD-1E38-BB4A-B605-BA873CC7A43C}" type="slidenum">
              <a:rPr lang="en-US" smtClean="0"/>
              <a:t>1</a:t>
            </a:fld>
            <a:endParaRPr lang="en-US"/>
          </a:p>
        </p:txBody>
      </p:sp>
    </p:spTree>
    <p:extLst>
      <p:ext uri="{BB962C8B-B14F-4D97-AF65-F5344CB8AC3E}">
        <p14:creationId xmlns:p14="http://schemas.microsoft.com/office/powerpoint/2010/main" val="78235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is also around 18% of the whole market (beside Apple TV is Android TV, Xiaomi TV, Roku TV,…)</a:t>
            </a:r>
          </a:p>
          <a:p>
            <a:endParaRPr lang="en-US" dirty="0"/>
          </a:p>
          <a:p>
            <a:pPr marL="171450" indent="-171450">
              <a:buFontTx/>
              <a:buChar char="-"/>
            </a:pPr>
            <a:r>
              <a:rPr lang="en-US" dirty="0"/>
              <a:t>To make it easier to imagine, there are 1.2b iPhone + … meanwhile only have 75m Apple TV in end of 2017. (quite humble?)</a:t>
            </a:r>
          </a:p>
          <a:p>
            <a:pPr marL="171450" indent="-171450">
              <a:buFontTx/>
              <a:buChar char="-"/>
            </a:pPr>
            <a:r>
              <a:rPr lang="en-US" sz="1200" dirty="0">
                <a:solidFill>
                  <a:srgbClr val="FF0000"/>
                </a:solidFill>
              </a:rPr>
              <a:t> (1.2b iPhone + 0.3b iPad + 0.5b iPod)</a:t>
            </a:r>
          </a:p>
          <a:p>
            <a:endParaRPr lang="en-US" dirty="0"/>
          </a:p>
          <a:p>
            <a:r>
              <a:rPr lang="en-US" dirty="0"/>
              <a:t>Look at the chart we can see the increasement is significant </a:t>
            </a:r>
          </a:p>
          <a:p>
            <a:r>
              <a:rPr lang="en-US" dirty="0"/>
              <a:t>And we can hope about the wider market will come in the soon future</a:t>
            </a:r>
          </a:p>
          <a:p>
            <a:endParaRPr lang="en-US" dirty="0"/>
          </a:p>
          <a:p>
            <a:r>
              <a:rPr lang="en-US" dirty="0"/>
              <a:t>In 2016 there are 8k apps for </a:t>
            </a:r>
            <a:r>
              <a:rPr lang="en-US" dirty="0" err="1"/>
              <a:t>tvOS</a:t>
            </a:r>
            <a:r>
              <a:rPr lang="en-US" dirty="0"/>
              <a:t> (2k is game)</a:t>
            </a:r>
          </a:p>
        </p:txBody>
      </p:sp>
      <p:sp>
        <p:nvSpPr>
          <p:cNvPr id="4" name="Slide Number Placeholder 3"/>
          <p:cNvSpPr>
            <a:spLocks noGrp="1"/>
          </p:cNvSpPr>
          <p:nvPr>
            <p:ph type="sldNum" sz="quarter" idx="5"/>
          </p:nvPr>
        </p:nvSpPr>
        <p:spPr/>
        <p:txBody>
          <a:bodyPr/>
          <a:lstStyle/>
          <a:p>
            <a:fld id="{021361DD-1E38-BB4A-B605-BA873CC7A43C}" type="slidenum">
              <a:rPr lang="en-US" smtClean="0"/>
              <a:t>10</a:t>
            </a:fld>
            <a:endParaRPr lang="en-US"/>
          </a:p>
        </p:txBody>
      </p:sp>
    </p:spTree>
    <p:extLst>
      <p:ext uri="{BB962C8B-B14F-4D97-AF65-F5344CB8AC3E}">
        <p14:creationId xmlns:p14="http://schemas.microsoft.com/office/powerpoint/2010/main" val="3453312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The process for creating apps for Apple TV is similar to the process for creating iOS apps. You can create games, utility apps, media apps, and more using the same techniques and frameworks used by iOS. New and existing apps can target both iOS and the new Apple TV, allowing for unprecedented multiplayer options.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Apple TV makes it easier to create client-server apps, whose primary purpose is to stream media, using web technologies such as HTTPS, </a:t>
            </a:r>
            <a:r>
              <a:rPr lang="en-US" sz="1200" b="0" i="0" kern="1200" dirty="0" err="1">
                <a:solidFill>
                  <a:schemeClr val="tx1"/>
                </a:solidFill>
                <a:effectLst/>
                <a:latin typeface="+mn-lt"/>
                <a:ea typeface="+mn-ea"/>
                <a:cs typeface="+mn-cs"/>
              </a:rPr>
              <a:t>XMLHTTPRequest</a:t>
            </a:r>
            <a:r>
              <a:rPr lang="en-US" sz="1200" b="0" i="0" kern="1200" dirty="0">
                <a:solidFill>
                  <a:schemeClr val="tx1"/>
                </a:solidFill>
                <a:effectLst/>
                <a:latin typeface="+mn-lt"/>
                <a:ea typeface="+mn-ea"/>
                <a:cs typeface="+mn-cs"/>
              </a:rPr>
              <a:t>, DOM, and JavaScript. You use Apple’s custom markup language, TVML, to create interfaces, and you specify app behaviors using JavaScript. The </a:t>
            </a:r>
            <a:r>
              <a:rPr lang="en-US" sz="1200" b="0" i="0" kern="1200" dirty="0" err="1">
                <a:solidFill>
                  <a:schemeClr val="tx1"/>
                </a:solidFill>
                <a:effectLst/>
                <a:latin typeface="+mn-lt"/>
                <a:ea typeface="+mn-ea"/>
                <a:cs typeface="+mn-cs"/>
              </a:rPr>
              <a:t>TVMLKit</a:t>
            </a:r>
            <a:r>
              <a:rPr lang="en-US" sz="1200" b="0" i="0" kern="1200" dirty="0">
                <a:solidFill>
                  <a:schemeClr val="tx1"/>
                </a:solidFill>
                <a:effectLst/>
                <a:latin typeface="+mn-lt"/>
                <a:ea typeface="+mn-ea"/>
                <a:cs typeface="+mn-cs"/>
              </a:rPr>
              <a:t> framework provides the bridge between your native code and the JavaScript code in your user interface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Update:</a:t>
            </a:r>
          </a:p>
          <a:p>
            <a:r>
              <a:rPr lang="en-US" sz="1200" b="0" i="0" kern="1200" dirty="0">
                <a:solidFill>
                  <a:schemeClr val="tx1"/>
                </a:solidFill>
                <a:effectLst/>
                <a:latin typeface="+mn-lt"/>
                <a:ea typeface="+mn-ea"/>
                <a:cs typeface="+mn-cs"/>
              </a:rPr>
              <a:t>- Can make it side by side to easier to compare</a:t>
            </a:r>
          </a:p>
          <a:p>
            <a:pPr marL="171450" indent="-171450">
              <a:buFontTx/>
              <a:buChar char="-"/>
            </a:pPr>
            <a:r>
              <a:rPr lang="en-US" sz="1200" b="0" i="0" kern="1200" dirty="0">
                <a:solidFill>
                  <a:schemeClr val="tx1"/>
                </a:solidFill>
                <a:effectLst/>
                <a:latin typeface="+mn-lt"/>
                <a:ea typeface="+mn-ea"/>
                <a:cs typeface="+mn-cs"/>
              </a:rPr>
              <a:t>Pros and cons here for Traditional way and TVML way</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For every business we need to care able </a:t>
            </a:r>
            <a:r>
              <a:rPr lang="en-US" sz="1200" b="0" i="0" kern="1200" dirty="0" err="1">
                <a:solidFill>
                  <a:schemeClr val="tx1"/>
                </a:solidFill>
                <a:effectLst/>
                <a:latin typeface="+mn-lt"/>
                <a:ea typeface="+mn-ea"/>
                <a:cs typeface="+mn-cs"/>
              </a:rPr>
              <a:t>scability</a:t>
            </a:r>
            <a:r>
              <a:rPr lang="en-US" sz="1200" b="0" i="0" kern="1200" dirty="0">
                <a:solidFill>
                  <a:schemeClr val="tx1"/>
                </a:solidFill>
                <a:effectLst/>
                <a:latin typeface="+mn-lt"/>
                <a:ea typeface="+mn-ea"/>
                <a:cs typeface="+mn-cs"/>
              </a:rPr>
              <a:t> and beside that you need to rewrite lots of tests for both. </a:t>
            </a:r>
          </a:p>
        </p:txBody>
      </p:sp>
      <p:sp>
        <p:nvSpPr>
          <p:cNvPr id="4" name="Slide Number Placeholder 3"/>
          <p:cNvSpPr>
            <a:spLocks noGrp="1"/>
          </p:cNvSpPr>
          <p:nvPr>
            <p:ph type="sldNum" sz="quarter" idx="5"/>
          </p:nvPr>
        </p:nvSpPr>
        <p:spPr/>
        <p:txBody>
          <a:bodyPr/>
          <a:lstStyle/>
          <a:p>
            <a:fld id="{021361DD-1E38-BB4A-B605-BA873CC7A43C}" type="slidenum">
              <a:rPr lang="en-US" smtClean="0"/>
              <a:t>11</a:t>
            </a:fld>
            <a:endParaRPr lang="en-US"/>
          </a:p>
        </p:txBody>
      </p:sp>
    </p:spTree>
    <p:extLst>
      <p:ext uri="{BB962C8B-B14F-4D97-AF65-F5344CB8AC3E}">
        <p14:creationId xmlns:p14="http://schemas.microsoft.com/office/powerpoint/2010/main" val="236346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3</a:t>
            </a:r>
            <a:r>
              <a:rPr lang="en-US" sz="1200" b="1" i="0" u="none" strike="noStrike" kern="1200" baseline="30000" dirty="0">
                <a:solidFill>
                  <a:schemeClr val="tx1"/>
                </a:solidFill>
                <a:effectLst/>
                <a:latin typeface="+mn-lt"/>
                <a:ea typeface="+mn-ea"/>
                <a:cs typeface="+mn-cs"/>
              </a:rPr>
              <a:t>rd</a:t>
            </a:r>
            <a:r>
              <a:rPr lang="en-US" sz="1200" b="1" i="0" u="none" strike="noStrike" kern="1200" dirty="0">
                <a:solidFill>
                  <a:schemeClr val="tx1"/>
                </a:solidFill>
                <a:effectLst/>
                <a:latin typeface="+mn-lt"/>
                <a:ea typeface="+mn-ea"/>
                <a:cs typeface="+mn-cs"/>
              </a:rPr>
              <a:t> Libs: from Pod, Carthage, or adding framework directly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At the bottom is Core framework from Cocoa Touch framework, such as Foundation, </a:t>
            </a:r>
            <a:r>
              <a:rPr lang="en-US" sz="1200" b="1" i="0" u="none" strike="noStrike" kern="1200" dirty="0" err="1">
                <a:solidFill>
                  <a:schemeClr val="tx1"/>
                </a:solidFill>
                <a:effectLst/>
                <a:latin typeface="+mn-lt"/>
                <a:ea typeface="+mn-ea"/>
                <a:cs typeface="+mn-cs"/>
              </a:rPr>
              <a:t>UIKit</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CoreData</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StoreKit</a:t>
            </a:r>
            <a:r>
              <a:rPr lang="en-US" sz="1200" b="1" i="0" u="none" strike="noStrike" kern="1200" dirty="0">
                <a:solidFill>
                  <a:schemeClr val="tx1"/>
                </a:solidFill>
                <a:effectLst/>
                <a:latin typeface="+mn-lt"/>
                <a:ea typeface="+mn-ea"/>
                <a:cs typeface="+mn-cs"/>
              </a:rPr>
              <a:t>, … which is very fundamental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Then we import some 3</a:t>
            </a:r>
            <a:r>
              <a:rPr lang="en-US" sz="1200" b="1" i="0" u="none" strike="noStrike" kern="1200" baseline="30000" dirty="0">
                <a:solidFill>
                  <a:schemeClr val="tx1"/>
                </a:solidFill>
                <a:effectLst/>
                <a:latin typeface="+mn-lt"/>
                <a:ea typeface="+mn-ea"/>
                <a:cs typeface="+mn-cs"/>
              </a:rPr>
              <a:t>rd</a:t>
            </a:r>
            <a:r>
              <a:rPr lang="en-US" sz="1200" b="1" i="0" u="none" strike="noStrike" kern="1200" dirty="0">
                <a:solidFill>
                  <a:schemeClr val="tx1"/>
                </a:solidFill>
                <a:effectLst/>
                <a:latin typeface="+mn-lt"/>
                <a:ea typeface="+mn-ea"/>
                <a:cs typeface="+mn-cs"/>
              </a:rPr>
              <a:t> party libraries which is built on top of Core Framework for more specific purpose. Such as </a:t>
            </a:r>
            <a:r>
              <a:rPr lang="en-US" sz="1200" b="1" i="0" u="none" strike="noStrike" kern="1200" dirty="0" err="1">
                <a:solidFill>
                  <a:schemeClr val="tx1"/>
                </a:solidFill>
                <a:effectLst/>
                <a:latin typeface="+mn-lt"/>
                <a:ea typeface="+mn-ea"/>
                <a:cs typeface="+mn-cs"/>
              </a:rPr>
              <a:t>Alamofire</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RxSwift</a:t>
            </a:r>
            <a:r>
              <a:rPr lang="en-US" sz="1200" b="1" i="0" u="none" strike="noStrike" kern="1200" dirty="0">
                <a:solidFill>
                  <a:schemeClr val="tx1"/>
                </a:solidFill>
                <a:effectLst/>
                <a:latin typeface="+mn-lt"/>
                <a:ea typeface="+mn-ea"/>
                <a:cs typeface="+mn-cs"/>
              </a:rPr>
              <a:t>, Pop Animation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We cover another level by writing business logic code. There will have model serialization, API calling, </a:t>
            </a:r>
            <a:r>
              <a:rPr lang="en-US" sz="1200" b="1" i="0" u="none" strike="noStrike" kern="1200" dirty="0" err="1">
                <a:solidFill>
                  <a:schemeClr val="tx1"/>
                </a:solidFill>
                <a:effectLst/>
                <a:latin typeface="+mn-lt"/>
                <a:ea typeface="+mn-ea"/>
                <a:cs typeface="+mn-cs"/>
              </a:rPr>
              <a:t>viewModel</a:t>
            </a:r>
            <a:r>
              <a:rPr lang="en-US" sz="1200" b="1" i="0" u="none" strike="noStrike" kern="1200" dirty="0">
                <a:solidFill>
                  <a:schemeClr val="tx1"/>
                </a:solidFill>
                <a:effectLst/>
                <a:latin typeface="+mn-lt"/>
                <a:ea typeface="+mn-ea"/>
                <a:cs typeface="+mn-cs"/>
              </a:rPr>
              <a:t> creation, services, …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UI Code for rendering </a:t>
            </a:r>
            <a:r>
              <a:rPr lang="en-US" sz="1200" b="1" i="0" u="none" strike="noStrike" kern="1200">
                <a:solidFill>
                  <a:schemeClr val="tx1"/>
                </a:solidFill>
                <a:effectLst/>
                <a:latin typeface="+mn-lt"/>
                <a:ea typeface="+mn-ea"/>
                <a:cs typeface="+mn-cs"/>
              </a:rPr>
              <a:t>and interaction with user</a:t>
            </a:r>
            <a:endParaRPr lang="en-US" sz="1200" b="1"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021361DD-1E38-BB4A-B605-BA873CC7A43C}" type="slidenum">
              <a:rPr lang="en-US" smtClean="0"/>
              <a:t>13</a:t>
            </a:fld>
            <a:endParaRPr lang="en-US"/>
          </a:p>
        </p:txBody>
      </p:sp>
    </p:spTree>
    <p:extLst>
      <p:ext uri="{BB962C8B-B14F-4D97-AF65-F5344CB8AC3E}">
        <p14:creationId xmlns:p14="http://schemas.microsoft.com/office/powerpoint/2010/main" val="147061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Different devices, one use touch on the screen, and one use the remote</a:t>
            </a:r>
          </a:p>
          <a:p>
            <a:pPr marL="171450" indent="-171450">
              <a:buFontTx/>
              <a:buChar char="-"/>
            </a:pPr>
            <a:r>
              <a:rPr lang="en-US" dirty="0"/>
              <a:t>Layout is different, size and color. iOS scroll vertical mostly meanwhile on Apple TV prefer to scroll horizontally</a:t>
            </a:r>
          </a:p>
          <a:p>
            <a:pPr marL="171450" indent="-171450">
              <a:buFontTx/>
              <a:buChar char="-"/>
            </a:pPr>
            <a:r>
              <a:rPr lang="en-US" dirty="0"/>
              <a:t>iOS need to care with orientation as well as multitasking on iPad (compact and regular) meanwhile on </a:t>
            </a:r>
            <a:r>
              <a:rPr lang="en-US" dirty="0" err="1"/>
              <a:t>tvOS</a:t>
            </a:r>
            <a:r>
              <a:rPr lang="en-US" dirty="0"/>
              <a:t> need to care about light and dark</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14</a:t>
            </a:fld>
            <a:endParaRPr lang="en-US"/>
          </a:p>
        </p:txBody>
      </p:sp>
    </p:spTree>
    <p:extLst>
      <p:ext uri="{BB962C8B-B14F-4D97-AF65-F5344CB8AC3E}">
        <p14:creationId xmlns:p14="http://schemas.microsoft.com/office/powerpoint/2010/main" val="1786426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Showing demo project </a:t>
            </a:r>
          </a:p>
          <a:p>
            <a:endParaRPr lang="en-US" dirty="0"/>
          </a:p>
          <a:p>
            <a:pPr marL="171450" indent="-171450">
              <a:buFontTx/>
              <a:buChar char="-"/>
            </a:pPr>
            <a:r>
              <a:rPr lang="en-US" dirty="0"/>
              <a:t>First will show the iOS initial project</a:t>
            </a:r>
          </a:p>
          <a:p>
            <a:pPr marL="171450" indent="-171450">
              <a:buFontTx/>
              <a:buChar char="-"/>
            </a:pPr>
            <a:r>
              <a:rPr lang="en-US" dirty="0"/>
              <a:t>Then moving code around to make it fit for </a:t>
            </a:r>
            <a:r>
              <a:rPr lang="en-US" dirty="0" err="1"/>
              <a:t>tvOS</a:t>
            </a:r>
            <a:endParaRPr lang="en-US" dirty="0"/>
          </a:p>
          <a:p>
            <a:pPr marL="171450" indent="-171450">
              <a:buFontTx/>
              <a:buChar char="-"/>
            </a:pPr>
            <a:r>
              <a:rPr lang="en-US" dirty="0"/>
              <a:t>Then open the final project which already has right configuration (if there is any unexpected issue happen)</a:t>
            </a:r>
          </a:p>
        </p:txBody>
      </p:sp>
      <p:sp>
        <p:nvSpPr>
          <p:cNvPr id="4" name="Slide Number Placeholder 3"/>
          <p:cNvSpPr>
            <a:spLocks noGrp="1"/>
          </p:cNvSpPr>
          <p:nvPr>
            <p:ph type="sldNum" sz="quarter" idx="10"/>
          </p:nvPr>
        </p:nvSpPr>
        <p:spPr/>
        <p:txBody>
          <a:bodyPr/>
          <a:lstStyle/>
          <a:p>
            <a:fld id="{021361DD-1E38-BB4A-B605-BA873CC7A43C}" type="slidenum">
              <a:rPr lang="en-US" smtClean="0"/>
              <a:t>17</a:t>
            </a:fld>
            <a:endParaRPr lang="en-US"/>
          </a:p>
        </p:txBody>
      </p:sp>
    </p:spTree>
    <p:extLst>
      <p:ext uri="{BB962C8B-B14F-4D97-AF65-F5344CB8AC3E}">
        <p14:creationId xmlns:p14="http://schemas.microsoft.com/office/powerpoint/2010/main" val="2364619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@default = [:</a:t>
            </a:r>
            <a:r>
              <a:rPr lang="en-US" dirty="0" err="1"/>
              <a:t>ios</a:t>
            </a:r>
            <a:r>
              <a:rPr lang="en-US" dirty="0"/>
              <a:t>, :mac, :android]</a:t>
            </a:r>
          </a:p>
          <a:p>
            <a:r>
              <a:rPr lang="en-US" dirty="0"/>
              <a:t>https://</a:t>
            </a:r>
            <a:r>
              <a:rPr lang="en-US" dirty="0" err="1"/>
              <a:t>github.com</a:t>
            </a:r>
            <a:r>
              <a:rPr lang="en-US" dirty="0"/>
              <a:t>/</a:t>
            </a:r>
            <a:r>
              <a:rPr lang="en-US" dirty="0" err="1"/>
              <a:t>fastlane</a:t>
            </a:r>
            <a:r>
              <a:rPr lang="en-US" dirty="0"/>
              <a:t>/</a:t>
            </a:r>
            <a:r>
              <a:rPr lang="en-US" dirty="0" err="1"/>
              <a:t>fastlane</a:t>
            </a:r>
            <a:r>
              <a:rPr lang="en-US" dirty="0"/>
              <a:t>/blob/master/</a:t>
            </a:r>
            <a:r>
              <a:rPr lang="en-US" dirty="0" err="1"/>
              <a:t>fastlane</a:t>
            </a:r>
            <a:r>
              <a:rPr lang="en-US" dirty="0"/>
              <a:t>/lib/</a:t>
            </a:r>
            <a:r>
              <a:rPr lang="en-US" dirty="0" err="1"/>
              <a:t>fastlane</a:t>
            </a:r>
            <a:r>
              <a:rPr lang="en-US" dirty="0"/>
              <a:t>/</a:t>
            </a:r>
            <a:r>
              <a:rPr lang="en-US" dirty="0" err="1"/>
              <a:t>supported_platforms.rb</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18</a:t>
            </a:fld>
            <a:endParaRPr lang="en-US"/>
          </a:p>
        </p:txBody>
      </p:sp>
    </p:spTree>
    <p:extLst>
      <p:ext uri="{BB962C8B-B14F-4D97-AF65-F5344CB8AC3E}">
        <p14:creationId xmlns:p14="http://schemas.microsoft.com/office/powerpoint/2010/main" val="49859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I </a:t>
            </a:r>
            <a:r>
              <a:rPr lang="en-US" dirty="0" err="1"/>
              <a:t>wanna</a:t>
            </a:r>
            <a:r>
              <a:rPr lang="en-US" dirty="0"/>
              <a:t> briefly introduce about myself</a:t>
            </a:r>
          </a:p>
          <a:p>
            <a:pPr marL="171450" indent="-171450">
              <a:buFontTx/>
              <a:buChar char="-"/>
            </a:pPr>
            <a:r>
              <a:rPr lang="en-US" dirty="0"/>
              <a:t>My name is Thanh</a:t>
            </a:r>
          </a:p>
          <a:p>
            <a:pPr marL="171450" indent="-171450">
              <a:buFontTx/>
              <a:buChar char="-"/>
            </a:pPr>
            <a:r>
              <a:rPr lang="en-US" dirty="0"/>
              <a:t>I’m currently an iOS developer at Rakuten Viki</a:t>
            </a:r>
          </a:p>
          <a:p>
            <a:pPr marL="171450" indent="-171450">
              <a:buFontTx/>
              <a:buChar char="-"/>
            </a:pPr>
            <a:r>
              <a:rPr lang="en-US" dirty="0"/>
              <a:t>Viki a video streaming platform.</a:t>
            </a:r>
          </a:p>
          <a:p>
            <a:pPr marL="171450" indent="-171450">
              <a:buFontTx/>
              <a:buChar char="-"/>
            </a:pPr>
            <a:r>
              <a:rPr lang="en-US" dirty="0"/>
              <a:t>Thanks Lizzie for her recent introduction.</a:t>
            </a:r>
          </a:p>
          <a:p>
            <a:pPr marL="171450" indent="-171450">
              <a:buFontTx/>
              <a:buChar char="-"/>
            </a:pPr>
            <a:r>
              <a:rPr lang="en-US" dirty="0"/>
              <a:t>More information you can find me on my </a:t>
            </a:r>
            <a:r>
              <a:rPr lang="en-US" dirty="0" err="1"/>
              <a:t>linkedin</a:t>
            </a:r>
            <a:r>
              <a:rPr lang="en-US" dirty="0"/>
              <a:t>.</a:t>
            </a:r>
          </a:p>
          <a:p>
            <a:pPr marL="171450" indent="-171450">
              <a:buFontTx/>
              <a:buChar char="-"/>
            </a:pPr>
            <a:r>
              <a:rPr lang="en-US" dirty="0"/>
              <a:t>So feel free to give me a message if you have a question.</a:t>
            </a:r>
          </a:p>
        </p:txBody>
      </p:sp>
      <p:sp>
        <p:nvSpPr>
          <p:cNvPr id="4" name="Slide Number Placeholder 3"/>
          <p:cNvSpPr>
            <a:spLocks noGrp="1"/>
          </p:cNvSpPr>
          <p:nvPr>
            <p:ph type="sldNum" sz="quarter" idx="5"/>
          </p:nvPr>
        </p:nvSpPr>
        <p:spPr/>
        <p:txBody>
          <a:bodyPr/>
          <a:lstStyle/>
          <a:p>
            <a:fld id="{021361DD-1E38-BB4A-B605-BA873CC7A43C}" type="slidenum">
              <a:rPr lang="en-US" smtClean="0"/>
              <a:t>2</a:t>
            </a:fld>
            <a:endParaRPr lang="en-US"/>
          </a:p>
        </p:txBody>
      </p:sp>
    </p:spTree>
    <p:extLst>
      <p:ext uri="{BB962C8B-B14F-4D97-AF65-F5344CB8AC3E}">
        <p14:creationId xmlns:p14="http://schemas.microsoft.com/office/powerpoint/2010/main" val="142522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think most of us here are iOS developers</a:t>
            </a:r>
          </a:p>
          <a:p>
            <a:pPr marL="171450" indent="-171450">
              <a:buFontTx/>
              <a:buChar char="-"/>
            </a:pPr>
            <a:r>
              <a:rPr lang="en-US" dirty="0"/>
              <a:t>And that’s why you may be very familiar with Apple eco system (if don’t </a:t>
            </a:r>
            <a:r>
              <a:rPr lang="en-US" dirty="0" err="1"/>
              <a:t>wanna</a:t>
            </a:r>
            <a:r>
              <a:rPr lang="en-US" dirty="0"/>
              <a:t> say you are all experts)</a:t>
            </a:r>
          </a:p>
          <a:p>
            <a:pPr marL="171450" indent="-171450">
              <a:buFontTx/>
              <a:buChar char="-"/>
            </a:pPr>
            <a:r>
              <a:rPr lang="en-US" dirty="0"/>
              <a:t>Everyday we use products from Apple</a:t>
            </a:r>
          </a:p>
          <a:p>
            <a:pPr marL="171450" indent="-171450">
              <a:buFontTx/>
              <a:buChar char="-"/>
            </a:pPr>
            <a:r>
              <a:rPr lang="en-US" dirty="0"/>
              <a:t>We use </a:t>
            </a:r>
            <a:r>
              <a:rPr lang="en-US" dirty="0" err="1"/>
              <a:t>Macbook</a:t>
            </a:r>
            <a:r>
              <a:rPr lang="en-US" dirty="0"/>
              <a:t> for working</a:t>
            </a:r>
          </a:p>
          <a:p>
            <a:pPr marL="171450" indent="-171450">
              <a:buFontTx/>
              <a:buChar char="-"/>
            </a:pPr>
            <a:r>
              <a:rPr lang="en-US" dirty="0"/>
              <a:t>iPhone not only for work but also for communication</a:t>
            </a:r>
          </a:p>
          <a:p>
            <a:pPr marL="171450" indent="-171450">
              <a:buFontTx/>
              <a:buChar char="-"/>
            </a:pPr>
            <a:r>
              <a:rPr lang="en-US" dirty="0"/>
              <a:t>I don’t know your feeling about Apple products but I really love it. This is one of the reason make me become iOS developer.</a:t>
            </a:r>
          </a:p>
          <a:p>
            <a:pPr marL="171450" indent="-171450">
              <a:buFontTx/>
              <a:buChar char="-"/>
            </a:pPr>
            <a:r>
              <a:rPr lang="en-US" dirty="0"/>
              <a:t>The truth is I have not seen any iOS developers use Android phone but I saw many Android developers use iPhone</a:t>
            </a:r>
          </a:p>
          <a:p>
            <a:pPr marL="171450" indent="-171450">
              <a:buFontTx/>
              <a:buChar char="-"/>
            </a:pPr>
            <a:r>
              <a:rPr lang="en-US" dirty="0"/>
              <a:t>So what does it mean. It means Apple has built a successful eco system</a:t>
            </a:r>
          </a:p>
          <a:p>
            <a:pPr marL="171450" indent="-171450">
              <a:buFontTx/>
              <a:buChar char="-"/>
            </a:pPr>
            <a:r>
              <a:rPr lang="en-US" dirty="0"/>
              <a:t>They build devices and the operation system for it, such as </a:t>
            </a:r>
            <a:r>
              <a:rPr lang="en-US" dirty="0" err="1"/>
              <a:t>Macbook</a:t>
            </a:r>
            <a:r>
              <a:rPr lang="en-US" dirty="0"/>
              <a:t> and MacOS, iPhone and iOS, etc. And they are just compatible perfectly.</a:t>
            </a:r>
          </a:p>
          <a:p>
            <a:pPr marL="171450" indent="-171450">
              <a:buFontTx/>
              <a:buChar char="-"/>
            </a:pPr>
            <a:r>
              <a:rPr lang="en-US" dirty="0"/>
              <a:t>And today I </a:t>
            </a:r>
            <a:r>
              <a:rPr lang="en-US" dirty="0" err="1"/>
              <a:t>wanna</a:t>
            </a:r>
            <a:r>
              <a:rPr lang="en-US" dirty="0"/>
              <a:t> talk about one of the young child in Apple family, which is a pair of a device and operation system</a:t>
            </a:r>
          </a:p>
          <a:p>
            <a:pPr marL="171450" indent="-171450">
              <a:buFontTx/>
              <a:buChar char="-"/>
            </a:pPr>
            <a:r>
              <a:rPr lang="en-US" dirty="0"/>
              <a:t>That device looks like a mac mini, but runs on an operation system very close to iOS</a:t>
            </a:r>
          </a:p>
          <a:p>
            <a:pPr marL="171450" indent="-171450">
              <a:buFontTx/>
              <a:buChar char="-"/>
            </a:pPr>
            <a:r>
              <a:rPr lang="en-US" dirty="0"/>
              <a:t>This is Apple TV and </a:t>
            </a:r>
            <a:r>
              <a:rPr lang="en-US" dirty="0" err="1"/>
              <a:t>tvOS</a:t>
            </a:r>
            <a:endParaRPr lang="en-US" dirty="0"/>
          </a:p>
          <a:p>
            <a:pPr marL="171450" indent="-171450">
              <a:buFontTx/>
              <a:buChar char="-"/>
            </a:pPr>
            <a:r>
              <a:rPr lang="en-US" dirty="0"/>
              <a:t>And the talk I will give today is “Developing for Apple TV”</a:t>
            </a:r>
          </a:p>
        </p:txBody>
      </p:sp>
      <p:sp>
        <p:nvSpPr>
          <p:cNvPr id="4" name="Slide Number Placeholder 3"/>
          <p:cNvSpPr>
            <a:spLocks noGrp="1"/>
          </p:cNvSpPr>
          <p:nvPr>
            <p:ph type="sldNum" sz="quarter" idx="5"/>
          </p:nvPr>
        </p:nvSpPr>
        <p:spPr/>
        <p:txBody>
          <a:bodyPr/>
          <a:lstStyle/>
          <a:p>
            <a:fld id="{021361DD-1E38-BB4A-B605-BA873CC7A43C}" type="slidenum">
              <a:rPr lang="en-US" smtClean="0"/>
              <a:t>3</a:t>
            </a:fld>
            <a:endParaRPr lang="en-US"/>
          </a:p>
        </p:txBody>
      </p:sp>
    </p:spTree>
    <p:extLst>
      <p:ext uri="{BB962C8B-B14F-4D97-AF65-F5344CB8AC3E}">
        <p14:creationId xmlns:p14="http://schemas.microsoft.com/office/powerpoint/2010/main" val="350548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Today I’m </a:t>
            </a:r>
            <a:r>
              <a:rPr lang="en-US" dirty="0" err="1"/>
              <a:t>gonna</a:t>
            </a:r>
            <a:r>
              <a:rPr lang="en-US" dirty="0"/>
              <a:t> talk about </a:t>
            </a:r>
            <a:r>
              <a:rPr lang="en-US" dirty="0" err="1"/>
              <a:t>tvOS</a:t>
            </a:r>
            <a:r>
              <a:rPr lang="en-US" dirty="0"/>
              <a:t> and how to implement it on scratch or in an iOS application which is already built and already working</a:t>
            </a:r>
          </a:p>
          <a:p>
            <a:pPr marL="171450" indent="-171450">
              <a:buFontTx/>
              <a:buChar char="-"/>
            </a:pPr>
            <a:endParaRPr lang="en-US" dirty="0"/>
          </a:p>
          <a:p>
            <a:pPr marL="171450" indent="-171450">
              <a:buFontTx/>
              <a:buChar char="-"/>
            </a:pPr>
            <a:r>
              <a:rPr lang="en-US" dirty="0"/>
              <a:t>Why do we should implement Apple TV app:</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First, Apple users always spend more than other platforms users.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It makes sense because usually Apple devices are more expensive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And people who adapt to buy it for entertainment are very potential to pay for our service... </a:t>
            </a:r>
          </a:p>
          <a:p>
            <a:pPr marL="628650" lvl="1" indent="-171450">
              <a:buFontTx/>
              <a:buChar char="-"/>
            </a:pPr>
            <a:r>
              <a:rPr lang="en-US" dirty="0"/>
              <a:t>Show how grows it is on number of Apple TV sold…</a:t>
            </a:r>
          </a:p>
          <a:p>
            <a:pPr marL="1085850" lvl="2" indent="-171450">
              <a:buFontTx/>
              <a:buChar char="-"/>
            </a:pPr>
            <a:r>
              <a:rPr lang="en-US" dirty="0"/>
              <a:t>From </a:t>
            </a:r>
            <a:r>
              <a:rPr lang="en-US" sz="1200" b="0" i="0" kern="1200" dirty="0">
                <a:solidFill>
                  <a:schemeClr val="tx1"/>
                </a:solidFill>
                <a:effectLst/>
                <a:latin typeface="+mn-lt"/>
                <a:ea typeface="+mn-ea"/>
                <a:cs typeface="+mn-cs"/>
              </a:rPr>
              <a:t>5m in 2012 to 25m in 2015 and 75m in 2017</a:t>
            </a:r>
            <a:endParaRPr lang="en-US" dirty="0"/>
          </a:p>
          <a:p>
            <a:pPr marL="628650" lvl="1" indent="-171450">
              <a:buFontTx/>
              <a:buChar char="-"/>
            </a:pPr>
            <a:r>
              <a:rPr lang="en-US" dirty="0"/>
              <a:t>More and more support, better device, better user experiences…</a:t>
            </a:r>
          </a:p>
          <a:p>
            <a:pPr marL="628650" lvl="1" indent="-171450">
              <a:buFontTx/>
              <a:buChar char="-"/>
            </a:pPr>
            <a:r>
              <a:rPr lang="en-US" dirty="0"/>
              <a:t>User feedback about experience while using tv app compare with phone app</a:t>
            </a:r>
          </a:p>
          <a:p>
            <a:pPr marL="628650" lvl="1" indent="-171450">
              <a:buFontTx/>
              <a:buChar char="-"/>
            </a:pPr>
            <a:r>
              <a:rPr lang="en-US" dirty="0"/>
              <a:t>Last but not least, It does not cost much to keep building and maintaining </a:t>
            </a:r>
            <a:r>
              <a:rPr lang="en-US" dirty="0" err="1"/>
              <a:t>tvOS</a:t>
            </a:r>
            <a:r>
              <a:rPr lang="en-US" dirty="0"/>
              <a:t> app. You </a:t>
            </a:r>
            <a:r>
              <a:rPr lang="en-US" dirty="0" err="1"/>
              <a:t>wanna</a:t>
            </a:r>
            <a:r>
              <a:rPr lang="en-US" dirty="0"/>
              <a:t> see how easy is it. I will show you right now.</a:t>
            </a:r>
          </a:p>
          <a:p>
            <a:pPr marL="628650" lvl="1" indent="-171450">
              <a:buFontTx/>
              <a:buChar char="-"/>
            </a:pPr>
            <a:endParaRPr lang="en-US"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4</a:t>
            </a:fld>
            <a:endParaRPr lang="en-US"/>
          </a:p>
        </p:txBody>
      </p:sp>
    </p:spTree>
    <p:extLst>
      <p:ext uri="{BB962C8B-B14F-4D97-AF65-F5344CB8AC3E}">
        <p14:creationId xmlns:p14="http://schemas.microsoft.com/office/powerpoint/2010/main" val="392554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First, I will briefly introduce about Apple TV and </a:t>
            </a:r>
            <a:r>
              <a:rPr lang="en-US" dirty="0" err="1"/>
              <a:t>tvOS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Then I will </a:t>
            </a:r>
            <a:r>
              <a:rPr lang="en-US" dirty="0" err="1"/>
              <a:t>simutanously</a:t>
            </a:r>
            <a:r>
              <a:rPr lang="en-US" dirty="0"/>
              <a:t> talk about how to build </a:t>
            </a:r>
            <a:r>
              <a:rPr lang="en-US" dirty="0" err="1"/>
              <a:t>tvOS</a:t>
            </a:r>
            <a:r>
              <a:rPr lang="en-US" dirty="0"/>
              <a:t> app on an existing iOS project with the demo to show you how easy to build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And finally I will try to implement with you a small feature to enhance how easy it is to maintain the app</a:t>
            </a:r>
          </a:p>
        </p:txBody>
      </p:sp>
      <p:sp>
        <p:nvSpPr>
          <p:cNvPr id="4" name="Slide Number Placeholder 3"/>
          <p:cNvSpPr>
            <a:spLocks noGrp="1"/>
          </p:cNvSpPr>
          <p:nvPr>
            <p:ph type="sldNum" sz="quarter" idx="5"/>
          </p:nvPr>
        </p:nvSpPr>
        <p:spPr/>
        <p:txBody>
          <a:bodyPr/>
          <a:lstStyle/>
          <a:p>
            <a:fld id="{021361DD-1E38-BB4A-B605-BA873CC7A43C}" type="slidenum">
              <a:rPr lang="en-US" smtClean="0"/>
              <a:t>5</a:t>
            </a:fld>
            <a:endParaRPr lang="en-US"/>
          </a:p>
        </p:txBody>
      </p:sp>
    </p:spTree>
    <p:extLst>
      <p:ext uri="{BB962C8B-B14F-4D97-AF65-F5344CB8AC3E}">
        <p14:creationId xmlns:p14="http://schemas.microsoft.com/office/powerpoint/2010/main" val="219156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okay. let’s quick start with Apple TV and </a:t>
            </a:r>
            <a:r>
              <a:rPr lang="en-US" dirty="0" err="1"/>
              <a:t>tvOS</a:t>
            </a:r>
            <a:r>
              <a:rPr lang="en-US" dirty="0"/>
              <a:t> introduction</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6</a:t>
            </a:fld>
            <a:endParaRPr lang="en-US"/>
          </a:p>
        </p:txBody>
      </p:sp>
    </p:spTree>
    <p:extLst>
      <p:ext uri="{BB962C8B-B14F-4D97-AF65-F5344CB8AC3E}">
        <p14:creationId xmlns:p14="http://schemas.microsoft.com/office/powerpoint/2010/main" val="19172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dirty="0">
                <a:solidFill>
                  <a:schemeClr val="tx1"/>
                </a:solidFill>
                <a:effectLst/>
                <a:latin typeface="+mn-lt"/>
                <a:ea typeface="+mn-ea"/>
                <a:cs typeface="+mn-cs"/>
              </a:rPr>
              <a:t>If you have not watched the historical iPhone introduction by Steve Jobs</a:t>
            </a:r>
          </a:p>
          <a:p>
            <a:pPr marL="628650" lvl="1" indent="-171450">
              <a:buFontTx/>
              <a:buChar char="-"/>
            </a:pPr>
            <a:r>
              <a:rPr lang="en-US" sz="1200" b="0" i="0" u="none" strike="noStrike" kern="1200" dirty="0">
                <a:solidFill>
                  <a:schemeClr val="tx1"/>
                </a:solidFill>
                <a:effectLst/>
                <a:latin typeface="+mn-lt"/>
                <a:ea typeface="+mn-ea"/>
                <a:cs typeface="+mn-cs"/>
              </a:rPr>
              <a:t>Let’s find it on </a:t>
            </a:r>
            <a:r>
              <a:rPr lang="en-US" sz="1200" b="0" i="0" u="none" strike="noStrike" kern="1200" dirty="0" err="1">
                <a:solidFill>
                  <a:schemeClr val="tx1"/>
                </a:solidFill>
                <a:effectLst/>
                <a:latin typeface="+mn-lt"/>
                <a:ea typeface="+mn-ea"/>
                <a:cs typeface="+mn-cs"/>
              </a:rPr>
              <a:t>Youtube</a:t>
            </a:r>
            <a:r>
              <a:rPr lang="en-US" sz="1200" b="0" i="0" u="none" strike="noStrike" kern="1200" dirty="0">
                <a:solidFill>
                  <a:schemeClr val="tx1"/>
                </a:solidFill>
                <a:effectLst/>
                <a:latin typeface="+mn-lt"/>
                <a:ea typeface="+mn-ea"/>
                <a:cs typeface="+mn-cs"/>
              </a:rPr>
              <a:t>, it’s very impressive</a:t>
            </a:r>
          </a:p>
          <a:p>
            <a:pPr marL="171450" indent="-171450">
              <a:buFontTx/>
              <a:buChar char="-"/>
            </a:pPr>
            <a:r>
              <a:rPr lang="en-US" sz="1200" b="0" i="0" u="none" strike="noStrike" kern="1200" dirty="0">
                <a:solidFill>
                  <a:schemeClr val="tx1"/>
                </a:solidFill>
                <a:effectLst/>
                <a:latin typeface="+mn-lt"/>
                <a:ea typeface="+mn-ea"/>
                <a:cs typeface="+mn-cs"/>
              </a:rPr>
              <a:t>That event was held in 2007</a:t>
            </a:r>
          </a:p>
          <a:p>
            <a:pPr marL="171450" indent="-171450">
              <a:buFontTx/>
              <a:buChar char="-"/>
            </a:pPr>
            <a:r>
              <a:rPr lang="en-US" sz="1200" b="0" i="0" u="none" strike="noStrike" kern="1200" dirty="0">
                <a:solidFill>
                  <a:schemeClr val="tx1"/>
                </a:solidFill>
                <a:effectLst/>
                <a:latin typeface="+mn-lt"/>
                <a:ea typeface="+mn-ea"/>
                <a:cs typeface="+mn-cs"/>
              </a:rPr>
              <a:t>But do you know before it one year Apple also introduced another new device. </a:t>
            </a:r>
          </a:p>
          <a:p>
            <a:pPr marL="171450" indent="-171450">
              <a:buFontTx/>
              <a:buChar char="-"/>
            </a:pPr>
            <a:r>
              <a:rPr lang="en-US" sz="1200" b="0" i="0" u="none" strike="noStrike" kern="1200" dirty="0">
                <a:solidFill>
                  <a:schemeClr val="tx1"/>
                </a:solidFill>
                <a:effectLst/>
                <a:latin typeface="+mn-lt"/>
                <a:ea typeface="+mn-ea"/>
                <a:cs typeface="+mn-cs"/>
              </a:rPr>
              <a:t>This is the Apple TV 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Gen (or as they call it </a:t>
            </a:r>
            <a:r>
              <a:rPr lang="en-US" sz="1200" b="0" i="0" u="none" strike="noStrike" kern="1200" dirty="0" err="1">
                <a:solidFill>
                  <a:schemeClr val="tx1"/>
                </a:solidFill>
                <a:effectLst/>
                <a:latin typeface="+mn-lt"/>
                <a:ea typeface="+mn-ea"/>
                <a:cs typeface="+mn-cs"/>
              </a:rPr>
              <a:t>iTV</a:t>
            </a:r>
            <a:r>
              <a:rPr lang="en-US" sz="1200" b="0" i="0" u="none" strike="noStrike" kern="1200" dirty="0">
                <a:solidFill>
                  <a:schemeClr val="tx1"/>
                </a:solidFill>
                <a:effectLst/>
                <a:latin typeface="+mn-lt"/>
                <a:ea typeface="+mn-ea"/>
                <a:cs typeface="+mn-cs"/>
              </a:rPr>
              <a:t>) </a:t>
            </a:r>
          </a:p>
          <a:p>
            <a:pPr marL="171450" indent="-171450">
              <a:buFontTx/>
              <a:buChar char="-"/>
            </a:pPr>
            <a:r>
              <a:rPr lang="en-US" sz="1200" b="0" i="0" u="none" strike="noStrike" kern="1200" dirty="0">
                <a:solidFill>
                  <a:schemeClr val="tx1"/>
                </a:solidFill>
                <a:effectLst/>
                <a:latin typeface="+mn-lt"/>
                <a:ea typeface="+mn-ea"/>
                <a:cs typeface="+mn-cs"/>
              </a:rPr>
              <a:t>That Apple TV is very similar with a mac mini</a:t>
            </a:r>
          </a:p>
          <a:p>
            <a:pPr marL="171450" indent="-171450">
              <a:buFontTx/>
              <a:buChar char="-"/>
            </a:pPr>
            <a:r>
              <a:rPr lang="en-US" sz="1200" b="0" i="0" u="none" strike="noStrike" kern="1200" dirty="0">
                <a:solidFill>
                  <a:schemeClr val="tx1"/>
                </a:solidFill>
                <a:effectLst/>
                <a:latin typeface="+mn-lt"/>
                <a:ea typeface="+mn-ea"/>
                <a:cs typeface="+mn-cs"/>
              </a:rPr>
              <a:t>Which also runs on MacOS X 10.3.9, CPU: Intel Pentium</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7</a:t>
            </a:fld>
            <a:endParaRPr lang="en-US"/>
          </a:p>
        </p:txBody>
      </p:sp>
    </p:spTree>
    <p:extLst>
      <p:ext uri="{BB962C8B-B14F-4D97-AF65-F5344CB8AC3E}">
        <p14:creationId xmlns:p14="http://schemas.microsoft.com/office/powerpoint/2010/main" val="2272586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the success of the first iPhone, Apple focused 100% on enhancing iPhone</a:t>
            </a:r>
          </a:p>
          <a:p>
            <a:pPr marL="171450" indent="-171450">
              <a:buFontTx/>
              <a:buChar char="-"/>
            </a:pPr>
            <a:r>
              <a:rPr lang="en-US" dirty="0"/>
              <a:t>And 4 years later, after they have a stable version of iPhone and iOS</a:t>
            </a:r>
          </a:p>
          <a:p>
            <a:pPr marL="171450" indent="-171450">
              <a:buFontTx/>
              <a:buChar char="-"/>
            </a:pPr>
            <a:r>
              <a:rPr lang="en-US" dirty="0"/>
              <a:t>In 2010 Apple redesign </a:t>
            </a:r>
            <a:r>
              <a:rPr lang="en-US" dirty="0" err="1"/>
              <a:t>iTV</a:t>
            </a:r>
            <a:r>
              <a:rPr lang="en-US" dirty="0"/>
              <a:t> and introduce the secondary generation. </a:t>
            </a:r>
          </a:p>
          <a:p>
            <a:pPr marL="171450" indent="-171450">
              <a:buFontTx/>
              <a:buChar char="-"/>
            </a:pPr>
            <a:r>
              <a:rPr lang="en-US" dirty="0"/>
              <a:t>From this version, Apple decided to use the name Apple TV instead of </a:t>
            </a:r>
            <a:r>
              <a:rPr lang="en-US" dirty="0" err="1"/>
              <a:t>iTV</a:t>
            </a:r>
            <a:r>
              <a:rPr lang="en-US" dirty="0"/>
              <a:t> as previously</a:t>
            </a:r>
          </a:p>
          <a:p>
            <a:pPr marL="171450" indent="-171450">
              <a:buFontTx/>
              <a:buChar char="-"/>
            </a:pPr>
            <a:r>
              <a:rPr lang="en-US" dirty="0"/>
              <a:t>This is also the first Apple TV not run on Mac OS</a:t>
            </a:r>
          </a:p>
          <a:p>
            <a:pPr marL="171450" indent="-171450">
              <a:buFontTx/>
              <a:buChar char="-"/>
            </a:pPr>
            <a:r>
              <a:rPr lang="en-US" dirty="0"/>
              <a:t>Actually when it was just launched it still run on iOS 8</a:t>
            </a:r>
          </a:p>
          <a:p>
            <a:pPr marL="171450" indent="-171450">
              <a:buFontTx/>
              <a:buChar char="-"/>
            </a:pPr>
            <a:r>
              <a:rPr lang="en-US" dirty="0"/>
              <a:t>Until end of 2010 Apple introduced </a:t>
            </a:r>
            <a:r>
              <a:rPr lang="en-US" dirty="0" err="1"/>
              <a:t>tvOS</a:t>
            </a:r>
            <a:r>
              <a:rPr lang="en-US" dirty="0"/>
              <a:t> 9 which is 95% bases on iOS 9</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And since there Apple TV will only run on </a:t>
            </a:r>
            <a:r>
              <a:rPr lang="en-US" dirty="0" err="1"/>
              <a:t>tvOS</a:t>
            </a:r>
            <a:endParaRPr lang="en-US" dirty="0"/>
          </a:p>
          <a:p>
            <a:endParaRPr lang="en-US" dirty="0"/>
          </a:p>
          <a:p>
            <a:r>
              <a:rPr lang="en-US" dirty="0"/>
              <a:t>Which split into 2 items</a:t>
            </a:r>
          </a:p>
          <a:p>
            <a:pPr marL="171450" indent="-171450">
              <a:buFontTx/>
              <a:buChar char="-"/>
            </a:pPr>
            <a:r>
              <a:rPr lang="en-US" dirty="0"/>
              <a:t>First is the TV box which has the processor, memory. It also has a HDMI hub to connect with TV, similarly with a Mac Mini </a:t>
            </a:r>
          </a:p>
          <a:p>
            <a:pPr marL="171450" indent="-171450">
              <a:buFontTx/>
              <a:buChar char="-"/>
            </a:pPr>
            <a:r>
              <a:rPr lang="en-US" dirty="0"/>
              <a:t>Another one is the controller and we will use it to control the app on the screen</a:t>
            </a:r>
          </a:p>
          <a:p>
            <a:pPr marL="171450" indent="-171450">
              <a:buFontTx/>
              <a:buChar char="-"/>
            </a:pPr>
            <a:r>
              <a:rPr lang="en-US" dirty="0"/>
              <a:t>You also can use your phone to control Apple TV by download app which name Remote on Apple Store</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8</a:t>
            </a:fld>
            <a:endParaRPr lang="en-US"/>
          </a:p>
        </p:txBody>
      </p:sp>
    </p:spTree>
    <p:extLst>
      <p:ext uri="{BB962C8B-B14F-4D97-AF65-F5344CB8AC3E}">
        <p14:creationId xmlns:p14="http://schemas.microsoft.com/office/powerpoint/2010/main" val="116911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screen is Apple TV 5</a:t>
            </a:r>
            <a:r>
              <a:rPr lang="en-US" baseline="30000" dirty="0"/>
              <a:t>th</a:t>
            </a:r>
            <a:r>
              <a:rPr lang="en-US" dirty="0"/>
              <a:t> gen, which is also the latest Apple TV</a:t>
            </a:r>
          </a:p>
          <a:p>
            <a:r>
              <a:rPr lang="en-US" dirty="0"/>
              <a:t>The latest </a:t>
            </a:r>
            <a:r>
              <a:rPr lang="en-US" dirty="0" err="1"/>
              <a:t>tvOS</a:t>
            </a:r>
            <a:r>
              <a:rPr lang="en-US" dirty="0"/>
              <a:t> version is </a:t>
            </a:r>
            <a:r>
              <a:rPr lang="en-US" dirty="0" err="1"/>
              <a:t>tvOS</a:t>
            </a:r>
            <a:r>
              <a:rPr lang="en-US" dirty="0"/>
              <a:t> 12</a:t>
            </a:r>
          </a:p>
        </p:txBody>
      </p:sp>
      <p:sp>
        <p:nvSpPr>
          <p:cNvPr id="4" name="Slide Number Placeholder 3"/>
          <p:cNvSpPr>
            <a:spLocks noGrp="1"/>
          </p:cNvSpPr>
          <p:nvPr>
            <p:ph type="sldNum" sz="quarter" idx="5"/>
          </p:nvPr>
        </p:nvSpPr>
        <p:spPr/>
        <p:txBody>
          <a:bodyPr/>
          <a:lstStyle/>
          <a:p>
            <a:fld id="{021361DD-1E38-BB4A-B605-BA873CC7A43C}" type="slidenum">
              <a:rPr lang="en-US" smtClean="0"/>
              <a:t>9</a:t>
            </a:fld>
            <a:endParaRPr lang="en-US"/>
          </a:p>
        </p:txBody>
      </p:sp>
    </p:spTree>
    <p:extLst>
      <p:ext uri="{BB962C8B-B14F-4D97-AF65-F5344CB8AC3E}">
        <p14:creationId xmlns:p14="http://schemas.microsoft.com/office/powerpoint/2010/main" val="372011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9/18/18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9/18/18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A10A-175C-BE45-BB67-7F54BAA33D59}"/>
              </a:ext>
            </a:extLst>
          </p:cNvPr>
          <p:cNvSpPr>
            <a:spLocks noGrp="1"/>
          </p:cNvSpPr>
          <p:nvPr>
            <p:ph type="title"/>
          </p:nvPr>
        </p:nvSpPr>
        <p:spPr/>
        <p:txBody>
          <a:bodyPr/>
          <a:lstStyle/>
          <a:p>
            <a:r>
              <a:rPr lang="en-US" dirty="0"/>
              <a:t>Singapore </a:t>
            </a:r>
            <a:r>
              <a:rPr lang="en-US" dirty="0" err="1"/>
              <a:t>ios</a:t>
            </a:r>
            <a:r>
              <a:rPr lang="en-US" dirty="0"/>
              <a:t> meetup</a:t>
            </a:r>
          </a:p>
        </p:txBody>
      </p:sp>
      <p:sp>
        <p:nvSpPr>
          <p:cNvPr id="3" name="Content Placeholder 2">
            <a:extLst>
              <a:ext uri="{FF2B5EF4-FFF2-40B4-BE49-F238E27FC236}">
                <a16:creationId xmlns:a16="http://schemas.microsoft.com/office/drawing/2014/main" id="{C0FF7EE5-E541-BB44-9992-B1B3AF33FD63}"/>
              </a:ext>
            </a:extLst>
          </p:cNvPr>
          <p:cNvSpPr>
            <a:spLocks noGrp="1"/>
          </p:cNvSpPr>
          <p:nvPr>
            <p:ph idx="1"/>
          </p:nvPr>
        </p:nvSpPr>
        <p:spPr/>
        <p:txBody>
          <a:bodyPr/>
          <a:lstStyle/>
          <a:p>
            <a:r>
              <a:rPr lang="en-US" dirty="0"/>
              <a:t>Add logo here</a:t>
            </a:r>
          </a:p>
        </p:txBody>
      </p:sp>
    </p:spTree>
    <p:extLst>
      <p:ext uri="{BB962C8B-B14F-4D97-AF65-F5344CB8AC3E}">
        <p14:creationId xmlns:p14="http://schemas.microsoft.com/office/powerpoint/2010/main" val="3109470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5B30-B6C2-7147-9C81-64014A69A983}"/>
              </a:ext>
            </a:extLst>
          </p:cNvPr>
          <p:cNvSpPr>
            <a:spLocks noGrp="1"/>
          </p:cNvSpPr>
          <p:nvPr>
            <p:ph type="title"/>
          </p:nvPr>
        </p:nvSpPr>
        <p:spPr/>
        <p:txBody>
          <a:bodyPr/>
          <a:lstStyle/>
          <a:p>
            <a:r>
              <a:rPr lang="en-US" dirty="0"/>
              <a:t>Apple tv sold</a:t>
            </a:r>
          </a:p>
        </p:txBody>
      </p:sp>
      <p:graphicFrame>
        <p:nvGraphicFramePr>
          <p:cNvPr id="4" name="Content Placeholder 3">
            <a:extLst>
              <a:ext uri="{FF2B5EF4-FFF2-40B4-BE49-F238E27FC236}">
                <a16:creationId xmlns:a16="http://schemas.microsoft.com/office/drawing/2014/main" id="{B4D97983-5D84-744A-B9DB-17B621D00E5B}"/>
              </a:ext>
            </a:extLst>
          </p:cNvPr>
          <p:cNvGraphicFramePr>
            <a:graphicFrameLocks noGrp="1"/>
          </p:cNvGraphicFramePr>
          <p:nvPr>
            <p:ph idx="1"/>
            <p:extLst>
              <p:ext uri="{D42A27DB-BD31-4B8C-83A1-F6EECF244321}">
                <p14:modId xmlns:p14="http://schemas.microsoft.com/office/powerpoint/2010/main" val="2914604130"/>
              </p:ext>
            </p:extLst>
          </p:nvPr>
        </p:nvGraphicFramePr>
        <p:xfrm>
          <a:off x="1450975" y="2016125"/>
          <a:ext cx="9604375" cy="34496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589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183F-9A81-E641-A513-57D1BCAAE7B2}"/>
              </a:ext>
            </a:extLst>
          </p:cNvPr>
          <p:cNvSpPr>
            <a:spLocks noGrp="1"/>
          </p:cNvSpPr>
          <p:nvPr>
            <p:ph type="title"/>
          </p:nvPr>
        </p:nvSpPr>
        <p:spPr/>
        <p:txBody>
          <a:bodyPr>
            <a:normAutofit/>
          </a:bodyPr>
          <a:lstStyle/>
          <a:p>
            <a:r>
              <a:rPr lang="en-US" sz="4000" cap="none" dirty="0" err="1"/>
              <a:t>tvOS</a:t>
            </a:r>
            <a:r>
              <a:rPr lang="en-US" sz="4000" cap="none" dirty="0"/>
              <a:t> app</a:t>
            </a:r>
          </a:p>
        </p:txBody>
      </p:sp>
      <p:sp>
        <p:nvSpPr>
          <p:cNvPr id="7" name="Content Placeholder 6">
            <a:extLst>
              <a:ext uri="{FF2B5EF4-FFF2-40B4-BE49-F238E27FC236}">
                <a16:creationId xmlns:a16="http://schemas.microsoft.com/office/drawing/2014/main" id="{0303A2EC-88EB-5F49-8366-895D6A30378E}"/>
              </a:ext>
            </a:extLst>
          </p:cNvPr>
          <p:cNvSpPr>
            <a:spLocks noGrp="1"/>
          </p:cNvSpPr>
          <p:nvPr>
            <p:ph idx="1"/>
          </p:nvPr>
        </p:nvSpPr>
        <p:spPr/>
        <p:txBody>
          <a:bodyPr>
            <a:normAutofit/>
          </a:bodyPr>
          <a:lstStyle/>
          <a:p>
            <a:r>
              <a:rPr lang="en-US" sz="3600" dirty="0"/>
              <a:t>Traditional app:</a:t>
            </a:r>
          </a:p>
          <a:p>
            <a:pPr lvl="1"/>
            <a:r>
              <a:rPr lang="en-US" sz="3200" dirty="0"/>
              <a:t>Same techniques and frameworks used by iOS</a:t>
            </a:r>
          </a:p>
          <a:p>
            <a:r>
              <a:rPr lang="en-US" sz="3600" dirty="0"/>
              <a:t>Client-Server app:</a:t>
            </a:r>
          </a:p>
          <a:p>
            <a:pPr lvl="1"/>
            <a:r>
              <a:rPr lang="en-US" sz="3200" dirty="0"/>
              <a:t>TVML </a:t>
            </a:r>
          </a:p>
        </p:txBody>
      </p:sp>
    </p:spTree>
    <p:extLst>
      <p:ext uri="{BB962C8B-B14F-4D97-AF65-F5344CB8AC3E}">
        <p14:creationId xmlns:p14="http://schemas.microsoft.com/office/powerpoint/2010/main" val="25885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DC67-571C-B348-A870-1BD490B773E6}"/>
              </a:ext>
            </a:extLst>
          </p:cNvPr>
          <p:cNvSpPr>
            <a:spLocks noGrp="1"/>
          </p:cNvSpPr>
          <p:nvPr>
            <p:ph type="title"/>
          </p:nvPr>
        </p:nvSpPr>
        <p:spPr/>
        <p:txBody>
          <a:bodyPr/>
          <a:lstStyle/>
          <a:p>
            <a:r>
              <a:rPr lang="en-US" dirty="0"/>
              <a:t>Developing apple tv app</a:t>
            </a:r>
          </a:p>
        </p:txBody>
      </p:sp>
      <p:sp>
        <p:nvSpPr>
          <p:cNvPr id="3" name="Text Placeholder 2">
            <a:extLst>
              <a:ext uri="{FF2B5EF4-FFF2-40B4-BE49-F238E27FC236}">
                <a16:creationId xmlns:a16="http://schemas.microsoft.com/office/drawing/2014/main" id="{37BAC5DA-7319-754C-983F-C160970338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5960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544A-9481-1245-A376-C68D2AEC1BC5}"/>
              </a:ext>
            </a:extLst>
          </p:cNvPr>
          <p:cNvSpPr>
            <a:spLocks noGrp="1"/>
          </p:cNvSpPr>
          <p:nvPr>
            <p:ph type="title"/>
          </p:nvPr>
        </p:nvSpPr>
        <p:spPr/>
        <p:txBody>
          <a:bodyPr/>
          <a:lstStyle/>
          <a:p>
            <a:r>
              <a:rPr lang="en-US" dirty="0"/>
              <a:t>Project structure</a:t>
            </a:r>
          </a:p>
        </p:txBody>
      </p:sp>
      <p:graphicFrame>
        <p:nvGraphicFramePr>
          <p:cNvPr id="10" name="Content Placeholder 9">
            <a:extLst>
              <a:ext uri="{FF2B5EF4-FFF2-40B4-BE49-F238E27FC236}">
                <a16:creationId xmlns:a16="http://schemas.microsoft.com/office/drawing/2014/main" id="{D32E5080-A24F-C642-B1F9-A1A5D6359AFB}"/>
              </a:ext>
            </a:extLst>
          </p:cNvPr>
          <p:cNvGraphicFramePr>
            <a:graphicFrameLocks noGrp="1"/>
          </p:cNvGraphicFramePr>
          <p:nvPr>
            <p:ph idx="1"/>
            <p:extLst>
              <p:ext uri="{D42A27DB-BD31-4B8C-83A1-F6EECF244321}">
                <p14:modId xmlns:p14="http://schemas.microsoft.com/office/powerpoint/2010/main" val="251994710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46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AB02-4247-BC47-AFC4-69013992B5EA}"/>
              </a:ext>
            </a:extLst>
          </p:cNvPr>
          <p:cNvSpPr>
            <a:spLocks noGrp="1"/>
          </p:cNvSpPr>
          <p:nvPr>
            <p:ph type="title"/>
          </p:nvPr>
        </p:nvSpPr>
        <p:spPr/>
        <p:txBody>
          <a:bodyPr/>
          <a:lstStyle/>
          <a:p>
            <a:r>
              <a:rPr lang="en-US" dirty="0"/>
              <a:t>Why not sharing UI code?</a:t>
            </a:r>
          </a:p>
        </p:txBody>
      </p:sp>
      <p:sp>
        <p:nvSpPr>
          <p:cNvPr id="3" name="Content Placeholder 2">
            <a:extLst>
              <a:ext uri="{FF2B5EF4-FFF2-40B4-BE49-F238E27FC236}">
                <a16:creationId xmlns:a16="http://schemas.microsoft.com/office/drawing/2014/main" id="{8C7C5C73-A4B0-0049-AFBF-7E4044A77F1B}"/>
              </a:ext>
            </a:extLst>
          </p:cNvPr>
          <p:cNvSpPr>
            <a:spLocks noGrp="1"/>
          </p:cNvSpPr>
          <p:nvPr>
            <p:ph idx="1"/>
          </p:nvPr>
        </p:nvSpPr>
        <p:spPr>
          <a:xfrm>
            <a:off x="1451579" y="2015732"/>
            <a:ext cx="9946523" cy="3450613"/>
          </a:xfrm>
        </p:spPr>
        <p:txBody>
          <a:bodyPr>
            <a:normAutofit fontScale="92500"/>
          </a:bodyPr>
          <a:lstStyle/>
          <a:p>
            <a:r>
              <a:rPr lang="en-US" sz="3200" dirty="0"/>
              <a:t>Different devices </a:t>
            </a:r>
          </a:p>
          <a:p>
            <a:pPr marL="0" indent="0">
              <a:buNone/>
            </a:pPr>
            <a:r>
              <a:rPr lang="en-US" sz="3200" dirty="0">
                <a:sym typeface="Wingdings" pitchFamily="2" charset="2"/>
              </a:rPr>
              <a:t>	 Different User Behavior </a:t>
            </a:r>
          </a:p>
          <a:p>
            <a:pPr marL="0" indent="0">
              <a:buNone/>
            </a:pPr>
            <a:r>
              <a:rPr lang="en-US" sz="3200" dirty="0">
                <a:sym typeface="Wingdings" pitchFamily="2" charset="2"/>
              </a:rPr>
              <a:t>		 Different UI</a:t>
            </a:r>
            <a:endParaRPr lang="en-US" sz="3200" dirty="0"/>
          </a:p>
          <a:p>
            <a:r>
              <a:rPr lang="en-US" sz="3200" dirty="0"/>
              <a:t>iOS has Orientation meanwhile </a:t>
            </a:r>
            <a:r>
              <a:rPr lang="en-US" sz="3200" dirty="0" err="1"/>
              <a:t>tvOS</a:t>
            </a:r>
            <a:r>
              <a:rPr lang="en-US" sz="3200" dirty="0"/>
              <a:t> has Dark/Light mode</a:t>
            </a:r>
          </a:p>
          <a:p>
            <a:r>
              <a:rPr lang="en-US" sz="3200" dirty="0"/>
              <a:t>iOS has </a:t>
            </a:r>
            <a:r>
              <a:rPr lang="en-US" sz="3200" dirty="0" err="1"/>
              <a:t>WebKit</a:t>
            </a:r>
            <a:r>
              <a:rPr lang="en-US" sz="3200" dirty="0"/>
              <a:t> meanwhile </a:t>
            </a:r>
            <a:r>
              <a:rPr lang="en-US" sz="3200" dirty="0" err="1"/>
              <a:t>tvOS</a:t>
            </a:r>
            <a:r>
              <a:rPr lang="en-US" sz="3200" dirty="0"/>
              <a:t> has </a:t>
            </a:r>
            <a:r>
              <a:rPr lang="en-US" sz="3200" dirty="0" err="1"/>
              <a:t>TVUIKit</a:t>
            </a:r>
            <a:endParaRPr lang="en-US" sz="3200" dirty="0"/>
          </a:p>
          <a:p>
            <a:endParaRPr lang="en-US" sz="3200" dirty="0"/>
          </a:p>
          <a:p>
            <a:endParaRPr lang="en-US" sz="3200" dirty="0"/>
          </a:p>
        </p:txBody>
      </p:sp>
    </p:spTree>
    <p:extLst>
      <p:ext uri="{BB962C8B-B14F-4D97-AF65-F5344CB8AC3E}">
        <p14:creationId xmlns:p14="http://schemas.microsoft.com/office/powerpoint/2010/main" val="319041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B28EBD8-954D-494F-BB81-A461B45946C4}"/>
              </a:ext>
            </a:extLst>
          </p:cNvPr>
          <p:cNvPicPr>
            <a:picLocks noChangeAspect="1"/>
          </p:cNvPicPr>
          <p:nvPr/>
        </p:nvPicPr>
        <p:blipFill>
          <a:blip r:embed="rId2"/>
          <a:stretch>
            <a:fillRect/>
          </a:stretch>
        </p:blipFill>
        <p:spPr>
          <a:xfrm>
            <a:off x="1739805" y="315344"/>
            <a:ext cx="8712389" cy="6227312"/>
          </a:xfrm>
          <a:prstGeom prst="rect">
            <a:avLst/>
          </a:prstGeom>
        </p:spPr>
      </p:pic>
    </p:spTree>
    <p:extLst>
      <p:ext uri="{BB962C8B-B14F-4D97-AF65-F5344CB8AC3E}">
        <p14:creationId xmlns:p14="http://schemas.microsoft.com/office/powerpoint/2010/main" val="229236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F045-324D-F94C-BC07-9814DBB72BEB}"/>
              </a:ext>
            </a:extLst>
          </p:cNvPr>
          <p:cNvSpPr>
            <a:spLocks noGrp="1"/>
          </p:cNvSpPr>
          <p:nvPr>
            <p:ph type="title"/>
          </p:nvPr>
        </p:nvSpPr>
        <p:spPr/>
        <p:txBody>
          <a:bodyPr/>
          <a:lstStyle/>
          <a:p>
            <a:r>
              <a:rPr lang="en-US" dirty="0"/>
              <a:t>Project structure</a:t>
            </a:r>
          </a:p>
        </p:txBody>
      </p:sp>
      <p:sp>
        <p:nvSpPr>
          <p:cNvPr id="3" name="Content Placeholder 2">
            <a:extLst>
              <a:ext uri="{FF2B5EF4-FFF2-40B4-BE49-F238E27FC236}">
                <a16:creationId xmlns:a16="http://schemas.microsoft.com/office/drawing/2014/main" id="{52E83345-D04D-674B-A57D-E5625644BBED}"/>
              </a:ext>
            </a:extLst>
          </p:cNvPr>
          <p:cNvSpPr>
            <a:spLocks noGrp="1"/>
          </p:cNvSpPr>
          <p:nvPr>
            <p:ph idx="1"/>
          </p:nvPr>
        </p:nvSpPr>
        <p:spPr/>
        <p:txBody>
          <a:bodyPr/>
          <a:lstStyle/>
          <a:p>
            <a:r>
              <a:rPr lang="en-US" dirty="0"/>
              <a:t>Show the structure here</a:t>
            </a:r>
          </a:p>
          <a:p>
            <a:endParaRPr lang="en-US" dirty="0"/>
          </a:p>
        </p:txBody>
      </p:sp>
    </p:spTree>
    <p:extLst>
      <p:ext uri="{BB962C8B-B14F-4D97-AF65-F5344CB8AC3E}">
        <p14:creationId xmlns:p14="http://schemas.microsoft.com/office/powerpoint/2010/main" val="405802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248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43F3-3CBC-574E-B370-CB5152DD35F5}"/>
              </a:ext>
            </a:extLst>
          </p:cNvPr>
          <p:cNvSpPr>
            <a:spLocks noGrp="1"/>
          </p:cNvSpPr>
          <p:nvPr>
            <p:ph type="title"/>
          </p:nvPr>
        </p:nvSpPr>
        <p:spPr/>
        <p:txBody>
          <a:bodyPr>
            <a:normAutofit/>
          </a:bodyPr>
          <a:lstStyle/>
          <a:p>
            <a:r>
              <a:rPr lang="en-US" sz="4400" dirty="0"/>
              <a:t>Fastlane</a:t>
            </a:r>
          </a:p>
        </p:txBody>
      </p:sp>
      <p:sp>
        <p:nvSpPr>
          <p:cNvPr id="3" name="Content Placeholder 2">
            <a:extLst>
              <a:ext uri="{FF2B5EF4-FFF2-40B4-BE49-F238E27FC236}">
                <a16:creationId xmlns:a16="http://schemas.microsoft.com/office/drawing/2014/main" id="{A99804A4-55D5-7844-AA06-0D5ACAD79C7C}"/>
              </a:ext>
            </a:extLst>
          </p:cNvPr>
          <p:cNvSpPr>
            <a:spLocks noGrp="1"/>
          </p:cNvSpPr>
          <p:nvPr>
            <p:ph idx="1"/>
          </p:nvPr>
        </p:nvSpPr>
        <p:spPr/>
        <p:txBody>
          <a:bodyPr>
            <a:normAutofit/>
          </a:bodyPr>
          <a:lstStyle/>
          <a:p>
            <a:r>
              <a:rPr lang="en-US" sz="4000" dirty="0"/>
              <a:t>Fastlane is not supporting </a:t>
            </a:r>
            <a:r>
              <a:rPr lang="en-US" sz="4000" dirty="0" err="1"/>
              <a:t>tvOS</a:t>
            </a:r>
            <a:r>
              <a:rPr lang="en-US" sz="4000" dirty="0"/>
              <a:t> officially </a:t>
            </a:r>
          </a:p>
          <a:p>
            <a:r>
              <a:rPr lang="en-US" sz="4000" dirty="0"/>
              <a:t>Using </a:t>
            </a:r>
            <a:r>
              <a:rPr lang="en-US" sz="4000" b="1" i="1" dirty="0"/>
              <a:t>platform </a:t>
            </a:r>
            <a:r>
              <a:rPr lang="en-US" sz="4000" b="1" i="1"/>
              <a:t>tvos</a:t>
            </a:r>
            <a:r>
              <a:rPr lang="en-US" sz="4000"/>
              <a:t> </a:t>
            </a:r>
            <a:r>
              <a:rPr lang="en-US" sz="4000" dirty="0"/>
              <a:t>to define lane</a:t>
            </a:r>
          </a:p>
        </p:txBody>
      </p:sp>
    </p:spTree>
    <p:extLst>
      <p:ext uri="{BB962C8B-B14F-4D97-AF65-F5344CB8AC3E}">
        <p14:creationId xmlns:p14="http://schemas.microsoft.com/office/powerpoint/2010/main" val="215701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650955-9229-704C-99A7-736EF0BCBFEB}"/>
              </a:ext>
            </a:extLst>
          </p:cNvPr>
          <p:cNvPicPr>
            <a:picLocks noChangeAspect="1"/>
          </p:cNvPicPr>
          <p:nvPr/>
        </p:nvPicPr>
        <p:blipFill>
          <a:blip r:embed="rId2"/>
          <a:stretch>
            <a:fillRect/>
          </a:stretch>
        </p:blipFill>
        <p:spPr>
          <a:xfrm>
            <a:off x="3056641" y="643467"/>
            <a:ext cx="6078718" cy="4873234"/>
          </a:xfrm>
          <a:prstGeom prst="rect">
            <a:avLst/>
          </a:prstGeom>
        </p:spPr>
      </p:pic>
    </p:spTree>
    <p:extLst>
      <p:ext uri="{BB962C8B-B14F-4D97-AF65-F5344CB8AC3E}">
        <p14:creationId xmlns:p14="http://schemas.microsoft.com/office/powerpoint/2010/main" val="24362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0854-28F4-0C4A-9648-EE26DB14A378}"/>
              </a:ext>
            </a:extLst>
          </p:cNvPr>
          <p:cNvSpPr>
            <a:spLocks noGrp="1"/>
          </p:cNvSpPr>
          <p:nvPr>
            <p:ph type="title"/>
          </p:nvPr>
        </p:nvSpPr>
        <p:spPr/>
        <p:txBody>
          <a:bodyPr>
            <a:normAutofit/>
          </a:bodyPr>
          <a:lstStyle/>
          <a:p>
            <a:r>
              <a:rPr lang="en-US" sz="4800" dirty="0"/>
              <a:t>Thanh</a:t>
            </a:r>
          </a:p>
        </p:txBody>
      </p:sp>
      <p:sp>
        <p:nvSpPr>
          <p:cNvPr id="3" name="Content Placeholder 2">
            <a:extLst>
              <a:ext uri="{FF2B5EF4-FFF2-40B4-BE49-F238E27FC236}">
                <a16:creationId xmlns:a16="http://schemas.microsoft.com/office/drawing/2014/main" id="{9F89656E-D126-4941-927C-FC527C0D7694}"/>
              </a:ext>
            </a:extLst>
          </p:cNvPr>
          <p:cNvSpPr>
            <a:spLocks noGrp="1"/>
          </p:cNvSpPr>
          <p:nvPr>
            <p:ph idx="1"/>
          </p:nvPr>
        </p:nvSpPr>
        <p:spPr/>
        <p:txBody>
          <a:bodyPr>
            <a:normAutofit/>
          </a:bodyPr>
          <a:lstStyle/>
          <a:p>
            <a:r>
              <a:rPr lang="en-US" sz="3200" dirty="0"/>
              <a:t>Software Engineer</a:t>
            </a:r>
          </a:p>
          <a:p>
            <a:r>
              <a:rPr lang="en-US" sz="3200" dirty="0"/>
              <a:t>Rakuten Viki</a:t>
            </a:r>
          </a:p>
          <a:p>
            <a:r>
              <a:rPr lang="en-US" sz="3200" dirty="0" err="1"/>
              <a:t>linkedin.com</a:t>
            </a:r>
            <a:r>
              <a:rPr lang="en-US" sz="3200" dirty="0"/>
              <a:t>/in/</a:t>
            </a:r>
            <a:r>
              <a:rPr lang="en-US" sz="3200" dirty="0" err="1"/>
              <a:t>thanhturin</a:t>
            </a:r>
            <a:r>
              <a:rPr lang="en-US" sz="3200" dirty="0"/>
              <a:t>/</a:t>
            </a:r>
          </a:p>
          <a:p>
            <a:r>
              <a:rPr lang="en-US" sz="3200" dirty="0" err="1"/>
              <a:t>thanhturin@gmail.com</a:t>
            </a:r>
            <a:endParaRPr lang="en-US" dirty="0"/>
          </a:p>
        </p:txBody>
      </p:sp>
    </p:spTree>
    <p:extLst>
      <p:ext uri="{BB962C8B-B14F-4D97-AF65-F5344CB8AC3E}">
        <p14:creationId xmlns:p14="http://schemas.microsoft.com/office/powerpoint/2010/main" val="2612358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2">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504306F-B896-5A4A-9D1B-A795F83BABBF}"/>
              </a:ext>
            </a:extLst>
          </p:cNvPr>
          <p:cNvPicPr>
            <a:picLocks noChangeAspect="1"/>
          </p:cNvPicPr>
          <p:nvPr/>
        </p:nvPicPr>
        <p:blipFill>
          <a:blip r:embed="rId2"/>
          <a:stretch>
            <a:fillRect/>
          </a:stretch>
        </p:blipFill>
        <p:spPr>
          <a:xfrm>
            <a:off x="4177879" y="368958"/>
            <a:ext cx="3836241" cy="5422252"/>
          </a:xfrm>
          <a:prstGeom prst="rect">
            <a:avLst/>
          </a:prstGeom>
        </p:spPr>
      </p:pic>
    </p:spTree>
    <p:extLst>
      <p:ext uri="{BB962C8B-B14F-4D97-AF65-F5344CB8AC3E}">
        <p14:creationId xmlns:p14="http://schemas.microsoft.com/office/powerpoint/2010/main" val="1215492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38">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3321008-BE16-2442-8F02-F3F22FECFDF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Run fastlane</a:t>
            </a:r>
          </a:p>
        </p:txBody>
      </p:sp>
      <p:cxnSp>
        <p:nvCxnSpPr>
          <p:cNvPr id="49" name="Straight Connector 48">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a16="http://schemas.microsoft.com/office/drawing/2014/main" id="{8AC03099-C1AC-A845-A467-47A6716C89DA}"/>
              </a:ext>
            </a:extLst>
          </p:cNvPr>
          <p:cNvPicPr>
            <a:picLocks noChangeAspect="1"/>
          </p:cNvPicPr>
          <p:nvPr/>
        </p:nvPicPr>
        <p:blipFill>
          <a:blip r:embed="rId3"/>
          <a:stretch>
            <a:fillRect/>
          </a:stretch>
        </p:blipFill>
        <p:spPr>
          <a:xfrm>
            <a:off x="7840069" y="759661"/>
            <a:ext cx="3693150" cy="1643451"/>
          </a:xfrm>
          <a:prstGeom prst="rect">
            <a:avLst/>
          </a:prstGeom>
        </p:spPr>
      </p:pic>
      <p:pic>
        <p:nvPicPr>
          <p:cNvPr id="7" name="Content Placeholder 6">
            <a:extLst>
              <a:ext uri="{FF2B5EF4-FFF2-40B4-BE49-F238E27FC236}">
                <a16:creationId xmlns:a16="http://schemas.microsoft.com/office/drawing/2014/main" id="{CEB20334-D414-B047-BDF4-84A3B974196C}"/>
              </a:ext>
            </a:extLst>
          </p:cNvPr>
          <p:cNvPicPr>
            <a:picLocks noGrp="1" noChangeAspect="1"/>
          </p:cNvPicPr>
          <p:nvPr>
            <p:ph idx="1"/>
          </p:nvPr>
        </p:nvPicPr>
        <p:blipFill>
          <a:blip r:embed="rId4"/>
          <a:stretch>
            <a:fillRect/>
          </a:stretch>
        </p:blipFill>
        <p:spPr>
          <a:xfrm>
            <a:off x="4252265" y="2293918"/>
            <a:ext cx="3687168" cy="1640789"/>
          </a:xfrm>
          <a:prstGeom prst="rect">
            <a:avLst/>
          </a:prstGeom>
        </p:spPr>
      </p:pic>
      <p:pic>
        <p:nvPicPr>
          <p:cNvPr id="9" name="Picture 8">
            <a:extLst>
              <a:ext uri="{FF2B5EF4-FFF2-40B4-BE49-F238E27FC236}">
                <a16:creationId xmlns:a16="http://schemas.microsoft.com/office/drawing/2014/main" id="{65075780-01FC-AE46-A53C-248DA2541747}"/>
              </a:ext>
            </a:extLst>
          </p:cNvPr>
          <p:cNvPicPr>
            <a:picLocks noChangeAspect="1"/>
          </p:cNvPicPr>
          <p:nvPr/>
        </p:nvPicPr>
        <p:blipFill>
          <a:blip r:embed="rId5"/>
          <a:stretch>
            <a:fillRect/>
          </a:stretch>
        </p:blipFill>
        <p:spPr>
          <a:xfrm>
            <a:off x="7846051" y="3564045"/>
            <a:ext cx="3687168" cy="1640789"/>
          </a:xfrm>
          <a:prstGeom prst="rect">
            <a:avLst/>
          </a:prstGeom>
        </p:spPr>
      </p:pic>
      <p:pic>
        <p:nvPicPr>
          <p:cNvPr id="51" name="Picture 50">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85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9497A6-386F-A146-84C9-494B712CC4A3}"/>
              </a:ext>
            </a:extLst>
          </p:cNvPr>
          <p:cNvPicPr>
            <a:picLocks noChangeAspect="1"/>
          </p:cNvPicPr>
          <p:nvPr/>
        </p:nvPicPr>
        <p:blipFill>
          <a:blip r:embed="rId2"/>
          <a:stretch>
            <a:fillRect/>
          </a:stretch>
        </p:blipFill>
        <p:spPr>
          <a:xfrm>
            <a:off x="3708116" y="643467"/>
            <a:ext cx="4775768" cy="4873234"/>
          </a:xfrm>
          <a:prstGeom prst="rect">
            <a:avLst/>
          </a:prstGeom>
        </p:spPr>
      </p:pic>
    </p:spTree>
    <p:extLst>
      <p:ext uri="{BB962C8B-B14F-4D97-AF65-F5344CB8AC3E}">
        <p14:creationId xmlns:p14="http://schemas.microsoft.com/office/powerpoint/2010/main" val="1902083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074A570-D575-A74C-961E-60BE7575804A}"/>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Cocoa pod</a:t>
            </a:r>
          </a:p>
        </p:txBody>
      </p:sp>
      <p:cxnSp>
        <p:nvCxnSpPr>
          <p:cNvPr id="24" name="Straight Connector 2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6">
            <a:extLst>
              <a:ext uri="{FF2B5EF4-FFF2-40B4-BE49-F238E27FC236}">
                <a16:creationId xmlns:a16="http://schemas.microsoft.com/office/drawing/2014/main" id="{5A9AAB1B-5854-ED40-A37F-1380658882E6}"/>
              </a:ext>
            </a:extLst>
          </p:cNvPr>
          <p:cNvPicPr>
            <a:picLocks noGrp="1" noChangeAspect="1"/>
          </p:cNvPicPr>
          <p:nvPr>
            <p:ph idx="1"/>
          </p:nvPr>
        </p:nvPicPr>
        <p:blipFill>
          <a:blip r:embed="rId3"/>
          <a:stretch>
            <a:fillRect/>
          </a:stretch>
        </p:blipFill>
        <p:spPr>
          <a:xfrm>
            <a:off x="6834753" y="421224"/>
            <a:ext cx="3870304" cy="5277596"/>
          </a:xfrm>
          <a:prstGeom prst="rect">
            <a:avLst/>
          </a:prstGeom>
        </p:spPr>
      </p:pic>
      <p:pic>
        <p:nvPicPr>
          <p:cNvPr id="26" name="Picture 2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06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9C58-803D-B344-B812-F6D0AA159F3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7EC5C5-6DDE-FF49-910A-2BAA490EF99B}"/>
              </a:ext>
            </a:extLst>
          </p:cNvPr>
          <p:cNvSpPr>
            <a:spLocks noGrp="1"/>
          </p:cNvSpPr>
          <p:nvPr>
            <p:ph idx="1"/>
          </p:nvPr>
        </p:nvSpPr>
        <p:spPr/>
        <p:txBody>
          <a:bodyPr/>
          <a:lstStyle/>
          <a:p>
            <a:r>
              <a:rPr lang="en-US" dirty="0"/>
              <a:t>Put logo Apple here</a:t>
            </a:r>
          </a:p>
        </p:txBody>
      </p:sp>
    </p:spTree>
    <p:extLst>
      <p:ext uri="{BB962C8B-B14F-4D97-AF65-F5344CB8AC3E}">
        <p14:creationId xmlns:p14="http://schemas.microsoft.com/office/powerpoint/2010/main" val="124008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2E245B-1D8A-2348-A6B3-1054CC100BE5}"/>
              </a:ext>
            </a:extLst>
          </p:cNvPr>
          <p:cNvPicPr>
            <a:picLocks noChangeAspect="1"/>
          </p:cNvPicPr>
          <p:nvPr/>
        </p:nvPicPr>
        <p:blipFill rotWithShape="1">
          <a:blip r:embed="rId3"/>
          <a:srcRect t="12789" r="-1" b="-1"/>
          <a:stretch/>
        </p:blipFill>
        <p:spPr>
          <a:xfrm>
            <a:off x="2" y="10"/>
            <a:ext cx="12191695" cy="6857990"/>
          </a:xfrm>
          <a:prstGeom prst="rect">
            <a:avLst/>
          </a:prstGeom>
        </p:spPr>
      </p:pic>
      <p:sp>
        <p:nvSpPr>
          <p:cNvPr id="12" name="Rectangle 11">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64D8B-C7F0-2A49-BA30-FEF953E55AF4}"/>
              </a:ext>
            </a:extLst>
          </p:cNvPr>
          <p:cNvSpPr>
            <a:spLocks noGrp="1"/>
          </p:cNvSpPr>
          <p:nvPr>
            <p:ph type="ctrTitle"/>
          </p:nvPr>
        </p:nvSpPr>
        <p:spPr>
          <a:xfrm>
            <a:off x="1300526" y="3236470"/>
            <a:ext cx="6829044" cy="1252601"/>
          </a:xfrm>
        </p:spPr>
        <p:txBody>
          <a:bodyPr>
            <a:normAutofit/>
          </a:bodyPr>
          <a:lstStyle/>
          <a:p>
            <a:pPr algn="r"/>
            <a:r>
              <a:rPr lang="en-US" sz="4100" dirty="0">
                <a:solidFill>
                  <a:srgbClr val="FFFFFE"/>
                </a:solidFill>
              </a:rPr>
              <a:t>Developing for apple tv</a:t>
            </a:r>
          </a:p>
        </p:txBody>
      </p:sp>
      <p:sp>
        <p:nvSpPr>
          <p:cNvPr id="3" name="Subtitle 2">
            <a:extLst>
              <a:ext uri="{FF2B5EF4-FFF2-40B4-BE49-F238E27FC236}">
                <a16:creationId xmlns:a16="http://schemas.microsoft.com/office/drawing/2014/main" id="{6C66A61E-C536-A442-8F8F-51EFA663ABB4}"/>
              </a:ext>
            </a:extLst>
          </p:cNvPr>
          <p:cNvSpPr>
            <a:spLocks noGrp="1"/>
          </p:cNvSpPr>
          <p:nvPr>
            <p:ph type="subTitle" idx="1"/>
          </p:nvPr>
        </p:nvSpPr>
        <p:spPr>
          <a:xfrm>
            <a:off x="1300525" y="4669144"/>
            <a:ext cx="6829043" cy="716529"/>
          </a:xfrm>
        </p:spPr>
        <p:txBody>
          <a:bodyPr>
            <a:normAutofit/>
          </a:bodyPr>
          <a:lstStyle/>
          <a:p>
            <a:pPr algn="r"/>
            <a:endParaRPr lang="en-US" sz="1600">
              <a:solidFill>
                <a:srgbClr val="FFFFFE"/>
              </a:solidFill>
            </a:endParaRPr>
          </a:p>
        </p:txBody>
      </p:sp>
      <p:cxnSp>
        <p:nvCxnSpPr>
          <p:cNvPr id="14" name="Straight Connector 13">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7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CE7-901A-1549-9601-2A8EA6627793}"/>
              </a:ext>
            </a:extLst>
          </p:cNvPr>
          <p:cNvSpPr>
            <a:spLocks noGrp="1"/>
          </p:cNvSpPr>
          <p:nvPr>
            <p:ph type="title"/>
          </p:nvPr>
        </p:nvSpPr>
        <p:spPr/>
        <p:txBody>
          <a:bodyPr>
            <a:normAutofit/>
          </a:bodyPr>
          <a:lstStyle/>
          <a:p>
            <a:r>
              <a:rPr lang="en-US" sz="4800" dirty="0"/>
              <a:t>Agenda</a:t>
            </a:r>
          </a:p>
        </p:txBody>
      </p:sp>
      <p:sp>
        <p:nvSpPr>
          <p:cNvPr id="3" name="Content Placeholder 2">
            <a:extLst>
              <a:ext uri="{FF2B5EF4-FFF2-40B4-BE49-F238E27FC236}">
                <a16:creationId xmlns:a16="http://schemas.microsoft.com/office/drawing/2014/main" id="{AE929395-A778-8D41-AE27-4695C385AC0D}"/>
              </a:ext>
            </a:extLst>
          </p:cNvPr>
          <p:cNvSpPr>
            <a:spLocks noGrp="1"/>
          </p:cNvSpPr>
          <p:nvPr>
            <p:ph idx="1"/>
          </p:nvPr>
        </p:nvSpPr>
        <p:spPr/>
        <p:txBody>
          <a:bodyPr>
            <a:normAutofit/>
          </a:bodyPr>
          <a:lstStyle/>
          <a:p>
            <a:r>
              <a:rPr lang="en-US" sz="3200" dirty="0"/>
              <a:t>Introduce about Apple TV and </a:t>
            </a:r>
            <a:r>
              <a:rPr lang="en-US" sz="3200" dirty="0" err="1"/>
              <a:t>tvOS</a:t>
            </a:r>
            <a:r>
              <a:rPr lang="en-US" sz="3200" dirty="0"/>
              <a:t> </a:t>
            </a:r>
          </a:p>
          <a:p>
            <a:r>
              <a:rPr lang="en-US" sz="3200" dirty="0"/>
              <a:t>Developing Apple TV App</a:t>
            </a:r>
          </a:p>
          <a:p>
            <a:r>
              <a:rPr lang="en-US" sz="3200" dirty="0"/>
              <a:t>Demo</a:t>
            </a:r>
          </a:p>
        </p:txBody>
      </p:sp>
    </p:spTree>
    <p:extLst>
      <p:ext uri="{BB962C8B-B14F-4D97-AF65-F5344CB8AC3E}">
        <p14:creationId xmlns:p14="http://schemas.microsoft.com/office/powerpoint/2010/main" val="391625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2" name="Picture 12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4" name="Straight Connector 12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a16="http://schemas.microsoft.com/office/drawing/2014/main" id="{35DCD4EE-56E2-2749-AA6E-2B944ADC7A0B}"/>
              </a:ext>
            </a:extLst>
          </p:cNvPr>
          <p:cNvPicPr>
            <a:picLocks noChangeAspect="1"/>
          </p:cNvPicPr>
          <p:nvPr/>
        </p:nvPicPr>
        <p:blipFill rotWithShape="1">
          <a:blip r:embed="rId4"/>
          <a:srcRect t="9256" r="7893" b="1414"/>
          <a:stretch/>
        </p:blipFill>
        <p:spPr>
          <a:xfrm>
            <a:off x="2" y="10"/>
            <a:ext cx="12191695" cy="6857990"/>
          </a:xfrm>
          <a:prstGeom prst="rect">
            <a:avLst/>
          </a:prstGeom>
        </p:spPr>
      </p:pic>
      <p:sp>
        <p:nvSpPr>
          <p:cNvPr id="128" name="Rectangle 127">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1B46C-AD9F-7F43-A2FB-26949238F1D5}"/>
              </a:ext>
            </a:extLst>
          </p:cNvPr>
          <p:cNvSpPr>
            <a:spLocks noGrp="1"/>
          </p:cNvSpPr>
          <p:nvPr>
            <p:ph type="title"/>
          </p:nvPr>
        </p:nvSpPr>
        <p:spPr>
          <a:xfrm>
            <a:off x="1300526" y="3236470"/>
            <a:ext cx="6829044" cy="1252601"/>
          </a:xfrm>
        </p:spPr>
        <p:txBody>
          <a:bodyPr vert="horz" lIns="91440" tIns="45720" rIns="91440" bIns="0" rtlCol="0" anchor="b">
            <a:normAutofit/>
          </a:bodyPr>
          <a:lstStyle/>
          <a:p>
            <a:pPr algn="r"/>
            <a:r>
              <a:rPr lang="en-US" sz="4400">
                <a:solidFill>
                  <a:srgbClr val="FFFFFE"/>
                </a:solidFill>
              </a:rPr>
              <a:t>tvOS &amp; Apple TV</a:t>
            </a:r>
          </a:p>
        </p:txBody>
      </p:sp>
      <p:cxnSp>
        <p:nvCxnSpPr>
          <p:cNvPr id="130" name="Straight Connector 129">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341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1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1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1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21">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3">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4CC73FA-ED51-B640-A8A4-E95719356A60}"/>
              </a:ext>
            </a:extLst>
          </p:cNvPr>
          <p:cNvSpPr>
            <a:spLocks noGrp="1"/>
          </p:cNvSpPr>
          <p:nvPr>
            <p:ph type="title"/>
          </p:nvPr>
        </p:nvSpPr>
        <p:spPr>
          <a:xfrm>
            <a:off x="1776424" y="4460798"/>
            <a:ext cx="8637073" cy="558063"/>
          </a:xfrm>
        </p:spPr>
        <p:txBody>
          <a:bodyPr vert="horz" lIns="91440" tIns="45720" rIns="91440" bIns="0" rtlCol="0" anchor="b">
            <a:normAutofit/>
          </a:bodyPr>
          <a:lstStyle/>
          <a:p>
            <a:pPr algn="ctr"/>
            <a:r>
              <a:rPr lang="en-US" sz="3100" cap="none" dirty="0" err="1"/>
              <a:t>iTV</a:t>
            </a:r>
            <a:r>
              <a:rPr lang="en-US" sz="3100" cap="none" dirty="0"/>
              <a:t> Is Older Than iPhone</a:t>
            </a:r>
          </a:p>
        </p:txBody>
      </p:sp>
      <p:pic>
        <p:nvPicPr>
          <p:cNvPr id="5" name="Content Placeholder 4">
            <a:extLst>
              <a:ext uri="{FF2B5EF4-FFF2-40B4-BE49-F238E27FC236}">
                <a16:creationId xmlns:a16="http://schemas.microsoft.com/office/drawing/2014/main" id="{991A921B-3753-4748-968C-E06EAF808A0D}"/>
              </a:ext>
            </a:extLst>
          </p:cNvPr>
          <p:cNvPicPr>
            <a:picLocks noGrp="1" noChangeAspect="1"/>
          </p:cNvPicPr>
          <p:nvPr>
            <p:ph idx="1"/>
          </p:nvPr>
        </p:nvPicPr>
        <p:blipFill>
          <a:blip r:embed="rId4"/>
          <a:stretch>
            <a:fillRect/>
          </a:stretch>
        </p:blipFill>
        <p:spPr>
          <a:xfrm>
            <a:off x="2979277" y="457200"/>
            <a:ext cx="1826157" cy="3239872"/>
          </a:xfrm>
          <a:prstGeom prst="rect">
            <a:avLst/>
          </a:prstGeom>
        </p:spPr>
      </p:pic>
      <p:cxnSp>
        <p:nvCxnSpPr>
          <p:cNvPr id="38" name="Straight Connector 25">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9" name="Picture 27">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29">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40989B-AF89-9648-B3E9-1609BC35A849}"/>
              </a:ext>
            </a:extLst>
          </p:cNvPr>
          <p:cNvSpPr txBox="1"/>
          <p:nvPr/>
        </p:nvSpPr>
        <p:spPr>
          <a:xfrm>
            <a:off x="2291147" y="3810836"/>
            <a:ext cx="3202415" cy="523220"/>
          </a:xfrm>
          <a:prstGeom prst="rect">
            <a:avLst/>
          </a:prstGeom>
          <a:noFill/>
        </p:spPr>
        <p:txBody>
          <a:bodyPr wrap="none" rtlCol="0">
            <a:spAutoFit/>
          </a:bodyPr>
          <a:lstStyle/>
          <a:p>
            <a:r>
              <a:rPr lang="en-US" sz="2800" dirty="0">
                <a:solidFill>
                  <a:srgbClr val="FF0000"/>
                </a:solidFill>
              </a:rPr>
              <a:t>2007: iPhone 1</a:t>
            </a:r>
            <a:r>
              <a:rPr lang="en-US" sz="2800" baseline="30000" dirty="0">
                <a:solidFill>
                  <a:srgbClr val="FF0000"/>
                </a:solidFill>
              </a:rPr>
              <a:t>st</a:t>
            </a:r>
            <a:r>
              <a:rPr lang="en-US" sz="2800" dirty="0">
                <a:solidFill>
                  <a:srgbClr val="FF0000"/>
                </a:solidFill>
              </a:rPr>
              <a:t> Gen</a:t>
            </a:r>
          </a:p>
        </p:txBody>
      </p:sp>
      <p:sp>
        <p:nvSpPr>
          <p:cNvPr id="31" name="TextBox 30">
            <a:extLst>
              <a:ext uri="{FF2B5EF4-FFF2-40B4-BE49-F238E27FC236}">
                <a16:creationId xmlns:a16="http://schemas.microsoft.com/office/drawing/2014/main" id="{5C65FE4B-DF3C-9B4C-A2E7-C4B9BBEC8DFF}"/>
              </a:ext>
            </a:extLst>
          </p:cNvPr>
          <p:cNvSpPr txBox="1"/>
          <p:nvPr/>
        </p:nvSpPr>
        <p:spPr>
          <a:xfrm>
            <a:off x="6832133" y="3797289"/>
            <a:ext cx="2723118" cy="523220"/>
          </a:xfrm>
          <a:prstGeom prst="rect">
            <a:avLst/>
          </a:prstGeom>
          <a:noFill/>
        </p:spPr>
        <p:txBody>
          <a:bodyPr wrap="none" rtlCol="0">
            <a:spAutoFit/>
          </a:bodyPr>
          <a:lstStyle/>
          <a:p>
            <a:r>
              <a:rPr lang="en-US" sz="2800" dirty="0">
                <a:solidFill>
                  <a:srgbClr val="FF0000"/>
                </a:solidFill>
              </a:rPr>
              <a:t>2006: </a:t>
            </a:r>
            <a:r>
              <a:rPr lang="en-US" sz="2800" dirty="0" err="1">
                <a:solidFill>
                  <a:srgbClr val="FF0000"/>
                </a:solidFill>
              </a:rPr>
              <a:t>iTV</a:t>
            </a:r>
            <a:r>
              <a:rPr lang="en-US" sz="2800" dirty="0">
                <a:solidFill>
                  <a:srgbClr val="FF0000"/>
                </a:solidFill>
              </a:rPr>
              <a:t> 1</a:t>
            </a:r>
            <a:r>
              <a:rPr lang="en-US" sz="2800" baseline="30000" dirty="0">
                <a:solidFill>
                  <a:srgbClr val="FF0000"/>
                </a:solidFill>
              </a:rPr>
              <a:t>st</a:t>
            </a:r>
            <a:r>
              <a:rPr lang="en-US" sz="2800" dirty="0">
                <a:solidFill>
                  <a:srgbClr val="FF0000"/>
                </a:solidFill>
              </a:rPr>
              <a:t> Gen</a:t>
            </a:r>
          </a:p>
        </p:txBody>
      </p:sp>
      <p:pic>
        <p:nvPicPr>
          <p:cNvPr id="10" name="Picture 9">
            <a:extLst>
              <a:ext uri="{FF2B5EF4-FFF2-40B4-BE49-F238E27FC236}">
                <a16:creationId xmlns:a16="http://schemas.microsoft.com/office/drawing/2014/main" id="{1B29B912-E042-1E46-A3FC-0A236CEF947D}"/>
              </a:ext>
            </a:extLst>
          </p:cNvPr>
          <p:cNvPicPr>
            <a:picLocks noChangeAspect="1"/>
          </p:cNvPicPr>
          <p:nvPr/>
        </p:nvPicPr>
        <p:blipFill>
          <a:blip r:embed="rId5"/>
          <a:stretch>
            <a:fillRect/>
          </a:stretch>
        </p:blipFill>
        <p:spPr>
          <a:xfrm>
            <a:off x="5366931" y="699872"/>
            <a:ext cx="5956300" cy="2997200"/>
          </a:xfrm>
          <a:prstGeom prst="rect">
            <a:avLst/>
          </a:prstGeom>
        </p:spPr>
      </p:pic>
    </p:spTree>
    <p:extLst>
      <p:ext uri="{BB962C8B-B14F-4D97-AF65-F5344CB8AC3E}">
        <p14:creationId xmlns:p14="http://schemas.microsoft.com/office/powerpoint/2010/main" val="38928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29">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1">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TextBox 16">
            <a:extLst>
              <a:ext uri="{FF2B5EF4-FFF2-40B4-BE49-F238E27FC236}">
                <a16:creationId xmlns:a16="http://schemas.microsoft.com/office/drawing/2014/main" id="{4FE33B69-AAB8-9645-AFF9-D6CDF7B286AF}"/>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dirty="0">
                <a:latin typeface="+mj-lt"/>
                <a:ea typeface="+mj-ea"/>
                <a:cs typeface="+mj-cs"/>
              </a:rPr>
              <a:t>Apple TV 2</a:t>
            </a:r>
            <a:r>
              <a:rPr lang="en-US" sz="4800" cap="all" baseline="30000" dirty="0">
                <a:latin typeface="+mj-lt"/>
                <a:ea typeface="+mj-ea"/>
                <a:cs typeface="+mj-cs"/>
              </a:rPr>
              <a:t>nd</a:t>
            </a:r>
            <a:r>
              <a:rPr lang="en-US" sz="4800" cap="all" dirty="0">
                <a:latin typeface="+mj-lt"/>
                <a:ea typeface="+mj-ea"/>
                <a:cs typeface="+mj-cs"/>
              </a:rPr>
              <a:t> Gen (2010)</a:t>
            </a:r>
          </a:p>
        </p:txBody>
      </p:sp>
      <p:pic>
        <p:nvPicPr>
          <p:cNvPr id="3" name="Picture 2">
            <a:extLst>
              <a:ext uri="{FF2B5EF4-FFF2-40B4-BE49-F238E27FC236}">
                <a16:creationId xmlns:a16="http://schemas.microsoft.com/office/drawing/2014/main" id="{C5CE3009-87BB-EE46-A83A-51EA4391019C}"/>
              </a:ext>
            </a:extLst>
          </p:cNvPr>
          <p:cNvPicPr>
            <a:picLocks noChangeAspect="1"/>
          </p:cNvPicPr>
          <p:nvPr/>
        </p:nvPicPr>
        <p:blipFill>
          <a:blip r:embed="rId4"/>
          <a:stretch>
            <a:fillRect/>
          </a:stretch>
        </p:blipFill>
        <p:spPr>
          <a:xfrm>
            <a:off x="1130029" y="860361"/>
            <a:ext cx="4960442" cy="4551205"/>
          </a:xfrm>
          <a:prstGeom prst="rect">
            <a:avLst/>
          </a:prstGeom>
        </p:spPr>
      </p:pic>
      <p:cxnSp>
        <p:nvCxnSpPr>
          <p:cNvPr id="46" name="Straight Connector 3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7" name="Picture 35">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37">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2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 name="Picture 3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4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6" name="Rectangle 45">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TextBox 11">
            <a:extLst>
              <a:ext uri="{FF2B5EF4-FFF2-40B4-BE49-F238E27FC236}">
                <a16:creationId xmlns:a16="http://schemas.microsoft.com/office/drawing/2014/main" id="{BFAB766D-A5BE-9048-B7F4-B4157DB3A1D1}"/>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dirty="0">
                <a:latin typeface="+mj-lt"/>
                <a:ea typeface="+mj-ea"/>
                <a:cs typeface="+mj-cs"/>
              </a:rPr>
              <a:t>Apple TV 5</a:t>
            </a:r>
            <a:r>
              <a:rPr lang="en-US" sz="4800" cap="all" baseline="30000" dirty="0">
                <a:latin typeface="+mj-lt"/>
                <a:ea typeface="+mj-ea"/>
                <a:cs typeface="+mj-cs"/>
              </a:rPr>
              <a:t>th</a:t>
            </a:r>
            <a:r>
              <a:rPr lang="en-US" sz="4800" cap="all" dirty="0">
                <a:latin typeface="+mj-lt"/>
                <a:ea typeface="+mj-ea"/>
                <a:cs typeface="+mj-cs"/>
              </a:rPr>
              <a:t> Gen (2017)</a:t>
            </a:r>
          </a:p>
        </p:txBody>
      </p:sp>
      <p:pic>
        <p:nvPicPr>
          <p:cNvPr id="14" name="Picture 13">
            <a:extLst>
              <a:ext uri="{FF2B5EF4-FFF2-40B4-BE49-F238E27FC236}">
                <a16:creationId xmlns:a16="http://schemas.microsoft.com/office/drawing/2014/main" id="{CC5112F1-437E-0540-85C3-16749655A384}"/>
              </a:ext>
            </a:extLst>
          </p:cNvPr>
          <p:cNvPicPr>
            <a:picLocks noChangeAspect="1"/>
          </p:cNvPicPr>
          <p:nvPr/>
        </p:nvPicPr>
        <p:blipFill>
          <a:blip r:embed="rId4"/>
          <a:stretch>
            <a:fillRect/>
          </a:stretch>
        </p:blipFill>
        <p:spPr>
          <a:xfrm>
            <a:off x="1130029" y="1033977"/>
            <a:ext cx="4960442" cy="4203974"/>
          </a:xfrm>
          <a:prstGeom prst="rect">
            <a:avLst/>
          </a:prstGeom>
        </p:spPr>
      </p:pic>
      <p:cxnSp>
        <p:nvCxnSpPr>
          <p:cNvPr id="50" name="Straight Connector 49">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2" name="Picture 51">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7840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1318</TotalTime>
  <Words>1480</Words>
  <Application>Microsoft Macintosh PowerPoint</Application>
  <PresentationFormat>Widescreen</PresentationFormat>
  <Paragraphs>157</Paragraphs>
  <Slides>23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Gill Sans MT</vt:lpstr>
      <vt:lpstr>Wingdings</vt:lpstr>
      <vt:lpstr>Gallery</vt:lpstr>
      <vt:lpstr>Singapore ios meetup</vt:lpstr>
      <vt:lpstr>Thanh</vt:lpstr>
      <vt:lpstr>PowerPoint Presentation</vt:lpstr>
      <vt:lpstr>Developing for apple tv</vt:lpstr>
      <vt:lpstr>Agenda</vt:lpstr>
      <vt:lpstr>tvOS &amp; Apple TV</vt:lpstr>
      <vt:lpstr>iTV Is Older Than iPhone</vt:lpstr>
      <vt:lpstr>PowerPoint Presentation</vt:lpstr>
      <vt:lpstr>PowerPoint Presentation</vt:lpstr>
      <vt:lpstr>Apple tv sold</vt:lpstr>
      <vt:lpstr>tvOS app</vt:lpstr>
      <vt:lpstr>Developing apple tv app</vt:lpstr>
      <vt:lpstr>Project structure</vt:lpstr>
      <vt:lpstr>Why not sharing UI code?</vt:lpstr>
      <vt:lpstr>PowerPoint Presentation</vt:lpstr>
      <vt:lpstr>Project structure</vt:lpstr>
      <vt:lpstr>PowerPoint Presentation</vt:lpstr>
      <vt:lpstr>Fastlane</vt:lpstr>
      <vt:lpstr>PowerPoint Presentation</vt:lpstr>
      <vt:lpstr>PowerPoint Presentation</vt:lpstr>
      <vt:lpstr>Run fastlane</vt:lpstr>
      <vt:lpstr>PowerPoint Presentation</vt:lpstr>
      <vt:lpstr>Cocoa pod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work with iOS and TVOS in a same project</dc:title>
  <dc:creator>51103226@stu.hcmut.edu.vn</dc:creator>
  <cp:lastModifiedBy>51103226@stu.hcmut.edu.vn</cp:lastModifiedBy>
  <cp:revision>79</cp:revision>
  <dcterms:created xsi:type="dcterms:W3CDTF">2018-08-18T11:42:30Z</dcterms:created>
  <dcterms:modified xsi:type="dcterms:W3CDTF">2018-09-18T17:53:30Z</dcterms:modified>
</cp:coreProperties>
</file>