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5" r:id="rId9"/>
    <p:sldId id="266" r:id="rId10"/>
    <p:sldId id="267" r:id="rId11"/>
    <p:sldId id="271" r:id="rId12"/>
    <p:sldId id="270" r:id="rId13"/>
    <p:sldId id="273" r:id="rId14"/>
    <p:sldId id="276" r:id="rId15"/>
    <p:sldId id="277" r:id="rId16"/>
    <p:sldId id="278" r:id="rId17"/>
    <p:sldId id="279" r:id="rId18"/>
    <p:sldId id="280" r:id="rId19"/>
    <p:sldId id="281" r:id="rId20"/>
    <p:sldId id="282" r:id="rId21"/>
    <p:sldId id="284" r:id="rId22"/>
    <p:sldId id="286" r:id="rId23"/>
    <p:sldId id="287" r:id="rId24"/>
    <p:sldId id="288" r:id="rId25"/>
    <p:sldId id="29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40EB08-82D1-4E04-8990-555788D1D1B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B56DF28-0BD5-418B-9EA8-E53AECFC2364}">
      <dgm:prSet custT="1"/>
      <dgm:spPr/>
      <dgm:t>
        <a:bodyPr/>
        <a:lstStyle/>
        <a:p>
          <a:r>
            <a:rPr lang="en-US" sz="2000" b="1" dirty="0"/>
            <a:t>In this first section of this project, we will separate the dataset into </a:t>
          </a:r>
          <a:r>
            <a:rPr lang="en-US" sz="2000" b="1" dirty="0">
              <a:solidFill>
                <a:srgbClr val="FF0000"/>
              </a:solidFill>
            </a:rPr>
            <a:t>2 variables</a:t>
          </a:r>
          <a:r>
            <a:rPr lang="en-US" sz="2000" b="1" dirty="0"/>
            <a:t>:</a:t>
          </a:r>
        </a:p>
      </dgm:t>
    </dgm:pt>
    <dgm:pt modelId="{5B8A6948-D63C-44B5-8A6E-F8175C03AE61}" type="parTrans" cxnId="{40A33D67-E186-4DED-9AC1-A27B6683685D}">
      <dgm:prSet/>
      <dgm:spPr/>
      <dgm:t>
        <a:bodyPr/>
        <a:lstStyle/>
        <a:p>
          <a:endParaRPr lang="en-US"/>
        </a:p>
      </dgm:t>
    </dgm:pt>
    <dgm:pt modelId="{50CAF1AF-D113-4069-BC08-EB1B161EE175}" type="sibTrans" cxnId="{40A33D67-E186-4DED-9AC1-A27B6683685D}">
      <dgm:prSet/>
      <dgm:spPr/>
      <dgm:t>
        <a:bodyPr/>
        <a:lstStyle/>
        <a:p>
          <a:endParaRPr lang="en-US"/>
        </a:p>
      </dgm:t>
    </dgm:pt>
    <dgm:pt modelId="{565CDF65-8598-460E-9F2B-CA260AB90B63}">
      <dgm:prSet/>
      <dgm:spPr/>
      <dgm:t>
        <a:bodyPr/>
        <a:lstStyle/>
        <a:p>
          <a:r>
            <a:rPr lang="en-US" b="1" dirty="0"/>
            <a:t>Features variable</a:t>
          </a:r>
        </a:p>
        <a:p>
          <a:r>
            <a:rPr lang="en-US" dirty="0"/>
            <a:t>'RM’</a:t>
          </a:r>
        </a:p>
        <a:p>
          <a:r>
            <a:rPr lang="en-US" dirty="0"/>
            <a:t>'LSTAT’</a:t>
          </a:r>
        </a:p>
        <a:p>
          <a:r>
            <a:rPr lang="en-US" dirty="0"/>
            <a:t>'PTRATIO'</a:t>
          </a:r>
        </a:p>
      </dgm:t>
    </dgm:pt>
    <dgm:pt modelId="{9F258DF8-A8DD-4595-B822-22372462EDB1}" type="parTrans" cxnId="{F6CF5EB4-F557-44BA-8A91-E55E33F0CAA6}">
      <dgm:prSet/>
      <dgm:spPr/>
      <dgm:t>
        <a:bodyPr/>
        <a:lstStyle/>
        <a:p>
          <a:endParaRPr lang="en-US"/>
        </a:p>
      </dgm:t>
    </dgm:pt>
    <dgm:pt modelId="{02BE459B-5389-4A34-8B53-E0E224C07EAC}" type="sibTrans" cxnId="{F6CF5EB4-F557-44BA-8A91-E55E33F0CAA6}">
      <dgm:prSet/>
      <dgm:spPr/>
      <dgm:t>
        <a:bodyPr/>
        <a:lstStyle/>
        <a:p>
          <a:endParaRPr lang="en-US"/>
        </a:p>
      </dgm:t>
    </dgm:pt>
    <dgm:pt modelId="{46BCED94-E985-4F5F-8E25-095668330A95}">
      <dgm:prSet/>
      <dgm:spPr/>
      <dgm:t>
        <a:bodyPr/>
        <a:lstStyle/>
        <a:p>
          <a:r>
            <a:rPr lang="en-US" b="1" dirty="0"/>
            <a:t>Target variable</a:t>
          </a:r>
        </a:p>
        <a:p>
          <a:r>
            <a:rPr lang="en-US" dirty="0"/>
            <a:t>'MEDV'</a:t>
          </a:r>
        </a:p>
      </dgm:t>
    </dgm:pt>
    <dgm:pt modelId="{8727AF89-615B-48BC-9497-EF5A915AFFF0}" type="parTrans" cxnId="{63597F65-A875-4EA5-9DC8-CF1F06D72573}">
      <dgm:prSet/>
      <dgm:spPr/>
      <dgm:t>
        <a:bodyPr/>
        <a:lstStyle/>
        <a:p>
          <a:endParaRPr lang="en-US"/>
        </a:p>
      </dgm:t>
    </dgm:pt>
    <dgm:pt modelId="{3B507A92-FEDA-4783-AF1B-001AEB97649E}" type="sibTrans" cxnId="{63597F65-A875-4EA5-9DC8-CF1F06D72573}">
      <dgm:prSet/>
      <dgm:spPr/>
      <dgm:t>
        <a:bodyPr/>
        <a:lstStyle/>
        <a:p>
          <a:endParaRPr lang="en-US"/>
        </a:p>
      </dgm:t>
    </dgm:pt>
    <dgm:pt modelId="{6A495BFA-60DB-4492-AE16-1A9C1BA1B829}" type="pres">
      <dgm:prSet presAssocID="{F640EB08-82D1-4E04-8990-555788D1D1BB}" presName="hierChild1" presStyleCnt="0">
        <dgm:presLayoutVars>
          <dgm:chPref val="1"/>
          <dgm:dir/>
          <dgm:animOne val="branch"/>
          <dgm:animLvl val="lvl"/>
          <dgm:resizeHandles/>
        </dgm:presLayoutVars>
      </dgm:prSet>
      <dgm:spPr/>
    </dgm:pt>
    <dgm:pt modelId="{340A5529-BB07-4B97-8F3F-9865BC9B8FA1}" type="pres">
      <dgm:prSet presAssocID="{7B56DF28-0BD5-418B-9EA8-E53AECFC2364}" presName="hierRoot1" presStyleCnt="0"/>
      <dgm:spPr/>
    </dgm:pt>
    <dgm:pt modelId="{4B41FB00-03CD-44A5-914A-453945F38256}" type="pres">
      <dgm:prSet presAssocID="{7B56DF28-0BD5-418B-9EA8-E53AECFC2364}" presName="composite" presStyleCnt="0"/>
      <dgm:spPr/>
    </dgm:pt>
    <dgm:pt modelId="{BAD03484-9B63-435E-A316-95B046FA1177}" type="pres">
      <dgm:prSet presAssocID="{7B56DF28-0BD5-418B-9EA8-E53AECFC2364}" presName="background" presStyleLbl="node0" presStyleIdx="0" presStyleCnt="1"/>
      <dgm:spPr/>
    </dgm:pt>
    <dgm:pt modelId="{1B662AB7-5C5C-4CED-9605-A2E6C280B1B3}" type="pres">
      <dgm:prSet presAssocID="{7B56DF28-0BD5-418B-9EA8-E53AECFC2364}" presName="text" presStyleLbl="fgAcc0" presStyleIdx="0" presStyleCnt="1">
        <dgm:presLayoutVars>
          <dgm:chPref val="3"/>
        </dgm:presLayoutVars>
      </dgm:prSet>
      <dgm:spPr/>
    </dgm:pt>
    <dgm:pt modelId="{CA76CBBF-9F11-4A18-B017-8F49E2C305EA}" type="pres">
      <dgm:prSet presAssocID="{7B56DF28-0BD5-418B-9EA8-E53AECFC2364}" presName="hierChild2" presStyleCnt="0"/>
      <dgm:spPr/>
    </dgm:pt>
    <dgm:pt modelId="{AFE4FC7C-760D-4D31-9D9D-6AFD7A755593}" type="pres">
      <dgm:prSet presAssocID="{9F258DF8-A8DD-4595-B822-22372462EDB1}" presName="Name10" presStyleLbl="parChTrans1D2" presStyleIdx="0" presStyleCnt="2"/>
      <dgm:spPr/>
    </dgm:pt>
    <dgm:pt modelId="{228C032E-C34C-4EA2-9C51-8443EBB33ADD}" type="pres">
      <dgm:prSet presAssocID="{565CDF65-8598-460E-9F2B-CA260AB90B63}" presName="hierRoot2" presStyleCnt="0"/>
      <dgm:spPr/>
    </dgm:pt>
    <dgm:pt modelId="{B5AA47B5-825E-4F53-9C4A-0E8AF980C6E7}" type="pres">
      <dgm:prSet presAssocID="{565CDF65-8598-460E-9F2B-CA260AB90B63}" presName="composite2" presStyleCnt="0"/>
      <dgm:spPr/>
    </dgm:pt>
    <dgm:pt modelId="{2D72F0FF-19D5-47E4-81BA-A1B19BD401EF}" type="pres">
      <dgm:prSet presAssocID="{565CDF65-8598-460E-9F2B-CA260AB90B63}" presName="background2" presStyleLbl="node2" presStyleIdx="0" presStyleCnt="2"/>
      <dgm:spPr>
        <a:solidFill>
          <a:schemeClr val="accent2"/>
        </a:solidFill>
      </dgm:spPr>
    </dgm:pt>
    <dgm:pt modelId="{4489E1C1-7EC6-4CEA-AAD7-93E42548ED8B}" type="pres">
      <dgm:prSet presAssocID="{565CDF65-8598-460E-9F2B-CA260AB90B63}" presName="text2" presStyleLbl="fgAcc2" presStyleIdx="0" presStyleCnt="2">
        <dgm:presLayoutVars>
          <dgm:chPref val="3"/>
        </dgm:presLayoutVars>
      </dgm:prSet>
      <dgm:spPr/>
    </dgm:pt>
    <dgm:pt modelId="{DA30189A-83DC-4FDA-9B70-8EC09C6DA8B4}" type="pres">
      <dgm:prSet presAssocID="{565CDF65-8598-460E-9F2B-CA260AB90B63}" presName="hierChild3" presStyleCnt="0"/>
      <dgm:spPr/>
    </dgm:pt>
    <dgm:pt modelId="{F5DD23A6-6E39-43B5-BF1B-57D2166D1165}" type="pres">
      <dgm:prSet presAssocID="{8727AF89-615B-48BC-9497-EF5A915AFFF0}" presName="Name10" presStyleLbl="parChTrans1D2" presStyleIdx="1" presStyleCnt="2"/>
      <dgm:spPr/>
    </dgm:pt>
    <dgm:pt modelId="{1BF661F7-264E-47BC-A1B6-AA38219D2C6E}" type="pres">
      <dgm:prSet presAssocID="{46BCED94-E985-4F5F-8E25-095668330A95}" presName="hierRoot2" presStyleCnt="0"/>
      <dgm:spPr/>
    </dgm:pt>
    <dgm:pt modelId="{6070C9F6-A41C-4122-8A24-8EA877196E05}" type="pres">
      <dgm:prSet presAssocID="{46BCED94-E985-4F5F-8E25-095668330A95}" presName="composite2" presStyleCnt="0"/>
      <dgm:spPr/>
    </dgm:pt>
    <dgm:pt modelId="{0EAA3287-69C1-42C3-961D-61412415C2FE}" type="pres">
      <dgm:prSet presAssocID="{46BCED94-E985-4F5F-8E25-095668330A95}" presName="background2" presStyleLbl="node2" presStyleIdx="1" presStyleCnt="2"/>
      <dgm:spPr>
        <a:solidFill>
          <a:schemeClr val="accent2"/>
        </a:solidFill>
      </dgm:spPr>
    </dgm:pt>
    <dgm:pt modelId="{018DBBD3-8523-499A-BBC2-611F8240710C}" type="pres">
      <dgm:prSet presAssocID="{46BCED94-E985-4F5F-8E25-095668330A95}" presName="text2" presStyleLbl="fgAcc2" presStyleIdx="1" presStyleCnt="2">
        <dgm:presLayoutVars>
          <dgm:chPref val="3"/>
        </dgm:presLayoutVars>
      </dgm:prSet>
      <dgm:spPr/>
    </dgm:pt>
    <dgm:pt modelId="{9EDB8049-6100-490B-9E06-93BE0826D30A}" type="pres">
      <dgm:prSet presAssocID="{46BCED94-E985-4F5F-8E25-095668330A95}" presName="hierChild3" presStyleCnt="0"/>
      <dgm:spPr/>
    </dgm:pt>
  </dgm:ptLst>
  <dgm:cxnLst>
    <dgm:cxn modelId="{D5069B1F-E22C-47A8-B2EA-A433CFE5C962}" type="presOf" srcId="{9F258DF8-A8DD-4595-B822-22372462EDB1}" destId="{AFE4FC7C-760D-4D31-9D9D-6AFD7A755593}" srcOrd="0" destOrd="0" presId="urn:microsoft.com/office/officeart/2005/8/layout/hierarchy1"/>
    <dgm:cxn modelId="{63597F65-A875-4EA5-9DC8-CF1F06D72573}" srcId="{7B56DF28-0BD5-418B-9EA8-E53AECFC2364}" destId="{46BCED94-E985-4F5F-8E25-095668330A95}" srcOrd="1" destOrd="0" parTransId="{8727AF89-615B-48BC-9497-EF5A915AFFF0}" sibTransId="{3B507A92-FEDA-4783-AF1B-001AEB97649E}"/>
    <dgm:cxn modelId="{40A33D67-E186-4DED-9AC1-A27B6683685D}" srcId="{F640EB08-82D1-4E04-8990-555788D1D1BB}" destId="{7B56DF28-0BD5-418B-9EA8-E53AECFC2364}" srcOrd="0" destOrd="0" parTransId="{5B8A6948-D63C-44B5-8A6E-F8175C03AE61}" sibTransId="{50CAF1AF-D113-4069-BC08-EB1B161EE175}"/>
    <dgm:cxn modelId="{F6CF5EB4-F557-44BA-8A91-E55E33F0CAA6}" srcId="{7B56DF28-0BD5-418B-9EA8-E53AECFC2364}" destId="{565CDF65-8598-460E-9F2B-CA260AB90B63}" srcOrd="0" destOrd="0" parTransId="{9F258DF8-A8DD-4595-B822-22372462EDB1}" sibTransId="{02BE459B-5389-4A34-8B53-E0E224C07EAC}"/>
    <dgm:cxn modelId="{19327CB6-D781-4ADC-BE53-7DFAAB73F7F9}" type="presOf" srcId="{8727AF89-615B-48BC-9497-EF5A915AFFF0}" destId="{F5DD23A6-6E39-43B5-BF1B-57D2166D1165}" srcOrd="0" destOrd="0" presId="urn:microsoft.com/office/officeart/2005/8/layout/hierarchy1"/>
    <dgm:cxn modelId="{CE7153BC-C3BC-4EE5-8B10-91906EF10021}" type="presOf" srcId="{F640EB08-82D1-4E04-8990-555788D1D1BB}" destId="{6A495BFA-60DB-4492-AE16-1A9C1BA1B829}" srcOrd="0" destOrd="0" presId="urn:microsoft.com/office/officeart/2005/8/layout/hierarchy1"/>
    <dgm:cxn modelId="{012E97D4-2706-46FA-95F2-AEB9BE2FE4C6}" type="presOf" srcId="{46BCED94-E985-4F5F-8E25-095668330A95}" destId="{018DBBD3-8523-499A-BBC2-611F8240710C}" srcOrd="0" destOrd="0" presId="urn:microsoft.com/office/officeart/2005/8/layout/hierarchy1"/>
    <dgm:cxn modelId="{FB1D18E0-1C1E-42AA-837F-AD00E7D077F2}" type="presOf" srcId="{565CDF65-8598-460E-9F2B-CA260AB90B63}" destId="{4489E1C1-7EC6-4CEA-AAD7-93E42548ED8B}" srcOrd="0" destOrd="0" presId="urn:microsoft.com/office/officeart/2005/8/layout/hierarchy1"/>
    <dgm:cxn modelId="{8B0388F7-CC7B-403A-84D4-886D1E9F33BE}" type="presOf" srcId="{7B56DF28-0BD5-418B-9EA8-E53AECFC2364}" destId="{1B662AB7-5C5C-4CED-9605-A2E6C280B1B3}" srcOrd="0" destOrd="0" presId="urn:microsoft.com/office/officeart/2005/8/layout/hierarchy1"/>
    <dgm:cxn modelId="{6B95A024-96EB-4BC6-AD4B-8C865E835089}" type="presParOf" srcId="{6A495BFA-60DB-4492-AE16-1A9C1BA1B829}" destId="{340A5529-BB07-4B97-8F3F-9865BC9B8FA1}" srcOrd="0" destOrd="0" presId="urn:microsoft.com/office/officeart/2005/8/layout/hierarchy1"/>
    <dgm:cxn modelId="{7C4938C2-BAD1-4B83-B043-3CEBAA848E33}" type="presParOf" srcId="{340A5529-BB07-4B97-8F3F-9865BC9B8FA1}" destId="{4B41FB00-03CD-44A5-914A-453945F38256}" srcOrd="0" destOrd="0" presId="urn:microsoft.com/office/officeart/2005/8/layout/hierarchy1"/>
    <dgm:cxn modelId="{531EF1D7-2F15-426B-BCB2-D66C73AE7E93}" type="presParOf" srcId="{4B41FB00-03CD-44A5-914A-453945F38256}" destId="{BAD03484-9B63-435E-A316-95B046FA1177}" srcOrd="0" destOrd="0" presId="urn:microsoft.com/office/officeart/2005/8/layout/hierarchy1"/>
    <dgm:cxn modelId="{3E8E0CA2-DA44-46CE-8FCC-4A54C0C8F660}" type="presParOf" srcId="{4B41FB00-03CD-44A5-914A-453945F38256}" destId="{1B662AB7-5C5C-4CED-9605-A2E6C280B1B3}" srcOrd="1" destOrd="0" presId="urn:microsoft.com/office/officeart/2005/8/layout/hierarchy1"/>
    <dgm:cxn modelId="{2B3E5229-5A84-4344-A913-AC5ECAAAD07C}" type="presParOf" srcId="{340A5529-BB07-4B97-8F3F-9865BC9B8FA1}" destId="{CA76CBBF-9F11-4A18-B017-8F49E2C305EA}" srcOrd="1" destOrd="0" presId="urn:microsoft.com/office/officeart/2005/8/layout/hierarchy1"/>
    <dgm:cxn modelId="{887022DF-8945-4B09-8B6B-63BCD851400C}" type="presParOf" srcId="{CA76CBBF-9F11-4A18-B017-8F49E2C305EA}" destId="{AFE4FC7C-760D-4D31-9D9D-6AFD7A755593}" srcOrd="0" destOrd="0" presId="urn:microsoft.com/office/officeart/2005/8/layout/hierarchy1"/>
    <dgm:cxn modelId="{4C05C3BA-8C3C-4B34-BECE-BAA2FD7D5596}" type="presParOf" srcId="{CA76CBBF-9F11-4A18-B017-8F49E2C305EA}" destId="{228C032E-C34C-4EA2-9C51-8443EBB33ADD}" srcOrd="1" destOrd="0" presId="urn:microsoft.com/office/officeart/2005/8/layout/hierarchy1"/>
    <dgm:cxn modelId="{F107E39E-7958-48F9-8EFD-EB14107BB2BD}" type="presParOf" srcId="{228C032E-C34C-4EA2-9C51-8443EBB33ADD}" destId="{B5AA47B5-825E-4F53-9C4A-0E8AF980C6E7}" srcOrd="0" destOrd="0" presId="urn:microsoft.com/office/officeart/2005/8/layout/hierarchy1"/>
    <dgm:cxn modelId="{AE725C9E-F1E6-41C6-AF5A-0E64EB0AEFEE}" type="presParOf" srcId="{B5AA47B5-825E-4F53-9C4A-0E8AF980C6E7}" destId="{2D72F0FF-19D5-47E4-81BA-A1B19BD401EF}" srcOrd="0" destOrd="0" presId="urn:microsoft.com/office/officeart/2005/8/layout/hierarchy1"/>
    <dgm:cxn modelId="{C62C9C1E-B6B8-42AE-9EE6-D789E8CE6844}" type="presParOf" srcId="{B5AA47B5-825E-4F53-9C4A-0E8AF980C6E7}" destId="{4489E1C1-7EC6-4CEA-AAD7-93E42548ED8B}" srcOrd="1" destOrd="0" presId="urn:microsoft.com/office/officeart/2005/8/layout/hierarchy1"/>
    <dgm:cxn modelId="{FC0E8957-3DA2-41EF-B4CA-3646B730CD91}" type="presParOf" srcId="{228C032E-C34C-4EA2-9C51-8443EBB33ADD}" destId="{DA30189A-83DC-4FDA-9B70-8EC09C6DA8B4}" srcOrd="1" destOrd="0" presId="urn:microsoft.com/office/officeart/2005/8/layout/hierarchy1"/>
    <dgm:cxn modelId="{0F27D784-656F-4AE3-B626-75EDFC36EEAF}" type="presParOf" srcId="{CA76CBBF-9F11-4A18-B017-8F49E2C305EA}" destId="{F5DD23A6-6E39-43B5-BF1B-57D2166D1165}" srcOrd="2" destOrd="0" presId="urn:microsoft.com/office/officeart/2005/8/layout/hierarchy1"/>
    <dgm:cxn modelId="{FBBCAF04-518C-4410-8ABE-ACA5B584A7C4}" type="presParOf" srcId="{CA76CBBF-9F11-4A18-B017-8F49E2C305EA}" destId="{1BF661F7-264E-47BC-A1B6-AA38219D2C6E}" srcOrd="3" destOrd="0" presId="urn:microsoft.com/office/officeart/2005/8/layout/hierarchy1"/>
    <dgm:cxn modelId="{F6A3BAD3-24CA-48E7-973F-F7D354857642}" type="presParOf" srcId="{1BF661F7-264E-47BC-A1B6-AA38219D2C6E}" destId="{6070C9F6-A41C-4122-8A24-8EA877196E05}" srcOrd="0" destOrd="0" presId="urn:microsoft.com/office/officeart/2005/8/layout/hierarchy1"/>
    <dgm:cxn modelId="{97B9CED9-CCD3-4BEF-BA51-C2E7A1E85C44}" type="presParOf" srcId="{6070C9F6-A41C-4122-8A24-8EA877196E05}" destId="{0EAA3287-69C1-42C3-961D-61412415C2FE}" srcOrd="0" destOrd="0" presId="urn:microsoft.com/office/officeart/2005/8/layout/hierarchy1"/>
    <dgm:cxn modelId="{763A3D25-EB2E-4C41-9A0F-6B02BFE8E213}" type="presParOf" srcId="{6070C9F6-A41C-4122-8A24-8EA877196E05}" destId="{018DBBD3-8523-499A-BBC2-611F8240710C}" srcOrd="1" destOrd="0" presId="urn:microsoft.com/office/officeart/2005/8/layout/hierarchy1"/>
    <dgm:cxn modelId="{0E969F83-E9D6-420E-B173-0515E8A43996}" type="presParOf" srcId="{1BF661F7-264E-47BC-A1B6-AA38219D2C6E}" destId="{9EDB8049-6100-490B-9E06-93BE0826D30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D23A6-6E39-43B5-BF1B-57D2166D1165}">
      <dsp:nvSpPr>
        <dsp:cNvPr id="0" name=""/>
        <dsp:cNvSpPr/>
      </dsp:nvSpPr>
      <dsp:spPr>
        <a:xfrm>
          <a:off x="3299223" y="1674814"/>
          <a:ext cx="1610074" cy="766249"/>
        </a:xfrm>
        <a:custGeom>
          <a:avLst/>
          <a:gdLst/>
          <a:ahLst/>
          <a:cxnLst/>
          <a:rect l="0" t="0" r="0" b="0"/>
          <a:pathLst>
            <a:path>
              <a:moveTo>
                <a:pt x="0" y="0"/>
              </a:moveTo>
              <a:lnTo>
                <a:pt x="0" y="522176"/>
              </a:lnTo>
              <a:lnTo>
                <a:pt x="1610074" y="522176"/>
              </a:lnTo>
              <a:lnTo>
                <a:pt x="1610074" y="7662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E4FC7C-760D-4D31-9D9D-6AFD7A755593}">
      <dsp:nvSpPr>
        <dsp:cNvPr id="0" name=""/>
        <dsp:cNvSpPr/>
      </dsp:nvSpPr>
      <dsp:spPr>
        <a:xfrm>
          <a:off x="1689148" y="1674814"/>
          <a:ext cx="1610074" cy="766249"/>
        </a:xfrm>
        <a:custGeom>
          <a:avLst/>
          <a:gdLst/>
          <a:ahLst/>
          <a:cxnLst/>
          <a:rect l="0" t="0" r="0" b="0"/>
          <a:pathLst>
            <a:path>
              <a:moveTo>
                <a:pt x="1610074" y="0"/>
              </a:moveTo>
              <a:lnTo>
                <a:pt x="1610074" y="522176"/>
              </a:lnTo>
              <a:lnTo>
                <a:pt x="0" y="522176"/>
              </a:lnTo>
              <a:lnTo>
                <a:pt x="0" y="7662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D03484-9B63-435E-A316-95B046FA1177}">
      <dsp:nvSpPr>
        <dsp:cNvPr id="0" name=""/>
        <dsp:cNvSpPr/>
      </dsp:nvSpPr>
      <dsp:spPr>
        <a:xfrm>
          <a:off x="1981889" y="1800"/>
          <a:ext cx="2634667" cy="16730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662AB7-5C5C-4CED-9605-A2E6C280B1B3}">
      <dsp:nvSpPr>
        <dsp:cNvPr id="0" name=""/>
        <dsp:cNvSpPr/>
      </dsp:nvSpPr>
      <dsp:spPr>
        <a:xfrm>
          <a:off x="2274630" y="279904"/>
          <a:ext cx="2634667" cy="16730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In this first section of this project, we will separate the dataset into </a:t>
          </a:r>
          <a:r>
            <a:rPr lang="en-US" sz="2000" b="1" kern="1200" dirty="0">
              <a:solidFill>
                <a:srgbClr val="FF0000"/>
              </a:solidFill>
            </a:rPr>
            <a:t>2 variables</a:t>
          </a:r>
          <a:r>
            <a:rPr lang="en-US" sz="2000" b="1" kern="1200" dirty="0"/>
            <a:t>:</a:t>
          </a:r>
        </a:p>
      </dsp:txBody>
      <dsp:txXfrm>
        <a:off x="2323631" y="328905"/>
        <a:ext cx="2536665" cy="1575011"/>
      </dsp:txXfrm>
    </dsp:sp>
    <dsp:sp modelId="{2D72F0FF-19D5-47E4-81BA-A1B19BD401EF}">
      <dsp:nvSpPr>
        <dsp:cNvPr id="0" name=""/>
        <dsp:cNvSpPr/>
      </dsp:nvSpPr>
      <dsp:spPr>
        <a:xfrm>
          <a:off x="371814" y="2441063"/>
          <a:ext cx="2634667" cy="1673013"/>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89E1C1-7EC6-4CEA-AAD7-93E42548ED8B}">
      <dsp:nvSpPr>
        <dsp:cNvPr id="0" name=""/>
        <dsp:cNvSpPr/>
      </dsp:nvSpPr>
      <dsp:spPr>
        <a:xfrm>
          <a:off x="664555" y="2719167"/>
          <a:ext cx="2634667" cy="16730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Features variable</a:t>
          </a:r>
        </a:p>
        <a:p>
          <a:pPr marL="0" lvl="0" indent="0" algn="ctr" defTabSz="844550">
            <a:lnSpc>
              <a:spcPct val="90000"/>
            </a:lnSpc>
            <a:spcBef>
              <a:spcPct val="0"/>
            </a:spcBef>
            <a:spcAft>
              <a:spcPct val="35000"/>
            </a:spcAft>
            <a:buNone/>
          </a:pPr>
          <a:r>
            <a:rPr lang="en-US" sz="1900" kern="1200" dirty="0"/>
            <a:t>'RM’</a:t>
          </a:r>
        </a:p>
        <a:p>
          <a:pPr marL="0" lvl="0" indent="0" algn="ctr" defTabSz="844550">
            <a:lnSpc>
              <a:spcPct val="90000"/>
            </a:lnSpc>
            <a:spcBef>
              <a:spcPct val="0"/>
            </a:spcBef>
            <a:spcAft>
              <a:spcPct val="35000"/>
            </a:spcAft>
            <a:buNone/>
          </a:pPr>
          <a:r>
            <a:rPr lang="en-US" sz="1900" kern="1200" dirty="0"/>
            <a:t>'LSTAT’</a:t>
          </a:r>
        </a:p>
        <a:p>
          <a:pPr marL="0" lvl="0" indent="0" algn="ctr" defTabSz="844550">
            <a:lnSpc>
              <a:spcPct val="90000"/>
            </a:lnSpc>
            <a:spcBef>
              <a:spcPct val="0"/>
            </a:spcBef>
            <a:spcAft>
              <a:spcPct val="35000"/>
            </a:spcAft>
            <a:buNone/>
          </a:pPr>
          <a:r>
            <a:rPr lang="en-US" sz="1900" kern="1200" dirty="0"/>
            <a:t>'PTRATIO'</a:t>
          </a:r>
        </a:p>
      </dsp:txBody>
      <dsp:txXfrm>
        <a:off x="713556" y="2768168"/>
        <a:ext cx="2536665" cy="1575011"/>
      </dsp:txXfrm>
    </dsp:sp>
    <dsp:sp modelId="{0EAA3287-69C1-42C3-961D-61412415C2FE}">
      <dsp:nvSpPr>
        <dsp:cNvPr id="0" name=""/>
        <dsp:cNvSpPr/>
      </dsp:nvSpPr>
      <dsp:spPr>
        <a:xfrm>
          <a:off x="3591963" y="2441063"/>
          <a:ext cx="2634667" cy="1673013"/>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DBBD3-8523-499A-BBC2-611F8240710C}">
      <dsp:nvSpPr>
        <dsp:cNvPr id="0" name=""/>
        <dsp:cNvSpPr/>
      </dsp:nvSpPr>
      <dsp:spPr>
        <a:xfrm>
          <a:off x="3884704" y="2719167"/>
          <a:ext cx="2634667" cy="16730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Target variable</a:t>
          </a:r>
        </a:p>
        <a:p>
          <a:pPr marL="0" lvl="0" indent="0" algn="ctr" defTabSz="844550">
            <a:lnSpc>
              <a:spcPct val="90000"/>
            </a:lnSpc>
            <a:spcBef>
              <a:spcPct val="0"/>
            </a:spcBef>
            <a:spcAft>
              <a:spcPct val="35000"/>
            </a:spcAft>
            <a:buNone/>
          </a:pPr>
          <a:r>
            <a:rPr lang="en-US" sz="1900" kern="1200" dirty="0"/>
            <a:t>'MEDV'</a:t>
          </a:r>
        </a:p>
      </dsp:txBody>
      <dsp:txXfrm>
        <a:off x="3933705" y="2768168"/>
        <a:ext cx="2536665" cy="157501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6FFB5-288C-4C46-8CF9-7D82C42688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2D9E1E-416B-4DFB-9E6C-D887C59B9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2DBC90-7B69-4572-8E06-5374A4AA3E29}"/>
              </a:ext>
            </a:extLst>
          </p:cNvPr>
          <p:cNvSpPr>
            <a:spLocks noGrp="1"/>
          </p:cNvSpPr>
          <p:nvPr>
            <p:ph type="dt" sz="half" idx="10"/>
          </p:nvPr>
        </p:nvSpPr>
        <p:spPr/>
        <p:txBody>
          <a:bodyPr/>
          <a:lstStyle/>
          <a:p>
            <a:fld id="{FC249EFC-DCE4-4FCC-8D22-25B46D399721}" type="datetimeFigureOut">
              <a:rPr lang="en-US" smtClean="0"/>
              <a:t>1/20/2022</a:t>
            </a:fld>
            <a:endParaRPr lang="en-US"/>
          </a:p>
        </p:txBody>
      </p:sp>
      <p:sp>
        <p:nvSpPr>
          <p:cNvPr id="5" name="Footer Placeholder 4">
            <a:extLst>
              <a:ext uri="{FF2B5EF4-FFF2-40B4-BE49-F238E27FC236}">
                <a16:creationId xmlns:a16="http://schemas.microsoft.com/office/drawing/2014/main" id="{D2C78DB4-974B-49E7-9BA9-4677CE651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53DBF-A89F-4C25-A3E6-20ECAB2E72D2}"/>
              </a:ext>
            </a:extLst>
          </p:cNvPr>
          <p:cNvSpPr>
            <a:spLocks noGrp="1"/>
          </p:cNvSpPr>
          <p:nvPr>
            <p:ph type="sldNum" sz="quarter" idx="12"/>
          </p:nvPr>
        </p:nvSpPr>
        <p:spPr/>
        <p:txBody>
          <a:bodyPr/>
          <a:lstStyle/>
          <a:p>
            <a:fld id="{A651513A-EC04-47E9-BD5F-7E6B7B655D1F}" type="slidenum">
              <a:rPr lang="en-US" smtClean="0"/>
              <a:t>‹#›</a:t>
            </a:fld>
            <a:endParaRPr lang="en-US"/>
          </a:p>
        </p:txBody>
      </p:sp>
    </p:spTree>
    <p:extLst>
      <p:ext uri="{BB962C8B-B14F-4D97-AF65-F5344CB8AC3E}">
        <p14:creationId xmlns:p14="http://schemas.microsoft.com/office/powerpoint/2010/main" val="530708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01C3C-E0A1-4889-A93A-60AA7765F2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2A77E4-1CBD-4965-8A6A-665C276FC7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248AE-B3D9-4999-BF2D-6768EF830E13}"/>
              </a:ext>
            </a:extLst>
          </p:cNvPr>
          <p:cNvSpPr>
            <a:spLocks noGrp="1"/>
          </p:cNvSpPr>
          <p:nvPr>
            <p:ph type="dt" sz="half" idx="10"/>
          </p:nvPr>
        </p:nvSpPr>
        <p:spPr/>
        <p:txBody>
          <a:bodyPr/>
          <a:lstStyle/>
          <a:p>
            <a:fld id="{FC249EFC-DCE4-4FCC-8D22-25B46D399721}" type="datetimeFigureOut">
              <a:rPr lang="en-US" smtClean="0"/>
              <a:t>1/20/2022</a:t>
            </a:fld>
            <a:endParaRPr lang="en-US"/>
          </a:p>
        </p:txBody>
      </p:sp>
      <p:sp>
        <p:nvSpPr>
          <p:cNvPr id="5" name="Footer Placeholder 4">
            <a:extLst>
              <a:ext uri="{FF2B5EF4-FFF2-40B4-BE49-F238E27FC236}">
                <a16:creationId xmlns:a16="http://schemas.microsoft.com/office/drawing/2014/main" id="{9062AA24-9C5C-4383-8B56-B02EAAF82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839A0-A863-4829-8DE2-4D9ED487D961}"/>
              </a:ext>
            </a:extLst>
          </p:cNvPr>
          <p:cNvSpPr>
            <a:spLocks noGrp="1"/>
          </p:cNvSpPr>
          <p:nvPr>
            <p:ph type="sldNum" sz="quarter" idx="12"/>
          </p:nvPr>
        </p:nvSpPr>
        <p:spPr/>
        <p:txBody>
          <a:bodyPr/>
          <a:lstStyle/>
          <a:p>
            <a:fld id="{A651513A-EC04-47E9-BD5F-7E6B7B655D1F}" type="slidenum">
              <a:rPr lang="en-US" smtClean="0"/>
              <a:t>‹#›</a:t>
            </a:fld>
            <a:endParaRPr lang="en-US"/>
          </a:p>
        </p:txBody>
      </p:sp>
    </p:spTree>
    <p:extLst>
      <p:ext uri="{BB962C8B-B14F-4D97-AF65-F5344CB8AC3E}">
        <p14:creationId xmlns:p14="http://schemas.microsoft.com/office/powerpoint/2010/main" val="889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F8A451-E57E-46CD-BFE7-49D2C7C34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BCC846-A339-4EBF-ADBE-72EBA0E81E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9031D-94B5-4ADC-827A-212045E9207F}"/>
              </a:ext>
            </a:extLst>
          </p:cNvPr>
          <p:cNvSpPr>
            <a:spLocks noGrp="1"/>
          </p:cNvSpPr>
          <p:nvPr>
            <p:ph type="dt" sz="half" idx="10"/>
          </p:nvPr>
        </p:nvSpPr>
        <p:spPr/>
        <p:txBody>
          <a:bodyPr/>
          <a:lstStyle/>
          <a:p>
            <a:fld id="{FC249EFC-DCE4-4FCC-8D22-25B46D399721}" type="datetimeFigureOut">
              <a:rPr lang="en-US" smtClean="0"/>
              <a:t>1/20/2022</a:t>
            </a:fld>
            <a:endParaRPr lang="en-US"/>
          </a:p>
        </p:txBody>
      </p:sp>
      <p:sp>
        <p:nvSpPr>
          <p:cNvPr id="5" name="Footer Placeholder 4">
            <a:extLst>
              <a:ext uri="{FF2B5EF4-FFF2-40B4-BE49-F238E27FC236}">
                <a16:creationId xmlns:a16="http://schemas.microsoft.com/office/drawing/2014/main" id="{CF2914CD-9984-468E-B861-78B0D5BB6A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38B2E-86F3-47DB-B832-CB31F5787D0B}"/>
              </a:ext>
            </a:extLst>
          </p:cNvPr>
          <p:cNvSpPr>
            <a:spLocks noGrp="1"/>
          </p:cNvSpPr>
          <p:nvPr>
            <p:ph type="sldNum" sz="quarter" idx="12"/>
          </p:nvPr>
        </p:nvSpPr>
        <p:spPr/>
        <p:txBody>
          <a:bodyPr/>
          <a:lstStyle/>
          <a:p>
            <a:fld id="{A651513A-EC04-47E9-BD5F-7E6B7B655D1F}" type="slidenum">
              <a:rPr lang="en-US" smtClean="0"/>
              <a:t>‹#›</a:t>
            </a:fld>
            <a:endParaRPr lang="en-US"/>
          </a:p>
        </p:txBody>
      </p:sp>
    </p:spTree>
    <p:extLst>
      <p:ext uri="{BB962C8B-B14F-4D97-AF65-F5344CB8AC3E}">
        <p14:creationId xmlns:p14="http://schemas.microsoft.com/office/powerpoint/2010/main" val="155379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3906D-4B27-4D3F-986D-27C03C95A1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4D0AFA-0916-4CE0-B73D-F2BEBBC8FA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5ECC4-8E2D-4DCA-B82D-2F5F2D322C7D}"/>
              </a:ext>
            </a:extLst>
          </p:cNvPr>
          <p:cNvSpPr>
            <a:spLocks noGrp="1"/>
          </p:cNvSpPr>
          <p:nvPr>
            <p:ph type="dt" sz="half" idx="10"/>
          </p:nvPr>
        </p:nvSpPr>
        <p:spPr/>
        <p:txBody>
          <a:bodyPr/>
          <a:lstStyle/>
          <a:p>
            <a:fld id="{FC249EFC-DCE4-4FCC-8D22-25B46D399721}" type="datetimeFigureOut">
              <a:rPr lang="en-US" smtClean="0"/>
              <a:t>1/20/2022</a:t>
            </a:fld>
            <a:endParaRPr lang="en-US"/>
          </a:p>
        </p:txBody>
      </p:sp>
      <p:sp>
        <p:nvSpPr>
          <p:cNvPr id="5" name="Footer Placeholder 4">
            <a:extLst>
              <a:ext uri="{FF2B5EF4-FFF2-40B4-BE49-F238E27FC236}">
                <a16:creationId xmlns:a16="http://schemas.microsoft.com/office/drawing/2014/main" id="{BCCD0981-8BF5-4D30-B256-13FE6FC69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B6B11-FEDA-4DA0-AD2E-C4195514F4B3}"/>
              </a:ext>
            </a:extLst>
          </p:cNvPr>
          <p:cNvSpPr>
            <a:spLocks noGrp="1"/>
          </p:cNvSpPr>
          <p:nvPr>
            <p:ph type="sldNum" sz="quarter" idx="12"/>
          </p:nvPr>
        </p:nvSpPr>
        <p:spPr/>
        <p:txBody>
          <a:bodyPr/>
          <a:lstStyle/>
          <a:p>
            <a:fld id="{A651513A-EC04-47E9-BD5F-7E6B7B655D1F}" type="slidenum">
              <a:rPr lang="en-US" smtClean="0"/>
              <a:t>‹#›</a:t>
            </a:fld>
            <a:endParaRPr lang="en-US"/>
          </a:p>
        </p:txBody>
      </p:sp>
    </p:spTree>
    <p:extLst>
      <p:ext uri="{BB962C8B-B14F-4D97-AF65-F5344CB8AC3E}">
        <p14:creationId xmlns:p14="http://schemas.microsoft.com/office/powerpoint/2010/main" val="51597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5183-A809-4FBA-B9A9-140FBBFCCB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FACDF4-98B5-42A8-A7CA-ADD45B914A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C62AA6-4399-43F3-B387-8E70133F3C94}"/>
              </a:ext>
            </a:extLst>
          </p:cNvPr>
          <p:cNvSpPr>
            <a:spLocks noGrp="1"/>
          </p:cNvSpPr>
          <p:nvPr>
            <p:ph type="dt" sz="half" idx="10"/>
          </p:nvPr>
        </p:nvSpPr>
        <p:spPr/>
        <p:txBody>
          <a:bodyPr/>
          <a:lstStyle/>
          <a:p>
            <a:fld id="{FC249EFC-DCE4-4FCC-8D22-25B46D399721}" type="datetimeFigureOut">
              <a:rPr lang="en-US" smtClean="0"/>
              <a:t>1/20/2022</a:t>
            </a:fld>
            <a:endParaRPr lang="en-US"/>
          </a:p>
        </p:txBody>
      </p:sp>
      <p:sp>
        <p:nvSpPr>
          <p:cNvPr id="5" name="Footer Placeholder 4">
            <a:extLst>
              <a:ext uri="{FF2B5EF4-FFF2-40B4-BE49-F238E27FC236}">
                <a16:creationId xmlns:a16="http://schemas.microsoft.com/office/drawing/2014/main" id="{4FA75909-F45A-418F-86FC-E838C34EB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23481-9B1D-40C1-A3EE-7466C5F62D06}"/>
              </a:ext>
            </a:extLst>
          </p:cNvPr>
          <p:cNvSpPr>
            <a:spLocks noGrp="1"/>
          </p:cNvSpPr>
          <p:nvPr>
            <p:ph type="sldNum" sz="quarter" idx="12"/>
          </p:nvPr>
        </p:nvSpPr>
        <p:spPr/>
        <p:txBody>
          <a:bodyPr/>
          <a:lstStyle/>
          <a:p>
            <a:fld id="{A651513A-EC04-47E9-BD5F-7E6B7B655D1F}" type="slidenum">
              <a:rPr lang="en-US" smtClean="0"/>
              <a:t>‹#›</a:t>
            </a:fld>
            <a:endParaRPr lang="en-US"/>
          </a:p>
        </p:txBody>
      </p:sp>
    </p:spTree>
    <p:extLst>
      <p:ext uri="{BB962C8B-B14F-4D97-AF65-F5344CB8AC3E}">
        <p14:creationId xmlns:p14="http://schemas.microsoft.com/office/powerpoint/2010/main" val="4200514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42DB-0038-45E8-9D46-4A49447645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A8A631-F37B-4842-B842-7529C3FD9E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0D85ED-46D0-4A89-8192-3614D7B20D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429E40-E51B-47D3-8F86-CC46022FE2CD}"/>
              </a:ext>
            </a:extLst>
          </p:cNvPr>
          <p:cNvSpPr>
            <a:spLocks noGrp="1"/>
          </p:cNvSpPr>
          <p:nvPr>
            <p:ph type="dt" sz="half" idx="10"/>
          </p:nvPr>
        </p:nvSpPr>
        <p:spPr/>
        <p:txBody>
          <a:bodyPr/>
          <a:lstStyle/>
          <a:p>
            <a:fld id="{FC249EFC-DCE4-4FCC-8D22-25B46D399721}" type="datetimeFigureOut">
              <a:rPr lang="en-US" smtClean="0"/>
              <a:t>1/20/2022</a:t>
            </a:fld>
            <a:endParaRPr lang="en-US"/>
          </a:p>
        </p:txBody>
      </p:sp>
      <p:sp>
        <p:nvSpPr>
          <p:cNvPr id="6" name="Footer Placeholder 5">
            <a:extLst>
              <a:ext uri="{FF2B5EF4-FFF2-40B4-BE49-F238E27FC236}">
                <a16:creationId xmlns:a16="http://schemas.microsoft.com/office/drawing/2014/main" id="{8A4F42D0-5635-4466-A638-F3E6FB090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A7F00D-36A6-4329-9782-86FDCB0A830B}"/>
              </a:ext>
            </a:extLst>
          </p:cNvPr>
          <p:cNvSpPr>
            <a:spLocks noGrp="1"/>
          </p:cNvSpPr>
          <p:nvPr>
            <p:ph type="sldNum" sz="quarter" idx="12"/>
          </p:nvPr>
        </p:nvSpPr>
        <p:spPr/>
        <p:txBody>
          <a:bodyPr/>
          <a:lstStyle/>
          <a:p>
            <a:fld id="{A651513A-EC04-47E9-BD5F-7E6B7B655D1F}" type="slidenum">
              <a:rPr lang="en-US" smtClean="0"/>
              <a:t>‹#›</a:t>
            </a:fld>
            <a:endParaRPr lang="en-US"/>
          </a:p>
        </p:txBody>
      </p:sp>
    </p:spTree>
    <p:extLst>
      <p:ext uri="{BB962C8B-B14F-4D97-AF65-F5344CB8AC3E}">
        <p14:creationId xmlns:p14="http://schemas.microsoft.com/office/powerpoint/2010/main" val="207492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5BBEA-21F3-4566-84B5-8AE8A0462E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FE4A53-13B7-47E3-9E56-EED3837D02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4FB600-D248-4791-BB4A-8C0A37C88A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03B49F-774F-4650-944B-B47F4871BE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DB6E7C-567C-4F54-81F7-CEE4898AC0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B77ACA-9C56-4DC9-90AE-B8BAB2032B28}"/>
              </a:ext>
            </a:extLst>
          </p:cNvPr>
          <p:cNvSpPr>
            <a:spLocks noGrp="1"/>
          </p:cNvSpPr>
          <p:nvPr>
            <p:ph type="dt" sz="half" idx="10"/>
          </p:nvPr>
        </p:nvSpPr>
        <p:spPr/>
        <p:txBody>
          <a:bodyPr/>
          <a:lstStyle/>
          <a:p>
            <a:fld id="{FC249EFC-DCE4-4FCC-8D22-25B46D399721}" type="datetimeFigureOut">
              <a:rPr lang="en-US" smtClean="0"/>
              <a:t>1/20/2022</a:t>
            </a:fld>
            <a:endParaRPr lang="en-US"/>
          </a:p>
        </p:txBody>
      </p:sp>
      <p:sp>
        <p:nvSpPr>
          <p:cNvPr id="8" name="Footer Placeholder 7">
            <a:extLst>
              <a:ext uri="{FF2B5EF4-FFF2-40B4-BE49-F238E27FC236}">
                <a16:creationId xmlns:a16="http://schemas.microsoft.com/office/drawing/2014/main" id="{8EAD66C8-53B6-4182-86EC-709316C2E8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4CA6A9-F257-4BDB-9474-BB32D23DBB4C}"/>
              </a:ext>
            </a:extLst>
          </p:cNvPr>
          <p:cNvSpPr>
            <a:spLocks noGrp="1"/>
          </p:cNvSpPr>
          <p:nvPr>
            <p:ph type="sldNum" sz="quarter" idx="12"/>
          </p:nvPr>
        </p:nvSpPr>
        <p:spPr/>
        <p:txBody>
          <a:bodyPr/>
          <a:lstStyle/>
          <a:p>
            <a:fld id="{A651513A-EC04-47E9-BD5F-7E6B7B655D1F}" type="slidenum">
              <a:rPr lang="en-US" smtClean="0"/>
              <a:t>‹#›</a:t>
            </a:fld>
            <a:endParaRPr lang="en-US"/>
          </a:p>
        </p:txBody>
      </p:sp>
    </p:spTree>
    <p:extLst>
      <p:ext uri="{BB962C8B-B14F-4D97-AF65-F5344CB8AC3E}">
        <p14:creationId xmlns:p14="http://schemas.microsoft.com/office/powerpoint/2010/main" val="437311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759BD-5456-4B92-9A33-CDA96C7CE3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7B98B1-9A56-4E25-A3B7-32AD95F4BD75}"/>
              </a:ext>
            </a:extLst>
          </p:cNvPr>
          <p:cNvSpPr>
            <a:spLocks noGrp="1"/>
          </p:cNvSpPr>
          <p:nvPr>
            <p:ph type="dt" sz="half" idx="10"/>
          </p:nvPr>
        </p:nvSpPr>
        <p:spPr/>
        <p:txBody>
          <a:bodyPr/>
          <a:lstStyle/>
          <a:p>
            <a:fld id="{FC249EFC-DCE4-4FCC-8D22-25B46D399721}" type="datetimeFigureOut">
              <a:rPr lang="en-US" smtClean="0"/>
              <a:t>1/20/2022</a:t>
            </a:fld>
            <a:endParaRPr lang="en-US"/>
          </a:p>
        </p:txBody>
      </p:sp>
      <p:sp>
        <p:nvSpPr>
          <p:cNvPr id="4" name="Footer Placeholder 3">
            <a:extLst>
              <a:ext uri="{FF2B5EF4-FFF2-40B4-BE49-F238E27FC236}">
                <a16:creationId xmlns:a16="http://schemas.microsoft.com/office/drawing/2014/main" id="{B492B671-2AFF-4083-932C-7202DB1E55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70A682-C67D-488A-A493-787C544ED752}"/>
              </a:ext>
            </a:extLst>
          </p:cNvPr>
          <p:cNvSpPr>
            <a:spLocks noGrp="1"/>
          </p:cNvSpPr>
          <p:nvPr>
            <p:ph type="sldNum" sz="quarter" idx="12"/>
          </p:nvPr>
        </p:nvSpPr>
        <p:spPr/>
        <p:txBody>
          <a:bodyPr/>
          <a:lstStyle/>
          <a:p>
            <a:fld id="{A651513A-EC04-47E9-BD5F-7E6B7B655D1F}" type="slidenum">
              <a:rPr lang="en-US" smtClean="0"/>
              <a:t>‹#›</a:t>
            </a:fld>
            <a:endParaRPr lang="en-US"/>
          </a:p>
        </p:txBody>
      </p:sp>
    </p:spTree>
    <p:extLst>
      <p:ext uri="{BB962C8B-B14F-4D97-AF65-F5344CB8AC3E}">
        <p14:creationId xmlns:p14="http://schemas.microsoft.com/office/powerpoint/2010/main" val="2899063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C5684B-6A2C-4390-9A06-2F50603F7C2A}"/>
              </a:ext>
            </a:extLst>
          </p:cNvPr>
          <p:cNvSpPr>
            <a:spLocks noGrp="1"/>
          </p:cNvSpPr>
          <p:nvPr>
            <p:ph type="dt" sz="half" idx="10"/>
          </p:nvPr>
        </p:nvSpPr>
        <p:spPr/>
        <p:txBody>
          <a:bodyPr/>
          <a:lstStyle/>
          <a:p>
            <a:fld id="{FC249EFC-DCE4-4FCC-8D22-25B46D399721}" type="datetimeFigureOut">
              <a:rPr lang="en-US" smtClean="0"/>
              <a:t>1/20/2022</a:t>
            </a:fld>
            <a:endParaRPr lang="en-US"/>
          </a:p>
        </p:txBody>
      </p:sp>
      <p:sp>
        <p:nvSpPr>
          <p:cNvPr id="3" name="Footer Placeholder 2">
            <a:extLst>
              <a:ext uri="{FF2B5EF4-FFF2-40B4-BE49-F238E27FC236}">
                <a16:creationId xmlns:a16="http://schemas.microsoft.com/office/drawing/2014/main" id="{A60CFB0F-05E0-4382-83A8-D4F9DE7C62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6B036B-1742-466D-BDBC-5FA6C8B27676}"/>
              </a:ext>
            </a:extLst>
          </p:cNvPr>
          <p:cNvSpPr>
            <a:spLocks noGrp="1"/>
          </p:cNvSpPr>
          <p:nvPr>
            <p:ph type="sldNum" sz="quarter" idx="12"/>
          </p:nvPr>
        </p:nvSpPr>
        <p:spPr/>
        <p:txBody>
          <a:bodyPr/>
          <a:lstStyle/>
          <a:p>
            <a:fld id="{A651513A-EC04-47E9-BD5F-7E6B7B655D1F}" type="slidenum">
              <a:rPr lang="en-US" smtClean="0"/>
              <a:t>‹#›</a:t>
            </a:fld>
            <a:endParaRPr lang="en-US"/>
          </a:p>
        </p:txBody>
      </p:sp>
    </p:spTree>
    <p:extLst>
      <p:ext uri="{BB962C8B-B14F-4D97-AF65-F5344CB8AC3E}">
        <p14:creationId xmlns:p14="http://schemas.microsoft.com/office/powerpoint/2010/main" val="1349966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AD97D-66A7-4FCC-869F-7C3020C7B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766691-7BED-445C-B9CA-328F394C5E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8662FF-6061-46B4-B355-C3C1CEF14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15779-53AD-4A34-ADFC-D79CC24BDD4A}"/>
              </a:ext>
            </a:extLst>
          </p:cNvPr>
          <p:cNvSpPr>
            <a:spLocks noGrp="1"/>
          </p:cNvSpPr>
          <p:nvPr>
            <p:ph type="dt" sz="half" idx="10"/>
          </p:nvPr>
        </p:nvSpPr>
        <p:spPr/>
        <p:txBody>
          <a:bodyPr/>
          <a:lstStyle/>
          <a:p>
            <a:fld id="{FC249EFC-DCE4-4FCC-8D22-25B46D399721}" type="datetimeFigureOut">
              <a:rPr lang="en-US" smtClean="0"/>
              <a:t>1/20/2022</a:t>
            </a:fld>
            <a:endParaRPr lang="en-US"/>
          </a:p>
        </p:txBody>
      </p:sp>
      <p:sp>
        <p:nvSpPr>
          <p:cNvPr id="6" name="Footer Placeholder 5">
            <a:extLst>
              <a:ext uri="{FF2B5EF4-FFF2-40B4-BE49-F238E27FC236}">
                <a16:creationId xmlns:a16="http://schemas.microsoft.com/office/drawing/2014/main" id="{1D220767-4EB7-448F-9D7C-32BE79E618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16B55C-0161-4F15-8B42-A4C9977E3C2B}"/>
              </a:ext>
            </a:extLst>
          </p:cNvPr>
          <p:cNvSpPr>
            <a:spLocks noGrp="1"/>
          </p:cNvSpPr>
          <p:nvPr>
            <p:ph type="sldNum" sz="quarter" idx="12"/>
          </p:nvPr>
        </p:nvSpPr>
        <p:spPr/>
        <p:txBody>
          <a:bodyPr/>
          <a:lstStyle/>
          <a:p>
            <a:fld id="{A651513A-EC04-47E9-BD5F-7E6B7B655D1F}" type="slidenum">
              <a:rPr lang="en-US" smtClean="0"/>
              <a:t>‹#›</a:t>
            </a:fld>
            <a:endParaRPr lang="en-US"/>
          </a:p>
        </p:txBody>
      </p:sp>
    </p:spTree>
    <p:extLst>
      <p:ext uri="{BB962C8B-B14F-4D97-AF65-F5344CB8AC3E}">
        <p14:creationId xmlns:p14="http://schemas.microsoft.com/office/powerpoint/2010/main" val="388867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A4B6-36BD-4F02-A050-DE67059AA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1618B2-F51C-4FF2-B521-401A78A428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5A4F8D-B5FD-4E6D-8210-7BA2D91A6D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5BD8BE-DB38-4C46-9ADC-B8137B96DD98}"/>
              </a:ext>
            </a:extLst>
          </p:cNvPr>
          <p:cNvSpPr>
            <a:spLocks noGrp="1"/>
          </p:cNvSpPr>
          <p:nvPr>
            <p:ph type="dt" sz="half" idx="10"/>
          </p:nvPr>
        </p:nvSpPr>
        <p:spPr/>
        <p:txBody>
          <a:bodyPr/>
          <a:lstStyle/>
          <a:p>
            <a:fld id="{FC249EFC-DCE4-4FCC-8D22-25B46D399721}" type="datetimeFigureOut">
              <a:rPr lang="en-US" smtClean="0"/>
              <a:t>1/20/2022</a:t>
            </a:fld>
            <a:endParaRPr lang="en-US"/>
          </a:p>
        </p:txBody>
      </p:sp>
      <p:sp>
        <p:nvSpPr>
          <p:cNvPr id="6" name="Footer Placeholder 5">
            <a:extLst>
              <a:ext uri="{FF2B5EF4-FFF2-40B4-BE49-F238E27FC236}">
                <a16:creationId xmlns:a16="http://schemas.microsoft.com/office/drawing/2014/main" id="{910C21B6-28E8-484C-A72A-29ED2E9429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4B33D6-E3EA-4EAD-99A1-8341F301A8D4}"/>
              </a:ext>
            </a:extLst>
          </p:cNvPr>
          <p:cNvSpPr>
            <a:spLocks noGrp="1"/>
          </p:cNvSpPr>
          <p:nvPr>
            <p:ph type="sldNum" sz="quarter" idx="12"/>
          </p:nvPr>
        </p:nvSpPr>
        <p:spPr/>
        <p:txBody>
          <a:bodyPr/>
          <a:lstStyle/>
          <a:p>
            <a:fld id="{A651513A-EC04-47E9-BD5F-7E6B7B655D1F}" type="slidenum">
              <a:rPr lang="en-US" smtClean="0"/>
              <a:t>‹#›</a:t>
            </a:fld>
            <a:endParaRPr lang="en-US"/>
          </a:p>
        </p:txBody>
      </p:sp>
    </p:spTree>
    <p:extLst>
      <p:ext uri="{BB962C8B-B14F-4D97-AF65-F5344CB8AC3E}">
        <p14:creationId xmlns:p14="http://schemas.microsoft.com/office/powerpoint/2010/main" val="347424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01C2E-A499-4AB3-A538-88FD84D4D5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2C6318-8751-43F6-B56B-F2C3F8F45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4384B-E58A-4188-AC24-AD1B58C35C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49EFC-DCE4-4FCC-8D22-25B46D399721}" type="datetimeFigureOut">
              <a:rPr lang="en-US" smtClean="0"/>
              <a:t>1/20/2022</a:t>
            </a:fld>
            <a:endParaRPr lang="en-US"/>
          </a:p>
        </p:txBody>
      </p:sp>
      <p:sp>
        <p:nvSpPr>
          <p:cNvPr id="5" name="Footer Placeholder 4">
            <a:extLst>
              <a:ext uri="{FF2B5EF4-FFF2-40B4-BE49-F238E27FC236}">
                <a16:creationId xmlns:a16="http://schemas.microsoft.com/office/drawing/2014/main" id="{8B0BFB77-F261-4D74-B50D-634D2A307A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06A969-0F73-46CD-8F29-111D50924D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1513A-EC04-47E9-BD5F-7E6B7B655D1F}" type="slidenum">
              <a:rPr lang="en-US" smtClean="0"/>
              <a:t>‹#›</a:t>
            </a:fld>
            <a:endParaRPr lang="en-US"/>
          </a:p>
        </p:txBody>
      </p:sp>
    </p:spTree>
    <p:extLst>
      <p:ext uri="{BB962C8B-B14F-4D97-AF65-F5344CB8AC3E}">
        <p14:creationId xmlns:p14="http://schemas.microsoft.com/office/powerpoint/2010/main" val="2459260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E68A6-BA6E-4898-A706-104BCE2B6F1A}"/>
              </a:ext>
            </a:extLst>
          </p:cNvPr>
          <p:cNvSpPr>
            <a:spLocks noGrp="1"/>
          </p:cNvSpPr>
          <p:nvPr>
            <p:ph type="ctrTitle"/>
          </p:nvPr>
        </p:nvSpPr>
        <p:spPr>
          <a:xfrm>
            <a:off x="7665949" y="403295"/>
            <a:ext cx="4087306" cy="2889114"/>
          </a:xfrm>
        </p:spPr>
        <p:txBody>
          <a:bodyPr anchor="b">
            <a:normAutofit fontScale="90000"/>
          </a:bodyPr>
          <a:lstStyle/>
          <a:p>
            <a:pPr marL="0" marR="0" lvl="0" indent="144463" algn="l" defTabSz="914400" rtl="0" eaLnBrk="0" fontAlgn="base" latinLnBrk="0" hangingPunct="0">
              <a:spcBef>
                <a:spcPct val="0"/>
              </a:spcBef>
              <a:spcAft>
                <a:spcPts val="600"/>
              </a:spcAft>
              <a:buClrTx/>
              <a:buSzTx/>
              <a:buFontTx/>
              <a:buNone/>
              <a:tabLst/>
            </a:pPr>
            <a:br>
              <a:rPr kumimoji="0" lang="en-US" altLang="en-US" sz="3000" b="0" i="0" u="none" strike="noStrike" cap="none" normalizeH="0" baseline="0" dirty="0">
                <a:ln>
                  <a:noFill/>
                </a:ln>
                <a:effectLst/>
                <a:latin typeface="Arial" panose="020B0604020202020204" pitchFamily="34" charset="0"/>
              </a:rPr>
            </a:br>
            <a:r>
              <a:rPr kumimoji="0" lang="en-US" altLang="en-US" sz="3600" b="1" i="0" u="none" strike="noStrike" cap="none" normalizeH="0" baseline="0" dirty="0">
                <a:ln>
                  <a:noFill/>
                </a:ln>
                <a:effectLst/>
                <a:latin typeface="Arial" panose="020B0604020202020204" pitchFamily="34" charset="0"/>
                <a:ea typeface="Times New Roman" panose="02020603050405020304" pitchFamily="18" charset="0"/>
              </a:rPr>
              <a:t>Project name</a:t>
            </a:r>
            <a:r>
              <a:rPr kumimoji="0" lang="en-US" altLang="en-US" sz="3600" b="0" i="0" u="none" strike="noStrike" cap="none" normalizeH="0" baseline="0" dirty="0">
                <a:ln>
                  <a:noFill/>
                </a:ln>
                <a:effectLst/>
                <a:latin typeface="Arial" panose="020B0604020202020204" pitchFamily="34" charset="0"/>
                <a:ea typeface="Times New Roman" panose="02020603050405020304" pitchFamily="18" charset="0"/>
              </a:rPr>
              <a:t>: </a:t>
            </a:r>
            <a:r>
              <a:rPr kumimoji="0" lang="en-US" altLang="en-US" sz="3600" b="1" i="0" u="none" strike="noStrike" cap="none" normalizeH="0" baseline="0" dirty="0">
                <a:ln>
                  <a:noFill/>
                </a:ln>
                <a:solidFill>
                  <a:schemeClr val="accent4"/>
                </a:solidFill>
                <a:effectLst/>
                <a:latin typeface="Arial" panose="020B0604020202020204" pitchFamily="34" charset="0"/>
                <a:ea typeface="Times New Roman" panose="02020603050405020304" pitchFamily="18" charset="0"/>
              </a:rPr>
              <a:t>Predicting Housing Prices</a:t>
            </a:r>
            <a:br>
              <a:rPr kumimoji="0" lang="en-US" altLang="en-US" sz="3000" b="0" i="0" u="none" strike="noStrike" cap="none" normalizeH="0" baseline="0" dirty="0">
                <a:ln>
                  <a:noFill/>
                </a:ln>
                <a:effectLst/>
                <a:latin typeface="Arial" panose="020B0604020202020204" pitchFamily="34" charset="0"/>
                <a:ea typeface="Times New Roman" panose="02020603050405020304" pitchFamily="18" charset="0"/>
              </a:rPr>
            </a:br>
            <a:br>
              <a:rPr kumimoji="0" lang="en-US" altLang="en-US" sz="3000" b="0" i="0" u="none" strike="noStrike" cap="none" normalizeH="0" baseline="0" dirty="0">
                <a:ln>
                  <a:noFill/>
                </a:ln>
                <a:effectLst/>
                <a:latin typeface="Arial" panose="020B0604020202020204" pitchFamily="34" charset="0"/>
                <a:ea typeface="Times New Roman" panose="02020603050405020304" pitchFamily="18" charset="0"/>
              </a:rPr>
            </a:br>
            <a:br>
              <a:rPr kumimoji="0" lang="en-US" altLang="en-US" sz="3000" b="0" i="0" u="none" strike="noStrike" cap="none" normalizeH="0" baseline="0" dirty="0">
                <a:ln>
                  <a:noFill/>
                </a:ln>
                <a:effectLst/>
                <a:latin typeface="Arial" panose="020B0604020202020204" pitchFamily="34" charset="0"/>
              </a:rPr>
            </a:br>
            <a:endParaRPr lang="en-US" sz="3000" dirty="0"/>
          </a:p>
        </p:txBody>
      </p:sp>
      <p:sp>
        <p:nvSpPr>
          <p:cNvPr id="5" name="Rectangle 1">
            <a:extLst>
              <a:ext uri="{FF2B5EF4-FFF2-40B4-BE49-F238E27FC236}">
                <a16:creationId xmlns:a16="http://schemas.microsoft.com/office/drawing/2014/main" id="{2EB96AA6-1B9E-435D-BD18-96CEA7AA42A6}"/>
              </a:ext>
            </a:extLst>
          </p:cNvPr>
          <p:cNvSpPr>
            <a:spLocks noGrp="1" noChangeArrowheads="1"/>
          </p:cNvSpPr>
          <p:nvPr>
            <p:ph type="subTitle" idx="1"/>
          </p:nvPr>
        </p:nvSpPr>
        <p:spPr bwMode="auto">
          <a:xfrm>
            <a:off x="7665949" y="2889019"/>
            <a:ext cx="4087305" cy="265797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lvl1pPr indent="14446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44463" algn="l"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Arial" panose="020B0604020202020204" pitchFamily="34" charset="0"/>
                <a:ea typeface="Times New Roman" panose="02020603050405020304" pitchFamily="18" charset="0"/>
              </a:rPr>
              <a:t> </a:t>
            </a:r>
            <a:endParaRPr kumimoji="0" lang="en-US" altLang="en-US" sz="1400" b="0" i="0" u="none" strike="noStrike" cap="none" normalizeH="0" baseline="0" dirty="0">
              <a:ln>
                <a:noFill/>
              </a:ln>
              <a:effectLst/>
              <a:latin typeface="Arial" panose="020B0604020202020204" pitchFamily="34" charset="0"/>
            </a:endParaRPr>
          </a:p>
          <a:p>
            <a:pPr marL="0" marR="0" lvl="0" indent="144463" algn="l"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dirty="0">
                <a:ln>
                  <a:noFill/>
                </a:ln>
                <a:effectLst/>
                <a:latin typeface="Arial" panose="020B0604020202020204" pitchFamily="34" charset="0"/>
                <a:ea typeface="Times New Roman" panose="02020603050405020304" pitchFamily="18" charset="0"/>
              </a:rPr>
              <a:t>Group 14</a:t>
            </a:r>
            <a:r>
              <a:rPr kumimoji="0" lang="en-US" altLang="en-US" sz="1400" b="0" i="0" u="none" strike="noStrike" cap="none" normalizeH="0" baseline="0" dirty="0">
                <a:ln>
                  <a:noFill/>
                </a:ln>
                <a:effectLst/>
                <a:latin typeface="Arial" panose="020B0604020202020204" pitchFamily="34" charset="0"/>
                <a:ea typeface="Times New Roman" panose="02020603050405020304" pitchFamily="18" charset="0"/>
              </a:rPr>
              <a:t> </a:t>
            </a:r>
            <a:r>
              <a:rPr kumimoji="0" lang="en-US" altLang="en-US" sz="1400" b="1" i="0" u="none" strike="noStrike" cap="none" normalizeH="0" baseline="0" dirty="0">
                <a:ln>
                  <a:noFill/>
                </a:ln>
                <a:effectLst/>
                <a:latin typeface="Arial" panose="020B0604020202020204" pitchFamily="34" charset="0"/>
                <a:ea typeface="Times New Roman" panose="02020603050405020304" pitchFamily="18" charset="0"/>
              </a:rPr>
              <a:t>Student names: </a:t>
            </a:r>
          </a:p>
          <a:p>
            <a:pPr marL="0" marR="0" lvl="0" indent="144463" algn="l"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dirty="0" err="1">
                <a:ln>
                  <a:noFill/>
                </a:ln>
                <a:effectLst/>
                <a:latin typeface="Arial" panose="020B0604020202020204" pitchFamily="34" charset="0"/>
                <a:ea typeface="Times New Roman" panose="02020603050405020304" pitchFamily="18" charset="0"/>
              </a:rPr>
              <a:t>Tống</a:t>
            </a:r>
            <a:r>
              <a:rPr kumimoji="0" lang="en-US" altLang="en-US" sz="1400" b="1" i="0" u="none" strike="noStrike" cap="none" normalizeH="0" baseline="0" dirty="0">
                <a:ln>
                  <a:noFill/>
                </a:ln>
                <a:effectLst/>
                <a:latin typeface="Arial" panose="020B0604020202020204" pitchFamily="34" charset="0"/>
                <a:ea typeface="Times New Roman" panose="02020603050405020304" pitchFamily="18" charset="0"/>
              </a:rPr>
              <a:t> </a:t>
            </a:r>
            <a:r>
              <a:rPr kumimoji="0" lang="en-US" altLang="en-US" sz="1400" b="1" i="0" u="none" strike="noStrike" cap="none" normalizeH="0" baseline="0" dirty="0" err="1">
                <a:ln>
                  <a:noFill/>
                </a:ln>
                <a:effectLst/>
                <a:latin typeface="Arial" panose="020B0604020202020204" pitchFamily="34" charset="0"/>
                <a:ea typeface="Times New Roman" panose="02020603050405020304" pitchFamily="18" charset="0"/>
              </a:rPr>
              <a:t>Thành</a:t>
            </a:r>
            <a:r>
              <a:rPr kumimoji="0" lang="en-US" altLang="en-US" sz="1400" b="1" i="0" u="none" strike="noStrike" cap="none" normalizeH="0" baseline="0" dirty="0">
                <a:ln>
                  <a:noFill/>
                </a:ln>
                <a:effectLst/>
                <a:latin typeface="Arial" panose="020B0604020202020204" pitchFamily="34" charset="0"/>
                <a:ea typeface="Times New Roman" panose="02020603050405020304" pitchFamily="18" charset="0"/>
              </a:rPr>
              <a:t> Vinh – 20194884</a:t>
            </a:r>
          </a:p>
          <a:p>
            <a:pPr marL="0" marR="0" lvl="0" indent="144463" algn="l"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dirty="0">
                <a:ln>
                  <a:noFill/>
                </a:ln>
                <a:effectLst/>
                <a:latin typeface="Arial" panose="020B0604020202020204" pitchFamily="34" charset="0"/>
                <a:ea typeface="Times New Roman" panose="02020603050405020304" pitchFamily="18" charset="0"/>
              </a:rPr>
              <a:t>Phan </a:t>
            </a:r>
            <a:r>
              <a:rPr kumimoji="0" lang="en-US" altLang="en-US" sz="1400" b="1" i="0" u="none" strike="noStrike" cap="none" normalizeH="0" baseline="0" dirty="0" err="1">
                <a:ln>
                  <a:noFill/>
                </a:ln>
                <a:effectLst/>
                <a:latin typeface="Arial" panose="020B0604020202020204" pitchFamily="34" charset="0"/>
                <a:ea typeface="Times New Roman" panose="02020603050405020304" pitchFamily="18" charset="0"/>
              </a:rPr>
              <a:t>Nguyên</a:t>
            </a:r>
            <a:r>
              <a:rPr kumimoji="0" lang="en-US" altLang="en-US" sz="1400" b="1" i="0" u="none" strike="noStrike" cap="none" normalizeH="0" baseline="0" dirty="0">
                <a:ln>
                  <a:noFill/>
                </a:ln>
                <a:effectLst/>
                <a:latin typeface="Arial" panose="020B0604020202020204" pitchFamily="34" charset="0"/>
                <a:ea typeface="Times New Roman" panose="02020603050405020304" pitchFamily="18" charset="0"/>
              </a:rPr>
              <a:t> Anh – 20194727</a:t>
            </a:r>
          </a:p>
          <a:p>
            <a:pPr marL="0" marR="0" lvl="0" indent="144463" algn="l" defTabSz="914400" rtl="0" eaLnBrk="0" fontAlgn="base" latinLnBrk="0" hangingPunct="0">
              <a:spcBef>
                <a:spcPct val="0"/>
              </a:spcBef>
              <a:spcAft>
                <a:spcPts val="600"/>
              </a:spcAft>
              <a:buClrTx/>
              <a:buSzTx/>
              <a:buFontTx/>
              <a:buNone/>
              <a:tabLst/>
            </a:pPr>
            <a:r>
              <a:rPr lang="en-US" altLang="en-US" sz="1400" b="1" dirty="0" err="1">
                <a:ea typeface="Times New Roman" panose="02020603050405020304" pitchFamily="18" charset="0"/>
              </a:rPr>
              <a:t>Phạm</a:t>
            </a:r>
            <a:r>
              <a:rPr lang="en-US" altLang="en-US" sz="1400" b="1" dirty="0">
                <a:ea typeface="Times New Roman" panose="02020603050405020304" pitchFamily="18" charset="0"/>
              </a:rPr>
              <a:t> </a:t>
            </a:r>
            <a:r>
              <a:rPr lang="en-US" altLang="en-US" sz="1400" b="1" dirty="0" err="1">
                <a:ea typeface="Times New Roman" panose="02020603050405020304" pitchFamily="18" charset="0"/>
              </a:rPr>
              <a:t>Vũ</a:t>
            </a:r>
            <a:r>
              <a:rPr lang="en-US" altLang="en-US" sz="1400" b="1" dirty="0">
                <a:ea typeface="Times New Roman" panose="02020603050405020304" pitchFamily="18" charset="0"/>
              </a:rPr>
              <a:t> </a:t>
            </a:r>
            <a:r>
              <a:rPr lang="en-US" altLang="en-US" sz="1400" b="1" dirty="0" err="1">
                <a:ea typeface="Times New Roman" panose="02020603050405020304" pitchFamily="18" charset="0"/>
              </a:rPr>
              <a:t>Huy</a:t>
            </a:r>
            <a:r>
              <a:rPr lang="en-US" altLang="en-US" sz="1400" b="1" dirty="0">
                <a:ea typeface="Times New Roman" panose="02020603050405020304" pitchFamily="18" charset="0"/>
              </a:rPr>
              <a:t> – 20194779</a:t>
            </a:r>
          </a:p>
          <a:p>
            <a:pPr marL="0" marR="0" lvl="0" indent="144463" algn="l"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dirty="0" err="1">
                <a:ln>
                  <a:noFill/>
                </a:ln>
                <a:effectLst/>
                <a:latin typeface="Arial" panose="020B0604020202020204" pitchFamily="34" charset="0"/>
                <a:ea typeface="Times New Roman" panose="02020603050405020304" pitchFamily="18" charset="0"/>
              </a:rPr>
              <a:t>Phạm</a:t>
            </a:r>
            <a:r>
              <a:rPr kumimoji="0" lang="en-US" altLang="en-US" sz="1400" b="1" i="0" u="none" strike="noStrike" cap="none" normalizeH="0" baseline="0" dirty="0">
                <a:ln>
                  <a:noFill/>
                </a:ln>
                <a:effectLst/>
                <a:latin typeface="Arial" panose="020B0604020202020204" pitchFamily="34" charset="0"/>
                <a:ea typeface="Times New Roman" panose="02020603050405020304" pitchFamily="18" charset="0"/>
              </a:rPr>
              <a:t> </a:t>
            </a:r>
            <a:r>
              <a:rPr kumimoji="0" lang="en-US" altLang="en-US" sz="1400" b="1" i="0" u="none" strike="noStrike" cap="none" normalizeH="0" baseline="0" dirty="0" err="1">
                <a:ln>
                  <a:noFill/>
                </a:ln>
                <a:effectLst/>
                <a:latin typeface="Arial" panose="020B0604020202020204" pitchFamily="34" charset="0"/>
                <a:ea typeface="Times New Roman" panose="02020603050405020304" pitchFamily="18" charset="0"/>
              </a:rPr>
              <a:t>Đức</a:t>
            </a:r>
            <a:r>
              <a:rPr kumimoji="0" lang="en-US" altLang="en-US" sz="1400" b="1" i="0" u="none" strike="noStrike" cap="none" normalizeH="0" baseline="0" dirty="0">
                <a:ln>
                  <a:noFill/>
                </a:ln>
                <a:effectLst/>
                <a:latin typeface="Arial" panose="020B0604020202020204" pitchFamily="34" charset="0"/>
                <a:ea typeface="Times New Roman" panose="02020603050405020304" pitchFamily="18" charset="0"/>
              </a:rPr>
              <a:t> Minh – 20194803</a:t>
            </a:r>
          </a:p>
          <a:p>
            <a:pPr marL="0" marR="0" lvl="0" indent="144463" algn="l" defTabSz="914400" rtl="0" eaLnBrk="0" fontAlgn="base" latinLnBrk="0" hangingPunct="0">
              <a:spcBef>
                <a:spcPct val="0"/>
              </a:spcBef>
              <a:spcAft>
                <a:spcPts val="600"/>
              </a:spcAft>
              <a:buClrTx/>
              <a:buSzTx/>
              <a:buFontTx/>
              <a:buNone/>
              <a:tabLst/>
            </a:pPr>
            <a:endParaRPr kumimoji="0" lang="en-US" altLang="en-US" sz="1400" b="1" i="0" u="none" strike="noStrike" cap="none" normalizeH="0" baseline="0" dirty="0">
              <a:ln>
                <a:noFill/>
              </a:ln>
              <a:effectLst/>
              <a:latin typeface="Arial" panose="020B0604020202020204" pitchFamily="34" charset="0"/>
              <a:ea typeface="Times New Roman" panose="02020603050405020304" pitchFamily="18" charset="0"/>
            </a:endParaRPr>
          </a:p>
          <a:p>
            <a:pPr marL="0" marR="0" lvl="0" indent="144463" algn="l" defTabSz="914400" rtl="0" eaLnBrk="0" fontAlgn="base" latinLnBrk="0" hangingPunct="0">
              <a:spcBef>
                <a:spcPct val="0"/>
              </a:spcBef>
              <a:spcAft>
                <a:spcPts val="600"/>
              </a:spcAft>
              <a:buClrTx/>
              <a:buSzTx/>
              <a:buFontTx/>
              <a:buNone/>
              <a:tabLst/>
            </a:pPr>
            <a:endParaRPr kumimoji="0" lang="en-US" altLang="en-US" sz="1400" b="1" i="0" u="none" strike="noStrike" cap="none" normalizeH="0" baseline="0" dirty="0">
              <a:ln>
                <a:noFill/>
              </a:ln>
              <a:effectLst/>
              <a:latin typeface="Arial" panose="020B0604020202020204" pitchFamily="34" charset="0"/>
              <a:ea typeface="Times New Roman" panose="02020603050405020304" pitchFamily="18" charset="0"/>
            </a:endParaRPr>
          </a:p>
          <a:p>
            <a:pPr marL="0" marR="0" lvl="0" indent="144463" algn="l" defTabSz="914400" rtl="0" eaLnBrk="0" fontAlgn="base" latinLnBrk="0" hangingPunct="0">
              <a:spcBef>
                <a:spcPct val="0"/>
              </a:spcBef>
              <a:spcAft>
                <a:spcPts val="600"/>
              </a:spcAft>
              <a:buClrTx/>
              <a:buSzTx/>
              <a:buFontTx/>
              <a:buNone/>
              <a:tabLst/>
            </a:pPr>
            <a:endParaRPr kumimoji="0" lang="en-US" altLang="en-US" sz="1300" b="1" i="0" u="none" strike="noStrike" cap="none" normalizeH="0" baseline="0" dirty="0">
              <a:ln>
                <a:noFill/>
              </a:ln>
              <a:effectLst/>
              <a:latin typeface="Arial" panose="020B0604020202020204" pitchFamily="34" charset="0"/>
              <a:ea typeface="Times New Roman" panose="02020603050405020304" pitchFamily="18" charset="0"/>
            </a:endParaRPr>
          </a:p>
          <a:p>
            <a:pPr marL="0" marR="0" lvl="0" indent="144463" algn="l" defTabSz="914400" rtl="0" eaLnBrk="0" fontAlgn="base" latinLnBrk="0" hangingPunct="0">
              <a:spcBef>
                <a:spcPct val="0"/>
              </a:spcBef>
              <a:spcAft>
                <a:spcPts val="600"/>
              </a:spcAft>
              <a:buClrTx/>
              <a:buSzTx/>
              <a:buFontTx/>
              <a:buNone/>
              <a:tabLst/>
            </a:pPr>
            <a:endParaRPr kumimoji="0" lang="en-US" altLang="en-US" sz="1300" b="1" i="0" u="none" strike="noStrike" cap="none" normalizeH="0" baseline="0" dirty="0">
              <a:ln>
                <a:noFill/>
              </a:ln>
              <a:effectLst/>
              <a:latin typeface="Arial" panose="020B0604020202020204" pitchFamily="34" charset="0"/>
              <a:ea typeface="Times New Roman" panose="02020603050405020304" pitchFamily="18" charset="0"/>
            </a:endParaRPr>
          </a:p>
          <a:p>
            <a:pPr marL="0" marR="0" lvl="0" indent="144463" algn="l" defTabSz="914400" rtl="0" eaLnBrk="0" fontAlgn="base" latinLnBrk="0" hangingPunct="0">
              <a:spcBef>
                <a:spcPct val="0"/>
              </a:spcBef>
              <a:spcAft>
                <a:spcPts val="600"/>
              </a:spcAft>
              <a:buClrTx/>
              <a:buSzTx/>
              <a:buFontTx/>
              <a:buNone/>
              <a:tabLst/>
            </a:pPr>
            <a:endParaRPr kumimoji="0" lang="en-US" altLang="en-US" sz="1300" b="1" i="0" u="none" strike="noStrike" cap="none" normalizeH="0" baseline="0" dirty="0">
              <a:ln>
                <a:noFill/>
              </a:ln>
              <a:effectLst/>
              <a:latin typeface="Arial" panose="020B0604020202020204" pitchFamily="34" charset="0"/>
              <a:ea typeface="Times New Roman" panose="02020603050405020304" pitchFamily="18" charset="0"/>
            </a:endParaRPr>
          </a:p>
          <a:p>
            <a:pPr marL="0" marR="0" lvl="0" indent="144463" algn="l" defTabSz="914400" rtl="0" eaLnBrk="0" fontAlgn="base" latinLnBrk="0" hangingPunct="0">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a:p>
            <a:pPr marL="0" marR="0" lvl="0" indent="144463" algn="l" defTabSz="914400" rtl="0" eaLnBrk="0" fontAlgn="base" latinLnBrk="0" hangingPunct="0">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sp>
        <p:nvSpPr>
          <p:cNvPr id="1029" name="Freeform: Shape 71">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7" name="Picture 3" descr="Machine Learning- Predicting House prices with Regression | by Pritha Saha  | Towards Data Science">
            <a:extLst>
              <a:ext uri="{FF2B5EF4-FFF2-40B4-BE49-F238E27FC236}">
                <a16:creationId xmlns:a16="http://schemas.microsoft.com/office/drawing/2014/main" id="{D13C5675-0291-4345-866E-3D6A7C77F4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550" r="5586"/>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8C8EB7E3-224F-490E-8948-2A3B4B4B3916}"/>
              </a:ext>
            </a:extLst>
          </p:cNvPr>
          <p:cNvSpPr txBox="1"/>
          <p:nvPr/>
        </p:nvSpPr>
        <p:spPr>
          <a:xfrm>
            <a:off x="6460963" y="5740830"/>
            <a:ext cx="6094602" cy="1261884"/>
          </a:xfrm>
          <a:prstGeom prst="rect">
            <a:avLst/>
          </a:prstGeom>
          <a:noFill/>
        </p:spPr>
        <p:txBody>
          <a:bodyPr wrap="square">
            <a:spAutoFit/>
          </a:bodyPr>
          <a:lstStyle/>
          <a:p>
            <a:r>
              <a:rPr kumimoji="0" lang="en-US" altLang="en-US" sz="1800" b="1" i="0" u="none" strike="noStrike" cap="none" normalizeH="0" baseline="0" dirty="0">
                <a:ln>
                  <a:noFill/>
                </a:ln>
                <a:effectLst/>
                <a:latin typeface="Arial" panose="020B0604020202020204" pitchFamily="34" charset="0"/>
                <a:ea typeface="Times New Roman" panose="02020603050405020304" pitchFamily="18" charset="0"/>
              </a:rPr>
              <a:t>Supervisor</a:t>
            </a:r>
            <a:r>
              <a:rPr kumimoji="0" lang="en-US" altLang="en-US" sz="1800" b="0" i="0" u="none" strike="noStrike" cap="none" normalizeH="0" baseline="0" dirty="0">
                <a:ln>
                  <a:noFill/>
                </a:ln>
                <a:effectLst/>
                <a:latin typeface="Arial" panose="020B0604020202020204" pitchFamily="34" charset="0"/>
                <a:ea typeface="Times New Roman" panose="02020603050405020304" pitchFamily="18" charset="0"/>
              </a:rPr>
              <a:t> </a:t>
            </a:r>
            <a:r>
              <a:rPr kumimoji="0" lang="en-US" altLang="en-US" sz="1800" b="1" i="0" u="none" strike="noStrike" cap="none" normalizeH="0" baseline="0" dirty="0">
                <a:ln>
                  <a:noFill/>
                </a:ln>
                <a:effectLst/>
                <a:latin typeface="Arial" panose="020B0604020202020204" pitchFamily="34" charset="0"/>
                <a:ea typeface="Times New Roman" panose="02020603050405020304" pitchFamily="18" charset="0"/>
              </a:rPr>
              <a:t>Assoc. Prof.  </a:t>
            </a:r>
            <a:r>
              <a:rPr kumimoji="0" lang="en-US" altLang="en-US" sz="1800" b="1" i="0" u="none" strike="noStrike" cap="none" normalizeH="0" baseline="0" dirty="0" err="1">
                <a:ln>
                  <a:noFill/>
                </a:ln>
                <a:effectLst/>
                <a:latin typeface="Arial" panose="020B0604020202020204" pitchFamily="34" charset="0"/>
                <a:ea typeface="Times New Roman" panose="02020603050405020304" pitchFamily="18" charset="0"/>
              </a:rPr>
              <a:t>Phạm</a:t>
            </a:r>
            <a:r>
              <a:rPr kumimoji="0" lang="en-US" altLang="en-US" sz="1800" b="1" i="0" u="none" strike="noStrike" cap="none" normalizeH="0" baseline="0" dirty="0">
                <a:ln>
                  <a:noFill/>
                </a:ln>
                <a:effectLst/>
                <a:latin typeface="Arial" panose="020B0604020202020204" pitchFamily="34" charset="0"/>
                <a:ea typeface="Times New Roman" panose="02020603050405020304" pitchFamily="18" charset="0"/>
              </a:rPr>
              <a:t> </a:t>
            </a:r>
            <a:r>
              <a:rPr kumimoji="0" lang="en-US" altLang="en-US" sz="1800" b="1" i="0" u="none" strike="noStrike" cap="none" normalizeH="0" baseline="0" dirty="0" err="1">
                <a:ln>
                  <a:noFill/>
                </a:ln>
                <a:effectLst/>
                <a:latin typeface="Arial" panose="020B0604020202020204" pitchFamily="34" charset="0"/>
                <a:ea typeface="Times New Roman" panose="02020603050405020304" pitchFamily="18" charset="0"/>
              </a:rPr>
              <a:t>Văn</a:t>
            </a:r>
            <a:r>
              <a:rPr kumimoji="0" lang="en-US" altLang="en-US" sz="1800" b="1" i="0" u="none" strike="noStrike" cap="none" normalizeH="0" baseline="0" dirty="0">
                <a:ln>
                  <a:noFill/>
                </a:ln>
                <a:effectLst/>
                <a:latin typeface="Arial" panose="020B0604020202020204" pitchFamily="34" charset="0"/>
                <a:ea typeface="Times New Roman" panose="02020603050405020304" pitchFamily="18" charset="0"/>
              </a:rPr>
              <a:t> </a:t>
            </a:r>
            <a:r>
              <a:rPr kumimoji="0" lang="en-US" altLang="en-US" sz="1800" b="1" i="0" u="none" strike="noStrike" cap="none" normalizeH="0" baseline="0" dirty="0" err="1">
                <a:ln>
                  <a:noFill/>
                </a:ln>
                <a:effectLst/>
                <a:latin typeface="Arial" panose="020B0604020202020204" pitchFamily="34" charset="0"/>
                <a:ea typeface="Times New Roman" panose="02020603050405020304" pitchFamily="18" charset="0"/>
              </a:rPr>
              <a:t>Hải</a:t>
            </a:r>
            <a:br>
              <a:rPr kumimoji="0" lang="en-US" altLang="en-US" sz="1800" b="0" i="0" u="none" strike="noStrike" cap="none" normalizeH="0" baseline="0" dirty="0">
                <a:ln>
                  <a:noFill/>
                </a:ln>
                <a:effectLst/>
                <a:latin typeface="Arial" panose="020B0604020202020204" pitchFamily="34" charset="0"/>
              </a:rPr>
            </a:br>
            <a:br>
              <a:rPr kumimoji="0" lang="en-US" altLang="en-US" sz="4000" b="0" i="0" u="none" strike="noStrike" cap="none" normalizeH="0" baseline="0" dirty="0">
                <a:ln>
                  <a:noFill/>
                </a:ln>
                <a:effectLst/>
                <a:latin typeface="Arial" panose="020B0604020202020204" pitchFamily="34" charset="0"/>
              </a:rPr>
            </a:br>
            <a:endParaRPr lang="en-US" dirty="0"/>
          </a:p>
        </p:txBody>
      </p:sp>
    </p:spTree>
    <p:extLst>
      <p:ext uri="{BB962C8B-B14F-4D97-AF65-F5344CB8AC3E}">
        <p14:creationId xmlns:p14="http://schemas.microsoft.com/office/powerpoint/2010/main" val="36231047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hương pháp định giá hưởng thụ (Hedonic Pricing Method) là gì?">
            <a:extLst>
              <a:ext uri="{FF2B5EF4-FFF2-40B4-BE49-F238E27FC236}">
                <a16:creationId xmlns:a16="http://schemas.microsoft.com/office/drawing/2014/main" id="{66568B14-8AA2-4625-B2C6-5147309848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0" r="1511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3ACBC2-62FB-4686-A760-5879A4A7085C}"/>
              </a:ext>
            </a:extLst>
          </p:cNvPr>
          <p:cNvSpPr>
            <a:spLocks noGrp="1"/>
          </p:cNvSpPr>
          <p:nvPr>
            <p:ph type="title"/>
          </p:nvPr>
        </p:nvSpPr>
        <p:spPr>
          <a:xfrm>
            <a:off x="7531610" y="365125"/>
            <a:ext cx="3822189" cy="1899912"/>
          </a:xfrm>
        </p:spPr>
        <p:txBody>
          <a:bodyPr>
            <a:normAutofit/>
          </a:bodyPr>
          <a:lstStyle/>
          <a:p>
            <a:br>
              <a:rPr lang="en-US" sz="4000" b="1" dirty="0">
                <a:effectLst/>
                <a:latin typeface="Linux Libertine"/>
                <a:ea typeface="Calibri" panose="020F0502020204030204" pitchFamily="34" charset="0"/>
              </a:rPr>
            </a:br>
            <a:endParaRPr lang="en-US" sz="4000" dirty="0"/>
          </a:p>
        </p:txBody>
      </p:sp>
      <p:sp>
        <p:nvSpPr>
          <p:cNvPr id="3" name="Content Placeholder 2">
            <a:extLst>
              <a:ext uri="{FF2B5EF4-FFF2-40B4-BE49-F238E27FC236}">
                <a16:creationId xmlns:a16="http://schemas.microsoft.com/office/drawing/2014/main" id="{C1E1EE50-8DA9-4B5B-9DF0-AB40678AFD9A}"/>
              </a:ext>
            </a:extLst>
          </p:cNvPr>
          <p:cNvSpPr>
            <a:spLocks noGrp="1"/>
          </p:cNvSpPr>
          <p:nvPr>
            <p:ph idx="1"/>
          </p:nvPr>
        </p:nvSpPr>
        <p:spPr>
          <a:xfrm>
            <a:off x="7956765" y="2265037"/>
            <a:ext cx="3425756" cy="3742762"/>
          </a:xfrm>
        </p:spPr>
        <p:txBody>
          <a:bodyPr>
            <a:normAutofit/>
          </a:bodyPr>
          <a:lstStyle/>
          <a:p>
            <a:pPr marL="0" marR="0" lvl="0" indent="0">
              <a:spcBef>
                <a:spcPts val="0"/>
              </a:spcBef>
              <a:spcAft>
                <a:spcPts val="600"/>
              </a:spcAft>
              <a:buNone/>
              <a:tabLst>
                <a:tab pos="228600" algn="l"/>
              </a:tabLst>
            </a:pPr>
            <a:r>
              <a:rPr lang="en-US" sz="2000" dirty="0">
                <a:effectLst/>
                <a:latin typeface="Times New Roman" panose="02020603050405020304" pitchFamily="18" charset="0"/>
                <a:ea typeface="Times New Roman" panose="02020603050405020304" pitchFamily="18" charset="0"/>
              </a:rPr>
              <a:t>Hedonic pricing is a price prediction model that assumes that the value of a property is the sum of all its attributes value [7]. In the implementation, hedonic pricing can be implemented using regression model.</a:t>
            </a:r>
            <a:endParaRPr lang="en-US" sz="2000" dirty="0"/>
          </a:p>
        </p:txBody>
      </p:sp>
    </p:spTree>
    <p:extLst>
      <p:ext uri="{BB962C8B-B14F-4D97-AF65-F5344CB8AC3E}">
        <p14:creationId xmlns:p14="http://schemas.microsoft.com/office/powerpoint/2010/main" val="1562725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96A4FAB-1490-4645-BD1D-FE2D81972B54}"/>
              </a:ext>
            </a:extLst>
          </p:cNvPr>
          <p:cNvSpPr>
            <a:spLocks noGrp="1"/>
          </p:cNvSpPr>
          <p:nvPr>
            <p:ph type="title"/>
          </p:nvPr>
        </p:nvSpPr>
        <p:spPr>
          <a:xfrm>
            <a:off x="3315031" y="2172242"/>
            <a:ext cx="5561938" cy="2513516"/>
          </a:xfrm>
        </p:spPr>
        <p:txBody>
          <a:bodyPr vert="horz" lIns="91440" tIns="45720" rIns="91440" bIns="45720" rtlCol="0" anchor="b">
            <a:normAutofit/>
          </a:bodyPr>
          <a:lstStyle/>
          <a:p>
            <a:pPr algn="ctr">
              <a:spcAft>
                <a:spcPts val="1200"/>
              </a:spcAft>
              <a:tabLst>
                <a:tab pos="360045" algn="l"/>
              </a:tabLst>
            </a:pPr>
            <a:r>
              <a:rPr lang="en-US" sz="4200" b="1" kern="1200" dirty="0">
                <a:solidFill>
                  <a:schemeClr val="tx1"/>
                </a:solidFill>
                <a:latin typeface="+mj-lt"/>
                <a:ea typeface="+mj-ea"/>
                <a:cs typeface="+mj-cs"/>
              </a:rPr>
              <a:t>3. The proposed model / Algorithm / Steps of the Algorithm / System</a:t>
            </a:r>
            <a:br>
              <a:rPr lang="en-US" sz="4200" b="1" kern="1200" dirty="0">
                <a:solidFill>
                  <a:schemeClr val="tx1"/>
                </a:solidFill>
                <a:latin typeface="+mj-lt"/>
                <a:ea typeface="+mj-ea"/>
                <a:cs typeface="+mj-cs"/>
              </a:rPr>
            </a:br>
            <a:endParaRPr lang="en-US" sz="4200" b="1" kern="1200" dirty="0">
              <a:solidFill>
                <a:schemeClr val="tx1"/>
              </a:solidFill>
              <a:effectLst/>
              <a:latin typeface="+mj-lt"/>
              <a:ea typeface="+mj-ea"/>
              <a:cs typeface="+mj-cs"/>
            </a:endParaRPr>
          </a:p>
        </p:txBody>
      </p:sp>
      <p:sp>
        <p:nvSpPr>
          <p:cNvPr id="30" name="Arc 29">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Oval 31">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719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4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58" name="Freeform: Shape 157">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Optimization Methods: GD, Mini-batch GD, Momentum, RMSProp, Adam - Cem  Sarıer">
            <a:extLst>
              <a:ext uri="{FF2B5EF4-FFF2-40B4-BE49-F238E27FC236}">
                <a16:creationId xmlns:a16="http://schemas.microsoft.com/office/drawing/2014/main" id="{2BB77ACE-11A1-48DC-A1A1-7ACB5CFE60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01610" y="671951"/>
            <a:ext cx="8397773" cy="33591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4DD5F80-31E3-4F7C-B062-35338B3DD66B}"/>
              </a:ext>
            </a:extLst>
          </p:cNvPr>
          <p:cNvSpPr txBox="1"/>
          <p:nvPr/>
        </p:nvSpPr>
        <p:spPr>
          <a:xfrm>
            <a:off x="5118447" y="4767660"/>
            <a:ext cx="6281873" cy="1770300"/>
          </a:xfrm>
          <a:prstGeom prst="rect">
            <a:avLst/>
          </a:prstGeom>
        </p:spPr>
        <p:txBody>
          <a:bodyPr vert="horz" lIns="91440" tIns="45720" rIns="91440" bIns="45720" rtlCol="0" anchor="ctr">
            <a:normAutofit/>
          </a:bodyPr>
          <a:lstStyle/>
          <a:p>
            <a:pPr marR="0">
              <a:lnSpc>
                <a:spcPct val="90000"/>
              </a:lnSpc>
              <a:spcBef>
                <a:spcPts val="0"/>
              </a:spcBef>
              <a:spcAft>
                <a:spcPts val="600"/>
              </a:spcAft>
            </a:pPr>
            <a:r>
              <a:rPr lang="en-US" dirty="0">
                <a:effectLst/>
              </a:rPr>
              <a:t>The proposed model called House Price Prediction mainly uses Batch Gradient Descent on Regression to predict price of house based on given data sets. </a:t>
            </a:r>
          </a:p>
        </p:txBody>
      </p:sp>
    </p:spTree>
    <p:extLst>
      <p:ext uri="{BB962C8B-B14F-4D97-AF65-F5344CB8AC3E}">
        <p14:creationId xmlns:p14="http://schemas.microsoft.com/office/powerpoint/2010/main" val="391255984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BF25CAF-9C7A-4E64-AFE7-A42E0B72BECE}"/>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effectLst/>
                <a:latin typeface="Times New Roman" panose="02020603050405020304" pitchFamily="18" charset="0"/>
              </a:rPr>
              <a:t>Step 1. Collect data sets from UCI website</a:t>
            </a:r>
            <a:br>
              <a:rPr lang="en-US" sz="4000" b="1" dirty="0">
                <a:solidFill>
                  <a:srgbClr val="FFFFFF"/>
                </a:solidFill>
                <a:effectLst/>
                <a:latin typeface="Times New Roman" panose="02020603050405020304" pitchFamily="18" charset="0"/>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21DADB45-7072-46BF-9736-C5D1E8873851}"/>
              </a:ext>
            </a:extLst>
          </p:cNvPr>
          <p:cNvSpPr>
            <a:spLocks noGrp="1"/>
          </p:cNvSpPr>
          <p:nvPr>
            <p:ph idx="1"/>
          </p:nvPr>
        </p:nvSpPr>
        <p:spPr>
          <a:xfrm>
            <a:off x="1367624" y="2490436"/>
            <a:ext cx="9708995" cy="3567173"/>
          </a:xfrm>
        </p:spPr>
        <p:txBody>
          <a:bodyPr anchor="ctr">
            <a:normAutofit/>
          </a:bodyPr>
          <a:lstStyle/>
          <a:p>
            <a:pPr marL="0" indent="0">
              <a:buNone/>
            </a:pPr>
            <a:r>
              <a:rPr lang="en-US" sz="2400" dirty="0">
                <a:effectLst/>
                <a:latin typeface="Times New Roman" panose="02020603050405020304" pitchFamily="18" charset="0"/>
                <a:ea typeface="Times New Roman" panose="02020603050405020304" pitchFamily="18" charset="0"/>
              </a:rPr>
              <a:t>The Boston housing data was collected in 1978 and each of the 506 entries represent aggregated data about 14 features for homes from various suburbs in Boston, Massachusetts</a:t>
            </a:r>
          </a:p>
          <a:p>
            <a:pPr lvl="1"/>
            <a:r>
              <a:rPr lang="en-US" dirty="0">
                <a:latin typeface="Times New Roman" panose="02020603050405020304" pitchFamily="18" charset="0"/>
                <a:cs typeface="Times New Roman" panose="02020603050405020304" pitchFamily="18" charset="0"/>
              </a:rPr>
              <a:t>The features 'RM', 'LSTAT', 'PTRATIO', and 'MEDV' are essential. The remaining non-relevant features have been ex-</a:t>
            </a:r>
            <a:r>
              <a:rPr lang="en-US" dirty="0" err="1">
                <a:latin typeface="Times New Roman" panose="02020603050405020304" pitchFamily="18" charset="0"/>
                <a:cs typeface="Times New Roman" panose="02020603050405020304" pitchFamily="18" charset="0"/>
              </a:rPr>
              <a:t>cluded</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The feature 'MEDV' has been multiplicatively scaled to account for 35 years of market inflation.</a:t>
            </a:r>
          </a:p>
          <a:p>
            <a:pPr marL="0" indent="0">
              <a:buNone/>
            </a:pPr>
            <a:endParaRPr lang="en-US" sz="2400" dirty="0"/>
          </a:p>
        </p:txBody>
      </p:sp>
    </p:spTree>
    <p:extLst>
      <p:ext uri="{BB962C8B-B14F-4D97-AF65-F5344CB8AC3E}">
        <p14:creationId xmlns:p14="http://schemas.microsoft.com/office/powerpoint/2010/main" val="872661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BF25CAF-9C7A-4E64-AFE7-A42E0B72BECE}"/>
              </a:ext>
            </a:extLst>
          </p:cNvPr>
          <p:cNvSpPr>
            <a:spLocks noGrp="1"/>
          </p:cNvSpPr>
          <p:nvPr>
            <p:ph type="title"/>
          </p:nvPr>
        </p:nvSpPr>
        <p:spPr>
          <a:xfrm>
            <a:off x="958506" y="800392"/>
            <a:ext cx="10264697" cy="1212102"/>
          </a:xfrm>
        </p:spPr>
        <p:txBody>
          <a:bodyPr>
            <a:normAutofit/>
          </a:bodyPr>
          <a:lstStyle/>
          <a:p>
            <a:r>
              <a:rPr lang="en-US" sz="4000" b="1" kern="1200" dirty="0">
                <a:solidFill>
                  <a:schemeClr val="bg1"/>
                </a:solidFill>
                <a:effectLst/>
                <a:latin typeface="Times New Roman" panose="02020603050405020304" pitchFamily="18" charset="0"/>
                <a:cs typeface="Times New Roman" panose="02020603050405020304" pitchFamily="18" charset="0"/>
              </a:rPr>
              <a:t>Step 2: Exploring the datasets</a:t>
            </a:r>
            <a:endParaRPr lang="en-US" sz="4000" dirty="0">
              <a:solidFill>
                <a:schemeClr val="bg1"/>
              </a:solidFill>
              <a:latin typeface="Times New Roman" panose="02020603050405020304" pitchFamily="18" charset="0"/>
              <a:cs typeface="Times New Roman" panose="02020603050405020304" pitchFamily="18" charset="0"/>
            </a:endParaRPr>
          </a:p>
        </p:txBody>
      </p:sp>
      <p:pic>
        <p:nvPicPr>
          <p:cNvPr id="13" name="Content Placeholder 3" descr="Text&#10;&#10;Description automatically generated with medium confidence">
            <a:extLst>
              <a:ext uri="{FF2B5EF4-FFF2-40B4-BE49-F238E27FC236}">
                <a16:creationId xmlns:a16="http://schemas.microsoft.com/office/drawing/2014/main" id="{C7B22EB8-E541-4EC2-97E8-11CFE45FFE73}"/>
              </a:ext>
            </a:extLst>
          </p:cNvPr>
          <p:cNvPicPr>
            <a:picLocks noChangeAspect="1"/>
          </p:cNvPicPr>
          <p:nvPr/>
        </p:nvPicPr>
        <p:blipFill>
          <a:blip r:embed="rId2"/>
          <a:stretch>
            <a:fillRect/>
          </a:stretch>
        </p:blipFill>
        <p:spPr>
          <a:xfrm>
            <a:off x="1295886" y="2884872"/>
            <a:ext cx="9604199" cy="3265428"/>
          </a:xfrm>
          <a:prstGeom prst="rect">
            <a:avLst/>
          </a:prstGeom>
        </p:spPr>
      </p:pic>
    </p:spTree>
    <p:extLst>
      <p:ext uri="{BB962C8B-B14F-4D97-AF65-F5344CB8AC3E}">
        <p14:creationId xmlns:p14="http://schemas.microsoft.com/office/powerpoint/2010/main" val="3068679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Rectangle 6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BF25CAF-9C7A-4E64-AFE7-A42E0B72BECE}"/>
              </a:ext>
            </a:extLst>
          </p:cNvPr>
          <p:cNvSpPr>
            <a:spLocks noGrp="1"/>
          </p:cNvSpPr>
          <p:nvPr>
            <p:ph type="title"/>
          </p:nvPr>
        </p:nvSpPr>
        <p:spPr>
          <a:xfrm>
            <a:off x="958506" y="800392"/>
            <a:ext cx="10264697" cy="1212102"/>
          </a:xfrm>
        </p:spPr>
        <p:txBody>
          <a:bodyPr>
            <a:normAutofit/>
          </a:bodyPr>
          <a:lstStyle/>
          <a:p>
            <a:pPr marL="360045" marR="0" indent="-360045" hangingPunct="0">
              <a:spcBef>
                <a:spcPts val="0"/>
              </a:spcBef>
              <a:spcAft>
                <a:spcPts val="0"/>
              </a:spcAft>
            </a:pPr>
            <a:r>
              <a:rPr lang="en-US" sz="4000" b="1">
                <a:solidFill>
                  <a:srgbClr val="FFFFFF"/>
                </a:solidFill>
                <a:effectLst/>
                <a:latin typeface="Times New Roman" panose="02020603050405020304" pitchFamily="18" charset="0"/>
              </a:rPr>
              <a:t>Step 3: Feature Observation</a:t>
            </a:r>
          </a:p>
        </p:txBody>
      </p:sp>
      <p:sp>
        <p:nvSpPr>
          <p:cNvPr id="3" name="Content Placeholder 2">
            <a:extLst>
              <a:ext uri="{FF2B5EF4-FFF2-40B4-BE49-F238E27FC236}">
                <a16:creationId xmlns:a16="http://schemas.microsoft.com/office/drawing/2014/main" id="{21DADB45-7072-46BF-9736-C5D1E8873851}"/>
              </a:ext>
            </a:extLst>
          </p:cNvPr>
          <p:cNvSpPr>
            <a:spLocks noGrp="1"/>
          </p:cNvSpPr>
          <p:nvPr>
            <p:ph idx="1"/>
          </p:nvPr>
        </p:nvSpPr>
        <p:spPr>
          <a:xfrm>
            <a:off x="1367624" y="2490436"/>
            <a:ext cx="9708995" cy="3567173"/>
          </a:xfrm>
        </p:spPr>
        <p:txBody>
          <a:bodyPr anchor="ctr">
            <a:normAutofit/>
          </a:bodyPr>
          <a:lstStyle/>
          <a:p>
            <a:pPr marL="0" indent="0">
              <a:buNone/>
            </a:pPr>
            <a:r>
              <a:rPr lang="en-US" sz="2400" dirty="0">
                <a:latin typeface="Times New Roman" panose="02020603050405020304" pitchFamily="18" charset="0"/>
                <a:cs typeface="Times New Roman" panose="02020603050405020304" pitchFamily="18" charset="0"/>
              </a:rPr>
              <a:t>We are using three features from the Boston housing dataset: 'RM', 'LSTAT', and 'PTRATIO'. For each data point (neighborhood):</a:t>
            </a:r>
          </a:p>
          <a:p>
            <a:pPr lvl="1"/>
            <a:r>
              <a:rPr lang="en-US" dirty="0">
                <a:latin typeface="Times New Roman" panose="02020603050405020304" pitchFamily="18" charset="0"/>
                <a:cs typeface="Times New Roman" panose="02020603050405020304" pitchFamily="18" charset="0"/>
              </a:rPr>
              <a:t>'RM' is the average number of rooms among homes in the neighborhood.</a:t>
            </a:r>
          </a:p>
          <a:p>
            <a:pPr lvl="1"/>
            <a:r>
              <a:rPr lang="en-US" dirty="0">
                <a:latin typeface="Times New Roman" panose="02020603050405020304" pitchFamily="18" charset="0"/>
                <a:cs typeface="Times New Roman" panose="02020603050405020304" pitchFamily="18" charset="0"/>
              </a:rPr>
              <a:t>'LSTAT' is the percentage of homeowners in the neighbor-hood considered "lower class" (working poor).</a:t>
            </a:r>
          </a:p>
          <a:p>
            <a:pPr lvl="1"/>
            <a:r>
              <a:rPr lang="en-US" dirty="0">
                <a:latin typeface="Times New Roman" panose="02020603050405020304" pitchFamily="18" charset="0"/>
                <a:cs typeface="Times New Roman" panose="02020603050405020304" pitchFamily="18" charset="0"/>
              </a:rPr>
              <a:t>'PTRATIO' is the ratio of students to teachers in primary and secondary schools in the neighborhood.</a:t>
            </a:r>
          </a:p>
          <a:p>
            <a:pPr marL="0" indent="0">
              <a:buNone/>
            </a:pPr>
            <a:endParaRPr lang="en-US" sz="2400" dirty="0"/>
          </a:p>
        </p:txBody>
      </p:sp>
    </p:spTree>
    <p:extLst>
      <p:ext uri="{BB962C8B-B14F-4D97-AF65-F5344CB8AC3E}">
        <p14:creationId xmlns:p14="http://schemas.microsoft.com/office/powerpoint/2010/main" val="918295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BF25CAF-9C7A-4E64-AFE7-A42E0B72BECE}"/>
              </a:ext>
            </a:extLst>
          </p:cNvPr>
          <p:cNvSpPr>
            <a:spLocks noGrp="1"/>
          </p:cNvSpPr>
          <p:nvPr>
            <p:ph type="title"/>
          </p:nvPr>
        </p:nvSpPr>
        <p:spPr>
          <a:xfrm>
            <a:off x="958506" y="800392"/>
            <a:ext cx="10264697" cy="1212102"/>
          </a:xfrm>
        </p:spPr>
        <p:txBody>
          <a:bodyPr>
            <a:normAutofit/>
          </a:bodyPr>
          <a:lstStyle/>
          <a:p>
            <a:pPr marL="360045" marR="0" indent="-360045" hangingPunct="0">
              <a:spcBef>
                <a:spcPts val="0"/>
              </a:spcBef>
              <a:spcAft>
                <a:spcPts val="600"/>
              </a:spcAft>
            </a:pPr>
            <a:r>
              <a:rPr lang="en-US" sz="4000" b="1" dirty="0">
                <a:solidFill>
                  <a:srgbClr val="FFFFFF"/>
                </a:solidFill>
                <a:effectLst/>
                <a:latin typeface="Times New Roman" panose="02020603050405020304" pitchFamily="18" charset="0"/>
              </a:rPr>
              <a:t>Step 4 &amp; 5: Polynomial Features Transform &amp; </a:t>
            </a:r>
            <a:r>
              <a:rPr lang="en-US" sz="4000" b="1" dirty="0">
                <a:solidFill>
                  <a:srgbClr val="FFFFFF"/>
                </a:solidFill>
                <a:effectLst/>
                <a:latin typeface="Times New Roman" panose="02020603050405020304" pitchFamily="18" charset="0"/>
                <a:ea typeface="Times New Roman" panose="02020603050405020304" pitchFamily="18" charset="0"/>
              </a:rPr>
              <a:t>Normalize the Polynomial Features</a:t>
            </a:r>
            <a:endParaRPr lang="en-US" sz="4000" b="1" dirty="0">
              <a:solidFill>
                <a:srgbClr val="FFFFFF"/>
              </a:solidFill>
              <a:effectLst/>
              <a:latin typeface="Times New Roman" panose="02020603050405020304" pitchFamily="18" charset="0"/>
            </a:endParaRPr>
          </a:p>
        </p:txBody>
      </p:sp>
      <p:sp>
        <p:nvSpPr>
          <p:cNvPr id="3" name="Content Placeholder 2">
            <a:extLst>
              <a:ext uri="{FF2B5EF4-FFF2-40B4-BE49-F238E27FC236}">
                <a16:creationId xmlns:a16="http://schemas.microsoft.com/office/drawing/2014/main" id="{21DADB45-7072-46BF-9736-C5D1E8873851}"/>
              </a:ext>
            </a:extLst>
          </p:cNvPr>
          <p:cNvSpPr>
            <a:spLocks noGrp="1"/>
          </p:cNvSpPr>
          <p:nvPr>
            <p:ph idx="1"/>
          </p:nvPr>
        </p:nvSpPr>
        <p:spPr>
          <a:xfrm>
            <a:off x="1367624" y="2490436"/>
            <a:ext cx="9708995" cy="3567173"/>
          </a:xfrm>
        </p:spPr>
        <p:txBody>
          <a:bodyPr anchor="ctr">
            <a:normAutofit/>
          </a:bodyPr>
          <a:lstStyle/>
          <a:p>
            <a:r>
              <a:rPr lang="en-US" sz="2400" dirty="0">
                <a:effectLst/>
                <a:latin typeface="Times New Roman" panose="02020603050405020304" pitchFamily="18" charset="0"/>
                <a:ea typeface="Times New Roman" panose="02020603050405020304" pitchFamily="18" charset="0"/>
              </a:rPr>
              <a:t>Linear regression is linear in the model parameters and adding polynomial terms to the model can be an effective way of allowing the model to identify nonlinear patterns.</a:t>
            </a:r>
          </a:p>
          <a:p>
            <a:r>
              <a:rPr lang="en-US" sz="2400" dirty="0">
                <a:effectLst/>
                <a:latin typeface="Times New Roman" panose="02020603050405020304" pitchFamily="18" charset="0"/>
                <a:ea typeface="Times New Roman" panose="02020603050405020304" pitchFamily="18" charset="0"/>
              </a:rPr>
              <a:t>After that, the features become too large! Thus, we would want to reducing the amount of the data while retaining its essential qualities</a:t>
            </a:r>
            <a:endParaRPr lang="en-US" sz="2400" dirty="0"/>
          </a:p>
        </p:txBody>
      </p:sp>
    </p:spTree>
    <p:extLst>
      <p:ext uri="{BB962C8B-B14F-4D97-AF65-F5344CB8AC3E}">
        <p14:creationId xmlns:p14="http://schemas.microsoft.com/office/powerpoint/2010/main" val="1807281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Rectangle 9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BF25CAF-9C7A-4E64-AFE7-A42E0B72BECE}"/>
              </a:ext>
            </a:extLst>
          </p:cNvPr>
          <p:cNvSpPr>
            <a:spLocks noGrp="1"/>
          </p:cNvSpPr>
          <p:nvPr>
            <p:ph type="title"/>
          </p:nvPr>
        </p:nvSpPr>
        <p:spPr>
          <a:xfrm>
            <a:off x="958506" y="800392"/>
            <a:ext cx="10264697" cy="1212102"/>
          </a:xfrm>
        </p:spPr>
        <p:txBody>
          <a:bodyPr>
            <a:normAutofit/>
          </a:bodyPr>
          <a:lstStyle/>
          <a:p>
            <a:pPr marL="0" marR="0" hangingPunct="0">
              <a:spcBef>
                <a:spcPts val="0"/>
              </a:spcBef>
              <a:spcAft>
                <a:spcPts val="0"/>
              </a:spcAft>
            </a:pPr>
            <a:r>
              <a:rPr lang="en-US" sz="4000" b="1">
                <a:solidFill>
                  <a:srgbClr val="FFFFFF"/>
                </a:solidFill>
                <a:effectLst/>
                <a:latin typeface="Times New Roman" panose="02020603050405020304" pitchFamily="18" charset="0"/>
              </a:rPr>
              <a:t>Step 6: Implementation: Shuffle and Split Data</a:t>
            </a:r>
          </a:p>
        </p:txBody>
      </p:sp>
      <p:sp>
        <p:nvSpPr>
          <p:cNvPr id="3" name="Content Placeholder 2">
            <a:extLst>
              <a:ext uri="{FF2B5EF4-FFF2-40B4-BE49-F238E27FC236}">
                <a16:creationId xmlns:a16="http://schemas.microsoft.com/office/drawing/2014/main" id="{21DADB45-7072-46BF-9736-C5D1E8873851}"/>
              </a:ext>
            </a:extLst>
          </p:cNvPr>
          <p:cNvSpPr>
            <a:spLocks noGrp="1"/>
          </p:cNvSpPr>
          <p:nvPr>
            <p:ph idx="1"/>
          </p:nvPr>
        </p:nvSpPr>
        <p:spPr>
          <a:xfrm>
            <a:off x="1367624" y="2490436"/>
            <a:ext cx="9708995" cy="3567173"/>
          </a:xfrm>
        </p:spPr>
        <p:txBody>
          <a:bodyPr anchor="ctr">
            <a:normAutofit/>
          </a:bodyPr>
          <a:lstStyle/>
          <a:p>
            <a:r>
              <a:rPr lang="en-US" sz="2400" dirty="0">
                <a:effectLst/>
                <a:latin typeface="Times New Roman" panose="02020603050405020304" pitchFamily="18" charset="0"/>
                <a:ea typeface="Times New Roman" panose="02020603050405020304" pitchFamily="18" charset="0"/>
              </a:rPr>
              <a:t>For the next implementation it is required to take the Boston housing dataset and split the data into training and testing subsets. Typically, the data is also shuffled into a random order when creating the training and testing subsets to remove any bias in the ordering of the dataset.</a:t>
            </a:r>
          </a:p>
          <a:p>
            <a:r>
              <a:rPr lang="en-US" sz="2400" dirty="0">
                <a:effectLst/>
                <a:latin typeface="Times New Roman" panose="02020603050405020304" pitchFamily="18" charset="0"/>
                <a:ea typeface="Times New Roman" panose="02020603050405020304" pitchFamily="18" charset="0"/>
              </a:rPr>
              <a:t>For a learning algorithm, splitting a dataset into some ratio of training and testing subsets is important for evaluating our model after it has been learned. </a:t>
            </a:r>
            <a:endParaRPr lang="en-US" sz="2400" dirty="0"/>
          </a:p>
        </p:txBody>
      </p:sp>
    </p:spTree>
    <p:extLst>
      <p:ext uri="{BB962C8B-B14F-4D97-AF65-F5344CB8AC3E}">
        <p14:creationId xmlns:p14="http://schemas.microsoft.com/office/powerpoint/2010/main" val="1054745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0" name="Rectangle 117">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1"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Rectangle 124">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BF25CAF-9C7A-4E64-AFE7-A42E0B72BECE}"/>
              </a:ext>
            </a:extLst>
          </p:cNvPr>
          <p:cNvSpPr>
            <a:spLocks noGrp="1"/>
          </p:cNvSpPr>
          <p:nvPr>
            <p:ph type="title"/>
          </p:nvPr>
        </p:nvSpPr>
        <p:spPr>
          <a:xfrm>
            <a:off x="1047280" y="759805"/>
            <a:ext cx="10306520" cy="1325563"/>
          </a:xfrm>
        </p:spPr>
        <p:txBody>
          <a:bodyPr>
            <a:normAutofit/>
          </a:bodyPr>
          <a:lstStyle/>
          <a:p>
            <a:pPr marL="0" marR="0" hangingPunct="0">
              <a:spcBef>
                <a:spcPts val="1800"/>
              </a:spcBef>
              <a:spcAft>
                <a:spcPts val="0"/>
              </a:spcAft>
            </a:pPr>
            <a:r>
              <a:rPr lang="en-US" sz="4000" b="1">
                <a:solidFill>
                  <a:srgbClr val="FFFFFF"/>
                </a:solidFill>
                <a:effectLst/>
                <a:latin typeface="Times New Roman" panose="02020603050405020304" pitchFamily="18" charset="0"/>
              </a:rPr>
              <a:t>Step 7. Calculate weights from the datasets</a:t>
            </a:r>
          </a:p>
        </p:txBody>
      </p:sp>
      <p:sp>
        <p:nvSpPr>
          <p:cNvPr id="3" name="Content Placeholder 2">
            <a:extLst>
              <a:ext uri="{FF2B5EF4-FFF2-40B4-BE49-F238E27FC236}">
                <a16:creationId xmlns:a16="http://schemas.microsoft.com/office/drawing/2014/main" id="{21DADB45-7072-46BF-9736-C5D1E8873851}"/>
              </a:ext>
            </a:extLst>
          </p:cNvPr>
          <p:cNvSpPr>
            <a:spLocks noGrp="1"/>
          </p:cNvSpPr>
          <p:nvPr>
            <p:ph idx="1"/>
          </p:nvPr>
        </p:nvSpPr>
        <p:spPr>
          <a:xfrm>
            <a:off x="1424904" y="2494450"/>
            <a:ext cx="4053545" cy="3563159"/>
          </a:xfrm>
        </p:spPr>
        <p:txBody>
          <a:bodyPr>
            <a:normAutofit/>
          </a:bodyPr>
          <a:lstStyle/>
          <a:p>
            <a:r>
              <a:rPr lang="en-US" sz="2200" b="1" dirty="0">
                <a:effectLst/>
                <a:latin typeface="Times New Roman" panose="02020603050405020304" pitchFamily="18" charset="0"/>
                <a:ea typeface="Times New Roman" panose="02020603050405020304" pitchFamily="18" charset="0"/>
              </a:rPr>
              <a:t>ALGORITHM: Mini-Batch Gradient Descent</a:t>
            </a:r>
            <a:r>
              <a:rPr lang="en-US" sz="2200" dirty="0">
                <a:effectLst/>
                <a:latin typeface="Times New Roman" panose="02020603050405020304" pitchFamily="18" charset="0"/>
                <a:ea typeface="Times New Roman" panose="02020603050405020304" pitchFamily="18" charset="0"/>
              </a:rPr>
              <a:t> </a:t>
            </a:r>
          </a:p>
          <a:p>
            <a:pPr marL="0" marR="0" indent="180340">
              <a:spcBef>
                <a:spcPts val="0"/>
              </a:spcBef>
              <a:spcAft>
                <a:spcPts val="0"/>
              </a:spcAft>
            </a:pPr>
            <a:r>
              <a:rPr lang="en-US" sz="2200" b="1" dirty="0">
                <a:effectLst/>
                <a:latin typeface="Times New Roman" panose="02020603050405020304" pitchFamily="18" charset="0"/>
                <a:ea typeface="Calibri" panose="020F0502020204030204" pitchFamily="34" charset="0"/>
              </a:rPr>
              <a:t>Goals</a:t>
            </a:r>
            <a:r>
              <a:rPr lang="vi-VN" sz="2200" dirty="0">
                <a:effectLst/>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We want to discover the weights so that the forecast price data produced (from given data and weights) is as near to the true price data as feasible.</a:t>
            </a:r>
          </a:p>
          <a:p>
            <a:pPr marL="0" marR="0" indent="180340">
              <a:spcBef>
                <a:spcPts val="0"/>
              </a:spcBef>
              <a:spcAft>
                <a:spcPts val="0"/>
              </a:spcAft>
            </a:pPr>
            <a:r>
              <a:rPr lang="en-US" sz="2200" b="1" dirty="0">
                <a:effectLst/>
                <a:latin typeface="Times New Roman" panose="02020603050405020304" pitchFamily="18" charset="0"/>
                <a:ea typeface="Times New Roman" panose="02020603050405020304" pitchFamily="18" charset="0"/>
              </a:rPr>
              <a:t>Input</a:t>
            </a:r>
            <a:r>
              <a:rPr lang="en-US" sz="2200" dirty="0">
                <a:effectLst/>
                <a:latin typeface="Times New Roman" panose="02020603050405020304" pitchFamily="18" charset="0"/>
                <a:ea typeface="Times New Roman" panose="02020603050405020304" pitchFamily="18" charset="0"/>
              </a:rPr>
              <a:t>: Features produced from datasets (matrix </a:t>
            </a:r>
            <a:r>
              <a:rPr lang="en-US" sz="2200" dirty="0" err="1">
                <a:effectLst/>
                <a:latin typeface="Times New Roman" panose="02020603050405020304" pitchFamily="18" charset="0"/>
                <a:ea typeface="Times New Roman" panose="02020603050405020304" pitchFamily="18" charset="0"/>
              </a:rPr>
              <a:t>X_train</a:t>
            </a:r>
            <a:r>
              <a:rPr lang="en-US" sz="2200" dirty="0">
                <a:effectLst/>
                <a:latin typeface="Times New Roman" panose="02020603050405020304" pitchFamily="18" charset="0"/>
                <a:ea typeface="Times New Roman" panose="02020603050405020304" pitchFamily="18" charset="0"/>
              </a:rPr>
              <a:t>).</a:t>
            </a:r>
          </a:p>
          <a:p>
            <a:pPr marL="0" marR="0" indent="180340">
              <a:spcBef>
                <a:spcPts val="0"/>
              </a:spcBef>
              <a:spcAft>
                <a:spcPts val="0"/>
              </a:spcAft>
            </a:pPr>
            <a:r>
              <a:rPr lang="en-US" sz="2200" b="1" dirty="0">
                <a:effectLst/>
                <a:latin typeface="Times New Roman" panose="02020603050405020304" pitchFamily="18" charset="0"/>
                <a:ea typeface="Times New Roman" panose="02020603050405020304" pitchFamily="18" charset="0"/>
              </a:rPr>
              <a:t>Output</a:t>
            </a:r>
            <a:r>
              <a:rPr lang="en-US" sz="2200" dirty="0">
                <a:effectLst/>
                <a:latin typeface="Times New Roman" panose="02020603050405020304" pitchFamily="18" charset="0"/>
                <a:ea typeface="Times New Roman" panose="02020603050405020304" pitchFamily="18" charset="0"/>
              </a:rPr>
              <a:t>: Matrix </a:t>
            </a:r>
            <a:r>
              <a:rPr lang="en-US" sz="2200" dirty="0" err="1">
                <a:effectLst/>
                <a:latin typeface="Times New Roman" panose="02020603050405020304" pitchFamily="18" charset="0"/>
                <a:ea typeface="Times New Roman" panose="02020603050405020304" pitchFamily="18" charset="0"/>
              </a:rPr>
              <a:t>final_weight</a:t>
            </a:r>
            <a:endParaRPr lang="en-US" sz="2200" dirty="0">
              <a:effectLst/>
              <a:latin typeface="Times New Roman" panose="02020603050405020304" pitchFamily="18" charset="0"/>
              <a:ea typeface="Times New Roman" panose="02020603050405020304" pitchFamily="18" charset="0"/>
            </a:endParaRPr>
          </a:p>
          <a:p>
            <a:endParaRPr lang="en-US" sz="2200" dirty="0"/>
          </a:p>
        </p:txBody>
      </p:sp>
      <p:pic>
        <p:nvPicPr>
          <p:cNvPr id="9" name="Picture 8">
            <a:extLst>
              <a:ext uri="{FF2B5EF4-FFF2-40B4-BE49-F238E27FC236}">
                <a16:creationId xmlns:a16="http://schemas.microsoft.com/office/drawing/2014/main" id="{3E99CE6C-7CC1-4AED-937C-0B2D15FF276C}"/>
              </a:ext>
            </a:extLst>
          </p:cNvPr>
          <p:cNvPicPr>
            <a:picLocks noChangeAspect="1"/>
          </p:cNvPicPr>
          <p:nvPr/>
        </p:nvPicPr>
        <p:blipFill>
          <a:blip r:embed="rId2"/>
          <a:stretch>
            <a:fillRect/>
          </a:stretch>
        </p:blipFill>
        <p:spPr>
          <a:xfrm>
            <a:off x="5784031" y="2624767"/>
            <a:ext cx="5351679" cy="3302523"/>
          </a:xfrm>
          <a:prstGeom prst="rect">
            <a:avLst/>
          </a:prstGeom>
        </p:spPr>
      </p:pic>
    </p:spTree>
    <p:extLst>
      <p:ext uri="{BB962C8B-B14F-4D97-AF65-F5344CB8AC3E}">
        <p14:creationId xmlns:p14="http://schemas.microsoft.com/office/powerpoint/2010/main" val="2088887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3" name="Group 112">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4"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BF25CAF-9C7A-4E64-AFE7-A42E0B72BECE}"/>
              </a:ext>
            </a:extLst>
          </p:cNvPr>
          <p:cNvSpPr>
            <a:spLocks noGrp="1"/>
          </p:cNvSpPr>
          <p:nvPr>
            <p:ph type="title"/>
          </p:nvPr>
        </p:nvSpPr>
        <p:spPr>
          <a:xfrm>
            <a:off x="1098468" y="885651"/>
            <a:ext cx="3229803" cy="4624603"/>
          </a:xfrm>
        </p:spPr>
        <p:txBody>
          <a:bodyPr>
            <a:normAutofit/>
          </a:bodyPr>
          <a:lstStyle/>
          <a:p>
            <a:pPr hangingPunct="0">
              <a:spcBef>
                <a:spcPts val="1800"/>
              </a:spcBef>
            </a:pPr>
            <a:r>
              <a:rPr lang="en-US" b="1">
                <a:solidFill>
                  <a:srgbClr val="FFFFFF"/>
                </a:solidFill>
                <a:effectLst/>
                <a:latin typeface="Times New Roman" panose="02020603050405020304" pitchFamily="18" charset="0"/>
              </a:rPr>
              <a:t>Step 8. Calculate predict price from given data and final weight</a:t>
            </a:r>
          </a:p>
        </p:txBody>
      </p:sp>
      <p:sp>
        <p:nvSpPr>
          <p:cNvPr id="3" name="Content Placeholder 2">
            <a:extLst>
              <a:ext uri="{FF2B5EF4-FFF2-40B4-BE49-F238E27FC236}">
                <a16:creationId xmlns:a16="http://schemas.microsoft.com/office/drawing/2014/main" id="{21DADB45-7072-46BF-9736-C5D1E8873851}"/>
              </a:ext>
            </a:extLst>
          </p:cNvPr>
          <p:cNvSpPr>
            <a:spLocks noGrp="1"/>
          </p:cNvSpPr>
          <p:nvPr>
            <p:ph idx="1"/>
          </p:nvPr>
        </p:nvSpPr>
        <p:spPr>
          <a:xfrm>
            <a:off x="4978708" y="885651"/>
            <a:ext cx="6525220" cy="4616849"/>
          </a:xfrm>
        </p:spPr>
        <p:txBody>
          <a:bodyPr anchor="ctr">
            <a:normAutofit/>
          </a:bodyPr>
          <a:lstStyle/>
          <a:p>
            <a:r>
              <a:rPr lang="en-US" sz="2400" dirty="0"/>
              <a:t>After getting the </a:t>
            </a:r>
            <a:r>
              <a:rPr lang="en-US" sz="2400"/>
              <a:t>final_weight</a:t>
            </a:r>
            <a:r>
              <a:rPr lang="en-US" sz="2400" dirty="0"/>
              <a:t>, we can extract the </a:t>
            </a:r>
            <a:r>
              <a:rPr lang="en-US" sz="2400"/>
              <a:t>predict_price</a:t>
            </a:r>
            <a:r>
              <a:rPr lang="en-US" sz="2400" dirty="0"/>
              <a:t> by calculating matrix production of </a:t>
            </a:r>
            <a:r>
              <a:rPr lang="en-US" sz="2400"/>
              <a:t>processed_data</a:t>
            </a:r>
            <a:r>
              <a:rPr lang="en-US" sz="2400" dirty="0"/>
              <a:t> and </a:t>
            </a:r>
            <a:r>
              <a:rPr lang="en-US" sz="2400"/>
              <a:t>final_weight</a:t>
            </a:r>
            <a:r>
              <a:rPr lang="en-US" sz="2400" dirty="0"/>
              <a:t>.</a:t>
            </a:r>
          </a:p>
        </p:txBody>
      </p:sp>
    </p:spTree>
    <p:extLst>
      <p:ext uri="{BB962C8B-B14F-4D97-AF65-F5344CB8AC3E}">
        <p14:creationId xmlns:p14="http://schemas.microsoft.com/office/powerpoint/2010/main" val="1739188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178D5C-325B-446F-888E-4C55DD588176}"/>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gn="l"/>
            <a:r>
              <a:rPr lang="en-US" sz="3600" kern="1200">
                <a:solidFill>
                  <a:schemeClr val="tx1"/>
                </a:solidFill>
                <a:latin typeface="+mj-lt"/>
                <a:ea typeface="+mj-ea"/>
                <a:cs typeface="+mj-cs"/>
              </a:rPr>
              <a:t>Table of content</a:t>
            </a:r>
          </a:p>
        </p:txBody>
      </p:sp>
      <p:sp>
        <p:nvSpPr>
          <p:cNvPr id="3" name="Subtitle 2">
            <a:extLst>
              <a:ext uri="{FF2B5EF4-FFF2-40B4-BE49-F238E27FC236}">
                <a16:creationId xmlns:a16="http://schemas.microsoft.com/office/drawing/2014/main" id="{7F5C8722-94CE-4DB3-8533-27F493D052C8}"/>
              </a:ext>
            </a:extLst>
          </p:cNvPr>
          <p:cNvSpPr>
            <a:spLocks noGrp="1"/>
          </p:cNvSpPr>
          <p:nvPr>
            <p:ph type="subTitle" idx="1"/>
          </p:nvPr>
        </p:nvSpPr>
        <p:spPr>
          <a:xfrm>
            <a:off x="643467" y="1782981"/>
            <a:ext cx="10905066" cy="4393982"/>
          </a:xfrm>
        </p:spPr>
        <p:txBody>
          <a:bodyPr vert="horz" lIns="91440" tIns="45720" rIns="91440" bIns="45720" rtlCol="0">
            <a:normAutofit/>
          </a:bodyPr>
          <a:lstStyle/>
          <a:p>
            <a:pPr marR="0" algn="l">
              <a:spcBef>
                <a:spcPts val="0"/>
              </a:spcBef>
              <a:spcAft>
                <a:spcPts val="0"/>
              </a:spcAft>
            </a:pPr>
            <a:r>
              <a:rPr lang="en-US" sz="2000" dirty="0">
                <a:effectLst/>
              </a:rPr>
              <a:t>1. Introduction / Overview of System / Background</a:t>
            </a:r>
          </a:p>
          <a:p>
            <a:pPr marR="0" algn="l">
              <a:spcBef>
                <a:spcPts val="0"/>
              </a:spcBef>
              <a:spcAft>
                <a:spcPts val="0"/>
              </a:spcAft>
            </a:pPr>
            <a:r>
              <a:rPr lang="en-US" sz="2000" dirty="0">
                <a:effectLst/>
              </a:rPr>
              <a:t>2. Related works</a:t>
            </a:r>
          </a:p>
          <a:p>
            <a:pPr lvl="1" indent="-228600" algn="l">
              <a:spcBef>
                <a:spcPts val="0"/>
              </a:spcBef>
              <a:buFont typeface="Arial" panose="020B0604020202020204" pitchFamily="34" charset="0"/>
              <a:buChar char="•"/>
            </a:pPr>
            <a:r>
              <a:rPr lang="en-US" dirty="0">
                <a:effectLst/>
              </a:rPr>
              <a:t>2.1 House Price Affecting Factors </a:t>
            </a:r>
          </a:p>
          <a:p>
            <a:pPr lvl="1" indent="-228600" algn="l">
              <a:spcBef>
                <a:spcPts val="0"/>
              </a:spcBef>
              <a:buFont typeface="Arial" panose="020B0604020202020204" pitchFamily="34" charset="0"/>
              <a:buChar char="•"/>
            </a:pPr>
            <a:r>
              <a:rPr lang="en-US" dirty="0">
                <a:effectLst/>
              </a:rPr>
              <a:t>2.2 Hedonic Pricing </a:t>
            </a:r>
          </a:p>
          <a:p>
            <a:pPr marR="0" algn="l">
              <a:spcBef>
                <a:spcPts val="0"/>
              </a:spcBef>
              <a:spcAft>
                <a:spcPts val="0"/>
              </a:spcAft>
            </a:pPr>
            <a:r>
              <a:rPr lang="en-US" sz="2000" dirty="0">
                <a:effectLst/>
              </a:rPr>
              <a:t>3. The proposed model / Algorithm / Steps of the Algorithm / System</a:t>
            </a:r>
          </a:p>
          <a:p>
            <a:pPr marR="0" algn="l">
              <a:spcBef>
                <a:spcPts val="0"/>
              </a:spcBef>
              <a:spcAft>
                <a:spcPts val="0"/>
              </a:spcAft>
            </a:pPr>
            <a:r>
              <a:rPr lang="en-US" sz="2000" dirty="0">
                <a:effectLst/>
              </a:rPr>
              <a:t>4. Experiments and results / Evaluation</a:t>
            </a:r>
          </a:p>
          <a:p>
            <a:pPr lvl="1" indent="-228600" algn="l">
              <a:spcBef>
                <a:spcPts val="0"/>
              </a:spcBef>
              <a:buFont typeface="Arial" panose="020B0604020202020204" pitchFamily="34" charset="0"/>
              <a:buChar char="•"/>
            </a:pPr>
            <a:r>
              <a:rPr lang="en-US" dirty="0">
                <a:effectLst/>
              </a:rPr>
              <a:t>4.1 Datasets</a:t>
            </a:r>
          </a:p>
          <a:p>
            <a:pPr lvl="1" indent="-228600" algn="l">
              <a:spcBef>
                <a:spcPts val="0"/>
              </a:spcBef>
              <a:buFont typeface="Arial" panose="020B0604020202020204" pitchFamily="34" charset="0"/>
              <a:buChar char="•"/>
            </a:pPr>
            <a:r>
              <a:rPr lang="en-US" dirty="0">
                <a:effectLst/>
              </a:rPr>
              <a:t>4.2 Testing methods</a:t>
            </a:r>
          </a:p>
          <a:p>
            <a:pPr lvl="1" indent="-228600" algn="l">
              <a:spcBef>
                <a:spcPts val="0"/>
              </a:spcBef>
              <a:buFont typeface="Arial" panose="020B0604020202020204" pitchFamily="34" charset="0"/>
              <a:buChar char="•"/>
            </a:pPr>
            <a:r>
              <a:rPr lang="en-US" dirty="0">
                <a:effectLst/>
              </a:rPr>
              <a:t>4.3 Experimental results</a:t>
            </a:r>
          </a:p>
          <a:p>
            <a:pPr marR="0" algn="l">
              <a:spcBef>
                <a:spcPts val="0"/>
              </a:spcBef>
              <a:spcAft>
                <a:spcPts val="0"/>
              </a:spcAft>
            </a:pPr>
            <a:r>
              <a:rPr lang="en-US" sz="2000" dirty="0">
                <a:effectLst/>
              </a:rPr>
              <a:t>5. Conclusion</a:t>
            </a:r>
          </a:p>
          <a:p>
            <a:pPr indent="-228600" algn="l">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6325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96A4FAB-1490-4645-BD1D-FE2D81972B54}"/>
              </a:ext>
            </a:extLst>
          </p:cNvPr>
          <p:cNvSpPr>
            <a:spLocks noGrp="1"/>
          </p:cNvSpPr>
          <p:nvPr>
            <p:ph type="title"/>
          </p:nvPr>
        </p:nvSpPr>
        <p:spPr>
          <a:xfrm>
            <a:off x="3315031" y="2172242"/>
            <a:ext cx="5561938" cy="2513516"/>
          </a:xfrm>
        </p:spPr>
        <p:txBody>
          <a:bodyPr vert="horz" lIns="91440" tIns="45720" rIns="91440" bIns="45720" rtlCol="0" anchor="b">
            <a:normAutofit/>
          </a:bodyPr>
          <a:lstStyle/>
          <a:p>
            <a:pPr algn="ctr">
              <a:spcAft>
                <a:spcPts val="1200"/>
              </a:spcAft>
              <a:tabLst>
                <a:tab pos="360045" algn="l"/>
              </a:tabLst>
            </a:pPr>
            <a:r>
              <a:rPr lang="en-US" b="1" dirty="0"/>
              <a:t>4. Experiments and results / Evaluation</a:t>
            </a:r>
            <a:br>
              <a:rPr lang="en-US" b="1" dirty="0"/>
            </a:br>
            <a:br>
              <a:rPr lang="en-US" sz="4200" b="1" kern="1200" dirty="0">
                <a:solidFill>
                  <a:schemeClr val="tx1"/>
                </a:solidFill>
                <a:latin typeface="+mj-lt"/>
                <a:ea typeface="+mj-ea"/>
                <a:cs typeface="+mj-cs"/>
              </a:rPr>
            </a:br>
            <a:endParaRPr lang="en-US" sz="4200" b="1" kern="1200" dirty="0">
              <a:solidFill>
                <a:schemeClr val="tx1"/>
              </a:solidFill>
              <a:effectLst/>
              <a:latin typeface="+mj-lt"/>
              <a:ea typeface="+mj-ea"/>
              <a:cs typeface="+mj-cs"/>
            </a:endParaRPr>
          </a:p>
        </p:txBody>
      </p:sp>
      <p:sp>
        <p:nvSpPr>
          <p:cNvPr id="30" name="Arc 29">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Oval 31">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73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DBEA-DCC6-461A-9A0E-93314240E5F0}"/>
              </a:ext>
            </a:extLst>
          </p:cNvPr>
          <p:cNvSpPr>
            <a:spLocks noGrp="1"/>
          </p:cNvSpPr>
          <p:nvPr>
            <p:ph type="title"/>
          </p:nvPr>
        </p:nvSpPr>
        <p:spPr>
          <a:xfrm>
            <a:off x="4965430" y="629268"/>
            <a:ext cx="6586491" cy="1286160"/>
          </a:xfrm>
        </p:spPr>
        <p:txBody>
          <a:bodyPr anchor="b">
            <a:normAutofit/>
          </a:bodyPr>
          <a:lstStyle/>
          <a:p>
            <a:r>
              <a:rPr lang="en-US" dirty="0">
                <a:effectLst/>
                <a:latin typeface="Times New Roman" panose="02020603050405020304" pitchFamily="18" charset="0"/>
                <a:ea typeface="Times New Roman" panose="02020603050405020304" pitchFamily="18" charset="0"/>
              </a:rPr>
              <a:t>Testing method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BFCA2A-91D1-450F-9E52-0F961204FE98}"/>
                  </a:ext>
                </a:extLst>
              </p:cNvPr>
              <p:cNvSpPr>
                <a:spLocks noGrp="1"/>
              </p:cNvSpPr>
              <p:nvPr>
                <p:ph idx="1"/>
              </p:nvPr>
            </p:nvSpPr>
            <p:spPr>
              <a:xfrm>
                <a:off x="4965431" y="2438400"/>
                <a:ext cx="6586489" cy="3785419"/>
              </a:xfrm>
            </p:spPr>
            <p:txBody>
              <a:bodyPr>
                <a:normAutofit/>
              </a:bodyPr>
              <a:lstStyle/>
              <a:p>
                <a:r>
                  <a:rPr lang="en-US" sz="2000" dirty="0">
                    <a:effectLst/>
                    <a:latin typeface="Times New Roman" panose="02020603050405020304" pitchFamily="18" charset="0"/>
                    <a:ea typeface="Times New Roman" panose="02020603050405020304" pitchFamily="18" charset="0"/>
                  </a:rPr>
                  <a:t>The </a:t>
                </a:r>
                <a:r>
                  <a:rPr lang="en-US" sz="2000" b="1" dirty="0">
                    <a:effectLst/>
                    <a:latin typeface="Times New Roman" panose="02020603050405020304" pitchFamily="18" charset="0"/>
                    <a:ea typeface="Times New Roman" panose="02020603050405020304" pitchFamily="18" charset="0"/>
                  </a:rPr>
                  <a:t>mean absolute error</a:t>
                </a:r>
                <a:r>
                  <a:rPr lang="en-US" sz="2000" dirty="0">
                    <a:effectLst/>
                    <a:latin typeface="Times New Roman" panose="02020603050405020304" pitchFamily="18" charset="0"/>
                    <a:ea typeface="Times New Roman" panose="02020603050405020304" pitchFamily="18" charset="0"/>
                  </a:rPr>
                  <a:t> (MAE) calculates the average of absolute error for each predicted result:</a:t>
                </a:r>
              </a:p>
              <a:p>
                <a:pPr lvl="1"/>
                <a14:m>
                  <m:oMath xmlns:m="http://schemas.openxmlformats.org/officeDocument/2006/math">
                    <m:r>
                      <a:rPr lang="en-US" sz="2000" i="1">
                        <a:effectLst/>
                        <a:latin typeface="Cambria Math" panose="02040503050406030204" pitchFamily="18" charset="0"/>
                        <a:ea typeface="Times New Roman" panose="02020603050405020304" pitchFamily="18" charset="0"/>
                      </a:rPr>
                      <m:t>𝑀𝐴𝐸</m:t>
                    </m:r>
                    <m:r>
                      <a:rPr lang="en-US" sz="2000" i="1">
                        <a:effectLst/>
                        <a:latin typeface="Cambria Math" panose="02040503050406030204" pitchFamily="18" charset="0"/>
                        <a:ea typeface="Times New Roman" panose="02020603050405020304" pitchFamily="18" charset="0"/>
                      </a:rPr>
                      <m:t> = </m:t>
                    </m:r>
                    <m:f>
                      <m:fPr>
                        <m:ctrlPr>
                          <a:rPr lang="en-US" sz="2000" i="1">
                            <a:effectLst/>
                            <a:latin typeface="Cambria Math" panose="02040503050406030204" pitchFamily="18" charset="0"/>
                            <a:ea typeface="Times New Roman" panose="02020603050405020304" pitchFamily="18" charset="0"/>
                          </a:rPr>
                        </m:ctrlPr>
                      </m:fPr>
                      <m:num>
                        <m:nary>
                          <m:naryPr>
                            <m:chr m:val="∑"/>
                            <m:grow m:val="on"/>
                            <m:ctrlPr>
                              <a:rPr lang="en-US" sz="2000" i="1">
                                <a:effectLst/>
                                <a:latin typeface="Cambria Math" panose="02040503050406030204" pitchFamily="18" charset="0"/>
                                <a:ea typeface="Times New Roman" panose="02020603050405020304" pitchFamily="18" charset="0"/>
                              </a:rPr>
                            </m:ctrlPr>
                          </m:naryPr>
                          <m:sub>
                            <m:r>
                              <a:rPr lang="en-US" sz="20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2000" i="1">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sz="2000" i="1">
                                <a:effectLst/>
                                <a:latin typeface="Cambria Math" panose="02040503050406030204" pitchFamily="18" charset="0"/>
                                <a:ea typeface="Cambria Math" panose="02040503050406030204" pitchFamily="18" charset="0"/>
                                <a:cs typeface="Cambria Math" panose="02040503050406030204" pitchFamily="18" charset="0"/>
                              </a:rPr>
                              <m:t>𝑛</m:t>
                            </m:r>
                          </m:sup>
                          <m:e>
                            <m:r>
                              <a:rPr lang="en-US" sz="2000" i="1">
                                <a:effectLst/>
                                <a:latin typeface="Cambria Math" panose="02040503050406030204" pitchFamily="18" charset="0"/>
                                <a:ea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rPr>
                              <m:t>|</m:t>
                            </m:r>
                          </m:e>
                        </m:nary>
                      </m:num>
                      <m:den>
                        <m:r>
                          <a:rPr lang="en-US" sz="2000" i="1">
                            <a:effectLst/>
                            <a:latin typeface="Cambria Math" panose="02040503050406030204" pitchFamily="18" charset="0"/>
                            <a:ea typeface="Times New Roman" panose="02020603050405020304" pitchFamily="18" charset="0"/>
                          </a:rPr>
                          <m:t>𝑛</m:t>
                        </m:r>
                      </m:den>
                    </m:f>
                  </m:oMath>
                </a14:m>
                <a:endParaRPr lang="en-US" sz="2000" dirty="0"/>
              </a:p>
              <a:p>
                <a:r>
                  <a:rPr lang="en-US" sz="2000" dirty="0">
                    <a:effectLst/>
                    <a:latin typeface="Times New Roman" panose="02020603050405020304" pitchFamily="18" charset="0"/>
                    <a:ea typeface="Times New Roman" panose="02020603050405020304" pitchFamily="18" charset="0"/>
                  </a:rPr>
                  <a:t>The </a:t>
                </a:r>
                <a:r>
                  <a:rPr lang="en-US" sz="2000" b="1" dirty="0">
                    <a:effectLst/>
                    <a:latin typeface="Times New Roman" panose="02020603050405020304" pitchFamily="18" charset="0"/>
                    <a:ea typeface="Times New Roman" panose="02020603050405020304" pitchFamily="18" charset="0"/>
                  </a:rPr>
                  <a:t>mean squared error</a:t>
                </a:r>
                <a:r>
                  <a:rPr lang="en-US" sz="2000" dirty="0">
                    <a:effectLst/>
                    <a:latin typeface="Times New Roman" panose="02020603050405020304" pitchFamily="18" charset="0"/>
                    <a:ea typeface="Times New Roman" panose="02020603050405020304" pitchFamily="18" charset="0"/>
                  </a:rPr>
                  <a:t> (MSE) tells you how close a regression line is to a set of points:</a:t>
                </a:r>
              </a:p>
              <a:p>
                <a:pPr lvl="1"/>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𝑀𝑆𝐸</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f>
                      <m:fPr>
                        <m:ctrlPr>
                          <a:rPr lang="en-US" sz="2000" i="1">
                            <a:effectLst/>
                            <a:latin typeface="Cambria Math" panose="02040503050406030204" pitchFamily="18" charset="0"/>
                          </a:rPr>
                        </m:ctrlPr>
                      </m:fPr>
                      <m:num>
                        <m:nary>
                          <m:naryPr>
                            <m:chr m:val="∑"/>
                            <m:grow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2000" i="1">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sz="2000" i="1">
                                <a:effectLst/>
                                <a:latin typeface="Cambria Math" panose="02040503050406030204" pitchFamily="18" charset="0"/>
                                <a:ea typeface="Cambria Math" panose="02040503050406030204" pitchFamily="18" charset="0"/>
                                <a:cs typeface="Cambria Math" panose="02040503050406030204" pitchFamily="18" charset="0"/>
                              </a:rPr>
                              <m:t>𝑛</m:t>
                            </m:r>
                          </m:sup>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den>
                    </m:f>
                  </m:oMath>
                </a14:m>
                <a:endParaRPr lang="en-US" sz="2000" dirty="0">
                  <a:latin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A Loss Function measures how well a given machine learning model fits the specific data set</a:t>
                </a:r>
                <a:endParaRPr lang="en-US" sz="2000" dirty="0"/>
              </a:p>
            </p:txBody>
          </p:sp>
        </mc:Choice>
        <mc:Fallback xmlns="">
          <p:sp>
            <p:nvSpPr>
              <p:cNvPr id="3" name="Content Placeholder 2">
                <a:extLst>
                  <a:ext uri="{FF2B5EF4-FFF2-40B4-BE49-F238E27FC236}">
                    <a16:creationId xmlns:a16="http://schemas.microsoft.com/office/drawing/2014/main" id="{AFBFCA2A-91D1-450F-9E52-0F961204FE98}"/>
                  </a:ext>
                </a:extLst>
              </p:cNvPr>
              <p:cNvSpPr>
                <a:spLocks noGrp="1" noRot="1" noChangeAspect="1" noMove="1" noResize="1" noEditPoints="1" noAdjustHandles="1" noChangeArrowheads="1" noChangeShapeType="1" noTextEdit="1"/>
              </p:cNvSpPr>
              <p:nvPr>
                <p:ph idx="1"/>
              </p:nvPr>
            </p:nvSpPr>
            <p:spPr>
              <a:xfrm>
                <a:off x="4965431" y="2438400"/>
                <a:ext cx="6586489" cy="3785419"/>
              </a:xfrm>
              <a:blipFill>
                <a:blip r:embed="rId2"/>
                <a:stretch>
                  <a:fillRect l="-833" t="-1610"/>
                </a:stretch>
              </a:blipFill>
            </p:spPr>
            <p:txBody>
              <a:bodyPr/>
              <a:lstStyle/>
              <a:p>
                <a:r>
                  <a:rPr lang="en-US">
                    <a:noFill/>
                  </a:rPr>
                  <a:t> </a:t>
                </a:r>
              </a:p>
            </p:txBody>
          </p:sp>
        </mc:Fallback>
      </mc:AlternateContent>
      <p:pic>
        <p:nvPicPr>
          <p:cNvPr id="5" name="Picture 4" descr="Writing an appointment on a paper agenda">
            <a:extLst>
              <a:ext uri="{FF2B5EF4-FFF2-40B4-BE49-F238E27FC236}">
                <a16:creationId xmlns:a16="http://schemas.microsoft.com/office/drawing/2014/main" id="{106F2FBD-6F0C-4524-97D2-A597EBE7D19D}"/>
              </a:ext>
            </a:extLst>
          </p:cNvPr>
          <p:cNvPicPr>
            <a:picLocks noChangeAspect="1"/>
          </p:cNvPicPr>
          <p:nvPr/>
        </p:nvPicPr>
        <p:blipFill rotWithShape="1">
          <a:blip r:embed="rId3"/>
          <a:srcRect r="54881"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9B0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051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E8DB3A-2B5E-4CE7-A665-352D24FD1640}"/>
              </a:ext>
            </a:extLst>
          </p:cNvPr>
          <p:cNvSpPr>
            <a:spLocks noGrp="1"/>
          </p:cNvSpPr>
          <p:nvPr>
            <p:ph type="title"/>
          </p:nvPr>
        </p:nvSpPr>
        <p:spPr>
          <a:xfrm>
            <a:off x="1452656" y="1444741"/>
            <a:ext cx="9357865" cy="1041901"/>
          </a:xfrm>
        </p:spPr>
        <p:txBody>
          <a:bodyPr>
            <a:normAutofit/>
          </a:bodyPr>
          <a:lstStyle/>
          <a:p>
            <a:r>
              <a:rPr lang="en-US" sz="4000" b="1">
                <a:effectLst/>
                <a:latin typeface="Times New Roman" panose="02020603050405020304" pitchFamily="18" charset="0"/>
                <a:ea typeface="Times New Roman" panose="02020603050405020304" pitchFamily="18" charset="0"/>
              </a:rPr>
              <a:t>Experimental results</a:t>
            </a:r>
            <a:endParaRPr lang="en-US" sz="4000"/>
          </a:p>
        </p:txBody>
      </p:sp>
      <p:sp>
        <p:nvSpPr>
          <p:cNvPr id="3" name="Content Placeholder 2">
            <a:extLst>
              <a:ext uri="{FF2B5EF4-FFF2-40B4-BE49-F238E27FC236}">
                <a16:creationId xmlns:a16="http://schemas.microsoft.com/office/drawing/2014/main" id="{2A6C2F86-1EC5-4788-BF2A-4B6F6EC8A221}"/>
              </a:ext>
            </a:extLst>
          </p:cNvPr>
          <p:cNvSpPr>
            <a:spLocks noGrp="1"/>
          </p:cNvSpPr>
          <p:nvPr>
            <p:ph sz="half" idx="1"/>
          </p:nvPr>
        </p:nvSpPr>
        <p:spPr>
          <a:xfrm>
            <a:off x="1452656" y="2701427"/>
            <a:ext cx="4483324" cy="2699968"/>
          </a:xfrm>
        </p:spPr>
        <p:txBody>
          <a:bodyPr>
            <a:normAutofit/>
          </a:bodyPr>
          <a:lstStyle/>
          <a:p>
            <a:r>
              <a:rPr lang="en-US" sz="2000" b="1">
                <a:effectLst/>
                <a:latin typeface="Linux Libertine"/>
                <a:ea typeface="Calibri" panose="020F0502020204030204" pitchFamily="34" charset="0"/>
              </a:rPr>
              <a:t>MAE and MSE table:</a:t>
            </a:r>
          </a:p>
          <a:p>
            <a:endParaRPr lang="en-US" sz="2000" b="1">
              <a:effectLst/>
              <a:latin typeface="Linux Libertine"/>
              <a:ea typeface="Calibri" panose="020F0502020204030204" pitchFamily="34" charset="0"/>
            </a:endParaRPr>
          </a:p>
          <a:p>
            <a:endParaRPr lang="en-US" sz="2000"/>
          </a:p>
        </p:txBody>
      </p:sp>
      <p:sp>
        <p:nvSpPr>
          <p:cNvPr id="4" name="Content Placeholder 3">
            <a:extLst>
              <a:ext uri="{FF2B5EF4-FFF2-40B4-BE49-F238E27FC236}">
                <a16:creationId xmlns:a16="http://schemas.microsoft.com/office/drawing/2014/main" id="{69449C3E-DE9A-4CD0-88AD-E8C407062396}"/>
              </a:ext>
            </a:extLst>
          </p:cNvPr>
          <p:cNvSpPr>
            <a:spLocks noGrp="1"/>
          </p:cNvSpPr>
          <p:nvPr>
            <p:ph sz="half" idx="2"/>
          </p:nvPr>
        </p:nvSpPr>
        <p:spPr>
          <a:xfrm>
            <a:off x="6256020" y="1124125"/>
            <a:ext cx="4554501" cy="4277270"/>
          </a:xfrm>
        </p:spPr>
        <p:txBody>
          <a:bodyPr>
            <a:normAutofit/>
          </a:bodyPr>
          <a:lstStyle/>
          <a:p>
            <a:r>
              <a:rPr lang="en-US" sz="2000" b="1" dirty="0">
                <a:effectLst/>
                <a:latin typeface="Linux Libertine"/>
                <a:ea typeface="Calibri" panose="020F0502020204030204" pitchFamily="34" charset="0"/>
              </a:rPr>
              <a:t>Loss function graph for the 5</a:t>
            </a:r>
            <a:r>
              <a:rPr lang="en-US" sz="2000" b="1" baseline="30000" dirty="0">
                <a:effectLst/>
                <a:latin typeface="Linux Libertine"/>
                <a:ea typeface="Calibri" panose="020F0502020204030204" pitchFamily="34" charset="0"/>
              </a:rPr>
              <a:t>th</a:t>
            </a:r>
            <a:r>
              <a:rPr lang="en-US" sz="2000" b="1" dirty="0">
                <a:effectLst/>
                <a:latin typeface="Linux Libertine"/>
                <a:ea typeface="Calibri" panose="020F0502020204030204" pitchFamily="34" charset="0"/>
              </a:rPr>
              <a:t> time the program executed:</a:t>
            </a:r>
          </a:p>
          <a:p>
            <a:endParaRPr lang="en-US" sz="2000" dirty="0"/>
          </a:p>
        </p:txBody>
      </p:sp>
      <p:pic>
        <p:nvPicPr>
          <p:cNvPr id="24" name="Picture 23">
            <a:extLst>
              <a:ext uri="{FF2B5EF4-FFF2-40B4-BE49-F238E27FC236}">
                <a16:creationId xmlns:a16="http://schemas.microsoft.com/office/drawing/2014/main" id="{233AE13D-FA00-494C-8883-59CE8A65F162}"/>
              </a:ext>
            </a:extLst>
          </p:cNvPr>
          <p:cNvPicPr>
            <a:picLocks noChangeAspect="1"/>
          </p:cNvPicPr>
          <p:nvPr/>
        </p:nvPicPr>
        <p:blipFill>
          <a:blip r:embed="rId2"/>
          <a:stretch>
            <a:fillRect/>
          </a:stretch>
        </p:blipFill>
        <p:spPr>
          <a:xfrm>
            <a:off x="1184029" y="3468162"/>
            <a:ext cx="4636632" cy="1945097"/>
          </a:xfrm>
          <a:prstGeom prst="rect">
            <a:avLst/>
          </a:prstGeom>
        </p:spPr>
      </p:pic>
      <p:pic>
        <p:nvPicPr>
          <p:cNvPr id="26" name="Picture 25" descr="Chart&#10;&#10;Description automatically generated with low confidence">
            <a:extLst>
              <a:ext uri="{FF2B5EF4-FFF2-40B4-BE49-F238E27FC236}">
                <a16:creationId xmlns:a16="http://schemas.microsoft.com/office/drawing/2014/main" id="{3F2AFBE9-EE0B-48D2-849B-66DF0B029A72}"/>
              </a:ext>
            </a:extLst>
          </p:cNvPr>
          <p:cNvPicPr>
            <a:picLocks noChangeAspect="1"/>
          </p:cNvPicPr>
          <p:nvPr/>
        </p:nvPicPr>
        <p:blipFill>
          <a:blip r:embed="rId3"/>
          <a:stretch>
            <a:fillRect/>
          </a:stretch>
        </p:blipFill>
        <p:spPr>
          <a:xfrm>
            <a:off x="6467406" y="1996638"/>
            <a:ext cx="4390896" cy="3416621"/>
          </a:xfrm>
          <a:prstGeom prst="rect">
            <a:avLst/>
          </a:prstGeom>
        </p:spPr>
      </p:pic>
    </p:spTree>
    <p:extLst>
      <p:ext uri="{BB962C8B-B14F-4D97-AF65-F5344CB8AC3E}">
        <p14:creationId xmlns:p14="http://schemas.microsoft.com/office/powerpoint/2010/main" val="3316112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96A4FAB-1490-4645-BD1D-FE2D81972B54}"/>
              </a:ext>
            </a:extLst>
          </p:cNvPr>
          <p:cNvSpPr>
            <a:spLocks noGrp="1"/>
          </p:cNvSpPr>
          <p:nvPr>
            <p:ph type="title"/>
          </p:nvPr>
        </p:nvSpPr>
        <p:spPr>
          <a:xfrm>
            <a:off x="3315031" y="2172242"/>
            <a:ext cx="5561938" cy="2513516"/>
          </a:xfrm>
        </p:spPr>
        <p:txBody>
          <a:bodyPr vert="horz" lIns="91440" tIns="45720" rIns="91440" bIns="45720" rtlCol="0" anchor="b">
            <a:normAutofit/>
          </a:bodyPr>
          <a:lstStyle/>
          <a:p>
            <a:pPr algn="ctr">
              <a:spcAft>
                <a:spcPts val="1200"/>
              </a:spcAft>
              <a:tabLst>
                <a:tab pos="360045" algn="l"/>
              </a:tabLst>
            </a:pPr>
            <a:r>
              <a:rPr lang="en-US" b="1" dirty="0"/>
              <a:t>5.Conclusion</a:t>
            </a:r>
            <a:br>
              <a:rPr lang="en-US" b="1" dirty="0"/>
            </a:br>
            <a:br>
              <a:rPr lang="en-US" sz="4200" b="1" kern="1200" dirty="0">
                <a:solidFill>
                  <a:schemeClr val="tx1"/>
                </a:solidFill>
                <a:latin typeface="+mj-lt"/>
                <a:ea typeface="+mj-ea"/>
                <a:cs typeface="+mj-cs"/>
              </a:rPr>
            </a:br>
            <a:endParaRPr lang="en-US" sz="4200" b="1" kern="1200" dirty="0">
              <a:solidFill>
                <a:schemeClr val="tx1"/>
              </a:solidFill>
              <a:effectLst/>
              <a:latin typeface="+mj-lt"/>
              <a:ea typeface="+mj-ea"/>
              <a:cs typeface="+mj-cs"/>
            </a:endParaRPr>
          </a:p>
        </p:txBody>
      </p:sp>
      <p:sp>
        <p:nvSpPr>
          <p:cNvPr id="30" name="Arc 29">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Oval 31">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759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4" name="Rectangle 70">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275,704 IMAGES, PHOTOS ET ILLUSTRATIONS VECTORIELLES STOCK APPROPRIÉES SUR  LE THÈME Conclusion | Adobe Stock">
            <a:extLst>
              <a:ext uri="{FF2B5EF4-FFF2-40B4-BE49-F238E27FC236}">
                <a16:creationId xmlns:a16="http://schemas.microsoft.com/office/drawing/2014/main" id="{E54AD21E-862C-4CB2-A56E-F2B30BF91E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249"/>
          <a:stretch/>
        </p:blipFill>
        <p:spPr bwMode="auto">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10245"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2544ACF-2896-43BF-B44C-694C95900B3D}"/>
              </a:ext>
            </a:extLst>
          </p:cNvPr>
          <p:cNvSpPr txBox="1"/>
          <p:nvPr/>
        </p:nvSpPr>
        <p:spPr>
          <a:xfrm>
            <a:off x="4654294" y="4777739"/>
            <a:ext cx="6897626" cy="1399223"/>
          </a:xfrm>
          <a:prstGeom prst="rect">
            <a:avLst/>
          </a:prstGeom>
        </p:spPr>
        <p:txBody>
          <a:bodyPr vert="horz" lIns="91440" tIns="45720" rIns="91440" bIns="45720" rtlCol="0" anchor="ctr">
            <a:normAutofit/>
          </a:bodyPr>
          <a:lstStyle/>
          <a:p>
            <a:pPr marL="0" marR="0" indent="-228600">
              <a:lnSpc>
                <a:spcPct val="90000"/>
              </a:lnSpc>
              <a:spcBef>
                <a:spcPts val="0"/>
              </a:spcBef>
              <a:spcAft>
                <a:spcPts val="600"/>
              </a:spcAft>
              <a:buFont typeface="Arial" panose="020B0604020202020204" pitchFamily="34" charset="0"/>
              <a:buChar char="•"/>
            </a:pPr>
            <a:r>
              <a:rPr lang="en-US" sz="1200">
                <a:effectLst/>
              </a:rPr>
              <a:t>In this paper, several tests have been performed using Mini-Batch Gradient Descent for polynomial regression. Due to the properties of this algorithm, the program forecasts the price of the property very close to the actual price. As can be seen above from the experimental results, each time the program executes a different score is obtained. The mean absolute error (MAE) score ranges from 47000 to 56000 for each execution due to the different sets of data being used. The score between training sets and testing sets are close approximate after training 3000 times due to the loss value asymptotes to 0 meaning the program stopped learning after around 50-100 trials.</a:t>
            </a:r>
          </a:p>
        </p:txBody>
      </p:sp>
    </p:spTree>
    <p:extLst>
      <p:ext uri="{BB962C8B-B14F-4D97-AF65-F5344CB8AC3E}">
        <p14:creationId xmlns:p14="http://schemas.microsoft.com/office/powerpoint/2010/main" val="3119390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941A-5229-4AA4-B220-53DC5A9635BC}"/>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000"/>
              <a:t>Thank you for listening!</a:t>
            </a:r>
            <a:br>
              <a:rPr lang="en-US" sz="5000"/>
            </a:br>
            <a:r>
              <a:rPr lang="en-US" sz="5000"/>
              <a:t>Do you have any questions?</a:t>
            </a:r>
          </a:p>
        </p:txBody>
      </p:sp>
      <p:sp>
        <p:nvSpPr>
          <p:cNvPr id="71" name="Freeform: Shape 7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290" name="Picture 2">
            <a:extLst>
              <a:ext uri="{FF2B5EF4-FFF2-40B4-BE49-F238E27FC236}">
                <a16:creationId xmlns:a16="http://schemas.microsoft.com/office/drawing/2014/main" id="{F76301D9-D184-4A92-9C58-C0462E651D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26" r="1" b="1"/>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7599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6">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8">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96A4FAB-1490-4645-BD1D-FE2D81972B54}"/>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5100" b="1" kern="1200" dirty="0">
                <a:solidFill>
                  <a:schemeClr val="tx1"/>
                </a:solidFill>
                <a:effectLst/>
                <a:latin typeface="+mj-lt"/>
                <a:ea typeface="+mj-ea"/>
                <a:cs typeface="+mj-cs"/>
              </a:rPr>
              <a:t>1. Introduction / Overview of System / Background</a:t>
            </a:r>
            <a:endParaRPr lang="en-US" sz="5100" b="1" kern="1200" dirty="0">
              <a:solidFill>
                <a:schemeClr val="tx1"/>
              </a:solidFill>
              <a:latin typeface="+mj-lt"/>
              <a:ea typeface="+mj-ea"/>
              <a:cs typeface="+mj-cs"/>
            </a:endParaRPr>
          </a:p>
        </p:txBody>
      </p:sp>
      <p:sp>
        <p:nvSpPr>
          <p:cNvPr id="15" name="Arc 14">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60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C08A0C-2520-44D1-8437-5A34E702DE01}"/>
              </a:ext>
            </a:extLst>
          </p:cNvPr>
          <p:cNvPicPr>
            <a:picLocks noChangeAspect="1"/>
          </p:cNvPicPr>
          <p:nvPr/>
        </p:nvPicPr>
        <p:blipFill rotWithShape="1">
          <a:blip r:embed="rId2"/>
          <a:srcRect l="5578" r="2866" b="-1"/>
          <a:stretch/>
        </p:blipFill>
        <p:spPr>
          <a:xfrm>
            <a:off x="20" y="10"/>
            <a:ext cx="12191981" cy="6857990"/>
          </a:xfrm>
          <a:prstGeom prst="rect">
            <a:avLst/>
          </a:prstGeom>
        </p:spPr>
      </p:pic>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B0F6CB0F-4CDF-4F3E-8C86-AE09A1A43E73}"/>
              </a:ext>
            </a:extLst>
          </p:cNvPr>
          <p:cNvGraphicFramePr/>
          <p:nvPr>
            <p:extLst>
              <p:ext uri="{D42A27DB-BD31-4B8C-83A1-F6EECF244321}">
                <p14:modId xmlns:p14="http://schemas.microsoft.com/office/powerpoint/2010/main" val="2980987441"/>
              </p:ext>
            </p:extLst>
          </p:nvPr>
        </p:nvGraphicFramePr>
        <p:xfrm>
          <a:off x="643467" y="1782981"/>
          <a:ext cx="6891187"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8656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Magnifying glass showing decling performance">
            <a:extLst>
              <a:ext uri="{FF2B5EF4-FFF2-40B4-BE49-F238E27FC236}">
                <a16:creationId xmlns:a16="http://schemas.microsoft.com/office/drawing/2014/main" id="{4B9A7036-3F93-4C16-BD75-7C32DE6DF977}"/>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20" name="Rectangle 1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02E72E6-3F33-408B-87F4-2FACF7A38AF9}"/>
              </a:ext>
            </a:extLst>
          </p:cNvPr>
          <p:cNvSpPr txBox="1"/>
          <p:nvPr/>
        </p:nvSpPr>
        <p:spPr>
          <a:xfrm>
            <a:off x="7760072" y="2619027"/>
            <a:ext cx="3822189" cy="3742762"/>
          </a:xfrm>
          <a:prstGeom prst="rect">
            <a:avLst/>
          </a:prstGeom>
        </p:spPr>
        <p:txBody>
          <a:bodyPr vert="horz" lIns="91440" tIns="45720" rIns="91440" bIns="45720" rtlCol="0">
            <a:normAutofit/>
          </a:bodyPr>
          <a:lstStyle/>
          <a:p>
            <a:pPr>
              <a:lnSpc>
                <a:spcPct val="90000"/>
              </a:lnSpc>
              <a:spcAft>
                <a:spcPts val="600"/>
              </a:spcAft>
            </a:pPr>
            <a:r>
              <a:rPr lang="en-US" sz="2000" dirty="0"/>
              <a:t>In the second section of this project, we need to define a performance metric so that the AI knows how well it performs, regression analysis will be used here. </a:t>
            </a:r>
          </a:p>
        </p:txBody>
      </p:sp>
    </p:spTree>
    <p:extLst>
      <p:ext uri="{BB962C8B-B14F-4D97-AF65-F5344CB8AC3E}">
        <p14:creationId xmlns:p14="http://schemas.microsoft.com/office/powerpoint/2010/main" val="2931054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519B70-68FC-4AA4-B55A-2C51AC4BBD51}"/>
              </a:ext>
            </a:extLst>
          </p:cNvPr>
          <p:cNvSpPr txBox="1"/>
          <p:nvPr/>
        </p:nvSpPr>
        <p:spPr>
          <a:xfrm>
            <a:off x="518474" y="1774372"/>
            <a:ext cx="4064409" cy="2754086"/>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dirty="0"/>
              <a:t>In the third section of this project, we'll take a look at several learning models' and testing performances on various subsets of training data.</a:t>
            </a:r>
          </a:p>
        </p:txBody>
      </p:sp>
      <p:pic>
        <p:nvPicPr>
          <p:cNvPr id="3" name="Picture 2" descr="Chart&#10;&#10;Description automatically generated">
            <a:extLst>
              <a:ext uri="{FF2B5EF4-FFF2-40B4-BE49-F238E27FC236}">
                <a16:creationId xmlns:a16="http://schemas.microsoft.com/office/drawing/2014/main" id="{188BD067-85DE-4867-BEA8-5054AAEFF9D3}"/>
              </a:ext>
            </a:extLst>
          </p:cNvPr>
          <p:cNvPicPr>
            <a:picLocks noChangeAspect="1"/>
          </p:cNvPicPr>
          <p:nvPr/>
        </p:nvPicPr>
        <p:blipFill>
          <a:blip r:embed="rId2"/>
          <a:stretch>
            <a:fillRect/>
          </a:stretch>
        </p:blipFill>
        <p:spPr>
          <a:xfrm>
            <a:off x="6038101" y="1140225"/>
            <a:ext cx="5510771" cy="4284623"/>
          </a:xfrm>
          <a:prstGeom prst="rect">
            <a:avLst/>
          </a:prstGeom>
        </p:spPr>
      </p:pic>
    </p:spTree>
    <p:extLst>
      <p:ext uri="{BB962C8B-B14F-4D97-AF65-F5344CB8AC3E}">
        <p14:creationId xmlns:p14="http://schemas.microsoft.com/office/powerpoint/2010/main" val="12754555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s and rulers">
            <a:extLst>
              <a:ext uri="{FF2B5EF4-FFF2-40B4-BE49-F238E27FC236}">
                <a16:creationId xmlns:a16="http://schemas.microsoft.com/office/drawing/2014/main" id="{11DDC617-562D-441B-A07C-A4C4120AB062}"/>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28651EB-8406-45E4-86BD-2FF8DEB9C8CF}"/>
              </a:ext>
            </a:extLst>
          </p:cNvPr>
          <p:cNvSpPr txBox="1"/>
          <p:nvPr/>
        </p:nvSpPr>
        <p:spPr>
          <a:xfrm>
            <a:off x="7531610" y="2434201"/>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In the final section of the project, we will construct a model and make a prediction.</a:t>
            </a:r>
          </a:p>
        </p:txBody>
      </p:sp>
    </p:spTree>
    <p:extLst>
      <p:ext uri="{BB962C8B-B14F-4D97-AF65-F5344CB8AC3E}">
        <p14:creationId xmlns:p14="http://schemas.microsoft.com/office/powerpoint/2010/main" val="182646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6">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8">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96A4FAB-1490-4645-BD1D-FE2D81972B54}"/>
              </a:ext>
            </a:extLst>
          </p:cNvPr>
          <p:cNvSpPr>
            <a:spLocks noGrp="1"/>
          </p:cNvSpPr>
          <p:nvPr>
            <p:ph type="title"/>
          </p:nvPr>
        </p:nvSpPr>
        <p:spPr>
          <a:xfrm>
            <a:off x="3853276" y="2968795"/>
            <a:ext cx="4700693" cy="891011"/>
          </a:xfrm>
        </p:spPr>
        <p:txBody>
          <a:bodyPr vert="horz" lIns="91440" tIns="45720" rIns="91440" bIns="45720" rtlCol="0" anchor="b">
            <a:normAutofit/>
          </a:bodyPr>
          <a:lstStyle/>
          <a:p>
            <a:pPr marR="0" lvl="0" hangingPunct="0">
              <a:lnSpc>
                <a:spcPts val="1500"/>
              </a:lnSpc>
              <a:spcBef>
                <a:spcPts val="1800"/>
              </a:spcBef>
              <a:spcAft>
                <a:spcPts val="1200"/>
              </a:spcAft>
              <a:tabLst>
                <a:tab pos="360045" algn="l"/>
              </a:tabLst>
            </a:pPr>
            <a:r>
              <a:rPr lang="en-US" sz="4800" b="1" dirty="0">
                <a:effectLst/>
                <a:latin typeface="Times New Roman" panose="02020603050405020304" pitchFamily="18" charset="0"/>
                <a:ea typeface="Times New Roman" panose="02020603050405020304" pitchFamily="18" charset="0"/>
              </a:rPr>
              <a:t>2. Related Works</a:t>
            </a:r>
          </a:p>
        </p:txBody>
      </p:sp>
      <p:sp>
        <p:nvSpPr>
          <p:cNvPr id="15" name="Arc 14">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318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9FA9BF-FB95-4A2E-8A82-A6A7B07A21D0}"/>
              </a:ext>
            </a:extLst>
          </p:cNvPr>
          <p:cNvSpPr>
            <a:spLocks noGrp="1"/>
          </p:cNvSpPr>
          <p:nvPr>
            <p:ph type="title"/>
          </p:nvPr>
        </p:nvSpPr>
        <p:spPr>
          <a:xfrm>
            <a:off x="1046746" y="586822"/>
            <a:ext cx="3560252" cy="1645920"/>
          </a:xfrm>
        </p:spPr>
        <p:txBody>
          <a:bodyPr>
            <a:normAutofit/>
          </a:bodyPr>
          <a:lstStyle/>
          <a:p>
            <a:r>
              <a:rPr lang="en-US" sz="3200" b="1">
                <a:effectLst/>
                <a:latin typeface="Linux Libertine"/>
                <a:ea typeface="Calibri" panose="020F0502020204030204" pitchFamily="34" charset="0"/>
              </a:rPr>
              <a:t>House </a:t>
            </a:r>
            <a:r>
              <a:rPr lang="en-US" sz="3200" b="1" dirty="0">
                <a:effectLst/>
                <a:latin typeface="Linux Libertine"/>
                <a:ea typeface="Calibri" panose="020F0502020204030204" pitchFamily="34" charset="0"/>
              </a:rPr>
              <a:t>Price Affecting Factors </a:t>
            </a:r>
            <a:br>
              <a:rPr lang="en-US" sz="3200" b="1" dirty="0">
                <a:effectLst/>
                <a:latin typeface="Linux Libertine"/>
                <a:ea typeface="Calibri" panose="020F0502020204030204" pitchFamily="34" charset="0"/>
              </a:rPr>
            </a:br>
            <a:endParaRPr lang="en-US" sz="3200" dirty="0"/>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F49B4DB-E221-4180-A860-08E1EB744591}"/>
              </a:ext>
            </a:extLst>
          </p:cNvPr>
          <p:cNvSpPr>
            <a:spLocks noGrp="1"/>
          </p:cNvSpPr>
          <p:nvPr>
            <p:ph idx="1"/>
          </p:nvPr>
        </p:nvSpPr>
        <p:spPr>
          <a:xfrm>
            <a:off x="5057357" y="814354"/>
            <a:ext cx="6644235" cy="2148444"/>
          </a:xfrm>
        </p:spPr>
        <p:txBody>
          <a:bodyPr anchor="ctr">
            <a:normAutofit/>
          </a:bodyPr>
          <a:lstStyle/>
          <a:p>
            <a:pPr marL="0" indent="0">
              <a:buNone/>
            </a:pPr>
            <a:r>
              <a:rPr lang="en-US" sz="1600" dirty="0">
                <a:effectLst/>
                <a:latin typeface="Times New Roman" panose="02020603050405020304" pitchFamily="18" charset="0"/>
                <a:ea typeface="Times New Roman" panose="02020603050405020304" pitchFamily="18" charset="0"/>
              </a:rPr>
              <a:t>There are several factors that affect house prices. In his research </a:t>
            </a:r>
            <a:r>
              <a:rPr lang="en-US" sz="1600" dirty="0" err="1">
                <a:effectLst/>
                <a:latin typeface="Times New Roman" panose="02020603050405020304" pitchFamily="18" charset="0"/>
                <a:ea typeface="Times New Roman" panose="02020603050405020304" pitchFamily="18" charset="0"/>
              </a:rPr>
              <a:t>Rahadi</a:t>
            </a:r>
            <a:r>
              <a:rPr lang="en-US" sz="1600" dirty="0">
                <a:effectLst/>
                <a:latin typeface="Times New Roman" panose="02020603050405020304" pitchFamily="18" charset="0"/>
                <a:ea typeface="Times New Roman" panose="02020603050405020304" pitchFamily="18" charset="0"/>
              </a:rPr>
              <a:t>, et al. [1] divide these factors into three main groups:</a:t>
            </a:r>
          </a:p>
          <a:p>
            <a:pPr lvl="1"/>
            <a:r>
              <a:rPr lang="en-US" sz="1400" dirty="0">
                <a:effectLst/>
                <a:latin typeface="Times New Roman" panose="02020603050405020304" pitchFamily="18" charset="0"/>
                <a:ea typeface="Times New Roman" panose="02020603050405020304" pitchFamily="18" charset="0"/>
              </a:rPr>
              <a:t>physical condition, concept and location. Physical conditions are properties possessed by a house that can be observed [2]. </a:t>
            </a:r>
          </a:p>
          <a:p>
            <a:pPr lvl="1"/>
            <a:r>
              <a:rPr lang="en-US" sz="1400" dirty="0">
                <a:effectLst/>
                <a:latin typeface="Times New Roman" panose="02020603050405020304" pitchFamily="18" charset="0"/>
                <a:ea typeface="Times New Roman" panose="02020603050405020304" pitchFamily="18" charset="0"/>
              </a:rPr>
              <a:t>The concept is an idea offered by developers who can attract potential buyers. </a:t>
            </a:r>
          </a:p>
          <a:p>
            <a:pPr lvl="1"/>
            <a:r>
              <a:rPr lang="en-US" sz="1400" dirty="0">
                <a:effectLst/>
                <a:latin typeface="Times New Roman" panose="02020603050405020304" pitchFamily="18" charset="0"/>
                <a:ea typeface="Times New Roman" panose="02020603050405020304" pitchFamily="18" charset="0"/>
              </a:rPr>
              <a:t>Location is an important factor because the location determines the ease of access to public facilities [4], [5]. </a:t>
            </a:r>
          </a:p>
          <a:p>
            <a:pPr marL="0" indent="0">
              <a:buNone/>
            </a:pPr>
            <a:endParaRPr lang="en-US" sz="2000" dirty="0">
              <a:effectLst/>
              <a:latin typeface="Times New Roman" panose="02020603050405020304" pitchFamily="18" charset="0"/>
              <a:ea typeface="Times New Roman" panose="02020603050405020304" pitchFamily="18" charset="0"/>
            </a:endParaRPr>
          </a:p>
          <a:p>
            <a:endParaRPr lang="en-US" sz="1400" dirty="0">
              <a:effectLst/>
              <a:latin typeface="Times New Roman" panose="02020603050405020304" pitchFamily="18" charset="0"/>
              <a:ea typeface="Times New Roman" panose="02020603050405020304" pitchFamily="18" charset="0"/>
            </a:endParaRPr>
          </a:p>
          <a:p>
            <a:endParaRPr lang="en-US" sz="1400" dirty="0"/>
          </a:p>
        </p:txBody>
      </p:sp>
      <p:pic>
        <p:nvPicPr>
          <p:cNvPr id="7" name="Picture 6" descr="A screenshot of a computer&#10;&#10;Description automatically generated with low confidence">
            <a:extLst>
              <a:ext uri="{FF2B5EF4-FFF2-40B4-BE49-F238E27FC236}">
                <a16:creationId xmlns:a16="http://schemas.microsoft.com/office/drawing/2014/main" id="{B64337D1-D37A-4D97-BBB1-28CD9B85733E}"/>
              </a:ext>
            </a:extLst>
          </p:cNvPr>
          <p:cNvPicPr>
            <a:picLocks noChangeAspect="1"/>
          </p:cNvPicPr>
          <p:nvPr/>
        </p:nvPicPr>
        <p:blipFill>
          <a:blip r:embed="rId2"/>
          <a:stretch>
            <a:fillRect/>
          </a:stretch>
        </p:blipFill>
        <p:spPr>
          <a:xfrm>
            <a:off x="557784" y="3471153"/>
            <a:ext cx="11164824" cy="2009670"/>
          </a:xfrm>
          <a:prstGeom prst="rect">
            <a:avLst/>
          </a:prstGeom>
        </p:spPr>
      </p:pic>
      <p:sp>
        <p:nvSpPr>
          <p:cNvPr id="33" name="TextBox 32">
            <a:extLst>
              <a:ext uri="{FF2B5EF4-FFF2-40B4-BE49-F238E27FC236}">
                <a16:creationId xmlns:a16="http://schemas.microsoft.com/office/drawing/2014/main" id="{0CFDD42A-2DB8-4716-80A5-20E765EE8402}"/>
              </a:ext>
            </a:extLst>
          </p:cNvPr>
          <p:cNvSpPr txBox="1"/>
          <p:nvPr/>
        </p:nvSpPr>
        <p:spPr>
          <a:xfrm>
            <a:off x="3048699" y="3053985"/>
            <a:ext cx="609460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TABLE I. HOUSE PRICE AFFECTING FACTORS</a:t>
            </a:r>
          </a:p>
        </p:txBody>
      </p:sp>
    </p:spTree>
    <p:extLst>
      <p:ext uri="{BB962C8B-B14F-4D97-AF65-F5344CB8AC3E}">
        <p14:creationId xmlns:p14="http://schemas.microsoft.com/office/powerpoint/2010/main" val="531017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1051</Words>
  <Application>Microsoft Office PowerPoint</Application>
  <PresentationFormat>Widescreen</PresentationFormat>
  <Paragraphs>83</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Linux Libertine</vt:lpstr>
      <vt:lpstr>Times New Roman</vt:lpstr>
      <vt:lpstr>Office Theme</vt:lpstr>
      <vt:lpstr> Project name: Predicting Housing Prices   </vt:lpstr>
      <vt:lpstr>Table of content</vt:lpstr>
      <vt:lpstr>1. Introduction / Overview of System / Background</vt:lpstr>
      <vt:lpstr>PowerPoint Presentation</vt:lpstr>
      <vt:lpstr>PowerPoint Presentation</vt:lpstr>
      <vt:lpstr>PowerPoint Presentation</vt:lpstr>
      <vt:lpstr>PowerPoint Presentation</vt:lpstr>
      <vt:lpstr>2. Related Works</vt:lpstr>
      <vt:lpstr>House Price Affecting Factors  </vt:lpstr>
      <vt:lpstr> </vt:lpstr>
      <vt:lpstr>3. The proposed model / Algorithm / Steps of the Algorithm / System </vt:lpstr>
      <vt:lpstr>PowerPoint Presentation</vt:lpstr>
      <vt:lpstr>Step 1. Collect data sets from UCI website </vt:lpstr>
      <vt:lpstr>Step 2: Exploring the datasets</vt:lpstr>
      <vt:lpstr>Step 3: Feature Observation</vt:lpstr>
      <vt:lpstr>Step 4 &amp; 5: Polynomial Features Transform &amp; Normalize the Polynomial Features</vt:lpstr>
      <vt:lpstr>Step 6: Implementation: Shuffle and Split Data</vt:lpstr>
      <vt:lpstr>Step 7. Calculate weights from the datasets</vt:lpstr>
      <vt:lpstr>Step 8. Calculate predict price from given data and final weight</vt:lpstr>
      <vt:lpstr>4. Experiments and results / Evaluation  </vt:lpstr>
      <vt:lpstr>Testing method</vt:lpstr>
      <vt:lpstr>Experimental results</vt:lpstr>
      <vt:lpstr>5.Conclusion  </vt:lpstr>
      <vt:lpstr>PowerPoint Presentation</vt:lpstr>
      <vt:lpstr>Thank you for listening! Do you have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name: Predicting Housing Prices   </dc:title>
  <dc:creator>TONG THANH VINH 20194884</dc:creator>
  <cp:lastModifiedBy>TONG THANH VINH 20194884</cp:lastModifiedBy>
  <cp:revision>2</cp:revision>
  <dcterms:created xsi:type="dcterms:W3CDTF">2022-01-05T14:10:44Z</dcterms:created>
  <dcterms:modified xsi:type="dcterms:W3CDTF">2022-01-20T03:13:15Z</dcterms:modified>
</cp:coreProperties>
</file>