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ue5qPUAp26jy/OhGmieMR1pD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880430" y="583345"/>
            <a:ext cx="7160357" cy="41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Play"/>
              <a:buNone/>
            </a:pPr>
            <a:r>
              <a:rPr lang="en-US" sz="7400">
                <a:solidFill>
                  <a:srgbClr val="FFFFFF"/>
                </a:solidFill>
              </a:rPr>
              <a:t>Prediction of fine particulate matter (PM</a:t>
            </a:r>
            <a:r>
              <a:rPr baseline="-25000" lang="en-US" sz="7400">
                <a:solidFill>
                  <a:srgbClr val="FFFFFF"/>
                </a:solidFill>
              </a:rPr>
              <a:t>2.5</a:t>
            </a:r>
            <a:r>
              <a:rPr lang="en-US" sz="7400">
                <a:solidFill>
                  <a:srgbClr val="FFFFFF"/>
                </a:solidFill>
              </a:rPr>
              <a:t>) concentrations </a:t>
            </a:r>
            <a:endParaRPr sz="7400">
              <a:solidFill>
                <a:srgbClr val="FFFFFF"/>
              </a:solidFill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474359" y="583345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833139" y="812640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3458819" y="1037066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10836425" y="5636680"/>
            <a:ext cx="151536" cy="151536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45175" y="6096759"/>
            <a:ext cx="108625" cy="108625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554288" y="6238029"/>
            <a:ext cx="95759" cy="95759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800993"/>
            <a:ext cx="3687491" cy="1594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Data </a:t>
            </a:r>
            <a:endParaRPr b="1" sz="3200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5291540" y="372936"/>
            <a:ext cx="6012254" cy="1766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Target: cột PM2.5_s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Dự đoán nồng độ PM</a:t>
            </a:r>
            <a:r>
              <a:rPr baseline="-25000" lang="en-US" sz="2000"/>
              <a:t>2.5</a:t>
            </a:r>
            <a:r>
              <a:rPr lang="en-US" sz="2000"/>
              <a:t> dựa vào các biến thời gian và điều kiện thời tiết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Data thu thập tại Tp.HCM từ năm 2018-2023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Training set: 2018-2021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Test set: 2022 và 2023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A screenshot of a computer&#10;&#10;Description automatically generated" id="99" name="Google Shape;99;p2"/>
          <p:cNvPicPr preferRelativeResize="0"/>
          <p:nvPr/>
        </p:nvPicPr>
        <p:blipFill rotWithShape="1">
          <a:blip r:embed="rId3">
            <a:alphaModFix/>
          </a:blip>
          <a:srcRect b="11642" l="0" r="0" t="0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1" name="Google Shape;101;p2"/>
            <p:cNvSpPr/>
            <p:nvPr/>
          </p:nvSpPr>
          <p:spPr>
            <a:xfrm flipH="1" rot="5400000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0">
                  <a:srgbClr val="A02B93">
                    <a:alpha val="0"/>
                  </a:srgbClr>
                </a:gs>
                <a:gs pos="19000">
                  <a:srgbClr val="A02B93">
                    <a:alpha val="0"/>
                  </a:srgbClr>
                </a:gs>
                <a:gs pos="100000">
                  <a:srgbClr val="D86CCC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1188069" y="381935"/>
            <a:ext cx="4008583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Play"/>
              <a:buNone/>
            </a:pPr>
            <a:r>
              <a:rPr b="1" lang="en-US" sz="8000">
                <a:solidFill>
                  <a:srgbClr val="FFFFFF"/>
                </a:solidFill>
              </a:rPr>
              <a:t>Models</a:t>
            </a:r>
            <a:endParaRPr b="1" sz="8000">
              <a:solidFill>
                <a:srgbClr val="FFFFFF"/>
              </a:solidFill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613892" y="554152"/>
            <a:ext cx="574177" cy="1075866"/>
            <a:chOff x="613892" y="554152"/>
            <a:chExt cx="574177" cy="1075866"/>
          </a:xfrm>
        </p:grpSpPr>
        <p:sp>
          <p:nvSpPr>
            <p:cNvPr id="111" name="Google Shape;111;p3"/>
            <p:cNvSpPr/>
            <p:nvPr/>
          </p:nvSpPr>
          <p:spPr>
            <a:xfrm>
              <a:off x="633061" y="554152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75643" y="837005"/>
              <a:ext cx="112426" cy="112426"/>
            </a:xfrm>
            <a:custGeom>
              <a:rect b="b" l="l" r="r" t="t"/>
              <a:pathLst>
                <a:path extrusionOk="0" h="112426" w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3892" y="1472473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6297233" y="518400"/>
            <a:ext cx="4771607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Dùng dữ liệu PM</a:t>
            </a:r>
            <a:r>
              <a:rPr baseline="-25000" lang="en-US" sz="2000">
                <a:solidFill>
                  <a:schemeClr val="dk1"/>
                </a:solidFill>
              </a:rPr>
              <a:t>2.5</a:t>
            </a:r>
            <a:r>
              <a:rPr lang="en-US" sz="2000">
                <a:solidFill>
                  <a:schemeClr val="dk1"/>
                </a:solidFill>
              </a:rPr>
              <a:t> concentrations của 6 giờ, 12 giờ, và 24 giờ trước đó để dự đoán cho 1 giờ tiếp theo. (</a:t>
            </a:r>
            <a:r>
              <a:rPr i="1" lang="en-US" sz="2000">
                <a:solidFill>
                  <a:schemeClr val="dk1"/>
                </a:solidFill>
              </a:rPr>
              <a:t>series to supervised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Target: PM2.5 concentrations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Input: Year, Month, Day, Hour, các biến thời tiết, PM</a:t>
            </a:r>
            <a:r>
              <a:rPr baseline="-25000" lang="en-US" sz="2000">
                <a:solidFill>
                  <a:schemeClr val="dk1"/>
                </a:solidFill>
              </a:rPr>
              <a:t>2.5</a:t>
            </a:r>
            <a:r>
              <a:rPr lang="en-US" sz="2000">
                <a:solidFill>
                  <a:schemeClr val="dk1"/>
                </a:solidFill>
              </a:rPr>
              <a:t> concentrations của 6/12/24 giờ trước đó.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Các biến thời tiết: wd: wind direction; ws: wind speed; rainfall: lượng mưa; lowleaf: diện tích lá cây; temp: nhiệt độ không khí; uvb: chỉ số UV; </a:t>
            </a:r>
            <a:endParaRPr/>
          </a:p>
        </p:txBody>
      </p:sp>
      <p:cxnSp>
        <p:nvCxnSpPr>
          <p:cNvPr id="115" name="Google Shape;115;p3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471489" y="381935"/>
            <a:ext cx="4725164" cy="597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Play"/>
              <a:buNone/>
            </a:pPr>
            <a:r>
              <a:rPr lang="en-US" sz="8000">
                <a:solidFill>
                  <a:srgbClr val="FFFFFF"/>
                </a:solidFill>
              </a:rPr>
              <a:t>Models 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(5 models)</a:t>
            </a:r>
            <a:endParaRPr sz="8000">
              <a:solidFill>
                <a:srgbClr val="FFFFFF"/>
              </a:solidFill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13892" y="554152"/>
            <a:ext cx="574177" cy="1075866"/>
            <a:chOff x="613892" y="554152"/>
            <a:chExt cx="574177" cy="1075866"/>
          </a:xfrm>
        </p:grpSpPr>
        <p:sp>
          <p:nvSpPr>
            <p:cNvPr id="124" name="Google Shape;124;p4"/>
            <p:cNvSpPr/>
            <p:nvPr/>
          </p:nvSpPr>
          <p:spPr>
            <a:xfrm>
              <a:off x="633061" y="554152"/>
              <a:ext cx="171515" cy="171515"/>
            </a:xfrm>
            <a:custGeom>
              <a:rect b="b" l="l" r="r" t="t"/>
              <a:pathLst>
                <a:path extrusionOk="0" h="171515" w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075643" y="837005"/>
              <a:ext cx="112426" cy="112426"/>
            </a:xfrm>
            <a:custGeom>
              <a:rect b="b" l="l" r="r" t="t"/>
              <a:pathLst>
                <a:path extrusionOk="0" h="112426" w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13892" y="1472473"/>
              <a:ext cx="157545" cy="157545"/>
            </a:xfrm>
            <a:custGeom>
              <a:rect b="b" l="l" r="r" t="t"/>
              <a:pathLst>
                <a:path extrusionOk="0" h="157545" w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6297233" y="518400"/>
            <a:ext cx="5261706" cy="5837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Linear regression, SVR + linear, SVR + poly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CNN 🡪 </a:t>
            </a:r>
            <a:r>
              <a:rPr lang="en-US" sz="2200">
                <a:solidFill>
                  <a:schemeClr val="dk1"/>
                </a:solidFill>
              </a:rPr>
              <a:t>Nhóm tự code</a:t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b="1" lang="en-US" sz="2200">
                <a:solidFill>
                  <a:schemeClr val="dk1"/>
                </a:solidFill>
              </a:rPr>
              <a:t>CNN+Bi-LSTM ho</a:t>
            </a:r>
            <a:r>
              <a:rPr b="1" lang="en-US" sz="2200"/>
              <a:t>ặc CNN+LSTM </a:t>
            </a:r>
            <a:br>
              <a:rPr b="1" lang="en-US" sz="2200"/>
            </a:br>
            <a:r>
              <a:rPr lang="en-US" sz="2200">
                <a:solidFill>
                  <a:schemeClr val="dk1"/>
                </a:solidFill>
              </a:rPr>
              <a:t>🡪 Nhóm cải tiến</a:t>
            </a:r>
            <a:r>
              <a:rPr lang="en-US" sz="2200"/>
              <a:t> </a:t>
            </a:r>
            <a:r>
              <a:rPr lang="en-US" sz="2200">
                <a:solidFill>
                  <a:schemeClr val="dk1"/>
                </a:solidFill>
              </a:rPr>
              <a:t>để model performance tốt hơn</a:t>
            </a:r>
            <a:endParaRPr sz="2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Evaluation metrics</a:t>
            </a:r>
            <a:r>
              <a:rPr lang="en-US" sz="2000">
                <a:solidFill>
                  <a:schemeClr val="dk1"/>
                </a:solidFill>
              </a:rPr>
              <a:t>: RMSE, MAE, R2 </a:t>
            </a:r>
            <a:endParaRPr sz="2000">
              <a:solidFill>
                <a:schemeClr val="dk1"/>
              </a:solidFill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11586162" y="3610394"/>
            <a:ext cx="0" cy="3238728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2024-09-30T15:09:10Z</dcterms:created>
  <dc:creator>Tuyet Nam</dc:creator>
</cp:coreProperties>
</file>