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618"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2/13/2023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DDE4-0762-4E06-96D6-63E8D94FC91A}"/>
              </a:ext>
            </a:extLst>
          </p:cNvPr>
          <p:cNvSpPr>
            <a:spLocks noGrp="1"/>
          </p:cNvSpPr>
          <p:nvPr>
            <p:ph type="ctrTitle"/>
          </p:nvPr>
        </p:nvSpPr>
        <p:spPr>
          <a:xfrm>
            <a:off x="0" y="61574"/>
            <a:ext cx="12192000" cy="1908846"/>
          </a:xfrm>
        </p:spPr>
        <p:txBody>
          <a:bodyPr/>
          <a:lstStyle/>
          <a:p>
            <a:pPr algn="ctr"/>
            <a:r>
              <a:rPr lang="en-US">
                <a:latin typeface="Times New Roman" panose="02020603050405020304" pitchFamily="18" charset="0"/>
                <a:cs typeface="Times New Roman" panose="02020603050405020304" pitchFamily="18" charset="0"/>
              </a:rPr>
              <a:t>Bài 4: So sánh yêu cầu của nghề và khả năng của bản thân</a:t>
            </a:r>
          </a:p>
        </p:txBody>
      </p:sp>
      <p:sp>
        <p:nvSpPr>
          <p:cNvPr id="3" name="Subtitle 2">
            <a:extLst>
              <a:ext uri="{FF2B5EF4-FFF2-40B4-BE49-F238E27FC236}">
                <a16:creationId xmlns:a16="http://schemas.microsoft.com/office/drawing/2014/main" id="{CF8C332A-3582-408B-8943-ACA2654E3A1D}"/>
              </a:ext>
            </a:extLst>
          </p:cNvPr>
          <p:cNvSpPr>
            <a:spLocks noGrp="1"/>
          </p:cNvSpPr>
          <p:nvPr>
            <p:ph type="subTitle" idx="1"/>
          </p:nvPr>
        </p:nvSpPr>
        <p:spPr>
          <a:xfrm>
            <a:off x="803563" y="2479964"/>
            <a:ext cx="10945091" cy="3865417"/>
          </a:xfrm>
        </p:spPr>
        <p:txBody>
          <a:bodyPr>
            <a:normAutofit/>
          </a:bodyPr>
          <a:lstStyle/>
          <a:p>
            <a:pPr algn="l"/>
            <a:r>
              <a:rPr lang="en-US" sz="2800"/>
              <a:t>1.Kỹ năng ng</a:t>
            </a:r>
            <a:r>
              <a:rPr lang="vi-VN" sz="2800"/>
              <a:t>ư</a:t>
            </a:r>
            <a:r>
              <a:rPr lang="en-US" sz="2800"/>
              <a:t>ời học</a:t>
            </a:r>
          </a:p>
          <a:p>
            <a:pPr algn="l"/>
            <a:r>
              <a:rPr lang="en-US" sz="2800"/>
              <a:t>2.Năng khiếu ảnh h</a:t>
            </a:r>
            <a:r>
              <a:rPr lang="vi-VN" sz="2800"/>
              <a:t>ư</a:t>
            </a:r>
            <a:r>
              <a:rPr lang="en-US" sz="2800"/>
              <a:t>ởng ntn </a:t>
            </a:r>
          </a:p>
          <a:p>
            <a:pPr algn="l"/>
            <a:r>
              <a:rPr lang="en-US" sz="2400">
                <a:latin typeface="Bahnschrift SemiLight" panose="020B0502040204020203" pitchFamily="34" charset="0"/>
                <a:cs typeface="Times New Roman" panose="02020603050405020304" pitchFamily="18" charset="0"/>
              </a:rPr>
              <a:t>3.tầm quan trọng của thái độ ng</a:t>
            </a:r>
            <a:r>
              <a:rPr lang="vi-VN" sz="2400">
                <a:latin typeface="Bahnschrift SemiLight" panose="020B0502040204020203" pitchFamily="34" charset="0"/>
                <a:cs typeface="Times New Roman" panose="02020603050405020304" pitchFamily="18" charset="0"/>
              </a:rPr>
              <a:t>ư</a:t>
            </a:r>
            <a:r>
              <a:rPr lang="en-US" sz="2400">
                <a:latin typeface="Bahnschrift SemiLight" panose="020B0502040204020203" pitchFamily="34" charset="0"/>
                <a:cs typeface="Times New Roman" panose="02020603050405020304" pitchFamily="18" charset="0"/>
              </a:rPr>
              <a:t>ời học</a:t>
            </a:r>
            <a:endParaRPr lang="en-US" sz="2400">
              <a:latin typeface="Bahnschrift SemiLight" panose="020B0502040204020203" pitchFamily="34" charset="0"/>
            </a:endParaRPr>
          </a:p>
        </p:txBody>
      </p:sp>
    </p:spTree>
    <p:extLst>
      <p:ext uri="{BB962C8B-B14F-4D97-AF65-F5344CB8AC3E}">
        <p14:creationId xmlns:p14="http://schemas.microsoft.com/office/powerpoint/2010/main" val="330093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2BD1-0D68-49DD-A272-4E3BFDA805AF}"/>
              </a:ext>
            </a:extLst>
          </p:cNvPr>
          <p:cNvSpPr>
            <a:spLocks noGrp="1"/>
          </p:cNvSpPr>
          <p:nvPr>
            <p:ph type="title"/>
          </p:nvPr>
        </p:nvSpPr>
        <p:spPr/>
        <p:txBody>
          <a:bodyPr/>
          <a:lstStyle/>
          <a:p>
            <a:r>
              <a:rPr lang="en-US">
                <a:solidFill>
                  <a:srgbClr val="FF0000"/>
                </a:solidFill>
                <a:latin typeface="Times New Roman" panose="02020603050405020304" pitchFamily="18" charset="0"/>
                <a:cs typeface="Times New Roman" panose="02020603050405020304" pitchFamily="18" charset="0"/>
              </a:rPr>
              <a:t>Khái niệm kỹ năng</a:t>
            </a:r>
          </a:p>
        </p:txBody>
      </p:sp>
      <p:sp>
        <p:nvSpPr>
          <p:cNvPr id="3" name="Content Placeholder 2">
            <a:extLst>
              <a:ext uri="{FF2B5EF4-FFF2-40B4-BE49-F238E27FC236}">
                <a16:creationId xmlns:a16="http://schemas.microsoft.com/office/drawing/2014/main" id="{0C46F1E1-F8CF-478B-9E2C-1C84E549F730}"/>
              </a:ext>
            </a:extLst>
          </p:cNvPr>
          <p:cNvSpPr>
            <a:spLocks noGrp="1"/>
          </p:cNvSpPr>
          <p:nvPr>
            <p:ph idx="1"/>
          </p:nvPr>
        </p:nvSpPr>
        <p:spPr/>
        <p:txBody>
          <a:bodyPr/>
          <a:lstStyle/>
          <a:p>
            <a:r>
              <a:rPr lang="en-US"/>
              <a:t>Kyyx năng là sự thành thạo bạn phát triển thông qua đào tạo hoặc kinh nghiệm. Để họ đề cập đến khả ăng áp dụng kiến thức vào các tình huống cụ thể và thực tế. Kỹ năng không thể đ</a:t>
            </a:r>
            <a:r>
              <a:rPr lang="vi-VN"/>
              <a:t>ư</a:t>
            </a:r>
            <a:r>
              <a:rPr lang="en-US"/>
              <a:t>ợc phát triển mà không cần thực hành . Ví dụ, một kỹ năng xã hội cá nhan đ</a:t>
            </a:r>
            <a:r>
              <a:rPr lang="vi-VN"/>
              <a:t>ư</a:t>
            </a:r>
            <a:r>
              <a:rPr lang="en-US"/>
              <a:t>ợc phát triển thông qua t</a:t>
            </a:r>
            <a:r>
              <a:rPr lang="vi-VN"/>
              <a:t>ư</a:t>
            </a:r>
            <a:r>
              <a:rPr lang="en-US"/>
              <a:t>ơng tác với mọi ng</a:t>
            </a:r>
            <a:r>
              <a:rPr lang="vi-VN"/>
              <a:t>ư</a:t>
            </a:r>
            <a:r>
              <a:rPr lang="en-US"/>
              <a:t>ời – bằng cách quan sát , lắng nghe và nói. Kỹ năng chỉ có thể đ</a:t>
            </a:r>
            <a:r>
              <a:rPr lang="vi-VN"/>
              <a:t>ư</a:t>
            </a:r>
            <a:r>
              <a:rPr lang="en-US"/>
              <a:t>ợc làm chủthong qua thử nghiệm và lỗi  </a:t>
            </a:r>
          </a:p>
        </p:txBody>
      </p:sp>
    </p:spTree>
    <p:extLst>
      <p:ext uri="{BB962C8B-B14F-4D97-AF65-F5344CB8AC3E}">
        <p14:creationId xmlns:p14="http://schemas.microsoft.com/office/powerpoint/2010/main" val="398928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2BD1-0D68-49DD-A272-4E3BFDA805AF}"/>
              </a:ext>
            </a:extLst>
          </p:cNvPr>
          <p:cNvSpPr>
            <a:spLocks noGrp="1"/>
          </p:cNvSpPr>
          <p:nvPr>
            <p:ph type="title"/>
          </p:nvPr>
        </p:nvSpPr>
        <p:spPr/>
        <p:txBody>
          <a:bodyPr/>
          <a:lstStyle/>
          <a:p>
            <a:r>
              <a:rPr lang="en-US">
                <a:solidFill>
                  <a:srgbClr val="FF0000"/>
                </a:solidFill>
                <a:latin typeface="Times New Roman" panose="02020603050405020304" pitchFamily="18" charset="0"/>
                <a:cs typeface="Times New Roman" panose="02020603050405020304" pitchFamily="18" charset="0"/>
              </a:rPr>
              <a:t>Ph</a:t>
            </a:r>
            <a:r>
              <a:rPr lang="vi-VN">
                <a:solidFill>
                  <a:srgbClr val="FF0000"/>
                </a:solidFill>
                <a:latin typeface="Times New Roman" panose="02020603050405020304" pitchFamily="18" charset="0"/>
                <a:cs typeface="Times New Roman" panose="02020603050405020304" pitchFamily="18" charset="0"/>
              </a:rPr>
              <a:t>ư</a:t>
            </a:r>
            <a:r>
              <a:rPr lang="en-US">
                <a:solidFill>
                  <a:srgbClr val="FF0000"/>
                </a:solidFill>
                <a:latin typeface="Times New Roman" panose="02020603050405020304" pitchFamily="18" charset="0"/>
                <a:cs typeface="Times New Roman" panose="02020603050405020304" pitchFamily="18" charset="0"/>
              </a:rPr>
              <a:t>ơng pháp để hình thành kỹ năng </a:t>
            </a:r>
          </a:p>
        </p:txBody>
      </p:sp>
      <p:sp>
        <p:nvSpPr>
          <p:cNvPr id="3" name="Content Placeholder 2">
            <a:extLst>
              <a:ext uri="{FF2B5EF4-FFF2-40B4-BE49-F238E27FC236}">
                <a16:creationId xmlns:a16="http://schemas.microsoft.com/office/drawing/2014/main" id="{0C46F1E1-F8CF-478B-9E2C-1C84E549F730}"/>
              </a:ext>
            </a:extLst>
          </p:cNvPr>
          <p:cNvSpPr>
            <a:spLocks noGrp="1"/>
          </p:cNvSpPr>
          <p:nvPr>
            <p:ph idx="1"/>
          </p:nvPr>
        </p:nvSpPr>
        <p:spPr>
          <a:xfrm>
            <a:off x="685801" y="1710017"/>
            <a:ext cx="10131425" cy="3437965"/>
          </a:xfrm>
        </p:spPr>
        <p:txBody>
          <a:bodyPr/>
          <a:lstStyle/>
          <a:p>
            <a:r>
              <a:rPr lang="vi-VN"/>
              <a:t>Phương pháp để hình thành là năng . Giúp sinh viên biết cách tìm tôi để nhận xét ra yếu tố đã cho, yếu tố phái tim và mối quan hệ giữa chúng. </a:t>
            </a:r>
            <a:endParaRPr lang="en-US"/>
          </a:p>
          <a:p>
            <a:r>
              <a:rPr lang="vi-VN"/>
              <a:t> Giúp sinh viên hình thành một mô hình khái quát để giải quyết các bài tập, các đối tượng cùng loại.</a:t>
            </a:r>
            <a:endParaRPr lang="en-US"/>
          </a:p>
          <a:p>
            <a:r>
              <a:rPr lang="vi-VN"/>
              <a:t>Xác lập được mối liên quan giữa bài tập mô hình khái quát và các kiến thức tương xứng.</a:t>
            </a:r>
            <a:endParaRPr lang="en-US"/>
          </a:p>
        </p:txBody>
      </p:sp>
    </p:spTree>
    <p:extLst>
      <p:ext uri="{BB962C8B-B14F-4D97-AF65-F5344CB8AC3E}">
        <p14:creationId xmlns:p14="http://schemas.microsoft.com/office/powerpoint/2010/main" val="269167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2BD1-0D68-49DD-A272-4E3BFDA805AF}"/>
              </a:ext>
            </a:extLst>
          </p:cNvPr>
          <p:cNvSpPr>
            <a:spLocks noGrp="1"/>
          </p:cNvSpPr>
          <p:nvPr>
            <p:ph type="title"/>
          </p:nvPr>
        </p:nvSpPr>
        <p:spPr/>
        <p:txBody>
          <a:bodyPr>
            <a:normAutofit/>
          </a:bodyPr>
          <a:lstStyle/>
          <a:p>
            <a:r>
              <a:rPr lang="vi-VN" sz="3200">
                <a:solidFill>
                  <a:srgbClr val="FF0000"/>
                </a:solidFill>
              </a:rPr>
              <a:t>2. Năng khiếu ảnh hưởng ntn tới người đọc</a:t>
            </a:r>
            <a:endParaRPr lang="en-US" sz="320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46F1E1-F8CF-478B-9E2C-1C84E549F730}"/>
              </a:ext>
            </a:extLst>
          </p:cNvPr>
          <p:cNvSpPr>
            <a:spLocks noGrp="1"/>
          </p:cNvSpPr>
          <p:nvPr>
            <p:ph idx="1"/>
          </p:nvPr>
        </p:nvSpPr>
        <p:spPr>
          <a:xfrm>
            <a:off x="685801" y="1710017"/>
            <a:ext cx="10131425" cy="3437965"/>
          </a:xfrm>
        </p:spPr>
        <p:txBody>
          <a:bodyPr/>
          <a:lstStyle/>
          <a:p>
            <a:r>
              <a:rPr lang="vi-VN"/>
              <a:t>Năng khiếu của các bé cũng hình thành từ sự phát triển trong quá trình trẻ học tập, có năng khiếu bẩm sinh, sinh ra các bạn đã có sự vượt trội về nó và có năng khiếu mà theo thời gian mà các bé được nuôi dưỡng. Năng khiếu bản thân là lợi thế giúp các bạn có nhiều cơ hội tốt trong cuộc sống</a:t>
            </a:r>
            <a:endParaRPr lang="en-US"/>
          </a:p>
        </p:txBody>
      </p:sp>
    </p:spTree>
    <p:extLst>
      <p:ext uri="{BB962C8B-B14F-4D97-AF65-F5344CB8AC3E}">
        <p14:creationId xmlns:p14="http://schemas.microsoft.com/office/powerpoint/2010/main" val="31019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2BD1-0D68-49DD-A272-4E3BFDA805AF}"/>
              </a:ext>
            </a:extLst>
          </p:cNvPr>
          <p:cNvSpPr>
            <a:spLocks noGrp="1"/>
          </p:cNvSpPr>
          <p:nvPr>
            <p:ph type="title"/>
          </p:nvPr>
        </p:nvSpPr>
        <p:spPr/>
        <p:txBody>
          <a:bodyPr>
            <a:normAutofit/>
          </a:bodyPr>
          <a:lstStyle/>
          <a:p>
            <a:r>
              <a:rPr lang="en-US" sz="3200">
                <a:solidFill>
                  <a:srgbClr val="FF0000"/>
                </a:solidFill>
                <a:latin typeface="Times New Roman" panose="02020603050405020304" pitchFamily="18" charset="0"/>
                <a:cs typeface="Times New Roman" panose="02020603050405020304" pitchFamily="18" charset="0"/>
              </a:rPr>
              <a:t>3. tầm quan trọng của thái độ ng</a:t>
            </a:r>
            <a:r>
              <a:rPr lang="vi-VN" sz="3200">
                <a:solidFill>
                  <a:srgbClr val="FF0000"/>
                </a:solidFill>
                <a:latin typeface="Times New Roman" panose="02020603050405020304" pitchFamily="18" charset="0"/>
                <a:cs typeface="Times New Roman" panose="02020603050405020304" pitchFamily="18" charset="0"/>
              </a:rPr>
              <a:t>ư</a:t>
            </a:r>
            <a:r>
              <a:rPr lang="en-US" sz="3200">
                <a:solidFill>
                  <a:srgbClr val="FF0000"/>
                </a:solidFill>
                <a:latin typeface="Times New Roman" panose="02020603050405020304" pitchFamily="18" charset="0"/>
                <a:cs typeface="Times New Roman" panose="02020603050405020304" pitchFamily="18" charset="0"/>
              </a:rPr>
              <a:t>ời học</a:t>
            </a:r>
          </a:p>
        </p:txBody>
      </p:sp>
      <p:sp>
        <p:nvSpPr>
          <p:cNvPr id="3" name="Content Placeholder 2">
            <a:extLst>
              <a:ext uri="{FF2B5EF4-FFF2-40B4-BE49-F238E27FC236}">
                <a16:creationId xmlns:a16="http://schemas.microsoft.com/office/drawing/2014/main" id="{0C46F1E1-F8CF-478B-9E2C-1C84E549F730}"/>
              </a:ext>
            </a:extLst>
          </p:cNvPr>
          <p:cNvSpPr>
            <a:spLocks noGrp="1"/>
          </p:cNvSpPr>
          <p:nvPr>
            <p:ph idx="1"/>
          </p:nvPr>
        </p:nvSpPr>
        <p:spPr>
          <a:xfrm>
            <a:off x="685801" y="1710017"/>
            <a:ext cx="10131425" cy="3437965"/>
          </a:xfrm>
        </p:spPr>
        <p:txBody>
          <a:bodyPr/>
          <a:lstStyle/>
          <a:p>
            <a:r>
              <a:rPr lang="vi-VN"/>
              <a:t>Thái độ là gì ? </a:t>
            </a:r>
            <a:endParaRPr lang="en-US"/>
          </a:p>
          <a:p>
            <a:r>
              <a:rPr lang="vi-VN"/>
              <a:t>Thái độ là một trạng thái cảm xúc được thể hiện thành hành vi của con người. Thông qua các hành vi về mặt cử chỉ, lời nói, hành động cử chỉ và nét mặt; họ thực hiện việc phát biểu, nhật xét và đánh giá, cũng như phản ứng với thế giới xung quanh.</a:t>
            </a:r>
            <a:endParaRPr lang="en-US"/>
          </a:p>
        </p:txBody>
      </p:sp>
    </p:spTree>
    <p:extLst>
      <p:ext uri="{BB962C8B-B14F-4D97-AF65-F5344CB8AC3E}">
        <p14:creationId xmlns:p14="http://schemas.microsoft.com/office/powerpoint/2010/main" val="10520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2BD1-0D68-49DD-A272-4E3BFDA805AF}"/>
              </a:ext>
            </a:extLst>
          </p:cNvPr>
          <p:cNvSpPr>
            <a:spLocks noGrp="1"/>
          </p:cNvSpPr>
          <p:nvPr>
            <p:ph type="title"/>
          </p:nvPr>
        </p:nvSpPr>
        <p:spPr/>
        <p:txBody>
          <a:bodyPr>
            <a:normAutofit/>
          </a:bodyPr>
          <a:lstStyle/>
          <a:p>
            <a:r>
              <a:rPr lang="en-US" sz="3200">
                <a:solidFill>
                  <a:srgbClr val="FF0000"/>
                </a:solidFill>
                <a:latin typeface="Times New Roman" panose="02020603050405020304" pitchFamily="18" charset="0"/>
                <a:cs typeface="Times New Roman" panose="02020603050405020304" pitchFamily="18" charset="0"/>
              </a:rPr>
              <a:t>3. tầm quan trọng của thái độ ng</a:t>
            </a:r>
            <a:r>
              <a:rPr lang="vi-VN" sz="3200">
                <a:solidFill>
                  <a:srgbClr val="FF0000"/>
                </a:solidFill>
                <a:latin typeface="Times New Roman" panose="02020603050405020304" pitchFamily="18" charset="0"/>
                <a:cs typeface="Times New Roman" panose="02020603050405020304" pitchFamily="18" charset="0"/>
              </a:rPr>
              <a:t>ư</a:t>
            </a:r>
            <a:r>
              <a:rPr lang="en-US" sz="3200">
                <a:solidFill>
                  <a:srgbClr val="FF0000"/>
                </a:solidFill>
                <a:latin typeface="Times New Roman" panose="02020603050405020304" pitchFamily="18" charset="0"/>
                <a:cs typeface="Times New Roman" panose="02020603050405020304" pitchFamily="18" charset="0"/>
              </a:rPr>
              <a:t>ời học</a:t>
            </a:r>
          </a:p>
        </p:txBody>
      </p:sp>
      <p:sp>
        <p:nvSpPr>
          <p:cNvPr id="3" name="Content Placeholder 2">
            <a:extLst>
              <a:ext uri="{FF2B5EF4-FFF2-40B4-BE49-F238E27FC236}">
                <a16:creationId xmlns:a16="http://schemas.microsoft.com/office/drawing/2014/main" id="{0C46F1E1-F8CF-478B-9E2C-1C84E549F730}"/>
              </a:ext>
            </a:extLst>
          </p:cNvPr>
          <p:cNvSpPr>
            <a:spLocks noGrp="1"/>
          </p:cNvSpPr>
          <p:nvPr>
            <p:ph idx="1"/>
          </p:nvPr>
        </p:nvSpPr>
        <p:spPr>
          <a:xfrm>
            <a:off x="685801" y="1710017"/>
            <a:ext cx="10131425" cy="3437965"/>
          </a:xfrm>
        </p:spPr>
        <p:txBody>
          <a:bodyPr/>
          <a:lstStyle/>
          <a:p>
            <a:r>
              <a:rPr lang="vi-VN"/>
              <a:t>* Bản chất của thải độ </a:t>
            </a:r>
            <a:endParaRPr lang="en-US"/>
          </a:p>
          <a:p>
            <a:r>
              <a:rPr lang="vi-VN"/>
              <a:t>Hay còn gọi là thành phần cấu tạo của thái độ là gì? Như đã nói ở trên thái độ được cấu thành từ 3 yếu tố cơ bản là nhận thức, ảnh hưởng và hành vi. </a:t>
            </a:r>
            <a:endParaRPr lang="en-US"/>
          </a:p>
          <a:p>
            <a:r>
              <a:rPr lang="vi-VN"/>
              <a:t>- Nhận thức: Nhận thức hay chúng tôi gọi đó là kiến thức nền, hay nền tảng kiến thức.</a:t>
            </a:r>
            <a:endParaRPr lang="en-US"/>
          </a:p>
          <a:p>
            <a:r>
              <a:rPr lang="vi-VN"/>
              <a:t>- Ảnh hưởng: Ảnh hưởng hay còn còn là cảm xúc, cảm nhận của chủ thể đối với sự vật sự việc đang diễn ra. </a:t>
            </a:r>
            <a:endParaRPr lang="en-US"/>
          </a:p>
          <a:p>
            <a:r>
              <a:rPr lang="vi-VN"/>
              <a:t>- Hành vi của thái độ: Đó là cách hành xử hay còn gọi là phản ứng lại, khi có tác động từ bên ngoài. tất cả</a:t>
            </a:r>
            <a:endParaRPr lang="en-US"/>
          </a:p>
        </p:txBody>
      </p:sp>
    </p:spTree>
    <p:extLst>
      <p:ext uri="{BB962C8B-B14F-4D97-AF65-F5344CB8AC3E}">
        <p14:creationId xmlns:p14="http://schemas.microsoft.com/office/powerpoint/2010/main" val="421130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2BD1-0D68-49DD-A272-4E3BFDA805AF}"/>
              </a:ext>
            </a:extLst>
          </p:cNvPr>
          <p:cNvSpPr>
            <a:spLocks noGrp="1"/>
          </p:cNvSpPr>
          <p:nvPr>
            <p:ph type="title"/>
          </p:nvPr>
        </p:nvSpPr>
        <p:spPr/>
        <p:txBody>
          <a:bodyPr>
            <a:normAutofit/>
          </a:bodyPr>
          <a:lstStyle/>
          <a:p>
            <a:r>
              <a:rPr lang="en-US" sz="3200">
                <a:solidFill>
                  <a:srgbClr val="FF0000"/>
                </a:solidFill>
                <a:latin typeface="Times New Roman" panose="02020603050405020304" pitchFamily="18" charset="0"/>
                <a:cs typeface="Times New Roman" panose="02020603050405020304" pitchFamily="18" charset="0"/>
              </a:rPr>
              <a:t>3. tầm quan trọng của thái độ ng</a:t>
            </a:r>
            <a:r>
              <a:rPr lang="vi-VN" sz="3200">
                <a:solidFill>
                  <a:srgbClr val="FF0000"/>
                </a:solidFill>
                <a:latin typeface="Times New Roman" panose="02020603050405020304" pitchFamily="18" charset="0"/>
                <a:cs typeface="Times New Roman" panose="02020603050405020304" pitchFamily="18" charset="0"/>
              </a:rPr>
              <a:t>ư</a:t>
            </a:r>
            <a:r>
              <a:rPr lang="en-US" sz="3200">
                <a:solidFill>
                  <a:srgbClr val="FF0000"/>
                </a:solidFill>
                <a:latin typeface="Times New Roman" panose="02020603050405020304" pitchFamily="18" charset="0"/>
                <a:cs typeface="Times New Roman" panose="02020603050405020304" pitchFamily="18" charset="0"/>
              </a:rPr>
              <a:t>ời học</a:t>
            </a:r>
          </a:p>
        </p:txBody>
      </p:sp>
      <p:sp>
        <p:nvSpPr>
          <p:cNvPr id="3" name="Content Placeholder 2">
            <a:extLst>
              <a:ext uri="{FF2B5EF4-FFF2-40B4-BE49-F238E27FC236}">
                <a16:creationId xmlns:a16="http://schemas.microsoft.com/office/drawing/2014/main" id="{0C46F1E1-F8CF-478B-9E2C-1C84E549F730}"/>
              </a:ext>
            </a:extLst>
          </p:cNvPr>
          <p:cNvSpPr>
            <a:spLocks noGrp="1"/>
          </p:cNvSpPr>
          <p:nvPr>
            <p:ph idx="1"/>
          </p:nvPr>
        </p:nvSpPr>
        <p:spPr>
          <a:xfrm>
            <a:off x="685801" y="1710017"/>
            <a:ext cx="10131425" cy="3437965"/>
          </a:xfrm>
        </p:spPr>
        <p:txBody>
          <a:bodyPr/>
          <a:lstStyle/>
          <a:p>
            <a:r>
              <a:rPr lang="vi-VN"/>
              <a:t>Những thái độ cần có: </a:t>
            </a:r>
            <a:endParaRPr lang="en-US"/>
          </a:p>
          <a:p>
            <a:r>
              <a:rPr lang="vi-VN"/>
              <a:t>+ Thái độ nhiệt tình </a:t>
            </a:r>
            <a:endParaRPr lang="en-US"/>
          </a:p>
          <a:p>
            <a:r>
              <a:rPr lang="vi-VN"/>
              <a:t>+ Thái độ lạc quan </a:t>
            </a:r>
            <a:endParaRPr lang="en-US"/>
          </a:p>
          <a:p>
            <a:r>
              <a:rPr lang="vi-VN"/>
              <a:t>+ Thái độ kỹ luật </a:t>
            </a:r>
            <a:endParaRPr lang="en-US"/>
          </a:p>
          <a:p>
            <a:r>
              <a:rPr lang="vi-VN"/>
              <a:t>+ Thái độ ham học hỏi </a:t>
            </a:r>
            <a:endParaRPr lang="en-US"/>
          </a:p>
          <a:p>
            <a:r>
              <a:rPr lang="vi-VN"/>
              <a:t>+ Thái độ biết ơn ghi</a:t>
            </a:r>
            <a:endParaRPr lang="en-US"/>
          </a:p>
        </p:txBody>
      </p:sp>
    </p:spTree>
    <p:extLst>
      <p:ext uri="{BB962C8B-B14F-4D97-AF65-F5344CB8AC3E}">
        <p14:creationId xmlns:p14="http://schemas.microsoft.com/office/powerpoint/2010/main" val="124803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2BD1-0D68-49DD-A272-4E3BFDA805AF}"/>
              </a:ext>
            </a:extLst>
          </p:cNvPr>
          <p:cNvSpPr>
            <a:spLocks noGrp="1"/>
          </p:cNvSpPr>
          <p:nvPr>
            <p:ph type="title"/>
          </p:nvPr>
        </p:nvSpPr>
        <p:spPr/>
        <p:txBody>
          <a:bodyPr>
            <a:normAutofit/>
          </a:bodyPr>
          <a:lstStyle/>
          <a:p>
            <a:r>
              <a:rPr lang="en-US" sz="3200">
                <a:solidFill>
                  <a:srgbClr val="FF0000"/>
                </a:solidFill>
                <a:latin typeface="Times New Roman" panose="02020603050405020304" pitchFamily="18" charset="0"/>
                <a:cs typeface="Times New Roman" panose="02020603050405020304" pitchFamily="18" charset="0"/>
              </a:rPr>
              <a:t>3. tầm quan trọng của thái độ ng</a:t>
            </a:r>
            <a:r>
              <a:rPr lang="vi-VN" sz="3200">
                <a:solidFill>
                  <a:srgbClr val="FF0000"/>
                </a:solidFill>
                <a:latin typeface="Times New Roman" panose="02020603050405020304" pitchFamily="18" charset="0"/>
                <a:cs typeface="Times New Roman" panose="02020603050405020304" pitchFamily="18" charset="0"/>
              </a:rPr>
              <a:t>ư</a:t>
            </a:r>
            <a:r>
              <a:rPr lang="en-US" sz="3200">
                <a:solidFill>
                  <a:srgbClr val="FF0000"/>
                </a:solidFill>
                <a:latin typeface="Times New Roman" panose="02020603050405020304" pitchFamily="18" charset="0"/>
                <a:cs typeface="Times New Roman" panose="02020603050405020304" pitchFamily="18" charset="0"/>
              </a:rPr>
              <a:t>ời học</a:t>
            </a:r>
          </a:p>
        </p:txBody>
      </p:sp>
      <p:sp>
        <p:nvSpPr>
          <p:cNvPr id="3" name="Content Placeholder 2">
            <a:extLst>
              <a:ext uri="{FF2B5EF4-FFF2-40B4-BE49-F238E27FC236}">
                <a16:creationId xmlns:a16="http://schemas.microsoft.com/office/drawing/2014/main" id="{0C46F1E1-F8CF-478B-9E2C-1C84E549F730}"/>
              </a:ext>
            </a:extLst>
          </p:cNvPr>
          <p:cNvSpPr>
            <a:spLocks noGrp="1"/>
          </p:cNvSpPr>
          <p:nvPr>
            <p:ph idx="1"/>
          </p:nvPr>
        </p:nvSpPr>
        <p:spPr>
          <a:xfrm>
            <a:off x="685801" y="1710017"/>
            <a:ext cx="10131425" cy="3437965"/>
          </a:xfrm>
        </p:spPr>
        <p:txBody>
          <a:bodyPr/>
          <a:lstStyle/>
          <a:p>
            <a:r>
              <a:rPr lang="vi-VN"/>
              <a:t>Tầm quan trọng của thái độ trong học nghề </a:t>
            </a:r>
            <a:endParaRPr lang="en-US"/>
          </a:p>
          <a:p>
            <a:r>
              <a:rPr lang="vi-VN"/>
              <a:t>Khi bạn có tư duy cùng thái độ tích cực, bạn hoàn toàn có thể trở thành một nhân vật xuất sắc hơn trong công việc. Thái độ là một hình thức thể hiện bản thân, vậy nên hãy chọn cách làm việc lạc quan, tích cực để hoàn thành công việc với hiệu suất cao nhất ngay cả trong những vấn đề khó khăn. </a:t>
            </a:r>
            <a:endParaRPr lang="en-US"/>
          </a:p>
          <a:p>
            <a:r>
              <a:rPr lang="vi-VN"/>
              <a:t>+ Sự thành công trên con đường sự nghiệp </a:t>
            </a:r>
            <a:endParaRPr lang="en-US"/>
          </a:p>
          <a:p>
            <a:r>
              <a:rPr lang="vi-VN"/>
              <a:t>+Tiềm năng được đề cử vị trí lãnh đạo </a:t>
            </a:r>
            <a:endParaRPr lang="en-US"/>
          </a:p>
          <a:p>
            <a:r>
              <a:rPr lang="vi-VN"/>
              <a:t>+ Làm việc nhóm hiệu quả hơn </a:t>
            </a:r>
            <a:endParaRPr lang="en-US"/>
          </a:p>
          <a:p>
            <a:r>
              <a:rPr lang="vi-VN"/>
              <a:t>Nâng cao sự hài lòng của khách hàng ghi chú</a:t>
            </a:r>
            <a:endParaRPr lang="en-US"/>
          </a:p>
        </p:txBody>
      </p:sp>
    </p:spTree>
    <p:extLst>
      <p:ext uri="{BB962C8B-B14F-4D97-AF65-F5344CB8AC3E}">
        <p14:creationId xmlns:p14="http://schemas.microsoft.com/office/powerpoint/2010/main" val="1695559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183</TotalTime>
  <Words>709</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Bahnschrift SemiLight</vt:lpstr>
      <vt:lpstr>Calibri</vt:lpstr>
      <vt:lpstr>Calibri Light</vt:lpstr>
      <vt:lpstr>Times New Roman</vt:lpstr>
      <vt:lpstr>Celestial</vt:lpstr>
      <vt:lpstr>Bài 4: So sánh yêu cầu của nghề và khả năng của bản thân</vt:lpstr>
      <vt:lpstr>Khái niệm kỹ năng</vt:lpstr>
      <vt:lpstr>Phương pháp để hình thành kỹ năng </vt:lpstr>
      <vt:lpstr>2. Năng khiếu ảnh hưởng ntn tới người đọc</vt:lpstr>
      <vt:lpstr>3. tầm quan trọng của thái độ người học</vt:lpstr>
      <vt:lpstr>3. tầm quan trọng của thái độ người học</vt:lpstr>
      <vt:lpstr>3. tầm quan trọng của thái độ người học</vt:lpstr>
      <vt:lpstr>3. tầm quan trọng của thái độ người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4</dc:title>
  <dc:creator>Administrator</dc:creator>
  <cp:lastModifiedBy>Administrator</cp:lastModifiedBy>
  <cp:revision>7</cp:revision>
  <dcterms:created xsi:type="dcterms:W3CDTF">2023-02-14T00:35:20Z</dcterms:created>
  <dcterms:modified xsi:type="dcterms:W3CDTF">2023-02-14T03:39:11Z</dcterms:modified>
</cp:coreProperties>
</file>