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7" autoAdjust="0"/>
    <p:restoredTop sz="94660"/>
  </p:normalViewPr>
  <p:slideViewPr>
    <p:cSldViewPr snapToGrid="0">
      <p:cViewPr varScale="1">
        <p:scale>
          <a:sx n="82" d="100"/>
          <a:sy n="82" d="100"/>
        </p:scale>
        <p:origin x="90" y="15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70B99C-13BD-4030-A621-FFD80DA62E0D}" type="datetimeFigureOut">
              <a:rPr lang="en-US" smtClean="0"/>
              <a:t>2/8/2023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3497DC99-8EC9-492D-972F-2AFEE06DDD10}" type="slidenum">
              <a:rPr lang="en-US" smtClean="0"/>
              <a:t>‹#›</a:t>
            </a:fld>
            <a:endParaRPr lang="en-US"/>
          </a:p>
        </p:txBody>
      </p:sp>
    </p:spTree>
    <p:extLst>
      <p:ext uri="{BB962C8B-B14F-4D97-AF65-F5344CB8AC3E}">
        <p14:creationId xmlns:p14="http://schemas.microsoft.com/office/powerpoint/2010/main" val="81674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70B99C-13BD-4030-A621-FFD80DA62E0D}" type="datetimeFigureOut">
              <a:rPr lang="en-US" smtClean="0"/>
              <a:t>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97DC99-8EC9-492D-972F-2AFEE06DDD10}" type="slidenum">
              <a:rPr lang="en-US" smtClean="0"/>
              <a:t>‹#›</a:t>
            </a:fld>
            <a:endParaRPr lang="en-US"/>
          </a:p>
        </p:txBody>
      </p:sp>
    </p:spTree>
    <p:extLst>
      <p:ext uri="{BB962C8B-B14F-4D97-AF65-F5344CB8AC3E}">
        <p14:creationId xmlns:p14="http://schemas.microsoft.com/office/powerpoint/2010/main" val="3976594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270B99C-13BD-4030-A621-FFD80DA62E0D}" type="datetimeFigureOut">
              <a:rPr lang="en-US" smtClean="0"/>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7DC99-8EC9-492D-972F-2AFEE06DDD10}" type="slidenum">
              <a:rPr lang="en-US" smtClean="0"/>
              <a:t>‹#›</a:t>
            </a:fld>
            <a:endParaRPr lang="en-US"/>
          </a:p>
        </p:txBody>
      </p:sp>
    </p:spTree>
    <p:extLst>
      <p:ext uri="{BB962C8B-B14F-4D97-AF65-F5344CB8AC3E}">
        <p14:creationId xmlns:p14="http://schemas.microsoft.com/office/powerpoint/2010/main" val="3766256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270B99C-13BD-4030-A621-FFD80DA62E0D}" type="datetimeFigureOut">
              <a:rPr lang="en-US" smtClean="0"/>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7DC99-8EC9-492D-972F-2AFEE06DDD10}" type="slidenum">
              <a:rPr lang="en-US" smtClean="0"/>
              <a:t>‹#›</a:t>
            </a:fld>
            <a:endParaRPr lang="en-US"/>
          </a:p>
        </p:txBody>
      </p:sp>
    </p:spTree>
    <p:extLst>
      <p:ext uri="{BB962C8B-B14F-4D97-AF65-F5344CB8AC3E}">
        <p14:creationId xmlns:p14="http://schemas.microsoft.com/office/powerpoint/2010/main" val="19726994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270B99C-13BD-4030-A621-FFD80DA62E0D}" type="datetimeFigureOut">
              <a:rPr lang="en-US" smtClean="0"/>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7DC99-8EC9-492D-972F-2AFEE06DDD10}" type="slidenum">
              <a:rPr lang="en-US" smtClean="0"/>
              <a:t>‹#›</a:t>
            </a:fld>
            <a:endParaRPr lang="en-US"/>
          </a:p>
        </p:txBody>
      </p:sp>
    </p:spTree>
    <p:extLst>
      <p:ext uri="{BB962C8B-B14F-4D97-AF65-F5344CB8AC3E}">
        <p14:creationId xmlns:p14="http://schemas.microsoft.com/office/powerpoint/2010/main" val="27532056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270B99C-13BD-4030-A621-FFD80DA62E0D}" type="datetimeFigureOut">
              <a:rPr lang="en-US" smtClean="0"/>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7DC99-8EC9-492D-972F-2AFEE06DDD10}" type="slidenum">
              <a:rPr lang="en-US" smtClean="0"/>
              <a:t>‹#›</a:t>
            </a:fld>
            <a:endParaRPr lang="en-US"/>
          </a:p>
        </p:txBody>
      </p:sp>
    </p:spTree>
    <p:extLst>
      <p:ext uri="{BB962C8B-B14F-4D97-AF65-F5344CB8AC3E}">
        <p14:creationId xmlns:p14="http://schemas.microsoft.com/office/powerpoint/2010/main" val="29502022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270B99C-13BD-4030-A621-FFD80DA62E0D}" type="datetimeFigureOut">
              <a:rPr lang="en-US" smtClean="0"/>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7DC99-8EC9-492D-972F-2AFEE06DDD10}" type="slidenum">
              <a:rPr lang="en-US" smtClean="0"/>
              <a:t>‹#›</a:t>
            </a:fld>
            <a:endParaRPr lang="en-US"/>
          </a:p>
        </p:txBody>
      </p:sp>
    </p:spTree>
    <p:extLst>
      <p:ext uri="{BB962C8B-B14F-4D97-AF65-F5344CB8AC3E}">
        <p14:creationId xmlns:p14="http://schemas.microsoft.com/office/powerpoint/2010/main" val="26467933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70B99C-13BD-4030-A621-FFD80DA62E0D}" type="datetimeFigureOut">
              <a:rPr lang="en-US" smtClean="0"/>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7DC99-8EC9-492D-972F-2AFEE06DDD10}" type="slidenum">
              <a:rPr lang="en-US" smtClean="0"/>
              <a:t>‹#›</a:t>
            </a:fld>
            <a:endParaRPr lang="en-US"/>
          </a:p>
        </p:txBody>
      </p:sp>
    </p:spTree>
    <p:extLst>
      <p:ext uri="{BB962C8B-B14F-4D97-AF65-F5344CB8AC3E}">
        <p14:creationId xmlns:p14="http://schemas.microsoft.com/office/powerpoint/2010/main" val="226103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70B99C-13BD-4030-A621-FFD80DA62E0D}" type="datetimeFigureOut">
              <a:rPr lang="en-US" smtClean="0"/>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7DC99-8EC9-492D-972F-2AFEE06DDD10}" type="slidenum">
              <a:rPr lang="en-US" smtClean="0"/>
              <a:t>‹#›</a:t>
            </a:fld>
            <a:endParaRPr lang="en-US"/>
          </a:p>
        </p:txBody>
      </p:sp>
    </p:spTree>
    <p:extLst>
      <p:ext uri="{BB962C8B-B14F-4D97-AF65-F5344CB8AC3E}">
        <p14:creationId xmlns:p14="http://schemas.microsoft.com/office/powerpoint/2010/main" val="3592445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70B99C-13BD-4030-A621-FFD80DA62E0D}" type="datetimeFigureOut">
              <a:rPr lang="en-US" smtClean="0"/>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3497DC99-8EC9-492D-972F-2AFEE06DDD10}" type="slidenum">
              <a:rPr lang="en-US" smtClean="0"/>
              <a:t>‹#›</a:t>
            </a:fld>
            <a:endParaRPr lang="en-US"/>
          </a:p>
        </p:txBody>
      </p:sp>
    </p:spTree>
    <p:extLst>
      <p:ext uri="{BB962C8B-B14F-4D97-AF65-F5344CB8AC3E}">
        <p14:creationId xmlns:p14="http://schemas.microsoft.com/office/powerpoint/2010/main" val="31013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270B99C-13BD-4030-A621-FFD80DA62E0D}" type="datetimeFigureOut">
              <a:rPr lang="en-US" smtClean="0"/>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7DC99-8EC9-492D-972F-2AFEE06DDD10}" type="slidenum">
              <a:rPr lang="en-US" smtClean="0"/>
              <a:t>‹#›</a:t>
            </a:fld>
            <a:endParaRPr lang="en-US"/>
          </a:p>
        </p:txBody>
      </p:sp>
    </p:spTree>
    <p:extLst>
      <p:ext uri="{BB962C8B-B14F-4D97-AF65-F5344CB8AC3E}">
        <p14:creationId xmlns:p14="http://schemas.microsoft.com/office/powerpoint/2010/main" val="123677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70B99C-13BD-4030-A621-FFD80DA62E0D}" type="datetimeFigureOut">
              <a:rPr lang="en-US" smtClean="0"/>
              <a:t>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97DC99-8EC9-492D-972F-2AFEE06DDD10}" type="slidenum">
              <a:rPr lang="en-US" smtClean="0"/>
              <a:t>‹#›</a:t>
            </a:fld>
            <a:endParaRPr lang="en-US"/>
          </a:p>
        </p:txBody>
      </p:sp>
    </p:spTree>
    <p:extLst>
      <p:ext uri="{BB962C8B-B14F-4D97-AF65-F5344CB8AC3E}">
        <p14:creationId xmlns:p14="http://schemas.microsoft.com/office/powerpoint/2010/main" val="1506618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70B99C-13BD-4030-A621-FFD80DA62E0D}" type="datetimeFigureOut">
              <a:rPr lang="en-US" smtClean="0"/>
              <a:t>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97DC99-8EC9-492D-972F-2AFEE06DDD10}" type="slidenum">
              <a:rPr lang="en-US" smtClean="0"/>
              <a:t>‹#›</a:t>
            </a:fld>
            <a:endParaRPr lang="en-US"/>
          </a:p>
        </p:txBody>
      </p:sp>
    </p:spTree>
    <p:extLst>
      <p:ext uri="{BB962C8B-B14F-4D97-AF65-F5344CB8AC3E}">
        <p14:creationId xmlns:p14="http://schemas.microsoft.com/office/powerpoint/2010/main" val="3819902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70B99C-13BD-4030-A621-FFD80DA62E0D}" type="datetimeFigureOut">
              <a:rPr lang="en-US" smtClean="0"/>
              <a:t>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97DC99-8EC9-492D-972F-2AFEE06DDD10}" type="slidenum">
              <a:rPr lang="en-US" smtClean="0"/>
              <a:t>‹#›</a:t>
            </a:fld>
            <a:endParaRPr lang="en-US"/>
          </a:p>
        </p:txBody>
      </p:sp>
    </p:spTree>
    <p:extLst>
      <p:ext uri="{BB962C8B-B14F-4D97-AF65-F5344CB8AC3E}">
        <p14:creationId xmlns:p14="http://schemas.microsoft.com/office/powerpoint/2010/main" val="3500223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70B99C-13BD-4030-A621-FFD80DA62E0D}" type="datetimeFigureOut">
              <a:rPr lang="en-US" smtClean="0"/>
              <a:t>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97DC99-8EC9-492D-972F-2AFEE06DDD10}" type="slidenum">
              <a:rPr lang="en-US" smtClean="0"/>
              <a:t>‹#›</a:t>
            </a:fld>
            <a:endParaRPr lang="en-US"/>
          </a:p>
        </p:txBody>
      </p:sp>
    </p:spTree>
    <p:extLst>
      <p:ext uri="{BB962C8B-B14F-4D97-AF65-F5344CB8AC3E}">
        <p14:creationId xmlns:p14="http://schemas.microsoft.com/office/powerpoint/2010/main" val="544189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70B99C-13BD-4030-A621-FFD80DA62E0D}" type="datetimeFigureOut">
              <a:rPr lang="en-US" smtClean="0"/>
              <a:t>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97DC99-8EC9-492D-972F-2AFEE06DDD10}" type="slidenum">
              <a:rPr lang="en-US" smtClean="0"/>
              <a:t>‹#›</a:t>
            </a:fld>
            <a:endParaRPr lang="en-US"/>
          </a:p>
        </p:txBody>
      </p:sp>
    </p:spTree>
    <p:extLst>
      <p:ext uri="{BB962C8B-B14F-4D97-AF65-F5344CB8AC3E}">
        <p14:creationId xmlns:p14="http://schemas.microsoft.com/office/powerpoint/2010/main" val="3059128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70B99C-13BD-4030-A621-FFD80DA62E0D}" type="datetimeFigureOut">
              <a:rPr lang="en-US" smtClean="0"/>
              <a:t>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97DC99-8EC9-492D-972F-2AFEE06DDD10}" type="slidenum">
              <a:rPr lang="en-US" smtClean="0"/>
              <a:t>‹#›</a:t>
            </a:fld>
            <a:endParaRPr lang="en-US"/>
          </a:p>
        </p:txBody>
      </p:sp>
    </p:spTree>
    <p:extLst>
      <p:ext uri="{BB962C8B-B14F-4D97-AF65-F5344CB8AC3E}">
        <p14:creationId xmlns:p14="http://schemas.microsoft.com/office/powerpoint/2010/main" val="260740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270B99C-13BD-4030-A621-FFD80DA62E0D}" type="datetimeFigureOut">
              <a:rPr lang="en-US" smtClean="0"/>
              <a:t>2/8/2023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497DC99-8EC9-492D-972F-2AFEE06DDD10}" type="slidenum">
              <a:rPr lang="en-US" smtClean="0"/>
              <a:t>‹#›</a:t>
            </a:fld>
            <a:endParaRPr lang="en-US"/>
          </a:p>
        </p:txBody>
      </p:sp>
    </p:spTree>
    <p:extLst>
      <p:ext uri="{BB962C8B-B14F-4D97-AF65-F5344CB8AC3E}">
        <p14:creationId xmlns:p14="http://schemas.microsoft.com/office/powerpoint/2010/main" val="17346280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F4FE8-A8DD-4844-9CC2-1EC54AB34058}"/>
              </a:ext>
            </a:extLst>
          </p:cNvPr>
          <p:cNvSpPr>
            <a:spLocks noGrp="1"/>
          </p:cNvSpPr>
          <p:nvPr>
            <p:ph type="ctrTitle"/>
          </p:nvPr>
        </p:nvSpPr>
        <p:spPr/>
        <p:txBody>
          <a:bodyPr>
            <a:normAutofit/>
          </a:bodyPr>
          <a:lstStyle/>
          <a:p>
            <a:pPr algn="l"/>
            <a:r>
              <a:rPr lang="en-US" sz="6600">
                <a:latin typeface="Bahnschrift" panose="020B0502040204020203" pitchFamily="34" charset="0"/>
              </a:rPr>
              <a:t>Ch</a:t>
            </a:r>
            <a:r>
              <a:rPr lang="vi-VN" sz="6600">
                <a:latin typeface="Bahnschrift" panose="020B0502040204020203" pitchFamily="34" charset="0"/>
              </a:rPr>
              <a:t>ư</a:t>
            </a:r>
            <a:r>
              <a:rPr lang="en-US" sz="6600">
                <a:latin typeface="Bahnschrift" panose="020B0502040204020203" pitchFamily="34" charset="0"/>
              </a:rPr>
              <a:t>ơng II : Tìm hiểu nghề và đào tạo nghề</a:t>
            </a:r>
          </a:p>
        </p:txBody>
      </p:sp>
      <p:sp>
        <p:nvSpPr>
          <p:cNvPr id="3" name="Subtitle 2">
            <a:extLst>
              <a:ext uri="{FF2B5EF4-FFF2-40B4-BE49-F238E27FC236}">
                <a16:creationId xmlns:a16="http://schemas.microsoft.com/office/drawing/2014/main" id="{40DA2476-4A5E-4002-A4AD-3AC2116CD408}"/>
              </a:ext>
            </a:extLst>
          </p:cNvPr>
          <p:cNvSpPr>
            <a:spLocks noGrp="1"/>
          </p:cNvSpPr>
          <p:nvPr>
            <p:ph type="subTitle" idx="1"/>
          </p:nvPr>
        </p:nvSpPr>
        <p:spPr/>
        <p:txBody>
          <a:bodyPr>
            <a:normAutofit/>
          </a:bodyPr>
          <a:lstStyle/>
          <a:p>
            <a:pPr marL="514350" indent="-514350" algn="l">
              <a:buAutoNum type="arabicPeriod"/>
            </a:pPr>
            <a:r>
              <a:rPr lang="en-US" sz="2800">
                <a:latin typeface="Bahnschrift Light" panose="020B0502040204020203" pitchFamily="34" charset="0"/>
              </a:rPr>
              <a:t>Xác định vị trí các năng lực trong nghề</a:t>
            </a:r>
          </a:p>
        </p:txBody>
      </p:sp>
    </p:spTree>
    <p:extLst>
      <p:ext uri="{BB962C8B-B14F-4D97-AF65-F5344CB8AC3E}">
        <p14:creationId xmlns:p14="http://schemas.microsoft.com/office/powerpoint/2010/main" val="3711432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1B7AA-D684-4543-9345-A3A0AD8F5D89}"/>
              </a:ext>
            </a:extLst>
          </p:cNvPr>
          <p:cNvSpPr>
            <a:spLocks noGrp="1"/>
          </p:cNvSpPr>
          <p:nvPr>
            <p:ph type="title"/>
          </p:nvPr>
        </p:nvSpPr>
        <p:spPr>
          <a:xfrm>
            <a:off x="1484310" y="1236784"/>
            <a:ext cx="10018713" cy="1752599"/>
          </a:xfrm>
        </p:spPr>
        <p:txBody>
          <a:bodyPr/>
          <a:lstStyle/>
          <a:p>
            <a:pPr algn="l"/>
            <a:r>
              <a:rPr lang="en-US">
                <a:latin typeface="Bahnschrift" panose="020B0502040204020203" pitchFamily="34" charset="0"/>
              </a:rPr>
              <a:t>1.1. Năng lực nghề nghiệp là gì</a:t>
            </a:r>
          </a:p>
        </p:txBody>
      </p:sp>
      <p:sp>
        <p:nvSpPr>
          <p:cNvPr id="3" name="Content Placeholder 2">
            <a:extLst>
              <a:ext uri="{FF2B5EF4-FFF2-40B4-BE49-F238E27FC236}">
                <a16:creationId xmlns:a16="http://schemas.microsoft.com/office/drawing/2014/main" id="{56FF98DA-D5EF-42C7-A3EE-7359E4B16E83}"/>
              </a:ext>
            </a:extLst>
          </p:cNvPr>
          <p:cNvSpPr>
            <a:spLocks noGrp="1"/>
          </p:cNvSpPr>
          <p:nvPr>
            <p:ph idx="1"/>
          </p:nvPr>
        </p:nvSpPr>
        <p:spPr/>
        <p:txBody>
          <a:bodyPr>
            <a:normAutofit/>
          </a:bodyPr>
          <a:lstStyle/>
          <a:p>
            <a:r>
              <a:rPr lang="en-US" sz="2000">
                <a:latin typeface="Bahnschrift" panose="020B0502040204020203" pitchFamily="34" charset="0"/>
              </a:rPr>
              <a:t>Khả năng thực hiện công việc của ng</a:t>
            </a:r>
            <a:r>
              <a:rPr lang="vi-VN" sz="2000">
                <a:latin typeface="Bahnschrift" panose="020B0502040204020203" pitchFamily="34" charset="0"/>
              </a:rPr>
              <a:t>ư</a:t>
            </a:r>
            <a:r>
              <a:rPr lang="en-US" sz="2000">
                <a:latin typeface="Bahnschrift" panose="020B0502040204020203" pitchFamily="34" charset="0"/>
              </a:rPr>
              <a:t>ời lao động </a:t>
            </a:r>
            <a:r>
              <a:rPr lang="vi-VN" sz="2000">
                <a:latin typeface="Bahnschrift" panose="020B0502040204020203" pitchFamily="34" charset="0"/>
              </a:rPr>
              <a:t>, điều này được thể hiện qua kiến thức, kỹ năng vượt trội của họ. Do đó, người có năng lực nghề nghiệp càng tốt thì hiệu suất giải quyết công việc càng cao.</a:t>
            </a:r>
            <a:endParaRPr lang="en-US" sz="2000">
              <a:latin typeface="Bahnschrift" panose="020B0502040204020203" pitchFamily="34" charset="0"/>
            </a:endParaRPr>
          </a:p>
          <a:p>
            <a:endParaRPr lang="en-US" sz="2000">
              <a:latin typeface="Bahnschrift" panose="020B0502040204020203" pitchFamily="34" charset="0"/>
            </a:endParaRPr>
          </a:p>
        </p:txBody>
      </p:sp>
    </p:spTree>
    <p:extLst>
      <p:ext uri="{BB962C8B-B14F-4D97-AF65-F5344CB8AC3E}">
        <p14:creationId xmlns:p14="http://schemas.microsoft.com/office/powerpoint/2010/main" val="3176263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822D8-B48B-4C8E-9F3D-9D4E9C403E75}"/>
              </a:ext>
            </a:extLst>
          </p:cNvPr>
          <p:cNvSpPr>
            <a:spLocks noGrp="1"/>
          </p:cNvSpPr>
          <p:nvPr>
            <p:ph type="title"/>
          </p:nvPr>
        </p:nvSpPr>
        <p:spPr>
          <a:xfrm>
            <a:off x="569911" y="1312986"/>
            <a:ext cx="10018713" cy="2203938"/>
          </a:xfrm>
        </p:spPr>
        <p:txBody>
          <a:bodyPr/>
          <a:lstStyle/>
          <a:p>
            <a:r>
              <a:rPr lang="en-US">
                <a:latin typeface="Bahnschrift Light" panose="020B0502040204020203" pitchFamily="34" charset="0"/>
              </a:rPr>
              <a:t>1.2 các yếu tố cấu thành năng lực</a:t>
            </a:r>
          </a:p>
        </p:txBody>
      </p:sp>
      <p:sp>
        <p:nvSpPr>
          <p:cNvPr id="3" name="Content Placeholder 2">
            <a:extLst>
              <a:ext uri="{FF2B5EF4-FFF2-40B4-BE49-F238E27FC236}">
                <a16:creationId xmlns:a16="http://schemas.microsoft.com/office/drawing/2014/main" id="{C582EA43-B97A-4E5D-9F24-379ABF8AE2AF}"/>
              </a:ext>
            </a:extLst>
          </p:cNvPr>
          <p:cNvSpPr>
            <a:spLocks noGrp="1"/>
          </p:cNvSpPr>
          <p:nvPr>
            <p:ph idx="1"/>
          </p:nvPr>
        </p:nvSpPr>
        <p:spPr>
          <a:xfrm>
            <a:off x="1484310" y="2192215"/>
            <a:ext cx="10018713" cy="4173416"/>
          </a:xfrm>
        </p:spPr>
        <p:txBody>
          <a:bodyPr/>
          <a:lstStyle/>
          <a:p>
            <a:r>
              <a:rPr lang="en-US" sz="2000">
                <a:latin typeface="Bahnschrift" panose="020B0502040204020203" pitchFamily="34" charset="0"/>
              </a:rPr>
              <a:t>Kiến thức: </a:t>
            </a:r>
            <a:r>
              <a:rPr lang="vi-VN" sz="2000">
                <a:latin typeface="Bahnschrift" panose="020B0502040204020203" pitchFamily="34" charset="0"/>
              </a:rPr>
              <a:t>Nắm vững các kiến thức cơ bản về hệ thống máy tính. - Có kiến thức về cấu trúc và cơ chế hoạt động của máy tính, có kĩ năng làm việc khi lắp ráp, cài đặt hoàn chỉnh một máy tính với hệ điều hành và các phần mềm ứng dụng, sửa chữa các hư hỏng, thiết lập một hệ thống mạng máy tính. - Có đủ kiến thức về khoa học kĩ thuật làm nền tảng cho việc lắp ráp, cài đặt, sửa chữa và bảo trì hệ thống máy vi tính</a:t>
            </a:r>
            <a:endParaRPr lang="en-US" sz="2000">
              <a:latin typeface="Bahnschrift" panose="020B0502040204020203" pitchFamily="34" charset="0"/>
            </a:endParaRPr>
          </a:p>
          <a:p>
            <a:pPr marL="0" indent="0">
              <a:buNone/>
            </a:pPr>
            <a:endParaRPr lang="en-US"/>
          </a:p>
        </p:txBody>
      </p:sp>
    </p:spTree>
    <p:extLst>
      <p:ext uri="{BB962C8B-B14F-4D97-AF65-F5344CB8AC3E}">
        <p14:creationId xmlns:p14="http://schemas.microsoft.com/office/powerpoint/2010/main" val="2630206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E7FF44-C43A-41D0-8E56-30288B1DE7EE}"/>
              </a:ext>
            </a:extLst>
          </p:cNvPr>
          <p:cNvSpPr>
            <a:spLocks noGrp="1"/>
          </p:cNvSpPr>
          <p:nvPr>
            <p:ph idx="1"/>
          </p:nvPr>
        </p:nvSpPr>
        <p:spPr>
          <a:xfrm>
            <a:off x="1437417" y="1866899"/>
            <a:ext cx="10018713" cy="3124201"/>
          </a:xfrm>
        </p:spPr>
        <p:txBody>
          <a:bodyPr>
            <a:normAutofit fontScale="92500" lnSpcReduction="20000"/>
          </a:bodyPr>
          <a:lstStyle/>
          <a:p>
            <a:r>
              <a:rPr lang="vi-VN"/>
              <a:t>Có khả năng phân tích, đánh giá và đưa ra giải pháp xử lí các sự cố, tình huống trong hệ thống máy vi tính. - Lắp ráp, cài đặt, sửa chữa và bảo trì hệ thống máy vi tính. - Sửa chữa, bảo dưỡng, thay thế được các mạch điện tử của các mạch điện bên trong máy tính để bàn, máy tính Laptop như Mainboard, CD-ROM, Hardisk, nguồn, Ram, CPU… và các thiết bị ngoại vi như: Mouse, Keyboard, Printer, Modem, máy in, loa, Ampli… - Lắp đặt mới, kiểm tra sự cố kỹ thuật, sửa chữa, bảo dưỡng hệ thống mạng LAN, mạng Internet ... - Xây dựng và quản lí hệ thống mạng Lan tại một doanh nghiệp, cửa hàng, công ty... - Tổ chức, quản lí và điều hành sản xuất của một phân xưởng, một tổ kĩ thuật, một cửa hàng lắp ráp, bảo trì, bảo dưỡng, quản lí mạng cục bộ.</a:t>
            </a:r>
            <a:endParaRPr lang="en-US"/>
          </a:p>
        </p:txBody>
      </p:sp>
    </p:spTree>
    <p:extLst>
      <p:ext uri="{BB962C8B-B14F-4D97-AF65-F5344CB8AC3E}">
        <p14:creationId xmlns:p14="http://schemas.microsoft.com/office/powerpoint/2010/main" val="2340188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B28DB5-A647-4028-9147-E2A5ADB4D93D}"/>
              </a:ext>
            </a:extLst>
          </p:cNvPr>
          <p:cNvSpPr>
            <a:spLocks noGrp="1"/>
          </p:cNvSpPr>
          <p:nvPr>
            <p:ph idx="1"/>
          </p:nvPr>
        </p:nvSpPr>
        <p:spPr>
          <a:xfrm>
            <a:off x="1437418" y="2209797"/>
            <a:ext cx="10018713" cy="3124201"/>
          </a:xfrm>
        </p:spPr>
        <p:txBody>
          <a:bodyPr/>
          <a:lstStyle/>
          <a:p>
            <a:r>
              <a:rPr lang="vi-VN"/>
              <a:t>khả năng hành động, thành công và tiến bộ cho phép thực hiện tốt các công việc, hoạt động nghề nghiệp hoặc hoạt động đời thường, khả năng này được xây dựng trên cơ sở một tập hợp tri thức có tổ chức : kiến thức và kỹ năng trong nhiều lĩnh vực khác nhau, chiến lược, nhận thức, thái độ, v.v</a:t>
            </a:r>
            <a:endParaRPr lang="en-US"/>
          </a:p>
          <a:p>
            <a:endParaRPr lang="en-US"/>
          </a:p>
        </p:txBody>
      </p:sp>
    </p:spTree>
    <p:extLst>
      <p:ext uri="{BB962C8B-B14F-4D97-AF65-F5344CB8AC3E}">
        <p14:creationId xmlns:p14="http://schemas.microsoft.com/office/powerpoint/2010/main" val="2892441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E409E-D2DA-4A8D-B347-810AD41DB147}"/>
              </a:ext>
            </a:extLst>
          </p:cNvPr>
          <p:cNvSpPr>
            <a:spLocks noGrp="1"/>
          </p:cNvSpPr>
          <p:nvPr>
            <p:ph type="title"/>
          </p:nvPr>
        </p:nvSpPr>
        <p:spPr>
          <a:xfrm>
            <a:off x="980219" y="1271954"/>
            <a:ext cx="10018713" cy="1752599"/>
          </a:xfrm>
        </p:spPr>
        <p:txBody>
          <a:bodyPr/>
          <a:lstStyle/>
          <a:p>
            <a:r>
              <a:rPr lang="en-US">
                <a:latin typeface="Bahnschrift" panose="020B0502040204020203" pitchFamily="34" charset="0"/>
              </a:rPr>
              <a:t>1.3 tầm quan trọng của năng lực nghề nghiệp</a:t>
            </a:r>
          </a:p>
        </p:txBody>
      </p:sp>
      <p:sp>
        <p:nvSpPr>
          <p:cNvPr id="3" name="Content Placeholder 2">
            <a:extLst>
              <a:ext uri="{FF2B5EF4-FFF2-40B4-BE49-F238E27FC236}">
                <a16:creationId xmlns:a16="http://schemas.microsoft.com/office/drawing/2014/main" id="{6B6AE6F1-CEAB-4F84-8FED-39CE8E6FFB7A}"/>
              </a:ext>
            </a:extLst>
          </p:cNvPr>
          <p:cNvSpPr>
            <a:spLocks noGrp="1"/>
          </p:cNvSpPr>
          <p:nvPr>
            <p:ph idx="1"/>
          </p:nvPr>
        </p:nvSpPr>
        <p:spPr/>
        <p:txBody>
          <a:bodyPr>
            <a:normAutofit fontScale="92500" lnSpcReduction="10000"/>
          </a:bodyPr>
          <a:lstStyle/>
          <a:p>
            <a:r>
              <a:rPr lang="vi-VN">
                <a:latin typeface="Bahnschrift" panose="020B0502040204020203" pitchFamily="34" charset="0"/>
              </a:rPr>
              <a:t>Đào tạo, bồi dưỡng là một quá trình học tập nhằm mục đích nâng cao tay nghề và kỹ năng của nhân viên đối với công việc hiện hành hay trước mắt. Mục đích của công tác đào tạo là nhằm chuẩn bị cho nhân viên theo kịp với sự thay đổi cơ cấu của tổ chức khi có sự thay đổi và phát triển trong tương lai</a:t>
            </a:r>
            <a:endParaRPr lang="en-US">
              <a:latin typeface="Bahnschrift" panose="020B0502040204020203" pitchFamily="34" charset="0"/>
            </a:endParaRPr>
          </a:p>
          <a:p>
            <a:r>
              <a:rPr lang="vi-VN">
                <a:latin typeface="Bahnschrift" panose="020B0502040204020203" pitchFamily="34" charset="0"/>
              </a:rPr>
              <a:t>Mục đích cuối cùng của công tác đào tạo, bồi dưỡng và phát triển nguồn nhân lực là đạt được hiệu quả cao nhất về tổ chức vì vậy phát triển và đào tạo nguồn</a:t>
            </a:r>
            <a:r>
              <a:rPr lang="en-US">
                <a:latin typeface="Bahnschrift" panose="020B0502040204020203" pitchFamily="34" charset="0"/>
              </a:rPr>
              <a:t> nhân lực liên quan chắt chẽ đến quá trình phát triển tổ chức những mục tiêu của phát triển tổ chức</a:t>
            </a:r>
          </a:p>
        </p:txBody>
      </p:sp>
    </p:spTree>
    <p:extLst>
      <p:ext uri="{BB962C8B-B14F-4D97-AF65-F5344CB8AC3E}">
        <p14:creationId xmlns:p14="http://schemas.microsoft.com/office/powerpoint/2010/main" val="1582569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E2A21-17BD-487C-B8C7-E3F2983F9B30}"/>
              </a:ext>
            </a:extLst>
          </p:cNvPr>
          <p:cNvSpPr>
            <a:spLocks noGrp="1"/>
          </p:cNvSpPr>
          <p:nvPr>
            <p:ph type="title"/>
          </p:nvPr>
        </p:nvSpPr>
        <p:spPr/>
        <p:txBody>
          <a:bodyPr/>
          <a:lstStyle/>
          <a:p>
            <a:r>
              <a:rPr lang="en-US">
                <a:latin typeface="Bahnschrift" panose="020B0502040204020203" pitchFamily="34" charset="0"/>
              </a:rPr>
              <a:t>1.4. phân loại và cách rèn luyện năng lực nghề nghiệp</a:t>
            </a:r>
          </a:p>
        </p:txBody>
      </p:sp>
      <p:sp>
        <p:nvSpPr>
          <p:cNvPr id="3" name="Content Placeholder 2">
            <a:extLst>
              <a:ext uri="{FF2B5EF4-FFF2-40B4-BE49-F238E27FC236}">
                <a16:creationId xmlns:a16="http://schemas.microsoft.com/office/drawing/2014/main" id="{241BED00-BFBD-4B53-AF17-19A31338689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535724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51</TotalTime>
  <Words>606</Words>
  <Application>Microsoft Office PowerPoint</Application>
  <PresentationFormat>Widescreen</PresentationFormat>
  <Paragraphs>12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Bahnschrift</vt:lpstr>
      <vt:lpstr>Bahnschrift Light</vt:lpstr>
      <vt:lpstr>Corbel</vt:lpstr>
      <vt:lpstr>Parallax</vt:lpstr>
      <vt:lpstr>Chương II : Tìm hiểu nghề và đào tạo nghề</vt:lpstr>
      <vt:lpstr>1.1. Năng lực nghề nghiệp là gì</vt:lpstr>
      <vt:lpstr>1.2 các yếu tố cấu thành năng lực</vt:lpstr>
      <vt:lpstr>PowerPoint Presentation</vt:lpstr>
      <vt:lpstr>PowerPoint Presentation</vt:lpstr>
      <vt:lpstr>1.3 tầm quan trọng của năng lực nghề nghiệp</vt:lpstr>
      <vt:lpstr>1.4. phân loại và cách rèn luyện năng lực nghề nghiệp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II : Tìm hiểu nghề và đào tạo nghề</dc:title>
  <dc:creator>Administrator</dc:creator>
  <cp:lastModifiedBy>Administrator</cp:lastModifiedBy>
  <cp:revision>5</cp:revision>
  <dcterms:created xsi:type="dcterms:W3CDTF">2023-02-08T00:48:37Z</dcterms:created>
  <dcterms:modified xsi:type="dcterms:W3CDTF">2023-02-08T01:40:06Z</dcterms:modified>
</cp:coreProperties>
</file>