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96" r:id="rId2"/>
    <p:sldId id="256" r:id="rId3"/>
    <p:sldId id="263" r:id="rId4"/>
    <p:sldId id="264" r:id="rId5"/>
    <p:sldId id="260" r:id="rId6"/>
    <p:sldId id="261" r:id="rId7"/>
    <p:sldId id="297" r:id="rId8"/>
    <p:sldId id="298" r:id="rId9"/>
    <p:sldId id="267" r:id="rId10"/>
    <p:sldId id="268" r:id="rId11"/>
    <p:sldId id="272" r:id="rId12"/>
    <p:sldId id="273" r:id="rId13"/>
    <p:sldId id="299" r:id="rId14"/>
    <p:sldId id="271" r:id="rId15"/>
    <p:sldId id="284" r:id="rId16"/>
    <p:sldId id="300" r:id="rId17"/>
    <p:sldId id="301" r:id="rId18"/>
    <p:sldId id="283" r:id="rId19"/>
    <p:sldId id="288" r:id="rId20"/>
    <p:sldId id="266" r:id="rId21"/>
  </p:sldIdLst>
  <p:sldSz cx="9144000" cy="5143500" type="screen16x9"/>
  <p:notesSz cx="6858000" cy="9144000"/>
  <p:embeddedFontLst>
    <p:embeddedFont>
      <p:font typeface="Work Sans" charset="-93"/>
      <p:regular r:id="rId23"/>
      <p:bold r:id="rId24"/>
      <p:italic r:id="rId25"/>
      <p:boldItalic r:id="rId26"/>
    </p:embeddedFont>
    <p:embeddedFont>
      <p:font typeface="Barlow" charset="-93"/>
      <p:regular r:id="rId27"/>
      <p:bold r:id="rId28"/>
      <p:italic r:id="rId29"/>
      <p:boldItalic r:id="rId30"/>
    </p:embeddedFont>
    <p:embeddedFont>
      <p:font typeface="Miriam Libre" charset="-79"/>
      <p:regular r:id="rId31"/>
      <p:bold r:id="rId32"/>
    </p:embeddedFont>
    <p:embeddedFont>
      <p:font typeface="Calibri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CDC4ADD-5F7E-4D9F-9D83-338666C3B739}">
  <a:tblStyle styleId="{BCDC4ADD-5F7E-4D9F-9D83-338666C3B7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59C8CE-8718-4DBC-A9B7-93DDDF7F0E4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5" autoAdjust="0"/>
    <p:restoredTop sz="97172" autoAdjust="0"/>
  </p:normalViewPr>
  <p:slideViewPr>
    <p:cSldViewPr>
      <p:cViewPr>
        <p:scale>
          <a:sx n="75" d="100"/>
          <a:sy n="75" d="100"/>
        </p:scale>
        <p:origin x="-1108" y="-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5955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dcac64e18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dcac64e18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cac64e18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cac64e18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cac64e18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cac64e18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cac64e18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cac64e18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cac64e18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dcac64e18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Char char="▹"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Char char="￭"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Char char="⬝"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Char char="●"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Char char="○"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Char char="■"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Char char="●"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Char char="○"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Char char="■"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1960" y="3867894"/>
            <a:ext cx="4683388" cy="864096"/>
          </a:xfrm>
        </p:spPr>
        <p:txBody>
          <a:bodyPr/>
          <a:lstStyle/>
          <a:p>
            <a:pPr algn="l"/>
            <a:r>
              <a:rPr lang="vi-VN" sz="1200" dirty="0" smtClean="0">
                <a:latin typeface="+mj-lt"/>
              </a:rPr>
              <a:t>Môn Học: UDPM.</a:t>
            </a:r>
          </a:p>
          <a:p>
            <a:pPr algn="l"/>
            <a:r>
              <a:rPr lang="vi-VN" sz="1200" dirty="0" smtClean="0">
                <a:latin typeface="+mj-lt"/>
              </a:rPr>
              <a:t>Lớp: UD_1630_6.</a:t>
            </a:r>
          </a:p>
          <a:p>
            <a:pPr algn="l"/>
            <a:r>
              <a:rPr lang="vi-VN" sz="1200" dirty="0" smtClean="0">
                <a:latin typeface="+mj-lt"/>
              </a:rPr>
              <a:t>Giảng Viên: Nguyễn Thị Thanh Xuân.</a:t>
            </a:r>
          </a:p>
          <a:p>
            <a:pPr algn="l"/>
            <a:r>
              <a:rPr lang="vi-VN" sz="1200" dirty="0" smtClean="0">
                <a:latin typeface="+mj-lt"/>
              </a:rPr>
              <a:t>Nhóm: 1.</a:t>
            </a:r>
            <a:endParaRPr lang="vi-VN" sz="1200" dirty="0">
              <a:latin typeface="+mj-lt"/>
            </a:endParaRPr>
          </a:p>
          <a:p>
            <a:pPr algn="l"/>
            <a:endParaRPr lang="vi-VN" sz="1200" dirty="0" smtClean="0">
              <a:latin typeface="+mj-lt"/>
            </a:endParaRPr>
          </a:p>
          <a:p>
            <a:pPr algn="l"/>
            <a:endParaRPr lang="vi-VN" sz="1200" dirty="0" smtClean="0">
              <a:latin typeface="+mj-lt"/>
            </a:endParaRPr>
          </a:p>
          <a:p>
            <a:pPr algn="l"/>
            <a:endParaRPr lang="vi-VN" sz="1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27784" y="2355726"/>
            <a:ext cx="3891300" cy="1159800"/>
          </a:xfrm>
        </p:spPr>
        <p:txBody>
          <a:bodyPr/>
          <a:lstStyle/>
          <a:p>
            <a:r>
              <a:rPr lang="vi-VN" sz="2800" b="1" dirty="0" smtClean="0">
                <a:solidFill>
                  <a:srgbClr val="002060"/>
                </a:solidFill>
              </a:rPr>
              <a:t/>
            </a:r>
            <a:br>
              <a:rPr lang="vi-VN" sz="2800" b="1" dirty="0" smtClean="0">
                <a:solidFill>
                  <a:srgbClr val="002060"/>
                </a:solidFill>
              </a:rPr>
            </a:br>
            <a:r>
              <a:rPr lang="vi-VN" sz="2800" b="1" dirty="0">
                <a:solidFill>
                  <a:srgbClr val="002060"/>
                </a:solidFill>
              </a:rPr>
              <a:t/>
            </a:r>
            <a:br>
              <a:rPr lang="vi-VN" sz="2800" b="1" dirty="0">
                <a:solidFill>
                  <a:srgbClr val="002060"/>
                </a:solidFill>
              </a:rPr>
            </a:br>
            <a:r>
              <a:rPr lang="vi-VN" sz="2800" b="1" dirty="0" smtClean="0">
                <a:solidFill>
                  <a:srgbClr val="002060"/>
                </a:solidFill>
              </a:rPr>
              <a:t/>
            </a:r>
            <a:br>
              <a:rPr lang="vi-VN" sz="2800" b="1" dirty="0" smtClean="0">
                <a:solidFill>
                  <a:srgbClr val="002060"/>
                </a:solidFill>
              </a:rPr>
            </a:br>
            <a:r>
              <a:rPr lang="vi-VN" sz="2800" b="1" dirty="0">
                <a:solidFill>
                  <a:srgbClr val="002060"/>
                </a:solidFill>
              </a:rPr>
              <a:t/>
            </a:r>
            <a:br>
              <a:rPr lang="vi-VN" sz="2800" b="1" dirty="0">
                <a:solidFill>
                  <a:srgbClr val="002060"/>
                </a:solidFill>
              </a:rPr>
            </a:br>
            <a:r>
              <a:rPr lang="vi-VN" sz="2800" b="1" dirty="0" smtClean="0">
                <a:solidFill>
                  <a:srgbClr val="002060"/>
                </a:solidFill>
              </a:rPr>
              <a:t/>
            </a:r>
            <a:br>
              <a:rPr lang="vi-VN" sz="2800" b="1" dirty="0" smtClean="0">
                <a:solidFill>
                  <a:srgbClr val="002060"/>
                </a:solidFill>
              </a:rPr>
            </a:br>
            <a:r>
              <a:rPr lang="vi-VN" sz="2800" b="1" dirty="0">
                <a:solidFill>
                  <a:srgbClr val="002060"/>
                </a:solidFill>
              </a:rPr>
              <a:t/>
            </a:r>
            <a:br>
              <a:rPr lang="vi-VN" sz="2800" b="1" dirty="0">
                <a:solidFill>
                  <a:srgbClr val="002060"/>
                </a:solidFill>
              </a:rPr>
            </a:br>
            <a:r>
              <a:rPr lang="vi-VN" sz="2800" b="1" dirty="0" smtClean="0">
                <a:solidFill>
                  <a:srgbClr val="002060"/>
                </a:solidFill>
              </a:rPr>
              <a:t/>
            </a:r>
            <a:br>
              <a:rPr lang="vi-VN" sz="2800" b="1" dirty="0" smtClean="0">
                <a:solidFill>
                  <a:srgbClr val="002060"/>
                </a:solidFill>
              </a:rPr>
            </a:br>
            <a:r>
              <a:rPr lang="vi-VN" sz="2800" b="1" dirty="0">
                <a:solidFill>
                  <a:srgbClr val="002060"/>
                </a:solidFill>
              </a:rPr>
              <a:t/>
            </a:r>
            <a:br>
              <a:rPr lang="vi-VN" sz="2800" b="1" dirty="0">
                <a:solidFill>
                  <a:srgbClr val="002060"/>
                </a:solidFill>
              </a:rPr>
            </a:br>
            <a:r>
              <a:rPr lang="vi-VN" sz="2800" b="1" dirty="0" smtClean="0">
                <a:solidFill>
                  <a:srgbClr val="002060"/>
                </a:solidFill>
              </a:rPr>
              <a:t/>
            </a:r>
            <a:br>
              <a:rPr lang="vi-VN" sz="2800" b="1" dirty="0" smtClean="0">
                <a:solidFill>
                  <a:srgbClr val="002060"/>
                </a:solidFill>
              </a:rPr>
            </a:br>
            <a:r>
              <a:rPr lang="vi-VN" sz="2800" b="1" dirty="0">
                <a:solidFill>
                  <a:srgbClr val="002060"/>
                </a:solidFill>
              </a:rPr>
              <a:t/>
            </a:r>
            <a:br>
              <a:rPr lang="vi-VN" sz="2800" b="1" dirty="0">
                <a:solidFill>
                  <a:srgbClr val="002060"/>
                </a:solidFill>
              </a:rPr>
            </a:br>
            <a:r>
              <a:rPr lang="vi-VN" sz="2800" b="1" dirty="0" smtClean="0">
                <a:solidFill>
                  <a:srgbClr val="002060"/>
                </a:solidFill>
              </a:rPr>
              <a:t/>
            </a:r>
            <a:br>
              <a:rPr lang="vi-VN" sz="2800" b="1" dirty="0" smtClean="0">
                <a:solidFill>
                  <a:srgbClr val="002060"/>
                </a:solidFill>
              </a:rPr>
            </a:br>
            <a:r>
              <a:rPr lang="vi-VN" sz="2800" b="1" dirty="0">
                <a:solidFill>
                  <a:srgbClr val="002060"/>
                </a:solidFill>
              </a:rPr>
              <a:t/>
            </a:r>
            <a:br>
              <a:rPr lang="vi-VN" sz="2800" b="1" dirty="0">
                <a:solidFill>
                  <a:srgbClr val="002060"/>
                </a:solidFill>
              </a:rPr>
            </a:br>
            <a:r>
              <a:rPr lang="vi-VN" sz="2800" b="1" dirty="0" smtClean="0">
                <a:solidFill>
                  <a:srgbClr val="002060"/>
                </a:solidFill>
              </a:rPr>
              <a:t/>
            </a:r>
            <a:br>
              <a:rPr lang="vi-VN" sz="2800" b="1" dirty="0" smtClean="0">
                <a:solidFill>
                  <a:srgbClr val="002060"/>
                </a:solidFill>
              </a:rPr>
            </a:br>
            <a:r>
              <a:rPr lang="vi-VN" sz="2800" b="1" dirty="0">
                <a:solidFill>
                  <a:srgbClr val="002060"/>
                </a:solidFill>
              </a:rPr>
              <a:t/>
            </a:r>
            <a:br>
              <a:rPr lang="vi-VN" sz="2800" b="1" dirty="0">
                <a:solidFill>
                  <a:srgbClr val="002060"/>
                </a:solidFill>
              </a:rPr>
            </a:br>
            <a:r>
              <a:rPr lang="vi-VN" sz="2800" b="1" dirty="0" smtClean="0">
                <a:solidFill>
                  <a:srgbClr val="002060"/>
                </a:solidFill>
              </a:rPr>
              <a:t/>
            </a:r>
            <a:br>
              <a:rPr lang="vi-VN" sz="2800" b="1" dirty="0" smtClean="0">
                <a:solidFill>
                  <a:srgbClr val="002060"/>
                </a:solidFill>
              </a:rPr>
            </a:br>
            <a:r>
              <a:rPr lang="vi-VN" sz="2800" b="1" dirty="0" smtClean="0">
                <a:solidFill>
                  <a:srgbClr val="002060"/>
                </a:solidFill>
              </a:rPr>
              <a:t/>
            </a:r>
            <a:br>
              <a:rPr lang="vi-VN" sz="2800" b="1" dirty="0" smtClean="0">
                <a:solidFill>
                  <a:srgbClr val="002060"/>
                </a:solidFill>
              </a:rPr>
            </a:br>
            <a:r>
              <a:rPr lang="vi-VN" sz="2800" b="1" dirty="0">
                <a:solidFill>
                  <a:srgbClr val="002060"/>
                </a:solidFill>
              </a:rPr>
              <a:t/>
            </a:r>
            <a:br>
              <a:rPr lang="vi-VN" sz="2800" b="1" dirty="0">
                <a:solidFill>
                  <a:srgbClr val="002060"/>
                </a:solidFill>
              </a:rPr>
            </a:br>
            <a:r>
              <a:rPr lang="vi-VN" sz="2800" b="1" dirty="0" smtClean="0">
                <a:solidFill>
                  <a:srgbClr val="002060"/>
                </a:solidFill>
              </a:rPr>
              <a:t/>
            </a:r>
            <a:br>
              <a:rPr lang="vi-VN" sz="2800" b="1" dirty="0" smtClean="0">
                <a:solidFill>
                  <a:srgbClr val="002060"/>
                </a:solidFill>
              </a:rPr>
            </a:br>
            <a:r>
              <a:rPr lang="vi-VN" sz="2800" b="1" dirty="0">
                <a:solidFill>
                  <a:srgbClr val="002060"/>
                </a:solidFill>
              </a:rPr>
              <a:t/>
            </a:r>
            <a:br>
              <a:rPr lang="vi-VN" sz="2800" b="1" dirty="0">
                <a:solidFill>
                  <a:srgbClr val="002060"/>
                </a:solidFill>
              </a:rPr>
            </a:br>
            <a:r>
              <a:rPr lang="vi-VN" sz="2800" b="1" dirty="0" smtClean="0">
                <a:solidFill>
                  <a:srgbClr val="002060"/>
                </a:solidFill>
              </a:rPr>
              <a:t/>
            </a:r>
            <a:br>
              <a:rPr lang="vi-VN" sz="2800" b="1" dirty="0" smtClean="0">
                <a:solidFill>
                  <a:srgbClr val="002060"/>
                </a:solidFill>
              </a:rPr>
            </a:br>
            <a:r>
              <a:rPr lang="vi-VN" sz="2800" b="1" dirty="0">
                <a:solidFill>
                  <a:srgbClr val="002060"/>
                </a:solidFill>
              </a:rPr>
              <a:t/>
            </a:r>
            <a:br>
              <a:rPr lang="vi-VN" sz="2800" b="1" dirty="0">
                <a:solidFill>
                  <a:srgbClr val="002060"/>
                </a:solidFill>
              </a:rPr>
            </a:br>
            <a:r>
              <a:rPr lang="vi-VN" sz="2800" b="1" dirty="0" smtClean="0">
                <a:solidFill>
                  <a:srgbClr val="002060"/>
                </a:solidFill>
              </a:rPr>
              <a:t/>
            </a:r>
            <a:br>
              <a:rPr lang="vi-VN" sz="2800" b="1" dirty="0" smtClean="0">
                <a:solidFill>
                  <a:srgbClr val="002060"/>
                </a:solidFill>
              </a:rPr>
            </a:br>
            <a:r>
              <a:rPr lang="vi-VN" sz="2800" b="1" dirty="0">
                <a:solidFill>
                  <a:srgbClr val="002060"/>
                </a:solidFill>
              </a:rPr>
              <a:t/>
            </a:r>
            <a:br>
              <a:rPr lang="vi-VN" sz="2800" b="1" dirty="0">
                <a:solidFill>
                  <a:srgbClr val="002060"/>
                </a:solidFill>
              </a:rPr>
            </a:br>
            <a:r>
              <a:rPr lang="vi-VN" sz="2800" b="1" dirty="0" smtClean="0">
                <a:solidFill>
                  <a:srgbClr val="002060"/>
                </a:solidFill>
              </a:rPr>
              <a:t/>
            </a:r>
            <a:br>
              <a:rPr lang="vi-VN" sz="2800" b="1" dirty="0" smtClean="0">
                <a:solidFill>
                  <a:srgbClr val="002060"/>
                </a:solidFill>
              </a:rPr>
            </a:br>
            <a:r>
              <a:rPr lang="vi-VN" sz="2800" b="1" dirty="0">
                <a:solidFill>
                  <a:srgbClr val="002060"/>
                </a:solidFill>
              </a:rPr>
              <a:t/>
            </a:r>
            <a:br>
              <a:rPr lang="vi-VN" sz="2800" b="1" dirty="0">
                <a:solidFill>
                  <a:srgbClr val="002060"/>
                </a:solidFill>
              </a:rPr>
            </a:br>
            <a:r>
              <a:rPr lang="vi-VN" sz="2800" b="1" dirty="0" smtClean="0">
                <a:solidFill>
                  <a:srgbClr val="002060"/>
                </a:solidFill>
              </a:rPr>
              <a:t/>
            </a:r>
            <a:br>
              <a:rPr lang="vi-VN" sz="2800" b="1" dirty="0" smtClean="0">
                <a:solidFill>
                  <a:srgbClr val="002060"/>
                </a:solidFill>
              </a:rPr>
            </a:br>
            <a:r>
              <a:rPr lang="vi-VN" sz="2800" b="1" dirty="0" smtClean="0">
                <a:solidFill>
                  <a:srgbClr val="002060"/>
                </a:solidFill>
              </a:rPr>
              <a:t>Quản </a:t>
            </a:r>
            <a:r>
              <a:rPr lang="vi-VN" sz="2800" b="1" dirty="0">
                <a:solidFill>
                  <a:srgbClr val="002060"/>
                </a:solidFill>
              </a:rPr>
              <a:t>Lí Với Dự Án Với Phần Mềm </a:t>
            </a:r>
            <a:r>
              <a:rPr lang="vi-VN" sz="2800" b="1" dirty="0" smtClean="0">
                <a:solidFill>
                  <a:srgbClr val="002060"/>
                </a:solidFill>
              </a:rPr>
              <a:t/>
            </a:r>
            <a:br>
              <a:rPr lang="vi-VN" sz="2800" b="1" dirty="0" smtClean="0">
                <a:solidFill>
                  <a:srgbClr val="002060"/>
                </a:solidFill>
              </a:rPr>
            </a:br>
            <a:r>
              <a:rPr lang="vi-VN" sz="2800" b="1" dirty="0" smtClean="0">
                <a:solidFill>
                  <a:srgbClr val="002060"/>
                </a:solidFill>
              </a:rPr>
              <a:t>(</a:t>
            </a:r>
            <a:r>
              <a:rPr lang="vi-VN" sz="2800" b="1" dirty="0">
                <a:solidFill>
                  <a:srgbClr val="002060"/>
                </a:solidFill>
              </a:rPr>
              <a:t>Phương Pháp Agile)</a:t>
            </a:r>
            <a:br>
              <a:rPr lang="vi-VN" sz="2800" b="1" dirty="0">
                <a:solidFill>
                  <a:srgbClr val="002060"/>
                </a:solidFill>
              </a:rPr>
            </a:br>
            <a:endParaRPr lang="vi-VN" sz="2800" b="1" dirty="0">
              <a:solidFill>
                <a:srgbClr val="002060"/>
              </a:solidFill>
            </a:endParaRPr>
          </a:p>
        </p:txBody>
      </p:sp>
      <p:pic>
        <p:nvPicPr>
          <p:cNvPr id="1030" name="Picture 6" descr="Trường Cao đẳng Thực hành FPT – Wikipedia tiếng Việ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5486"/>
            <a:ext cx="28083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466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0" name="Google Shape;350;p25"/>
          <p:cNvGraphicFramePr/>
          <p:nvPr/>
        </p:nvGraphicFramePr>
        <p:xfrm>
          <a:off x="593650" y="1648206"/>
          <a:ext cx="4912500" cy="2907200"/>
        </p:xfrm>
        <a:graphic>
          <a:graphicData uri="http://schemas.openxmlformats.org/drawingml/2006/table">
            <a:tbl>
              <a:tblPr>
                <a:noFill/>
                <a:tableStyleId>{BCDC4ADD-5F7E-4D9F-9D83-338666C3B739}</a:tableStyleId>
              </a:tblPr>
              <a:tblGrid>
                <a:gridCol w="1228125"/>
                <a:gridCol w="1228125"/>
                <a:gridCol w="1228125"/>
                <a:gridCol w="1228125"/>
              </a:tblGrid>
              <a:tr h="72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Yellow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</a:t>
                      </a:r>
                      <a:endParaRPr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Blue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15</a:t>
                      </a:r>
                      <a:endParaRPr sz="180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Orange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24</a:t>
                      </a:r>
                      <a:endParaRPr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16</a:t>
                      </a:r>
                      <a:endParaRPr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51" name="Google Shape;351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589658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2" name="Google Shape;402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first</a:t>
            </a:r>
            <a:endParaRPr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second</a:t>
            </a:r>
            <a:endParaRPr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last</a:t>
            </a:r>
            <a:endParaRPr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1470"/>
            <a:ext cx="604867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867894"/>
            <a:ext cx="6048672" cy="115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11" name="Google Shape;411;p30"/>
          <p:cNvSpPr txBox="1">
            <a:spLocks noGrp="1"/>
          </p:cNvSpPr>
          <p:nvPr>
            <p:ph type="body" idx="1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412" name="Google Shape;412;p30"/>
          <p:cNvSpPr txBox="1">
            <a:spLocks noGrp="1"/>
          </p:cNvSpPr>
          <p:nvPr>
            <p:ph type="body" idx="2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13" name="Google Shape;413;p30"/>
          <p:cNvSpPr txBox="1">
            <a:spLocks noGrp="1"/>
          </p:cNvSpPr>
          <p:nvPr>
            <p:ph type="body" idx="3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15" name="Google Shape;415;p30"/>
          <p:cNvSpPr txBox="1">
            <a:spLocks noGrp="1"/>
          </p:cNvSpPr>
          <p:nvPr>
            <p:ph type="body" idx="1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6" name="Google Shape;416;p30"/>
          <p:cNvSpPr txBox="1">
            <a:spLocks noGrp="1"/>
          </p:cNvSpPr>
          <p:nvPr>
            <p:ph type="body" idx="2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17" name="Google Shape;417;p30"/>
          <p:cNvSpPr txBox="1">
            <a:spLocks noGrp="1"/>
          </p:cNvSpPr>
          <p:nvPr>
            <p:ph type="body" idx="3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84168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123728" y="1491630"/>
            <a:ext cx="489797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vi-VN" dirty="0" smtClean="0"/>
              <a:t>3. </a:t>
            </a:r>
            <a:r>
              <a:rPr lang="vi-VN" b="1" dirty="0" smtClean="0"/>
              <a:t>Bảng trello</a:t>
            </a:r>
            <a:endParaRPr b="1"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5076056" y="4515966"/>
            <a:ext cx="3672408" cy="288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 dirty="0" smtClean="0"/>
              <a:t>Người Phụ Trách: Ngô Xuân Bảo Tâm </a:t>
            </a:r>
            <a:endParaRPr lang="vi-VN" sz="1200" b="1" dirty="0"/>
          </a:p>
        </p:txBody>
      </p:sp>
    </p:spTree>
    <p:extLst>
      <p:ext uri="{BB962C8B-B14F-4D97-AF65-F5344CB8AC3E}">
        <p14:creationId xmlns:p14="http://schemas.microsoft.com/office/powerpoint/2010/main" val="139554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79" name="Google Shape;379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FFFF"/>
                </a:solidFill>
              </a:rPr>
              <a:t>100%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380" name="Google Shape;380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81" name="Google Shape;381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2" name="Google Shape;382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83" name="Google Shape;383;p2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84" name="Google Shape;384;p28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85" name="Google Shape;385;p2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466" y="0"/>
            <a:ext cx="7622534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1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713913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4</a:t>
            </a:r>
            <a:r>
              <a:rPr lang="vi-VN" b="1" dirty="0" smtClean="0"/>
              <a:t>. Bảng theo dõi tiến độ công việc</a:t>
            </a:r>
            <a:endParaRPr b="1" dirty="0"/>
          </a:p>
        </p:txBody>
      </p:sp>
      <p:sp>
        <p:nvSpPr>
          <p:cNvPr id="601" name="Google Shape;601;p4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602" name="Google Shape;602;p41"/>
          <p:cNvGraphicFramePr/>
          <p:nvPr/>
        </p:nvGraphicFramePr>
        <p:xfrm>
          <a:off x="576025" y="1564481"/>
          <a:ext cx="7994850" cy="2976000"/>
        </p:xfrm>
        <a:graphic>
          <a:graphicData uri="http://schemas.openxmlformats.org/drawingml/2006/table">
            <a:tbl>
              <a:tblPr>
                <a:noFill/>
                <a:tableStyleId>{BCDC4ADD-5F7E-4D9F-9D83-338666C3B739}</a:tableStyleId>
              </a:tblPr>
              <a:tblGrid>
                <a:gridCol w="1376700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</a:tblGrid>
              <a:tr h="29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04" y="1563638"/>
            <a:ext cx="8051800" cy="3003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Google Shape;269;p17"/>
          <p:cNvSpPr txBox="1">
            <a:spLocks/>
          </p:cNvSpPr>
          <p:nvPr/>
        </p:nvSpPr>
        <p:spPr>
          <a:xfrm>
            <a:off x="5508104" y="4731990"/>
            <a:ext cx="3312368" cy="36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200" b="1" dirty="0" smtClean="0"/>
              <a:t>Người Phụ Trách: Nguyễn </a:t>
            </a:r>
            <a:r>
              <a:rPr lang="vi-VN" sz="1200" b="1" dirty="0" smtClean="0"/>
              <a:t>Văn Hoài Hận</a:t>
            </a:r>
            <a:endParaRPr lang="vi-VN" sz="12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>
            <a:spLocks noGrp="1"/>
          </p:cNvSpPr>
          <p:nvPr>
            <p:ph type="title" idx="4294967295"/>
          </p:nvPr>
        </p:nvSpPr>
        <p:spPr>
          <a:xfrm>
            <a:off x="465055" y="339502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tx1"/>
                </a:solidFill>
              </a:rPr>
              <a:t>5.Test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26" name="Google Shape;526;p3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27" name="Google Shape;527;p39"/>
          <p:cNvSpPr/>
          <p:nvPr/>
        </p:nvSpPr>
        <p:spPr>
          <a:xfrm>
            <a:off x="7584709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DEC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6937468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6290227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OCT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5642985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SEP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4995744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AUG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4348503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JUL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3701262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3054020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MAY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2406779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APR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6" name="Google Shape;536;p39"/>
          <p:cNvSpPr/>
          <p:nvPr/>
        </p:nvSpPr>
        <p:spPr>
          <a:xfrm>
            <a:off x="1759538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1112297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FEB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8" name="Google Shape;538;p39"/>
          <p:cNvSpPr/>
          <p:nvPr/>
        </p:nvSpPr>
        <p:spPr>
          <a:xfrm>
            <a:off x="465055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JAN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9" name="Google Shape;539;p39"/>
          <p:cNvSpPr/>
          <p:nvPr/>
        </p:nvSpPr>
        <p:spPr>
          <a:xfrm>
            <a:off x="0" y="2679750"/>
            <a:ext cx="624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40" name="Google Shape;540;p39"/>
          <p:cNvCxnSpPr/>
          <p:nvPr/>
        </p:nvCxnSpPr>
        <p:spPr>
          <a:xfrm rot="10800000">
            <a:off x="753962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1" name="Google Shape;541;p39"/>
          <p:cNvSpPr txBox="1"/>
          <p:nvPr/>
        </p:nvSpPr>
        <p:spPr>
          <a:xfrm>
            <a:off x="71373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2" name="Google Shape;542;p39"/>
          <p:cNvCxnSpPr/>
          <p:nvPr/>
        </p:nvCxnSpPr>
        <p:spPr>
          <a:xfrm rot="10800000">
            <a:off x="2049491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3" name="Google Shape;543;p39"/>
          <p:cNvSpPr txBox="1"/>
          <p:nvPr/>
        </p:nvSpPr>
        <p:spPr>
          <a:xfrm>
            <a:off x="2010744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4" name="Google Shape;544;p39"/>
          <p:cNvCxnSpPr/>
          <p:nvPr/>
        </p:nvCxnSpPr>
        <p:spPr>
          <a:xfrm rot="10800000">
            <a:off x="3345019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5" name="Google Shape;545;p39"/>
          <p:cNvSpPr txBox="1"/>
          <p:nvPr/>
        </p:nvSpPr>
        <p:spPr>
          <a:xfrm>
            <a:off x="3307750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6" name="Google Shape;546;p39"/>
          <p:cNvCxnSpPr/>
          <p:nvPr/>
        </p:nvCxnSpPr>
        <p:spPr>
          <a:xfrm rot="10800000">
            <a:off x="4640548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7" name="Google Shape;547;p39"/>
          <p:cNvSpPr txBox="1"/>
          <p:nvPr/>
        </p:nvSpPr>
        <p:spPr>
          <a:xfrm>
            <a:off x="4604756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8" name="Google Shape;548;p39"/>
          <p:cNvCxnSpPr/>
          <p:nvPr/>
        </p:nvCxnSpPr>
        <p:spPr>
          <a:xfrm rot="10800000">
            <a:off x="5936076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9" name="Google Shape;549;p39"/>
          <p:cNvSpPr txBox="1"/>
          <p:nvPr/>
        </p:nvSpPr>
        <p:spPr>
          <a:xfrm>
            <a:off x="5901762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0" name="Google Shape;550;p39"/>
          <p:cNvCxnSpPr/>
          <p:nvPr/>
        </p:nvCxnSpPr>
        <p:spPr>
          <a:xfrm rot="10800000">
            <a:off x="7231605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1" name="Google Shape;551;p39"/>
          <p:cNvSpPr txBox="1"/>
          <p:nvPr/>
        </p:nvSpPr>
        <p:spPr>
          <a:xfrm>
            <a:off x="719876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2" name="Google Shape;552;p39"/>
          <p:cNvCxnSpPr/>
          <p:nvPr/>
        </p:nvCxnSpPr>
        <p:spPr>
          <a:xfrm rot="10800000">
            <a:off x="1411676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3" name="Google Shape;553;p39"/>
          <p:cNvSpPr txBox="1"/>
          <p:nvPr/>
        </p:nvSpPr>
        <p:spPr>
          <a:xfrm>
            <a:off x="1342901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4" name="Google Shape;554;p39"/>
          <p:cNvCxnSpPr/>
          <p:nvPr/>
        </p:nvCxnSpPr>
        <p:spPr>
          <a:xfrm rot="10800000">
            <a:off x="270720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5" name="Google Shape;555;p39"/>
          <p:cNvSpPr txBox="1"/>
          <p:nvPr/>
        </p:nvSpPr>
        <p:spPr>
          <a:xfrm>
            <a:off x="2647412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6" name="Google Shape;556;p39"/>
          <p:cNvCxnSpPr/>
          <p:nvPr/>
        </p:nvCxnSpPr>
        <p:spPr>
          <a:xfrm rot="10800000">
            <a:off x="4002733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7" name="Google Shape;557;p39"/>
          <p:cNvSpPr txBox="1"/>
          <p:nvPr/>
        </p:nvSpPr>
        <p:spPr>
          <a:xfrm>
            <a:off x="3951924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8" name="Google Shape;558;p39"/>
          <p:cNvCxnSpPr/>
          <p:nvPr/>
        </p:nvCxnSpPr>
        <p:spPr>
          <a:xfrm rot="10800000">
            <a:off x="5298261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9" name="Google Shape;559;p39"/>
          <p:cNvSpPr txBox="1"/>
          <p:nvPr/>
        </p:nvSpPr>
        <p:spPr>
          <a:xfrm>
            <a:off x="5256435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0" name="Google Shape;560;p39"/>
          <p:cNvCxnSpPr/>
          <p:nvPr/>
        </p:nvCxnSpPr>
        <p:spPr>
          <a:xfrm rot="10800000">
            <a:off x="6593790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1" name="Google Shape;561;p39"/>
          <p:cNvSpPr txBox="1"/>
          <p:nvPr/>
        </p:nvSpPr>
        <p:spPr>
          <a:xfrm>
            <a:off x="6560946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2" name="Google Shape;562;p39"/>
          <p:cNvCxnSpPr/>
          <p:nvPr/>
        </p:nvCxnSpPr>
        <p:spPr>
          <a:xfrm rot="10800000">
            <a:off x="7889318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3" name="Google Shape;563;p39"/>
          <p:cNvSpPr txBox="1"/>
          <p:nvPr/>
        </p:nvSpPr>
        <p:spPr>
          <a:xfrm>
            <a:off x="7852265" y="3571950"/>
            <a:ext cx="1014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1" y="1147580"/>
            <a:ext cx="8615345" cy="369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Google Shape;269;p17"/>
          <p:cNvSpPr txBox="1">
            <a:spLocks/>
          </p:cNvSpPr>
          <p:nvPr/>
        </p:nvSpPr>
        <p:spPr>
          <a:xfrm>
            <a:off x="5642984" y="4840000"/>
            <a:ext cx="3321503" cy="303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200" b="1" dirty="0" smtClean="0"/>
              <a:t>Người Phụ Trách: </a:t>
            </a:r>
            <a:r>
              <a:rPr lang="vi-VN" sz="1200" b="1" dirty="0" smtClean="0"/>
              <a:t>Lương Thị Thúy Lành</a:t>
            </a:r>
            <a:endParaRPr lang="vi-VN" sz="1200" b="1" dirty="0"/>
          </a:p>
        </p:txBody>
      </p:sp>
    </p:spTree>
    <p:extLst>
      <p:ext uri="{BB962C8B-B14F-4D97-AF65-F5344CB8AC3E}">
        <p14:creationId xmlns:p14="http://schemas.microsoft.com/office/powerpoint/2010/main" val="501860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>
            <a:spLocks noGrp="1"/>
          </p:cNvSpPr>
          <p:nvPr>
            <p:ph type="title" idx="4294967295"/>
          </p:nvPr>
        </p:nvSpPr>
        <p:spPr>
          <a:xfrm>
            <a:off x="465055" y="339502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tx1"/>
                </a:solidFill>
              </a:rPr>
              <a:t>5.Test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26" name="Google Shape;526;p3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27" name="Google Shape;527;p39"/>
          <p:cNvSpPr/>
          <p:nvPr/>
        </p:nvSpPr>
        <p:spPr>
          <a:xfrm>
            <a:off x="7584709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DEC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6937468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6290227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OCT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5642985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SEP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4995744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AUG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4348503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JUL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3701262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3054020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MAY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2406779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APR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6" name="Google Shape;536;p39"/>
          <p:cNvSpPr/>
          <p:nvPr/>
        </p:nvSpPr>
        <p:spPr>
          <a:xfrm>
            <a:off x="1759538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1112297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FEB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8" name="Google Shape;538;p39"/>
          <p:cNvSpPr/>
          <p:nvPr/>
        </p:nvSpPr>
        <p:spPr>
          <a:xfrm>
            <a:off x="465055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JAN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9" name="Google Shape;539;p39"/>
          <p:cNvSpPr/>
          <p:nvPr/>
        </p:nvSpPr>
        <p:spPr>
          <a:xfrm>
            <a:off x="0" y="2679750"/>
            <a:ext cx="624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40" name="Google Shape;540;p39"/>
          <p:cNvCxnSpPr/>
          <p:nvPr/>
        </p:nvCxnSpPr>
        <p:spPr>
          <a:xfrm rot="10800000">
            <a:off x="753962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1" name="Google Shape;541;p39"/>
          <p:cNvSpPr txBox="1"/>
          <p:nvPr/>
        </p:nvSpPr>
        <p:spPr>
          <a:xfrm>
            <a:off x="71373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2" name="Google Shape;542;p39"/>
          <p:cNvCxnSpPr/>
          <p:nvPr/>
        </p:nvCxnSpPr>
        <p:spPr>
          <a:xfrm rot="10800000">
            <a:off x="2049491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3" name="Google Shape;543;p39"/>
          <p:cNvSpPr txBox="1"/>
          <p:nvPr/>
        </p:nvSpPr>
        <p:spPr>
          <a:xfrm>
            <a:off x="2010744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4" name="Google Shape;544;p39"/>
          <p:cNvCxnSpPr/>
          <p:nvPr/>
        </p:nvCxnSpPr>
        <p:spPr>
          <a:xfrm rot="10800000">
            <a:off x="3345019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5" name="Google Shape;545;p39"/>
          <p:cNvSpPr txBox="1"/>
          <p:nvPr/>
        </p:nvSpPr>
        <p:spPr>
          <a:xfrm>
            <a:off x="3307750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6" name="Google Shape;546;p39"/>
          <p:cNvCxnSpPr/>
          <p:nvPr/>
        </p:nvCxnSpPr>
        <p:spPr>
          <a:xfrm rot="10800000">
            <a:off x="4640548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7" name="Google Shape;547;p39"/>
          <p:cNvSpPr txBox="1"/>
          <p:nvPr/>
        </p:nvSpPr>
        <p:spPr>
          <a:xfrm>
            <a:off x="4604756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8" name="Google Shape;548;p39"/>
          <p:cNvCxnSpPr/>
          <p:nvPr/>
        </p:nvCxnSpPr>
        <p:spPr>
          <a:xfrm rot="10800000">
            <a:off x="5936076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9" name="Google Shape;549;p39"/>
          <p:cNvSpPr txBox="1"/>
          <p:nvPr/>
        </p:nvSpPr>
        <p:spPr>
          <a:xfrm>
            <a:off x="5901762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0" name="Google Shape;550;p39"/>
          <p:cNvCxnSpPr/>
          <p:nvPr/>
        </p:nvCxnSpPr>
        <p:spPr>
          <a:xfrm rot="10800000">
            <a:off x="7231605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1" name="Google Shape;551;p39"/>
          <p:cNvSpPr txBox="1"/>
          <p:nvPr/>
        </p:nvSpPr>
        <p:spPr>
          <a:xfrm>
            <a:off x="719876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2" name="Google Shape;552;p39"/>
          <p:cNvCxnSpPr/>
          <p:nvPr/>
        </p:nvCxnSpPr>
        <p:spPr>
          <a:xfrm rot="10800000">
            <a:off x="1411676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3" name="Google Shape;553;p39"/>
          <p:cNvSpPr txBox="1"/>
          <p:nvPr/>
        </p:nvSpPr>
        <p:spPr>
          <a:xfrm>
            <a:off x="1342901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4" name="Google Shape;554;p39"/>
          <p:cNvCxnSpPr/>
          <p:nvPr/>
        </p:nvCxnSpPr>
        <p:spPr>
          <a:xfrm rot="10800000">
            <a:off x="270720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5" name="Google Shape;555;p39"/>
          <p:cNvSpPr txBox="1"/>
          <p:nvPr/>
        </p:nvSpPr>
        <p:spPr>
          <a:xfrm>
            <a:off x="2647412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6" name="Google Shape;556;p39"/>
          <p:cNvCxnSpPr/>
          <p:nvPr/>
        </p:nvCxnSpPr>
        <p:spPr>
          <a:xfrm rot="10800000">
            <a:off x="4002733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7" name="Google Shape;557;p39"/>
          <p:cNvSpPr txBox="1"/>
          <p:nvPr/>
        </p:nvSpPr>
        <p:spPr>
          <a:xfrm>
            <a:off x="3951924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8" name="Google Shape;558;p39"/>
          <p:cNvCxnSpPr/>
          <p:nvPr/>
        </p:nvCxnSpPr>
        <p:spPr>
          <a:xfrm rot="10800000">
            <a:off x="5298261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9" name="Google Shape;559;p39"/>
          <p:cNvSpPr txBox="1"/>
          <p:nvPr/>
        </p:nvSpPr>
        <p:spPr>
          <a:xfrm>
            <a:off x="5256435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0" name="Google Shape;560;p39"/>
          <p:cNvCxnSpPr/>
          <p:nvPr/>
        </p:nvCxnSpPr>
        <p:spPr>
          <a:xfrm rot="10800000">
            <a:off x="6593790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1" name="Google Shape;561;p39"/>
          <p:cNvSpPr txBox="1"/>
          <p:nvPr/>
        </p:nvSpPr>
        <p:spPr>
          <a:xfrm>
            <a:off x="6560946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2" name="Google Shape;562;p39"/>
          <p:cNvCxnSpPr/>
          <p:nvPr/>
        </p:nvCxnSpPr>
        <p:spPr>
          <a:xfrm rot="10800000">
            <a:off x="7889318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3" name="Google Shape;563;p39"/>
          <p:cNvSpPr txBox="1"/>
          <p:nvPr/>
        </p:nvSpPr>
        <p:spPr>
          <a:xfrm>
            <a:off x="7852265" y="3571950"/>
            <a:ext cx="1014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0674"/>
            <a:ext cx="8615345" cy="368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Google Shape;269;p17"/>
          <p:cNvSpPr txBox="1">
            <a:spLocks/>
          </p:cNvSpPr>
          <p:nvPr/>
        </p:nvSpPr>
        <p:spPr>
          <a:xfrm>
            <a:off x="5642984" y="4840000"/>
            <a:ext cx="3321503" cy="303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200" b="1" dirty="0" smtClean="0"/>
              <a:t>Người Phụ Trách: </a:t>
            </a:r>
            <a:r>
              <a:rPr lang="vi-VN" sz="1200" b="1" dirty="0" smtClean="0"/>
              <a:t>Lương Thị Thúy Lành</a:t>
            </a:r>
            <a:endParaRPr lang="vi-VN" sz="1200" b="1" dirty="0"/>
          </a:p>
        </p:txBody>
      </p:sp>
    </p:spTree>
    <p:extLst>
      <p:ext uri="{BB962C8B-B14F-4D97-AF65-F5344CB8AC3E}">
        <p14:creationId xmlns:p14="http://schemas.microsoft.com/office/powerpoint/2010/main" val="3284566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Teamwork</a:t>
            </a:r>
            <a:endParaRPr dirty="0"/>
          </a:p>
        </p:txBody>
      </p:sp>
      <p:sp>
        <p:nvSpPr>
          <p:cNvPr id="569" name="Google Shape;569;p4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70" name="Google Shape;570;p40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0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2" name="Google Shape;572;p40"/>
          <p:cNvGrpSpPr/>
          <p:nvPr/>
        </p:nvGrpSpPr>
        <p:grpSpPr>
          <a:xfrm>
            <a:off x="1786339" y="1779601"/>
            <a:ext cx="473400" cy="473400"/>
            <a:chOff x="1786339" y="1703401"/>
            <a:chExt cx="473400" cy="473400"/>
          </a:xfrm>
        </p:grpSpPr>
        <p:sp>
          <p:nvSpPr>
            <p:cNvPr id="573" name="Google Shape;573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5" name="Google Shape;575;p40"/>
          <p:cNvGrpSpPr/>
          <p:nvPr/>
        </p:nvGrpSpPr>
        <p:grpSpPr>
          <a:xfrm>
            <a:off x="3814414" y="1779601"/>
            <a:ext cx="473400" cy="473400"/>
            <a:chOff x="3814414" y="1703401"/>
            <a:chExt cx="473400" cy="473400"/>
          </a:xfrm>
        </p:grpSpPr>
        <p:sp>
          <p:nvSpPr>
            <p:cNvPr id="576" name="Google Shape;576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5842489" y="1779601"/>
            <a:ext cx="473400" cy="473400"/>
            <a:chOff x="5842489" y="1703401"/>
            <a:chExt cx="473400" cy="473400"/>
          </a:xfrm>
        </p:grpSpPr>
        <p:sp>
          <p:nvSpPr>
            <p:cNvPr id="579" name="Google Shape;579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6880814" y="3652500"/>
            <a:ext cx="473400" cy="473400"/>
            <a:chOff x="6880814" y="3576300"/>
            <a:chExt cx="473400" cy="473400"/>
          </a:xfrm>
        </p:grpSpPr>
        <p:sp>
          <p:nvSpPr>
            <p:cNvPr id="582" name="Google Shape;582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4" name="Google Shape;584;p40"/>
          <p:cNvGrpSpPr/>
          <p:nvPr/>
        </p:nvGrpSpPr>
        <p:grpSpPr>
          <a:xfrm>
            <a:off x="4852739" y="3652500"/>
            <a:ext cx="473400" cy="473400"/>
            <a:chOff x="4852739" y="3576300"/>
            <a:chExt cx="473400" cy="473400"/>
          </a:xfrm>
        </p:grpSpPr>
        <p:sp>
          <p:nvSpPr>
            <p:cNvPr id="585" name="Google Shape;585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6" name="Google Shape;586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7" name="Google Shape;587;p40"/>
          <p:cNvGrpSpPr/>
          <p:nvPr/>
        </p:nvGrpSpPr>
        <p:grpSpPr>
          <a:xfrm>
            <a:off x="2824664" y="3652500"/>
            <a:ext cx="473400" cy="473400"/>
            <a:chOff x="2824664" y="3576300"/>
            <a:chExt cx="473400" cy="473400"/>
          </a:xfrm>
        </p:grpSpPr>
        <p:sp>
          <p:nvSpPr>
            <p:cNvPr id="588" name="Google Shape;588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90" name="Google Shape;590;p40"/>
          <p:cNvSpPr txBox="1"/>
          <p:nvPr/>
        </p:nvSpPr>
        <p:spPr>
          <a:xfrm>
            <a:off x="1349018" y="1246201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 dirty="0" smtClean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Nguyễn Minh Thịnh</a:t>
            </a:r>
            <a:endParaRPr sz="12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1" name="Google Shape;591;p40"/>
          <p:cNvSpPr txBox="1"/>
          <p:nvPr/>
        </p:nvSpPr>
        <p:spPr>
          <a:xfrm>
            <a:off x="3377205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 dirty="0" smtClean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Ngô  Xuân Bảo Tâm</a:t>
            </a:r>
            <a:endParaRPr sz="12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2" name="Google Shape;592;p40"/>
          <p:cNvSpPr txBox="1"/>
          <p:nvPr/>
        </p:nvSpPr>
        <p:spPr>
          <a:xfrm>
            <a:off x="543601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 dirty="0" smtClean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Lương Thị Thúy Lành</a:t>
            </a:r>
            <a:endParaRPr sz="12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3" name="Google Shape;593;p40"/>
          <p:cNvSpPr txBox="1"/>
          <p:nvPr/>
        </p:nvSpPr>
        <p:spPr>
          <a:xfrm>
            <a:off x="241817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 dirty="0" smtClean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Nguyễn Ngọc Đức</a:t>
            </a:r>
            <a:endParaRPr sz="12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4" name="Google Shape;594;p40"/>
          <p:cNvSpPr txBox="1"/>
          <p:nvPr/>
        </p:nvSpPr>
        <p:spPr>
          <a:xfrm>
            <a:off x="444625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 dirty="0" smtClean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Nguyễn Văn Hoài Hận</a:t>
            </a:r>
            <a:endParaRPr sz="12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5" name="Google Shape;595;p40"/>
          <p:cNvSpPr txBox="1"/>
          <p:nvPr/>
        </p:nvSpPr>
        <p:spPr>
          <a:xfrm>
            <a:off x="647433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 dirty="0" smtClean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Đỗ Kiều Phương</a:t>
            </a:r>
            <a:endParaRPr sz="12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5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01" name="Google Shape;701;p4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702" name="Google Shape;702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3" name="Google Shape;703;p45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Imani Jackson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4" name="Google Shape;70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5" name="Google Shape;705;p45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Marcos Galán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6" name="Google Shape;706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7" name="Google Shape;707;p45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Ixchel Valdía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8" name="Google Shape;708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9" name="Google Shape;709;p45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Nils Årud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+mj-lt"/>
              </a:rPr>
              <a:t>ỨNG DỤNG KINH DOANH THIẾT BỊ Y TẾ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 smtClean="0">
                <a:solidFill>
                  <a:srgbClr val="FFFFFF"/>
                </a:solidFill>
              </a:rPr>
              <a:t>CẢM ƠN THẦY CÔ ĐÃ LẮNG NGHE.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b="1" dirty="0" smtClean="0"/>
              <a:t>WORKSHOP 1: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dirty="0" smtClean="0"/>
              <a:t>Tạo product backlog.</a:t>
            </a:r>
            <a:endParaRPr dirty="0"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smtClean="0"/>
              <a:t>NỘI DUNG WORKSHOP</a:t>
            </a:r>
            <a:endParaRPr b="1"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b="1" dirty="0" smtClean="0"/>
              <a:t>WORKSHOP2:</a:t>
            </a:r>
          </a:p>
          <a:p>
            <a:pPr marL="114300" indent="0">
              <a:buNone/>
            </a:pPr>
            <a:r>
              <a:rPr lang="en-US" dirty="0"/>
              <a:t>Release backlog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Sprint Backlog </a:t>
            </a:r>
          </a:p>
          <a:p>
            <a:pPr marL="114300" indent="0">
              <a:buNone/>
            </a:pP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smtClean="0"/>
              <a:t>PPS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vi-VN" dirty="0" smtClean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smtClean="0"/>
              <a:t>NỘI DUNG WORKSHOP</a:t>
            </a:r>
            <a:endParaRPr b="1"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800" b="1" dirty="0" smtClean="0"/>
              <a:t>WORKSHOP 3:</a:t>
            </a:r>
          </a:p>
          <a:p>
            <a:pPr marL="0" lvl="0" indent="0">
              <a:buNone/>
            </a:pPr>
            <a:r>
              <a:rPr lang="vi-VN" sz="1800" dirty="0"/>
              <a:t>Đăng ký và sử dụng Trello </a:t>
            </a:r>
            <a:endParaRPr lang="vi-VN" sz="1800" dirty="0" smtClean="0"/>
          </a:p>
          <a:p>
            <a:pPr marL="0" lvl="0" indent="0">
              <a:buNone/>
            </a:pPr>
            <a:r>
              <a:rPr lang="vi-VN" sz="1800" dirty="0" smtClean="0"/>
              <a:t>Code </a:t>
            </a:r>
            <a:r>
              <a:rPr lang="vi-VN" sz="1800" dirty="0"/>
              <a:t>1 sprint bất kỳ</a:t>
            </a:r>
            <a:endParaRPr sz="1800" dirty="0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800" b="1" dirty="0" smtClean="0"/>
              <a:t>WORKSHOP 4:</a:t>
            </a:r>
          </a:p>
          <a:p>
            <a:pPr marL="0" lvl="0" indent="0">
              <a:buNone/>
            </a:pPr>
            <a:r>
              <a:rPr lang="vi-VN" sz="1800" dirty="0"/>
              <a:t>Bảng theo dõi tiến độ công việc</a:t>
            </a:r>
            <a:endParaRPr lang="vi-VN" sz="1800" dirty="0" smtClean="0"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800" b="1" dirty="0" smtClean="0"/>
              <a:t>WORKSHOP 5: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800" dirty="0" smtClean="0"/>
              <a:t>Test</a:t>
            </a:r>
            <a:endParaRPr sz="1800"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1547664" y="1275606"/>
            <a:ext cx="489797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1.PRODUCT BACKLOG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5076056" y="4515966"/>
            <a:ext cx="3672408" cy="288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 dirty="0" smtClean="0"/>
              <a:t>Người Phụ Trách: Nguyễn Minh Thịnh</a:t>
            </a:r>
            <a:endParaRPr lang="vi-VN" sz="1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848484" y="843558"/>
            <a:ext cx="3523716" cy="3474467"/>
          </a:xfrm>
        </p:spPr>
        <p:txBody>
          <a:bodyPr/>
          <a:lstStyle/>
          <a:p>
            <a:endParaRPr lang="vi-V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0"/>
            <a:ext cx="413385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0"/>
            <a:ext cx="4214659" cy="5129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21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1691680" y="1995686"/>
            <a:ext cx="489797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vi-VN" dirty="0"/>
              <a:t>2. 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Release </a:t>
            </a:r>
            <a:r>
              <a:rPr lang="vi-VN" dirty="0"/>
              <a:t>backlog</a:t>
            </a:r>
            <a:br>
              <a:rPr lang="vi-VN" dirty="0"/>
            </a:br>
            <a:r>
              <a:rPr lang="vi-VN" dirty="0"/>
              <a:t>Sprint Backlog</a:t>
            </a:r>
            <a:br>
              <a:rPr lang="vi-VN" dirty="0"/>
            </a:br>
            <a:r>
              <a:rPr lang="vi-VN" dirty="0"/>
              <a:t>Bảng tính điểm PPS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5076056" y="4515966"/>
            <a:ext cx="3672408" cy="288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1" dirty="0" smtClean="0"/>
              <a:t>Người Phụ Trách: Nguyễn Ngọc Đức </a:t>
            </a:r>
            <a:endParaRPr lang="vi-VN" sz="1200" b="1" dirty="0"/>
          </a:p>
        </p:txBody>
      </p:sp>
    </p:spTree>
    <p:extLst>
      <p:ext uri="{BB962C8B-B14F-4D97-AF65-F5344CB8AC3E}">
        <p14:creationId xmlns:p14="http://schemas.microsoft.com/office/powerpoint/2010/main" val="89687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30" name="Google Shape;330;p2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name="adj" fmla="val 50000"/>
            </a:avLst>
          </a:prstGeom>
          <a:solidFill>
            <a:srgbClr val="A5B0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2178452" y="307959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Vestibulum nec congue tempus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33" name="Google Shape;333;p24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34" name="Google Shape;334;p24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35" name="Google Shape;335;p24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"/>
                  <a:ea typeface="Barlow"/>
                  <a:cs typeface="Barlow"/>
                  <a:sym typeface="Barlow"/>
                </a:rPr>
                <a:t>Vestibulum nec congue tempus</a:t>
              </a:r>
              <a:endParaRPr sz="8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02</a:t>
              </a:r>
              <a:endParaRPr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337" name="Google Shape;337;p24"/>
          <p:cNvGrpSpPr/>
          <p:nvPr/>
        </p:nvGrpSpPr>
        <p:grpSpPr>
          <a:xfrm>
            <a:off x="1238486" y="1922339"/>
            <a:ext cx="1439155" cy="2533181"/>
            <a:chOff x="3033133" y="1525710"/>
            <a:chExt cx="1249592" cy="2199515"/>
          </a:xfrm>
        </p:grpSpPr>
        <p:sp>
          <p:nvSpPr>
            <p:cNvPr id="338" name="Google Shape;338;p24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39" name="Google Shape;339;p24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"/>
                  <a:ea typeface="Barlow"/>
                  <a:cs typeface="Barlow"/>
                  <a:sym typeface="Barlow"/>
                </a:rPr>
                <a:t>Vestibulum nec congue tempus</a:t>
              </a:r>
              <a:endParaRPr sz="80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03</a:t>
              </a:r>
              <a:endParaRPr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341" name="Google Shape;341;p24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2" name="Google Shape;342;p24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01</a:t>
              </a:r>
              <a:endParaRPr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44" name="Google Shape;344;p24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"/>
                  <a:ea typeface="Barlow"/>
                  <a:cs typeface="Barlow"/>
                  <a:sym typeface="Barlow"/>
                </a:rPr>
                <a:t>Vestibulum nec congue tempus</a:t>
              </a:r>
              <a:endParaRPr sz="800"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9480"/>
            <a:ext cx="590465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737</Words>
  <Application>Microsoft Office PowerPoint</Application>
  <PresentationFormat>On-screen Show (16:9)</PresentationFormat>
  <Paragraphs>198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Work Sans</vt:lpstr>
      <vt:lpstr>Times New Roman</vt:lpstr>
      <vt:lpstr>Barlow</vt:lpstr>
      <vt:lpstr>Miriam Libre</vt:lpstr>
      <vt:lpstr>Calibri</vt:lpstr>
      <vt:lpstr>Roderigo template</vt:lpstr>
      <vt:lpstr>                          Quản Lí Với Dự Án Với Phần Mềm  (Phương Pháp Agile) </vt:lpstr>
      <vt:lpstr>ỨNG DỤNG KINH DOANH THIẾT BỊ Y TẾ</vt:lpstr>
      <vt:lpstr>NỘI DUNG WORKSHOP</vt:lpstr>
      <vt:lpstr>NỘI DUNG WORKSHOP</vt:lpstr>
      <vt:lpstr>1.PRODUCT BACKLOG</vt:lpstr>
      <vt:lpstr>PowerPoint Presentation</vt:lpstr>
      <vt:lpstr>PowerPoint Presentation</vt:lpstr>
      <vt:lpstr>2.  Release backlog Sprint Backlog Bảng tính điểm PPS</vt:lpstr>
      <vt:lpstr>USE DIAGRAMS TO EXPLAIN YOUR IDEAS</vt:lpstr>
      <vt:lpstr>AND TABLES TO COMPARE DATA</vt:lpstr>
      <vt:lpstr>OUR PROCESS IS EASY</vt:lpstr>
      <vt:lpstr>LET’S REVIEW SOME CONCEPTS</vt:lpstr>
      <vt:lpstr>3. Bảng trello</vt:lpstr>
      <vt:lpstr>89,526,124$</vt:lpstr>
      <vt:lpstr>4. Bảng theo dõi tiến độ công việc</vt:lpstr>
      <vt:lpstr>5.Test</vt:lpstr>
      <vt:lpstr>5.Test</vt:lpstr>
      <vt:lpstr>Teamwork</vt:lpstr>
      <vt:lpstr>TEAM PRESENTATION</vt:lpstr>
      <vt:lpstr>CẢM ƠN THẦY CÔ ĐÃ LẮNG NGHE.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14</cp:revision>
  <dcterms:modified xsi:type="dcterms:W3CDTF">2021-08-03T18:03:38Z</dcterms:modified>
</cp:coreProperties>
</file>