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41"/>
  </p:notesMasterIdLst>
  <p:sldIdLst>
    <p:sldId id="256" r:id="rId2"/>
    <p:sldId id="484" r:id="rId3"/>
    <p:sldId id="573" r:id="rId4"/>
    <p:sldId id="574" r:id="rId5"/>
    <p:sldId id="542" r:id="rId6"/>
    <p:sldId id="578" r:id="rId7"/>
    <p:sldId id="543" r:id="rId8"/>
    <p:sldId id="544" r:id="rId9"/>
    <p:sldId id="545" r:id="rId10"/>
    <p:sldId id="546" r:id="rId11"/>
    <p:sldId id="547" r:id="rId12"/>
    <p:sldId id="549" r:id="rId13"/>
    <p:sldId id="550" r:id="rId14"/>
    <p:sldId id="551" r:id="rId15"/>
    <p:sldId id="548" r:id="rId16"/>
    <p:sldId id="553" r:id="rId17"/>
    <p:sldId id="554" r:id="rId18"/>
    <p:sldId id="555" r:id="rId19"/>
    <p:sldId id="556" r:id="rId20"/>
    <p:sldId id="557" r:id="rId21"/>
    <p:sldId id="558" r:id="rId22"/>
    <p:sldId id="559" r:id="rId23"/>
    <p:sldId id="561" r:id="rId24"/>
    <p:sldId id="562" r:id="rId25"/>
    <p:sldId id="563" r:id="rId26"/>
    <p:sldId id="564" r:id="rId27"/>
    <p:sldId id="565" r:id="rId28"/>
    <p:sldId id="566" r:id="rId29"/>
    <p:sldId id="567" r:id="rId30"/>
    <p:sldId id="568" r:id="rId31"/>
    <p:sldId id="569" r:id="rId32"/>
    <p:sldId id="570" r:id="rId33"/>
    <p:sldId id="571" r:id="rId34"/>
    <p:sldId id="572" r:id="rId35"/>
    <p:sldId id="577" r:id="rId36"/>
    <p:sldId id="576" r:id="rId37"/>
    <p:sldId id="575" r:id="rId38"/>
    <p:sldId id="541" r:id="rId39"/>
    <p:sldId id="54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1EE"/>
    <a:srgbClr val="CEAC64"/>
    <a:srgbClr val="FFD1D1"/>
    <a:srgbClr val="FFB9B9"/>
    <a:srgbClr val="FF9797"/>
    <a:srgbClr val="5C0000"/>
    <a:srgbClr val="FF8F8F"/>
    <a:srgbClr val="DCD9F1"/>
    <a:srgbClr val="DEDCEE"/>
    <a:srgbClr val="D0C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051" autoAdjust="0"/>
  </p:normalViewPr>
  <p:slideViewPr>
    <p:cSldViewPr>
      <p:cViewPr>
        <p:scale>
          <a:sx n="66" d="100"/>
          <a:sy n="66" d="100"/>
        </p:scale>
        <p:origin x="-1692" y="120"/>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4/18/2014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FC5752C-FF44-424A-A94F-D19A83A07182}"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
            </a:r>
            <a:r>
              <a:rPr lang="vi-VN" dirty="0" smtClean="0"/>
              <a:t>ặc định, các nhóm sẽ sử dụng máy chiếu, hiển thị backlog trên Excel</a:t>
            </a:r>
            <a:r>
              <a:rPr lang="en-US" dirty="0" smtClean="0"/>
              <a:t> </a:t>
            </a:r>
            <a:r>
              <a:rPr lang="en-US" dirty="0" err="1" smtClean="0"/>
              <a:t>hoặc</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như</a:t>
            </a:r>
            <a:r>
              <a:rPr lang="en-US" baseline="0" dirty="0" smtClean="0"/>
              <a:t> </a:t>
            </a:r>
            <a:r>
              <a:rPr lang="en-US" baseline="0" dirty="0" err="1" smtClean="0"/>
              <a:t>trello</a:t>
            </a:r>
            <a:r>
              <a:rPr lang="vi-VN" dirty="0" smtClean="0"/>
              <a:t>, và một thành viên (thường là Product Owner hoặc Scrum Master) sẽ sử dụng bàn phím, duyệt lướt qua mỗi story và mời mọi người thảo luận. Cả nhóm và Product Owner sẽ thảo luận mức độ ưu tiên, thông tin chi tiết và tiến hành cập nhật trực tiếp trên Excel. Nghe có vẻ rất tốt? Thực ra cũng không hẳn. Thường là rất tệ. Và điều tồi tệ hơn, nhóm thường không nhận ra cho đến khi gần kết thúc cuộc họp, khi đó, nhóm nhận ra rằng họ vẫn chưa thông qua được danh sách các story! Một giải pháp tốt hơn nhiều là tạo ra các thẻ chỉ mục và  </a:t>
            </a:r>
            <a:r>
              <a:rPr lang="en-US" dirty="0" smtClean="0"/>
              <a:t>d</a:t>
            </a:r>
            <a:r>
              <a:rPr lang="vi-VN" dirty="0" smtClean="0"/>
              <a:t>án ch</a:t>
            </a:r>
            <a:r>
              <a:rPr lang="en-US" dirty="0" smtClean="0"/>
              <a:t>ú</a:t>
            </a:r>
            <a:r>
              <a:rPr lang="vi-VN" dirty="0" smtClean="0"/>
              <a:t>ng lên tư</a:t>
            </a:r>
            <a:r>
              <a:rPr lang="en-US" dirty="0" smtClean="0"/>
              <a:t>ờ</a:t>
            </a:r>
            <a:r>
              <a:rPr lang="vi-VN" dirty="0" smtClean="0"/>
              <a:t>ng (hoặc một bảng lớn) </a:t>
            </a:r>
            <a:endParaRPr lang="en-US" dirty="0" smtClean="0"/>
          </a:p>
          <a:p>
            <a:r>
              <a:rPr lang="vi-VN" dirty="0" smtClean="0"/>
              <a:t>Điều này cho ta cái nhìn rất trực quan nếu so với máy tính và máy chiếu, bởi vì: </a:t>
            </a:r>
            <a:endParaRPr lang="en-US" dirty="0" smtClean="0"/>
          </a:p>
          <a:p>
            <a:r>
              <a:rPr lang="vi-VN" dirty="0" smtClean="0"/>
              <a:t>● Mọi người có thể đứng gần và đi lại xung quanh đó =  họ sẽ nhìn thấy thường xuyên và lưu ý lâu hơn</a:t>
            </a:r>
            <a:endParaRPr lang="en-US" dirty="0" smtClean="0"/>
          </a:p>
          <a:p>
            <a:r>
              <a:rPr lang="vi-VN" dirty="0" smtClean="0"/>
              <a:t>Mọi người đều cảm bản thân mình được tham gia (không chỉ mỗi một anh chàng đang dùng bàn phím). </a:t>
            </a:r>
          </a:p>
          <a:p>
            <a:r>
              <a:rPr lang="vi-VN" dirty="0" smtClean="0"/>
              <a:t>● Nhiều story có thể được chỉnh sửa đồng thời. </a:t>
            </a:r>
          </a:p>
          <a:p>
            <a:r>
              <a:rPr lang="vi-VN" dirty="0" smtClean="0"/>
              <a:t>● Việc đánh giá lại mức độ ưu tiên rất đơn giản - chỉ việc di chuyển các thẻ chỉ mục. </a:t>
            </a:r>
          </a:p>
          <a:p>
            <a:r>
              <a:rPr lang="vi-VN" dirty="0" smtClean="0"/>
              <a:t>● Sau cuộc họp, các chỉ mục có thể được giữ lại trong phòng làm việc của nhóm và sẽ được sử dụng như là bảng công việc </a:t>
            </a:r>
            <a:r>
              <a:rPr lang="vi-VN" smtClean="0"/>
              <a:t>trên tường</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19600" y="3962400"/>
            <a:ext cx="4495800" cy="1146175"/>
          </a:xfrm>
        </p:spPr>
        <p:txBody>
          <a:bodyPr>
            <a:normAutofit/>
          </a:bodyPr>
          <a:lstStyle>
            <a:lvl1pPr algn="l">
              <a:defRPr sz="2400" normalizeH="0" baseline="0">
                <a:solidFill>
                  <a:srgbClr val="FF6600"/>
                </a:solidFill>
                <a:latin typeface="Segoe UI" pitchFamily="34" charset="0"/>
                <a:ea typeface="Roboto Lt" pitchFamily="2" charset="0"/>
                <a:cs typeface="Segoe UI" pitchFamily="34" charset="0"/>
              </a:defRPr>
            </a:lvl1pPr>
          </a:lstStyle>
          <a:p>
            <a:r>
              <a:rPr lang="en-US" dirty="0" smtClean="0"/>
              <a:t>CLICK TO EDIT MASTER</a:t>
            </a:r>
            <a:br>
              <a:rPr lang="en-US" dirty="0" smtClean="0"/>
            </a:br>
            <a:r>
              <a:rPr lang="en-US" dirty="0" smtClean="0"/>
              <a:t>TITLE STYLE</a:t>
            </a:r>
            <a:endParaRPr lang="en-US" dirty="0"/>
          </a:p>
        </p:txBody>
      </p:sp>
      <p:sp>
        <p:nvSpPr>
          <p:cNvPr id="3" name="Subtitle 2"/>
          <p:cNvSpPr>
            <a:spLocks noGrp="1"/>
          </p:cNvSpPr>
          <p:nvPr>
            <p:ph type="subTitle" idx="1" hasCustomPrompt="1"/>
          </p:nvPr>
        </p:nvSpPr>
        <p:spPr>
          <a:xfrm>
            <a:off x="4419600" y="4953000"/>
            <a:ext cx="4419600" cy="1066800"/>
          </a:xfrm>
        </p:spPr>
        <p:txBody>
          <a:bodyPr>
            <a:normAutofit/>
          </a:bodyPr>
          <a:lstStyle>
            <a:lvl1pPr marL="0" indent="0" algn="l">
              <a:buNone/>
              <a:defRPr sz="1400" b="1">
                <a:solidFill>
                  <a:srgbClr val="FF6600"/>
                </a:solidFill>
                <a:latin typeface="Segoe UI" pitchFamily="34" charset="0"/>
                <a:ea typeface="Roboto" pitchFamily="2"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8681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6" name="Content Placeholder 4"/>
          <p:cNvSpPr>
            <a:spLocks noGrp="1"/>
          </p:cNvSpPr>
          <p:nvPr/>
        </p:nvSpPr>
        <p:spPr>
          <a:xfrm>
            <a:off x="4800599" y="2057400"/>
            <a:ext cx="4191001" cy="3200400"/>
          </a:xfrm>
          <a:prstGeom prst="rect">
            <a:avLst/>
          </a:prstGeom>
        </p:spPr>
        <p:txBody>
          <a:bodyPr vert="horz" lIns="91440" tIns="45720" rIns="91440" bIns="45720" rtlCol="0">
            <a:normAutofit/>
          </a:bodyPr>
          <a:lstStyle>
            <a:lvl1pPr marL="0" indent="0" algn="l" defTabSz="914400" rtl="0" eaLnBrk="1" latinLnBrk="0" hangingPunct="1">
              <a:spcBef>
                <a:spcPct val="20000"/>
              </a:spcBef>
              <a:buFontTx/>
              <a:buNone/>
              <a:defRPr sz="2400" b="0" kern="1200" baseline="0">
                <a:solidFill>
                  <a:schemeClr val="tx1"/>
                </a:solidFill>
                <a:latin typeface="Segoe UI" pitchFamily="34" charset="0"/>
                <a:ea typeface="Roboto" pitchFamily="2" charset="0"/>
                <a:cs typeface="Segoe UI" pitchFamily="34" charset="0"/>
              </a:defRPr>
            </a:lvl1pPr>
            <a:lvl2pPr marL="514350" indent="-230188" algn="l" defTabSz="914400" rtl="0" eaLnBrk="1" latinLnBrk="0" hangingPunct="1">
              <a:spcBef>
                <a:spcPct val="20000"/>
              </a:spcBef>
              <a:buFont typeface="Arial" pitchFamily="34" charset="0"/>
              <a:buChar char="•"/>
              <a:defRPr sz="2400" kern="1200">
                <a:solidFill>
                  <a:schemeClr val="tx1"/>
                </a:solidFill>
                <a:latin typeface="Segoe UI" pitchFamily="34" charset="0"/>
                <a:ea typeface="Roboto Lt" pitchFamily="2" charset="0"/>
                <a:cs typeface="Segoe UI" pitchFamily="34" charset="0"/>
              </a:defRPr>
            </a:lvl2pPr>
            <a:lvl3pPr marL="966788" indent="-284163" algn="l" defTabSz="914400" rtl="0" eaLnBrk="1" latinLnBrk="0" hangingPunct="1">
              <a:spcBef>
                <a:spcPct val="20000"/>
              </a:spcBef>
              <a:buFont typeface="Courier New" pitchFamily="49" charset="0"/>
              <a:buChar char="o"/>
              <a:defRPr sz="2400" kern="1200">
                <a:solidFill>
                  <a:schemeClr val="tx1"/>
                </a:solidFill>
                <a:latin typeface="Segoe UI" pitchFamily="34" charset="0"/>
                <a:ea typeface="Roboto Lt" pitchFamily="2" charset="0"/>
                <a:cs typeface="Segoe UI" pitchFamily="34" charset="0"/>
              </a:defRPr>
            </a:lvl3pPr>
            <a:lvl4pPr marL="1428750" indent="-282575" algn="l" defTabSz="914400" rtl="0" eaLnBrk="1" latinLnBrk="0" hangingPunct="1">
              <a:spcBef>
                <a:spcPct val="20000"/>
              </a:spcBef>
              <a:buFont typeface="Wingdings" pitchFamily="2" charset="2"/>
              <a:buChar char="§"/>
              <a:defRPr sz="2400" kern="1200">
                <a:solidFill>
                  <a:schemeClr val="tx1"/>
                </a:solidFill>
                <a:latin typeface="Segoe UI" pitchFamily="34" charset="0"/>
                <a:ea typeface="Roboto Lt" pitchFamily="2" charset="0"/>
                <a:cs typeface="Segoe UI" pitchFamily="34" charset="0"/>
              </a:defRPr>
            </a:lvl4pPr>
            <a:lvl5pPr marL="2057400" indent="-228600" algn="just" defTabSz="914400" rtl="0" eaLnBrk="1" latinLnBrk="0" hangingPunct="1">
              <a:spcBef>
                <a:spcPct val="20000"/>
              </a:spcBef>
              <a:buFont typeface="Arial" pitchFamily="34" charset="0"/>
              <a:buChar char="»"/>
              <a:defRPr sz="1600" kern="1200">
                <a:solidFill>
                  <a:schemeClr val="tx1"/>
                </a:solidFill>
                <a:latin typeface="Roboto Lt" pitchFamily="2" charset="0"/>
                <a:ea typeface="Roboto Lt" pitchFamily="2"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5" name="Content Placeholder 2"/>
          <p:cNvSpPr>
            <a:spLocks noGrp="1"/>
          </p:cNvSpPr>
          <p:nvPr>
            <p:ph idx="13" hasCustomPrompt="1"/>
          </p:nvPr>
        </p:nvSpPr>
        <p:spPr>
          <a:xfrm>
            <a:off x="1295400" y="1676400"/>
            <a:ext cx="7772400" cy="3048000"/>
          </a:xfrm>
        </p:spPr>
        <p:txBody>
          <a:bodyPr>
            <a:normAutofit/>
          </a:bodyPr>
          <a:lstStyle>
            <a:lvl1pPr marL="0" indent="0" algn="l">
              <a:buFontTx/>
              <a:buNone/>
              <a:defRPr sz="2400" b="0" baseline="0">
                <a:latin typeface="Segoe UI" pitchFamily="34" charset="0"/>
                <a:ea typeface="Roboto" pitchFamily="2" charset="0"/>
                <a:cs typeface="Segoe UI" pitchFamily="34" charset="0"/>
              </a:defRPr>
            </a:lvl1pPr>
            <a:lvl2pPr marL="514350" indent="-230188" algn="l">
              <a:buFont typeface="Arial" pitchFamily="34" charset="0"/>
              <a:buChar char="•"/>
              <a:defRPr sz="2400">
                <a:latin typeface="Segoe UI" pitchFamily="34" charset="0"/>
                <a:ea typeface="Roboto Lt" pitchFamily="2" charset="0"/>
                <a:cs typeface="Segoe UI" pitchFamily="34" charset="0"/>
              </a:defRPr>
            </a:lvl2pPr>
            <a:lvl3pPr marL="966788" indent="-284163" algn="l">
              <a:buFont typeface="Courier New" pitchFamily="49" charset="0"/>
              <a:buChar char="o"/>
              <a:defRPr sz="2400">
                <a:latin typeface="Segoe UI" pitchFamily="34" charset="0"/>
                <a:ea typeface="Roboto Lt" pitchFamily="2" charset="0"/>
                <a:cs typeface="Segoe UI" pitchFamily="34" charset="0"/>
              </a:defRPr>
            </a:lvl3pPr>
            <a:lvl4pPr marL="1428750" indent="-282575" algn="l">
              <a:buFont typeface="Wingdings" pitchFamily="2" charset="2"/>
              <a:buChar char="§"/>
              <a:defRPr sz="2400">
                <a:latin typeface="Segoe UI" pitchFamily="34" charset="0"/>
                <a:ea typeface="Roboto Lt" pitchFamily="2" charset="0"/>
                <a:cs typeface="Segoe UI" pitchFamily="34" charset="0"/>
              </a:defRPr>
            </a:lvl4pPr>
            <a:lvl5pPr algn="just">
              <a:defRPr sz="1600">
                <a:latin typeface="Roboto Lt" pitchFamily="2" charset="0"/>
                <a:ea typeface="Roboto Lt" pitchFamily="2" charset="0"/>
              </a:defRPr>
            </a:lvl5pPr>
          </a:lstStyle>
          <a:p>
            <a:pPr lvl="0"/>
            <a:r>
              <a:rPr lang="en-US" dirty="0" err="1" smtClean="0"/>
              <a:t>Nội</a:t>
            </a:r>
            <a:r>
              <a:rPr lang="en-US" dirty="0" smtClean="0"/>
              <a:t> dung</a:t>
            </a:r>
          </a:p>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
        <p:nvSpPr>
          <p:cNvPr id="6" name="Slide Number Placeholder 5"/>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73410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Segoe UI" pitchFamily="34" charset="0"/>
          <a:ea typeface="+mj-ea"/>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9600" y="3962400"/>
            <a:ext cx="4794738" cy="1146175"/>
          </a:xfrm>
        </p:spPr>
        <p:txBody>
          <a:bodyPr/>
          <a:lstStyle/>
          <a:p>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r>
              <a:rPr lang="en-US" dirty="0" smtClean="0"/>
              <a:t> </a:t>
            </a:r>
            <a:r>
              <a:rPr lang="en-US" dirty="0" err="1" smtClean="0"/>
              <a:t>VỚI</a:t>
            </a:r>
            <a:r>
              <a:rPr lang="en-US" dirty="0" smtClean="0"/>
              <a:t> </a:t>
            </a:r>
            <a:r>
              <a:rPr lang="en-US" dirty="0" err="1" smtClean="0"/>
              <a:t>PHẦN</a:t>
            </a:r>
            <a:r>
              <a:rPr lang="en-US" dirty="0" smtClean="0"/>
              <a:t> </a:t>
            </a:r>
            <a:r>
              <a:rPr lang="en-US" dirty="0" err="1" smtClean="0"/>
              <a:t>MỀM</a:t>
            </a:r>
            <a:r>
              <a:rPr lang="en-US" dirty="0" smtClean="0"/>
              <a:t> AGILE</a:t>
            </a:r>
            <a:endParaRPr lang="en-US" dirty="0"/>
          </a:p>
        </p:txBody>
      </p:sp>
      <p:sp>
        <p:nvSpPr>
          <p:cNvPr id="3" name="Subtitle 2"/>
          <p:cNvSpPr>
            <a:spLocks noGrp="1"/>
          </p:cNvSpPr>
          <p:nvPr>
            <p:ph type="subTitle" idx="1"/>
          </p:nvPr>
        </p:nvSpPr>
        <p:spPr>
          <a:xfrm>
            <a:off x="4495800" y="4876800"/>
            <a:ext cx="4343400" cy="1371600"/>
          </a:xfrm>
        </p:spPr>
        <p:txBody>
          <a:bodyPr>
            <a:normAutofit/>
          </a:bodyPr>
          <a:lstStyle/>
          <a:p>
            <a:r>
              <a:rPr lang="en-US" sz="2400" dirty="0" err="1" smtClean="0"/>
              <a:t>Bài</a:t>
            </a:r>
            <a:r>
              <a:rPr lang="en-US" sz="2400" dirty="0" smtClean="0"/>
              <a:t> </a:t>
            </a:r>
            <a:r>
              <a:rPr lang="en-US" sz="2400" dirty="0"/>
              <a:t>2</a:t>
            </a:r>
            <a:r>
              <a:rPr lang="en-US" sz="2400" dirty="0" smtClean="0"/>
              <a:t>: </a:t>
            </a:r>
            <a:r>
              <a:rPr lang="en-US" sz="2400" dirty="0" err="1" smtClean="0"/>
              <a:t>Quản</a:t>
            </a:r>
            <a:r>
              <a:rPr lang="en-US" sz="2400" dirty="0" smtClean="0"/>
              <a:t> </a:t>
            </a:r>
            <a:r>
              <a:rPr lang="en-US" sz="2400" dirty="0" err="1" smtClean="0"/>
              <a:t>lý</a:t>
            </a:r>
            <a:r>
              <a:rPr lang="en-US" sz="2400" dirty="0" smtClean="0"/>
              <a:t> </a:t>
            </a:r>
            <a:r>
              <a:rPr lang="en-US" sz="2400" dirty="0" err="1" smtClean="0"/>
              <a:t>yêu</a:t>
            </a:r>
            <a:r>
              <a:rPr lang="en-US" sz="2400" dirty="0" smtClean="0"/>
              <a:t> </a:t>
            </a:r>
            <a:r>
              <a:rPr lang="en-US" sz="2400" dirty="0" err="1" smtClean="0"/>
              <a:t>cầu</a:t>
            </a:r>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5562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Quy</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tắc</a:t>
            </a:r>
            <a:r>
              <a:rPr lang="en-US" sz="2800" b="1" dirty="0" smtClean="0">
                <a:latin typeface="Segoe UI" pitchFamily="34" charset="0"/>
                <a:ea typeface="Roboto" pitchFamily="2" charset="0"/>
                <a:cs typeface="Segoe UI" pitchFamily="34" charset="0"/>
              </a:rPr>
              <a:t> SMART</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nhiều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xác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định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mục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tiêu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trong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số</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quy</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tắc</a:t>
            </a:r>
            <a:r>
              <a:rPr lang="en-US" sz="2400" dirty="0" smtClean="0">
                <a:latin typeface="Segoe UI" pitchFamily="34" charset="0"/>
                <a:ea typeface="Roboto" pitchFamily="2" charset="0"/>
                <a:cs typeface="Segoe UI" pitchFamily="34" charset="0"/>
              </a:rPr>
              <a:t> SMART</a:t>
            </a:r>
          </a:p>
          <a:p>
            <a:pPr marL="625475" lvl="1" indent="-274638">
              <a:lnSpc>
                <a:spcPct val="120000"/>
              </a:lnSpc>
              <a:buClr>
                <a:schemeClr val="accent1"/>
              </a:buClr>
              <a:buFont typeface="Wingdings" pitchFamily="2" charset="2"/>
              <a:buChar char="§"/>
            </a:pPr>
            <a:r>
              <a:rPr lang="en-US" sz="2400" b="1" dirty="0" err="1" smtClean="0">
                <a:latin typeface="Segoe UI" pitchFamily="34" charset="0"/>
                <a:cs typeface="Segoe UI" pitchFamily="34" charset="0"/>
              </a:rPr>
              <a:t>Có</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thể</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đạt</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được</a:t>
            </a:r>
            <a:r>
              <a:rPr lang="en-US" sz="2400" b="1" dirty="0" smtClean="0">
                <a:latin typeface="Segoe UI" pitchFamily="34" charset="0"/>
                <a:cs typeface="Segoe UI" pitchFamily="34" charset="0"/>
              </a:rPr>
              <a:t>: </a:t>
            </a:r>
            <a:r>
              <a:rPr lang="en-US" sz="2400" dirty="0" err="1" smtClean="0">
                <a:latin typeface="Segoe UI" pitchFamily="34" charset="0"/>
                <a:cs typeface="Segoe UI" pitchFamily="34" charset="0"/>
              </a:rPr>
              <a:t>những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người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liên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quan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đồng</a:t>
            </a:r>
            <a:r>
              <a:rPr lang="en-US" sz="2400" dirty="0" smtClean="0">
                <a:latin typeface="Segoe UI" pitchFamily="34" charset="0"/>
                <a:cs typeface="Segoe UI" pitchFamily="34" charset="0"/>
              </a:rPr>
              <a:t> ý </a:t>
            </a:r>
            <a:r>
              <a:rPr lang="en-US" sz="2400" dirty="0" err="1" smtClean="0">
                <a:latin typeface="Segoe UI" pitchFamily="34" charset="0"/>
                <a:cs typeface="Segoe UI" pitchFamily="34" charset="0"/>
              </a:rPr>
              <a:t>về</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tiêu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hướng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đến</a:t>
            </a:r>
            <a:endParaRPr lang="en-US" sz="2400" b="1"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b="1" dirty="0" err="1" smtClean="0">
                <a:latin typeface="Segoe UI" pitchFamily="34" charset="0"/>
                <a:cs typeface="Segoe UI" pitchFamily="34" charset="0"/>
              </a:rPr>
              <a:t>Thực</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tế</a:t>
            </a:r>
            <a:r>
              <a:rPr lang="en-US" sz="2400" b="1" dirty="0" smtClean="0">
                <a:latin typeface="Segoe UI" pitchFamily="34" charset="0"/>
                <a:cs typeface="Segoe UI" pitchFamily="34" charset="0"/>
              </a:rPr>
              <a:t>: </a:t>
            </a:r>
            <a:r>
              <a:rPr lang="en-US" sz="2400" dirty="0" err="1" smtClean="0">
                <a:latin typeface="Segoe UI" pitchFamily="34" charset="0"/>
                <a:cs typeface="Segoe UI" pitchFamily="34" charset="0"/>
              </a:rPr>
              <a:t>phải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có</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khả</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năng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đạt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được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tiêu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của</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dự</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án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với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những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tài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nguyên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sẵn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có</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b="1" dirty="0" err="1" smtClean="0">
                <a:latin typeface="Segoe UI" pitchFamily="34" charset="0"/>
                <a:cs typeface="Segoe UI" pitchFamily="34" charset="0"/>
              </a:rPr>
              <a:t>Dựa</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trên</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thời</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gian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phải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có</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đủ</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thời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gian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để</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đạt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được</a:t>
            </a:r>
            <a:r>
              <a:rPr lang="en-US" sz="2400" dirty="0" smtClean="0">
                <a:latin typeface="Segoe UI" pitchFamily="34" charset="0"/>
                <a:cs typeface="Segoe UI" pitchFamily="34" charset="0"/>
              </a:rPr>
              <a:t> </a:t>
            </a:r>
            <a:endParaRPr lang="en-US" sz="2400" dirty="0" smtClean="0">
              <a:latin typeface="Segoe UI" pitchFamily="34" charset="0"/>
              <a:cs typeface="Segoe UI" pitchFamily="34" charset="0"/>
            </a:endParaRPr>
          </a:p>
          <a:p>
            <a:pPr marL="350837" lvl="1">
              <a:lnSpc>
                <a:spcPct val="120000"/>
              </a:lnSpc>
              <a:buClr>
                <a:schemeClr val="accent1"/>
              </a:buClr>
            </a:pPr>
            <a:r>
              <a:rPr lang="en-US" sz="2400" dirty="0">
                <a:latin typeface="Segoe UI" pitchFamily="34" charset="0"/>
                <a:cs typeface="Segoe UI" pitchFamily="34" charset="0"/>
              </a:rPr>
              <a:t> </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tiêu</a:t>
            </a:r>
            <a:endParaRPr lang="en-US" sz="24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725" y="3733800"/>
            <a:ext cx="4105275" cy="3135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908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27813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smtClean="0">
                <a:latin typeface="Segoe UI" pitchFamily="34" charset="0"/>
                <a:ea typeface="Roboto" pitchFamily="2" charset="0"/>
                <a:cs typeface="Segoe UI" pitchFamily="34" charset="0"/>
              </a:rPr>
              <a:t>Thu </a:t>
            </a:r>
            <a:r>
              <a:rPr lang="en-US" sz="2800" b="1" dirty="0" err="1" smtClean="0">
                <a:latin typeface="Segoe UI" pitchFamily="34" charset="0"/>
                <a:ea typeface="Roboto" pitchFamily="2" charset="0"/>
                <a:cs typeface="Segoe UI" pitchFamily="34" charset="0"/>
              </a:rPr>
              <a:t>thập</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yêu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cầu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cho</a:t>
            </a:r>
            <a:r>
              <a:rPr lang="en-US" sz="2800" b="1" dirty="0" smtClean="0">
                <a:latin typeface="Segoe UI" pitchFamily="34" charset="0"/>
                <a:ea typeface="Roboto" pitchFamily="2" charset="0"/>
                <a:cs typeface="Segoe UI" pitchFamily="34" charset="0"/>
              </a:rPr>
              <a:t> Product Backlog</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Trong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bước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này</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bạn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sẽ</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gặp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những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người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đại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diện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quan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mỗi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người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vai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trò</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riêng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hiểu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những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gì</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người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dùng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cần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chuyển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yêu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cầu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của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sản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phẩm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mới</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Sử</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dụng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kỹ</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thuật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cây</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rừng</a:t>
            </a:r>
            <a:r>
              <a:rPr lang="en-US" sz="2400" dirty="0" smtClean="0">
                <a:latin typeface="Segoe UI" pitchFamily="34" charset="0"/>
                <a:ea typeface="Roboto" pitchFamily="2" charset="0"/>
                <a:cs typeface="Segoe UI" pitchFamily="34" charset="0"/>
              </a:rPr>
              <a:t>”</a:t>
            </a: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139684"/>
            <a:ext cx="3867150" cy="3670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730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533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Kỹ</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thuật</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cây</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và</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rừng</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857" y="1066800"/>
            <a:ext cx="6200775" cy="5558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694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533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Kỹ</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thuật</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cây</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và</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rừng</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801" y="881743"/>
            <a:ext cx="7394577" cy="5640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9752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533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Kỹ</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thuật</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cây</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và</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rừng</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576" y="1066800"/>
            <a:ext cx="6400800" cy="562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7746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5562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Quy</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tắc</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CUTFIT</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nhiều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xác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định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mục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tiêu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trong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số</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quy</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tắc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CUTFIT</a:t>
            </a:r>
            <a:endParaRPr lang="en-US" sz="2400" dirty="0" smtClean="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r>
              <a:rPr lang="en-US" sz="2400" b="1" dirty="0" err="1" smtClean="0">
                <a:latin typeface="Segoe UI" pitchFamily="34" charset="0"/>
                <a:cs typeface="Segoe UI" pitchFamily="34" charset="0"/>
              </a:rPr>
              <a:t>Nhất</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quán</a:t>
            </a:r>
            <a:r>
              <a:rPr lang="en-US" sz="2400" b="1" dirty="0" smtClean="0">
                <a:latin typeface="Segoe UI" pitchFamily="34" charset="0"/>
                <a:cs typeface="Segoe UI" pitchFamily="34" charset="0"/>
              </a:rPr>
              <a:t>: </a:t>
            </a:r>
            <a:r>
              <a:rPr lang="en-US" sz="2400" dirty="0" err="1" smtClean="0">
                <a:latin typeface="Segoe UI" pitchFamily="34" charset="0"/>
                <a:cs typeface="Segoe UI" pitchFamily="34" charset="0"/>
              </a:rPr>
              <a:t>yêu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cầu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không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mâu</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thuẫn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với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yêu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cầu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khác</a:t>
            </a:r>
            <a:endParaRPr lang="en-US" sz="2400" b="1"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b="1" dirty="0" err="1" smtClean="0">
                <a:latin typeface="Segoe UI" pitchFamily="34" charset="0"/>
                <a:cs typeface="Segoe UI" pitchFamily="34" charset="0"/>
              </a:rPr>
              <a:t>Không</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mơ</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hồ</a:t>
            </a:r>
            <a:r>
              <a:rPr lang="en-US" sz="2400" b="1" dirty="0" smtClean="0">
                <a:latin typeface="Segoe UI" pitchFamily="34" charset="0"/>
                <a:cs typeface="Segoe UI" pitchFamily="34" charset="0"/>
              </a:rPr>
              <a:t>: </a:t>
            </a:r>
            <a:r>
              <a:rPr lang="en-US" sz="2400" dirty="0" err="1" smtClean="0">
                <a:latin typeface="Segoe UI" pitchFamily="34" charset="0"/>
                <a:cs typeface="Segoe UI" pitchFamily="34" charset="0"/>
              </a:rPr>
              <a:t>yêu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cầu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được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diễn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giải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theo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một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hiểu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duy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nhất</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b="1" dirty="0" err="1" smtClean="0">
                <a:latin typeface="Segoe UI" pitchFamily="34" charset="0"/>
                <a:cs typeface="Segoe UI" pitchFamily="34" charset="0"/>
              </a:rPr>
              <a:t>Khả</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thi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phải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triển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khai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được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từng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yêu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cầu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trong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điều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kiện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nguồn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lực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của</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môi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trường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hệ</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thống</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b="1" dirty="0" err="1" smtClean="0">
                <a:latin typeface="Segoe UI" pitchFamily="34" charset="0"/>
                <a:cs typeface="Segoe UI" pitchFamily="34" charset="0"/>
              </a:rPr>
              <a:t>Độc</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lập</a:t>
            </a:r>
            <a:r>
              <a:rPr lang="en-US" sz="2400" b="1" dirty="0" smtClean="0">
                <a:latin typeface="Segoe UI" pitchFamily="34" charset="0"/>
                <a:cs typeface="Segoe UI" pitchFamily="34" charset="0"/>
              </a:rPr>
              <a:t>: </a:t>
            </a:r>
            <a:r>
              <a:rPr lang="en-US" sz="2400" dirty="0" err="1" smtClean="0">
                <a:latin typeface="Segoe UI" pitchFamily="34" charset="0"/>
                <a:cs typeface="Segoe UI" pitchFamily="34" charset="0"/>
              </a:rPr>
              <a:t>không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có</a:t>
            </a:r>
            <a:r>
              <a:rPr lang="en-US" sz="2400" dirty="0" smtClean="0">
                <a:latin typeface="Segoe UI" pitchFamily="34" charset="0"/>
                <a:cs typeface="Segoe UI" pitchFamily="34" charset="0"/>
              </a:rPr>
              <a:t> user story </a:t>
            </a:r>
            <a:r>
              <a:rPr lang="en-US" sz="2400" dirty="0" err="1" smtClean="0">
                <a:latin typeface="Segoe UI" pitchFamily="34" charset="0"/>
                <a:cs typeface="Segoe UI" pitchFamily="34" charset="0"/>
              </a:rPr>
              <a:t>này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phụ</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thuộc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vào</a:t>
            </a:r>
            <a:r>
              <a:rPr lang="en-US" sz="2400" dirty="0" smtClean="0">
                <a:latin typeface="Segoe UI" pitchFamily="34" charset="0"/>
                <a:cs typeface="Segoe UI" pitchFamily="34" charset="0"/>
              </a:rPr>
              <a:t> user story </a:t>
            </a:r>
            <a:r>
              <a:rPr lang="en-US" sz="2400" dirty="0" err="1" smtClean="0">
                <a:latin typeface="Segoe UI" pitchFamily="34" charset="0"/>
                <a:cs typeface="Segoe UI" pitchFamily="34" charset="0"/>
              </a:rPr>
              <a:t>khác</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b="1" dirty="0" smtClean="0">
                <a:latin typeface="Segoe UI" pitchFamily="34" charset="0"/>
                <a:cs typeface="Segoe UI" pitchFamily="34" charset="0"/>
              </a:rPr>
              <a:t>Theo </a:t>
            </a:r>
            <a:r>
              <a:rPr lang="en-US" sz="2400" b="1" dirty="0" err="1" smtClean="0">
                <a:latin typeface="Segoe UI" pitchFamily="34" charset="0"/>
                <a:cs typeface="Segoe UI" pitchFamily="34" charset="0"/>
              </a:rPr>
              <a:t>dõi</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được</a:t>
            </a:r>
            <a:r>
              <a:rPr lang="en-US" sz="2400" b="1" dirty="0" smtClean="0">
                <a:latin typeface="Segoe UI" pitchFamily="34" charset="0"/>
                <a:cs typeface="Segoe UI" pitchFamily="34" charset="0"/>
              </a:rPr>
              <a:t>: </a:t>
            </a:r>
            <a:r>
              <a:rPr lang="en-US" sz="2400" dirty="0" err="1" smtClean="0">
                <a:latin typeface="Segoe UI" pitchFamily="34" charset="0"/>
                <a:cs typeface="Segoe UI" pitchFamily="34" charset="0"/>
              </a:rPr>
              <a:t>bạn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phải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có</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khả</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năng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liên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kết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từng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yêu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cầu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đến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với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người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dùng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đích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của</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họ</a:t>
            </a:r>
            <a:endParaRPr lang="en-US" sz="24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3511699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228600"/>
            <a:ext cx="8686802" cy="10668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Ví</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dụ</a:t>
            </a:r>
            <a:r>
              <a:rPr lang="en-US" sz="2800" b="1" dirty="0" smtClean="0">
                <a:latin typeface="Segoe UI" pitchFamily="34" charset="0"/>
                <a:ea typeface="Roboto" pitchFamily="2" charset="0"/>
                <a:cs typeface="Segoe UI" pitchFamily="34" charset="0"/>
              </a:rPr>
              <a:t> minh </a:t>
            </a:r>
            <a:r>
              <a:rPr lang="en-US" sz="2800" b="1" dirty="0" err="1" smtClean="0">
                <a:latin typeface="Segoe UI" pitchFamily="34" charset="0"/>
                <a:ea typeface="Roboto" pitchFamily="2" charset="0"/>
                <a:cs typeface="Segoe UI" pitchFamily="34" charset="0"/>
              </a:rPr>
              <a:t>họa</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quá</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trình</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trực</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quan</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để</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tìm</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kiếm</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yêu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cầu</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a:latin typeface="Segoe UI" pitchFamily="34"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543" y="1197429"/>
            <a:ext cx="7239000" cy="4710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2103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609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a:latin typeface="Segoe UI" pitchFamily="34" charset="0"/>
                <a:ea typeface="Roboto" pitchFamily="2" charset="0"/>
                <a:cs typeface="Segoe UI" pitchFamily="34" charset="0"/>
              </a:rPr>
              <a:t>Ví</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dụ</a:t>
            </a:r>
            <a:r>
              <a:rPr lang="en-US" sz="2800" b="1" dirty="0">
                <a:latin typeface="Segoe UI" pitchFamily="34" charset="0"/>
                <a:ea typeface="Roboto" pitchFamily="2" charset="0"/>
                <a:cs typeface="Segoe UI" pitchFamily="34" charset="0"/>
              </a:rPr>
              <a:t> minh </a:t>
            </a:r>
            <a:r>
              <a:rPr lang="en-US" sz="2800" b="1" dirty="0" err="1">
                <a:latin typeface="Segoe UI" pitchFamily="34" charset="0"/>
                <a:ea typeface="Roboto" pitchFamily="2" charset="0"/>
                <a:cs typeface="Segoe UI" pitchFamily="34" charset="0"/>
              </a:rPr>
              <a:t>họa</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quá</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trình</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trực</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quan</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để</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tìm</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kiếm</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yêu</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cầu</a:t>
            </a:r>
            <a:endParaRPr lang="en-US" sz="2800" b="1" dirty="0">
              <a:latin typeface="Segoe UI" pitchFamily="34" charset="0"/>
              <a:ea typeface="Roboto" pitchFamily="2" charset="0"/>
              <a:cs typeface="Segoe UI" pitchFamily="34" charset="0"/>
            </a:endParaRPr>
          </a:p>
        </p:txBody>
      </p:sp>
      <p:sp>
        <p:nvSpPr>
          <p:cNvPr id="8" name="TextBox 7"/>
          <p:cNvSpPr txBox="1"/>
          <p:nvPr/>
        </p:nvSpPr>
        <p:spPr>
          <a:xfrm>
            <a:off x="1371600" y="6154057"/>
            <a:ext cx="6629400" cy="461665"/>
          </a:xfrm>
          <a:prstGeom prst="rect">
            <a:avLst/>
          </a:prstGeom>
          <a:noFill/>
        </p:spPr>
        <p:txBody>
          <a:bodyPr wrap="square" rtlCol="0">
            <a:spAutoFit/>
          </a:bodyPr>
          <a:lstStyle/>
          <a:p>
            <a:r>
              <a:rPr lang="en-US" sz="2400" dirty="0" err="1" smtClean="0">
                <a:latin typeface="Segoe UI" pitchFamily="34" charset="0"/>
                <a:cs typeface="Segoe UI" pitchFamily="34" charset="0"/>
              </a:rPr>
              <a:t>Mục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tiêu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phép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tiêu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của</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người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dùng</a:t>
            </a:r>
            <a:endParaRPr lang="en-US" sz="2400" dirty="0">
              <a:latin typeface="Segoe UI" pitchFamily="34" charset="0"/>
              <a:cs typeface="Segoe U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489" y="1349829"/>
            <a:ext cx="7774974" cy="4307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872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63966"/>
            <a:ext cx="8686802" cy="826633"/>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a:latin typeface="Segoe UI" pitchFamily="34" charset="0"/>
                <a:ea typeface="Roboto" pitchFamily="2" charset="0"/>
                <a:cs typeface="Segoe UI" pitchFamily="34" charset="0"/>
              </a:rPr>
              <a:t>Ví</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dụ</a:t>
            </a:r>
            <a:r>
              <a:rPr lang="en-US" sz="2800" b="1" dirty="0">
                <a:latin typeface="Segoe UI" pitchFamily="34" charset="0"/>
                <a:ea typeface="Roboto" pitchFamily="2" charset="0"/>
                <a:cs typeface="Segoe UI" pitchFamily="34" charset="0"/>
              </a:rPr>
              <a:t> minh </a:t>
            </a:r>
            <a:r>
              <a:rPr lang="en-US" sz="2800" b="1" dirty="0" err="1">
                <a:latin typeface="Segoe UI" pitchFamily="34" charset="0"/>
                <a:ea typeface="Roboto" pitchFamily="2" charset="0"/>
                <a:cs typeface="Segoe UI" pitchFamily="34" charset="0"/>
              </a:rPr>
              <a:t>họa</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quá</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trình</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trực</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quan</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để</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tìm</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kiếm</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yêu</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cầu</a:t>
            </a:r>
            <a:endParaRPr lang="en-US" sz="2800" b="1" dirty="0">
              <a:latin typeface="Segoe UI" pitchFamily="34" charset="0"/>
              <a:ea typeface="Roboto" pitchFamily="2" charset="0"/>
              <a:cs typeface="Segoe UI" pitchFamily="34" charset="0"/>
            </a:endParaRPr>
          </a:p>
        </p:txBody>
      </p:sp>
      <p:sp>
        <p:nvSpPr>
          <p:cNvPr id="8" name="TextBox 7"/>
          <p:cNvSpPr txBox="1"/>
          <p:nvPr/>
        </p:nvSpPr>
        <p:spPr>
          <a:xfrm>
            <a:off x="1371600" y="6019800"/>
            <a:ext cx="6629400" cy="461665"/>
          </a:xfrm>
          <a:prstGeom prst="rect">
            <a:avLst/>
          </a:prstGeom>
          <a:noFill/>
        </p:spPr>
        <p:txBody>
          <a:bodyPr wrap="square" rtlCol="0">
            <a:spAutoFit/>
          </a:bodyPr>
          <a:lstStyle/>
          <a:p>
            <a:pPr algn="ctr"/>
            <a:r>
              <a:rPr lang="en-US" sz="2400" dirty="0" err="1" smtClean="0">
                <a:latin typeface="Segoe UI" pitchFamily="34" charset="0"/>
                <a:cs typeface="Segoe UI" pitchFamily="34" charset="0"/>
              </a:rPr>
              <a:t>Hình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ảnh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một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khu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rừng</a:t>
            </a:r>
            <a:endParaRPr lang="en-US" sz="2400" dirty="0">
              <a:latin typeface="Segoe UI" pitchFamily="34" charset="0"/>
              <a:cs typeface="Segoe UI"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106693"/>
            <a:ext cx="5457825" cy="488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425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78481"/>
            <a:ext cx="8686802" cy="609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a:latin typeface="Segoe UI" pitchFamily="34" charset="0"/>
                <a:ea typeface="Roboto" pitchFamily="2" charset="0"/>
                <a:cs typeface="Segoe UI" pitchFamily="34" charset="0"/>
              </a:rPr>
              <a:t>Ví</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dụ</a:t>
            </a:r>
            <a:r>
              <a:rPr lang="en-US" sz="2800" b="1" dirty="0">
                <a:latin typeface="Segoe UI" pitchFamily="34" charset="0"/>
                <a:ea typeface="Roboto" pitchFamily="2" charset="0"/>
                <a:cs typeface="Segoe UI" pitchFamily="34" charset="0"/>
              </a:rPr>
              <a:t> minh </a:t>
            </a:r>
            <a:r>
              <a:rPr lang="en-US" sz="2800" b="1" dirty="0" err="1">
                <a:latin typeface="Segoe UI" pitchFamily="34" charset="0"/>
                <a:ea typeface="Roboto" pitchFamily="2" charset="0"/>
                <a:cs typeface="Segoe UI" pitchFamily="34" charset="0"/>
              </a:rPr>
              <a:t>họa</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quá</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trình</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trực</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quan</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để</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tìm</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kiếm</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yêu</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cầu</a:t>
            </a:r>
            <a:endParaRPr lang="en-US" sz="2800" b="1" dirty="0">
              <a:latin typeface="Segoe UI" pitchFamily="34" charset="0"/>
              <a:ea typeface="Roboto" pitchFamily="2" charset="0"/>
              <a:cs typeface="Segoe UI" pitchFamily="34" charset="0"/>
            </a:endParaRPr>
          </a:p>
        </p:txBody>
      </p:sp>
      <p:sp>
        <p:nvSpPr>
          <p:cNvPr id="8" name="TextBox 7"/>
          <p:cNvSpPr txBox="1"/>
          <p:nvPr/>
        </p:nvSpPr>
        <p:spPr>
          <a:xfrm>
            <a:off x="1371600" y="6019800"/>
            <a:ext cx="6629400" cy="461665"/>
          </a:xfrm>
          <a:prstGeom prst="rect">
            <a:avLst/>
          </a:prstGeom>
          <a:noFill/>
        </p:spPr>
        <p:txBody>
          <a:bodyPr wrap="square" rtlCol="0">
            <a:spAutoFit/>
          </a:bodyPr>
          <a:lstStyle/>
          <a:p>
            <a:pPr algn="ctr"/>
            <a:r>
              <a:rPr lang="en-US" sz="2400" dirty="0" err="1" smtClean="0">
                <a:latin typeface="Segoe UI" pitchFamily="34" charset="0"/>
                <a:cs typeface="Segoe UI" pitchFamily="34" charset="0"/>
              </a:rPr>
              <a:t>Cây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quản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lý</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người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dùng</a:t>
            </a:r>
            <a:r>
              <a:rPr lang="en-US" sz="2400" dirty="0" smtClean="0">
                <a:latin typeface="Segoe UI" pitchFamily="34" charset="0"/>
                <a:cs typeface="Segoe UI" pitchFamily="34" charset="0"/>
              </a:rPr>
              <a:t> </a:t>
            </a:r>
            <a:endParaRPr lang="en-US" sz="2400" dirty="0">
              <a:latin typeface="Segoe UI" pitchFamily="34" charset="0"/>
              <a:cs typeface="Segoe UI"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675" y="1260429"/>
            <a:ext cx="6191250" cy="479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466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33780"/>
            <a:ext cx="9144000" cy="52908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0" y="685800"/>
            <a:ext cx="3276600" cy="695960"/>
          </a:xfrm>
          <a:prstGeom prst="rightArrow">
            <a:avLst>
              <a:gd name="adj1" fmla="val 10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314960" y="805180"/>
            <a:ext cx="2809240" cy="457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dirty="0" err="1" smtClean="0">
                <a:ln>
                  <a:noFill/>
                </a:ln>
                <a:solidFill>
                  <a:schemeClr val="tx2"/>
                </a:solidFill>
                <a:effectLst/>
                <a:uLnTx/>
                <a:uFillTx/>
                <a:latin typeface="Segoe UI" pitchFamily="34" charset="0"/>
                <a:ea typeface="Roboto" pitchFamily="2" charset="0"/>
                <a:cs typeface="Segoe UI" pitchFamily="34" charset="0"/>
              </a:rPr>
              <a:t>Nội</a:t>
            </a:r>
            <a:r>
              <a:rPr kumimoji="0" lang="en-US" sz="2400" b="1" i="0" u="none" strike="noStrike" kern="1200" cap="none" spc="0" normalizeH="0" baseline="0" noProof="0" dirty="0" smtClean="0">
                <a:ln>
                  <a:noFill/>
                </a:ln>
                <a:solidFill>
                  <a:schemeClr val="tx2"/>
                </a:solidFill>
                <a:effectLst/>
                <a:uLnTx/>
                <a:uFillTx/>
                <a:latin typeface="Segoe UI" pitchFamily="34" charset="0"/>
                <a:ea typeface="Roboto" pitchFamily="2" charset="0"/>
                <a:cs typeface="Segoe UI" pitchFamily="34" charset="0"/>
              </a:rPr>
              <a:t> dung </a:t>
            </a:r>
            <a:r>
              <a:rPr kumimoji="0" lang="en-US" sz="2400" b="1" i="0" u="none" strike="noStrike" kern="1200" cap="none" spc="0" normalizeH="0" baseline="0" noProof="0" dirty="0" err="1" smtClean="0">
                <a:ln>
                  <a:noFill/>
                </a:ln>
                <a:solidFill>
                  <a:schemeClr val="tx2"/>
                </a:solidFill>
                <a:effectLst/>
                <a:uLnTx/>
                <a:uFillTx/>
                <a:latin typeface="Segoe UI" pitchFamily="34" charset="0"/>
                <a:ea typeface="Roboto" pitchFamily="2" charset="0"/>
                <a:cs typeface="Segoe UI" pitchFamily="34" charset="0"/>
              </a:rPr>
              <a:t>bài</a:t>
            </a:r>
            <a:r>
              <a:rPr kumimoji="0" lang="en-US" sz="2400" b="1" i="0" u="none" strike="noStrike" kern="1200" cap="none" spc="0" normalizeH="0" baseline="0" noProof="0" dirty="0" smtClean="0">
                <a:ln>
                  <a:noFill/>
                </a:ln>
                <a:solidFill>
                  <a:schemeClr val="tx2"/>
                </a:solidFill>
                <a:effectLst/>
                <a:uLnTx/>
                <a:uFillTx/>
                <a:latin typeface="Segoe UI" pitchFamily="34" charset="0"/>
                <a:ea typeface="Roboto" pitchFamily="2" charset="0"/>
                <a:cs typeface="Segoe UI" pitchFamily="34" charset="0"/>
              </a:rPr>
              <a:t> </a:t>
            </a:r>
            <a:r>
              <a:rPr kumimoji="0" lang="en-US" sz="2400" b="1" i="0" u="none" strike="noStrike" kern="1200" cap="none" spc="0" normalizeH="0" baseline="0" noProof="0" dirty="0" err="1" smtClean="0">
                <a:ln>
                  <a:noFill/>
                </a:ln>
                <a:solidFill>
                  <a:schemeClr val="tx2"/>
                </a:solidFill>
                <a:effectLst/>
                <a:uLnTx/>
                <a:uFillTx/>
                <a:latin typeface="Segoe UI" pitchFamily="34" charset="0"/>
                <a:ea typeface="Roboto" pitchFamily="2" charset="0"/>
                <a:cs typeface="Segoe UI" pitchFamily="34" charset="0"/>
              </a:rPr>
              <a:t>học</a:t>
            </a:r>
            <a:endParaRPr kumimoji="0" lang="en-US" sz="2400" b="1" i="0" u="none" strike="noStrike" kern="1200" cap="none" spc="0" normalizeH="0" baseline="0" noProof="0" dirty="0">
              <a:ln>
                <a:noFill/>
              </a:ln>
              <a:solidFill>
                <a:schemeClr val="tx2"/>
              </a:solidFill>
              <a:effectLst/>
              <a:uLnTx/>
              <a:uFillTx/>
              <a:latin typeface="Segoe UI" pitchFamily="34" charset="0"/>
              <a:ea typeface="Roboto" pitchFamily="2" charset="0"/>
              <a:cs typeface="Segoe UI" pitchFamily="34" charset="0"/>
            </a:endParaRPr>
          </a:p>
        </p:txBody>
      </p:sp>
      <p:sp>
        <p:nvSpPr>
          <p:cNvPr id="9219" name="Content Placeholder 1"/>
          <p:cNvSpPr>
            <a:spLocks noGrp="1"/>
          </p:cNvSpPr>
          <p:nvPr>
            <p:ph idx="1"/>
          </p:nvPr>
        </p:nvSpPr>
        <p:spPr>
          <a:xfrm>
            <a:off x="228600" y="1534160"/>
            <a:ext cx="7772400" cy="4638040"/>
          </a:xfrm>
        </p:spPr>
        <p:txBody>
          <a:bodyPr>
            <a:normAutofit/>
          </a:bodyPr>
          <a:lstStyle/>
          <a:p>
            <a:pPr marL="342900" indent="-342900">
              <a:lnSpc>
                <a:spcPct val="150000"/>
              </a:lnSpc>
              <a:buClr>
                <a:schemeClr val="tx2"/>
              </a:buClr>
              <a:buFont typeface="Wingdings" pitchFamily="2" charset="2"/>
              <a:buChar char="l"/>
            </a:pPr>
            <a:r>
              <a:rPr lang="en-US" b="0" dirty="0" err="1" smtClean="0"/>
              <a:t>Quy</a:t>
            </a:r>
            <a:r>
              <a:rPr lang="en-US" b="0" dirty="0" smtClean="0"/>
              <a:t> </a:t>
            </a:r>
            <a:r>
              <a:rPr lang="en-US" b="0" dirty="0" err="1" smtClean="0"/>
              <a:t>trình</a:t>
            </a:r>
            <a:r>
              <a:rPr lang="en-US" b="0" dirty="0" smtClean="0"/>
              <a:t> Scrum</a:t>
            </a:r>
          </a:p>
          <a:p>
            <a:pPr marL="342900" indent="-342900">
              <a:lnSpc>
                <a:spcPct val="150000"/>
              </a:lnSpc>
              <a:buClr>
                <a:schemeClr val="tx2"/>
              </a:buClr>
              <a:buFont typeface="Wingdings" pitchFamily="2" charset="2"/>
              <a:buChar char="l"/>
            </a:pPr>
            <a:r>
              <a:rPr lang="en-US" b="0" dirty="0" smtClean="0"/>
              <a:t>Thu </a:t>
            </a:r>
            <a:r>
              <a:rPr lang="en-US" b="0" dirty="0" err="1"/>
              <a:t>thập</a:t>
            </a:r>
            <a:r>
              <a:rPr lang="en-US" b="0" dirty="0"/>
              <a:t> </a:t>
            </a:r>
            <a:r>
              <a:rPr lang="en-US" b="0" dirty="0" err="1"/>
              <a:t>yêu</a:t>
            </a:r>
            <a:r>
              <a:rPr lang="en-US" b="0" dirty="0"/>
              <a:t> </a:t>
            </a:r>
            <a:r>
              <a:rPr lang="en-US" b="0" dirty="0" err="1"/>
              <a:t>cầu</a:t>
            </a:r>
            <a:r>
              <a:rPr lang="en-US" b="0" dirty="0"/>
              <a:t> </a:t>
            </a:r>
            <a:r>
              <a:rPr lang="en-US" b="0" dirty="0" err="1"/>
              <a:t>cho</a:t>
            </a:r>
            <a:r>
              <a:rPr lang="en-US" b="0" dirty="0"/>
              <a:t> Product Backlog</a:t>
            </a:r>
          </a:p>
          <a:p>
            <a:pPr marL="342900" indent="-342900">
              <a:lnSpc>
                <a:spcPct val="150000"/>
              </a:lnSpc>
              <a:buClr>
                <a:schemeClr val="tx2"/>
              </a:buClr>
              <a:buFont typeface="Wingdings" pitchFamily="2" charset="2"/>
              <a:buChar char="l"/>
            </a:pPr>
            <a:r>
              <a:rPr lang="en-US" b="0" dirty="0" err="1"/>
              <a:t>Quy</a:t>
            </a:r>
            <a:r>
              <a:rPr lang="en-US" b="0" dirty="0"/>
              <a:t> </a:t>
            </a:r>
            <a:r>
              <a:rPr lang="en-US" b="0" dirty="0" err="1"/>
              <a:t>tắc</a:t>
            </a:r>
            <a:r>
              <a:rPr lang="en-US" b="0" dirty="0"/>
              <a:t> SMART</a:t>
            </a:r>
          </a:p>
          <a:p>
            <a:pPr marL="342900" indent="-342900">
              <a:lnSpc>
                <a:spcPct val="150000"/>
              </a:lnSpc>
              <a:buClr>
                <a:schemeClr val="tx2"/>
              </a:buClr>
              <a:buFont typeface="Wingdings" pitchFamily="2" charset="2"/>
              <a:buChar char="l"/>
            </a:pPr>
            <a:r>
              <a:rPr lang="en-US" b="0" dirty="0" err="1"/>
              <a:t>Quy</a:t>
            </a:r>
            <a:r>
              <a:rPr lang="en-US" b="0" dirty="0"/>
              <a:t> </a:t>
            </a:r>
            <a:r>
              <a:rPr lang="en-US" b="0" dirty="0" err="1"/>
              <a:t>tắc</a:t>
            </a:r>
            <a:r>
              <a:rPr lang="en-US" b="0" dirty="0"/>
              <a:t> </a:t>
            </a:r>
            <a:r>
              <a:rPr lang="en-US" b="0" dirty="0" err="1"/>
              <a:t>CUTFIT</a:t>
            </a:r>
            <a:endParaRPr lang="en-US" b="0" dirty="0"/>
          </a:p>
          <a:p>
            <a:pPr marL="342900" indent="-342900">
              <a:lnSpc>
                <a:spcPct val="150000"/>
              </a:lnSpc>
              <a:buClr>
                <a:schemeClr val="tx2"/>
              </a:buClr>
              <a:buFont typeface="Wingdings" pitchFamily="2" charset="2"/>
              <a:buChar char="l"/>
            </a:pPr>
            <a:r>
              <a:rPr lang="en-US" b="0" dirty="0" err="1"/>
              <a:t>Bộ</a:t>
            </a:r>
            <a:r>
              <a:rPr lang="en-US" b="0" dirty="0"/>
              <a:t> </a:t>
            </a:r>
            <a:r>
              <a:rPr lang="en-US" b="0" dirty="0" err="1"/>
              <a:t>bài</a:t>
            </a:r>
            <a:r>
              <a:rPr lang="en-US" b="0" dirty="0"/>
              <a:t> </a:t>
            </a:r>
            <a:r>
              <a:rPr lang="en-US" b="0" dirty="0" err="1"/>
              <a:t>lập</a:t>
            </a:r>
            <a:r>
              <a:rPr lang="en-US" b="0" dirty="0"/>
              <a:t> </a:t>
            </a:r>
            <a:r>
              <a:rPr lang="en-US" b="0" dirty="0" err="1"/>
              <a:t>kế</a:t>
            </a:r>
            <a:r>
              <a:rPr lang="en-US" b="0" dirty="0"/>
              <a:t> </a:t>
            </a:r>
            <a:r>
              <a:rPr lang="en-US" b="0" dirty="0" err="1"/>
              <a:t>hoạch</a:t>
            </a:r>
            <a:endParaRPr lang="en-US" b="0" dirty="0"/>
          </a:p>
          <a:p>
            <a:pPr marL="342900" indent="-342900">
              <a:lnSpc>
                <a:spcPct val="150000"/>
              </a:lnSpc>
              <a:buClr>
                <a:schemeClr val="tx2"/>
              </a:buClr>
              <a:buFont typeface="Wingdings" pitchFamily="2" charset="2"/>
              <a:buChar char="l"/>
            </a:pPr>
            <a:endParaRPr lang="en-US" b="0" dirty="0" smtClean="0"/>
          </a:p>
        </p:txBody>
      </p:sp>
      <p:sp>
        <p:nvSpPr>
          <p:cNvPr id="9220" name="Slide Number Placeholder 4"/>
          <p:cNvSpPr>
            <a:spLocks noGrp="1"/>
          </p:cNvSpPr>
          <p:nvPr>
            <p:ph type="sldNum" sz="quarter" idx="10"/>
          </p:nvPr>
        </p:nvSpPr>
        <p:spPr bwMode="auto">
          <a:xfrm>
            <a:off x="-1447800" y="6172200"/>
            <a:ext cx="2133600" cy="365125"/>
          </a:xfrm>
          <a:noFill/>
          <a:ln>
            <a:miter lim="800000"/>
            <a:headEnd/>
            <a:tailEnd/>
          </a:ln>
        </p:spPr>
        <p:txBody>
          <a:bodyPr wrap="square" numCol="1" anchorCtr="0" compatLnSpc="1">
            <a:prstTxWarp prst="textNoShape">
              <a:avLst/>
            </a:prstTxWarp>
          </a:bodyPr>
          <a:lstStyle/>
          <a:p>
            <a:pPr algn="r"/>
            <a:fld id="{B41F0E36-1396-4AD9-A966-CD40C11627C1}" type="slidenum">
              <a:rPr lang="en-US" sz="2000" smtClean="0">
                <a:solidFill>
                  <a:schemeClr val="bg1"/>
                </a:solidFill>
                <a:ea typeface="Roboto Lt"/>
              </a:rPr>
              <a:pPr algn="r"/>
              <a:t>2</a:t>
            </a:fld>
            <a:endParaRPr lang="en-US" sz="2000" smtClean="0">
              <a:solidFill>
                <a:schemeClr val="bg1"/>
              </a:solidFill>
              <a:ea typeface="Roboto Lt"/>
            </a:endParaRPr>
          </a:p>
        </p:txBody>
      </p:sp>
      <p:pic>
        <p:nvPicPr>
          <p:cNvPr id="1026" name="Picture 2" descr="C:\Users\vietnq\Downloads\Poly-lapto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0129" y="1150693"/>
            <a:ext cx="3804871" cy="5707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478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09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a:latin typeface="Segoe UI" pitchFamily="34" charset="0"/>
                <a:ea typeface="Roboto" pitchFamily="2" charset="0"/>
                <a:cs typeface="Segoe UI" pitchFamily="34" charset="0"/>
              </a:rPr>
              <a:t>Ví</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dụ</a:t>
            </a:r>
            <a:r>
              <a:rPr lang="en-US" sz="2800" b="1" dirty="0">
                <a:latin typeface="Segoe UI" pitchFamily="34" charset="0"/>
                <a:ea typeface="Roboto" pitchFamily="2" charset="0"/>
                <a:cs typeface="Segoe UI" pitchFamily="34" charset="0"/>
              </a:rPr>
              <a:t> minh </a:t>
            </a:r>
            <a:r>
              <a:rPr lang="en-US" sz="2800" b="1" dirty="0" err="1">
                <a:latin typeface="Segoe UI" pitchFamily="34" charset="0"/>
                <a:ea typeface="Roboto" pitchFamily="2" charset="0"/>
                <a:cs typeface="Segoe UI" pitchFamily="34" charset="0"/>
              </a:rPr>
              <a:t>họa</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quá</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trình</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trực</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quan</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để</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tìm</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kiếm</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yêu</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cầu</a:t>
            </a:r>
            <a:endParaRPr lang="en-US" sz="2800" b="1" dirty="0">
              <a:latin typeface="Segoe UI" pitchFamily="34" charset="0"/>
              <a:ea typeface="Roboto" pitchFamily="2" charset="0"/>
              <a:cs typeface="Segoe UI" pitchFamily="34" charset="0"/>
            </a:endParaRPr>
          </a:p>
        </p:txBody>
      </p:sp>
      <p:sp>
        <p:nvSpPr>
          <p:cNvPr id="8" name="TextBox 7"/>
          <p:cNvSpPr txBox="1"/>
          <p:nvPr/>
        </p:nvSpPr>
        <p:spPr>
          <a:xfrm>
            <a:off x="1371600" y="6019800"/>
            <a:ext cx="6629400" cy="830997"/>
          </a:xfrm>
          <a:prstGeom prst="rect">
            <a:avLst/>
          </a:prstGeom>
          <a:noFill/>
        </p:spPr>
        <p:txBody>
          <a:bodyPr wrap="square" rtlCol="0">
            <a:spAutoFit/>
          </a:bodyPr>
          <a:lstStyle/>
          <a:p>
            <a:pPr algn="ctr"/>
            <a:r>
              <a:rPr lang="en-US" sz="2400" dirty="0" err="1" smtClean="0">
                <a:latin typeface="Segoe UI" pitchFamily="34" charset="0"/>
                <a:cs typeface="Segoe UI" pitchFamily="34" charset="0"/>
              </a:rPr>
              <a:t>Phần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mềm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đặt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phòng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cây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mô</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phỏng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chức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năng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phần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mềm</a:t>
            </a:r>
            <a:endParaRPr lang="en-US" sz="2400" dirty="0">
              <a:latin typeface="Segoe UI" pitchFamily="34" charset="0"/>
              <a:cs typeface="Segoe UI"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57943"/>
            <a:ext cx="6439877" cy="496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28404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09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a:latin typeface="Segoe UI" pitchFamily="34" charset="0"/>
                <a:ea typeface="Roboto" pitchFamily="2" charset="0"/>
                <a:cs typeface="Segoe UI" pitchFamily="34" charset="0"/>
              </a:rPr>
              <a:t>Ví</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dụ</a:t>
            </a:r>
            <a:r>
              <a:rPr lang="en-US" sz="2800" b="1" dirty="0">
                <a:latin typeface="Segoe UI" pitchFamily="34" charset="0"/>
                <a:ea typeface="Roboto" pitchFamily="2" charset="0"/>
                <a:cs typeface="Segoe UI" pitchFamily="34" charset="0"/>
              </a:rPr>
              <a:t> minh </a:t>
            </a:r>
            <a:r>
              <a:rPr lang="en-US" sz="2800" b="1" dirty="0" err="1">
                <a:latin typeface="Segoe UI" pitchFamily="34" charset="0"/>
                <a:ea typeface="Roboto" pitchFamily="2" charset="0"/>
                <a:cs typeface="Segoe UI" pitchFamily="34" charset="0"/>
              </a:rPr>
              <a:t>họa</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quá</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trình</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trực</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quan</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để</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tìm</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kiếm</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yêu</a:t>
            </a:r>
            <a:r>
              <a:rPr lang="en-US" sz="2800" b="1" dirty="0">
                <a:latin typeface="Segoe UI" pitchFamily="34" charset="0"/>
                <a:ea typeface="Roboto" pitchFamily="2" charset="0"/>
                <a:cs typeface="Segoe UI" pitchFamily="34" charset="0"/>
              </a:rPr>
              <a:t> </a:t>
            </a:r>
            <a:r>
              <a:rPr lang="en-US" sz="2800" b="1" dirty="0" err="1">
                <a:latin typeface="Segoe UI" pitchFamily="34" charset="0"/>
                <a:ea typeface="Roboto" pitchFamily="2" charset="0"/>
                <a:cs typeface="Segoe UI" pitchFamily="34" charset="0"/>
              </a:rPr>
              <a:t>cầu</a:t>
            </a:r>
            <a:endParaRPr lang="en-US" sz="2800" b="1" dirty="0">
              <a:latin typeface="Segoe UI" pitchFamily="34" charset="0"/>
              <a:ea typeface="Roboto" pitchFamily="2" charset="0"/>
              <a:cs typeface="Segoe UI" pitchFamily="34" charset="0"/>
            </a:endParaRPr>
          </a:p>
        </p:txBody>
      </p:sp>
      <p:sp>
        <p:nvSpPr>
          <p:cNvPr id="8" name="TextBox 7"/>
          <p:cNvSpPr txBox="1"/>
          <p:nvPr/>
        </p:nvSpPr>
        <p:spPr>
          <a:xfrm>
            <a:off x="1371600" y="5943600"/>
            <a:ext cx="6629400" cy="830997"/>
          </a:xfrm>
          <a:prstGeom prst="rect">
            <a:avLst/>
          </a:prstGeom>
          <a:noFill/>
        </p:spPr>
        <p:txBody>
          <a:bodyPr wrap="square" rtlCol="0">
            <a:spAutoFit/>
          </a:bodyPr>
          <a:lstStyle/>
          <a:p>
            <a:pPr algn="ctr"/>
            <a:r>
              <a:rPr lang="en-US" sz="2400" dirty="0" err="1" smtClean="0">
                <a:latin typeface="Segoe UI" pitchFamily="34" charset="0"/>
                <a:cs typeface="Segoe UI" pitchFamily="34" charset="0"/>
              </a:rPr>
              <a:t>Cách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tiếp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cận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cây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rừng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đối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với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phát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triển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sản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phẩm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phần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mềm</a:t>
            </a:r>
            <a:endParaRPr lang="en-US" sz="2400" dirty="0">
              <a:latin typeface="Segoe UI" pitchFamily="34" charset="0"/>
              <a:cs typeface="Segoe UI"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63" y="914502"/>
            <a:ext cx="5153025" cy="4996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8180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5562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Ước</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lượng</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yêu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cầu</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Ước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lượng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yêu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cầu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trong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việc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nhất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của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dự</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án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phần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mềm</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vài</a:t>
            </a:r>
            <a:r>
              <a:rPr lang="en-US" sz="2400" dirty="0" smtClean="0">
                <a:latin typeface="Segoe UI" pitchFamily="34" charset="0"/>
                <a:ea typeface="Roboto" pitchFamily="2" charset="0"/>
                <a:cs typeface="Segoe UI" pitchFamily="34" charset="0"/>
              </a:rPr>
              <a:t> con </a:t>
            </a:r>
            <a:r>
              <a:rPr lang="en-US" sz="2400" dirty="0" err="1" smtClean="0">
                <a:latin typeface="Segoe UI" pitchFamily="34" charset="0"/>
                <a:ea typeface="Roboto" pitchFamily="2" charset="0"/>
                <a:cs typeface="Segoe UI" pitchFamily="34" charset="0"/>
              </a:rPr>
              <a:t>số</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thống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kê</a:t>
            </a:r>
            <a:r>
              <a:rPr lang="en-US" sz="2400" dirty="0" smtClean="0">
                <a:latin typeface="Segoe UI" pitchFamily="34" charset="0"/>
                <a:ea typeface="Roboto" pitchFamily="2" charset="0"/>
                <a:cs typeface="Segoe UI" pitchFamily="34" charset="0"/>
              </a:rPr>
              <a:t>:</a:t>
            </a:r>
          </a:p>
          <a:p>
            <a:pPr marL="625475" lvl="1" indent="-274638">
              <a:lnSpc>
                <a:spcPct val="120000"/>
              </a:lnSpc>
              <a:buClr>
                <a:schemeClr val="accent1"/>
              </a:buClr>
              <a:buFont typeface="Wingdings" pitchFamily="2" charset="2"/>
              <a:buChar char="§"/>
            </a:pPr>
            <a:r>
              <a:rPr lang="en-US" sz="2400" dirty="0" smtClean="0">
                <a:latin typeface="Segoe UI" pitchFamily="34" charset="0"/>
                <a:cs typeface="Segoe UI" pitchFamily="34" charset="0"/>
              </a:rPr>
              <a:t>2/3 </a:t>
            </a:r>
            <a:r>
              <a:rPr lang="en-US" sz="2400" dirty="0" err="1" smtClean="0">
                <a:latin typeface="Segoe UI" pitchFamily="34" charset="0"/>
                <a:cs typeface="Segoe UI" pitchFamily="34" charset="0"/>
              </a:rPr>
              <a:t>số</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dự</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án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vượt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quá</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đánh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giá</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ước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lượng</a:t>
            </a:r>
            <a:r>
              <a:rPr lang="en-US" sz="2400" dirty="0" smtClean="0">
                <a:latin typeface="Segoe UI" pitchFamily="34" charset="0"/>
                <a:cs typeface="Segoe UI" pitchFamily="34" charset="0"/>
              </a:rPr>
              <a:t> ban </a:t>
            </a:r>
            <a:r>
              <a:rPr lang="en-US" sz="2400" dirty="0" err="1" smtClean="0">
                <a:latin typeface="Segoe UI" pitchFamily="34" charset="0"/>
                <a:cs typeface="Segoe UI" pitchFamily="34" charset="0"/>
              </a:rPr>
              <a:t>đầu</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dirty="0" smtClean="0">
                <a:latin typeface="Segoe UI" pitchFamily="34" charset="0"/>
                <a:cs typeface="Segoe UI" pitchFamily="34" charset="0"/>
              </a:rPr>
              <a:t>64% </a:t>
            </a:r>
            <a:r>
              <a:rPr lang="en-US" sz="2400" dirty="0" err="1" smtClean="0">
                <a:latin typeface="Segoe UI" pitchFamily="34" charset="0"/>
                <a:cs typeface="Segoe UI" pitchFamily="34" charset="0"/>
              </a:rPr>
              <a:t>tính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năng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của</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phần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mềm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ít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hoặc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không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bao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giờ</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được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sử</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dụng</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Tính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trung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bình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dự</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án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quá</a:t>
            </a:r>
            <a:r>
              <a:rPr lang="en-US" sz="2400" dirty="0" smtClean="0">
                <a:latin typeface="Segoe UI" pitchFamily="34" charset="0"/>
                <a:cs typeface="Segoe UI" pitchFamily="34" charset="0"/>
              </a:rPr>
              <a:t> deadline 100%</a:t>
            </a:r>
            <a:endParaRPr lang="en-US" sz="2400" dirty="0">
              <a:latin typeface="Segoe UI" pitchFamily="34"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3282314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5562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Ước</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lượng</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yêu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cầu</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smtClean="0">
                <a:latin typeface="Segoe UI" pitchFamily="34" charset="0"/>
                <a:ea typeface="Roboto" pitchFamily="2" charset="0"/>
                <a:cs typeface="Segoe UI" pitchFamily="34" charset="0"/>
              </a:rPr>
              <a:t>2 </a:t>
            </a:r>
            <a:r>
              <a:rPr lang="en-US" sz="2400" dirty="0" err="1" smtClean="0">
                <a:latin typeface="Segoe UI" pitchFamily="34" charset="0"/>
                <a:ea typeface="Roboto" pitchFamily="2" charset="0"/>
                <a:cs typeface="Segoe UI" pitchFamily="34" charset="0"/>
              </a:rPr>
              <a:t>cấp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độ</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đánh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đánh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giá</a:t>
            </a:r>
            <a:r>
              <a:rPr lang="en-US" sz="2400" dirty="0" smtClean="0">
                <a:latin typeface="Segoe UI" pitchFamily="34" charset="0"/>
                <a:ea typeface="Roboto" pitchFamily="2" charset="0"/>
                <a:cs typeface="Segoe UI" pitchFamily="34" charset="0"/>
              </a:rPr>
              <a:t> version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đánh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lặp</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Tập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trung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chức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năng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không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phải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động</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Tất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của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nhóm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tham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đánh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giá</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25602" name="Picture 2" descr="http://4.bp.blogspot.com/-8fLptWI19ck/UUHtXt6Jx_I/AAAAAAAAGog/5psNKp1q6Tg/s1600/Incorrect-UserStory-Estim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538" y="2857500"/>
            <a:ext cx="6189839"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485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5562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Bộ</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bài</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lập</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kế</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hoạch</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a:latin typeface="Segoe UI" pitchFamily="34" charset="0"/>
                <a:ea typeface="Roboto" pitchFamily="2" charset="0"/>
                <a:cs typeface="Segoe UI" pitchFamily="34" charset="0"/>
              </a:rPr>
              <a:t>The best way I’ve found for agile teams to estimate is by playing planning poker (</a:t>
            </a:r>
            <a:r>
              <a:rPr lang="en-US" sz="2400" dirty="0" err="1" smtClean="0">
                <a:latin typeface="Segoe UI" pitchFamily="34" charset="0"/>
                <a:ea typeface="Roboto" pitchFamily="2" charset="0"/>
                <a:cs typeface="Segoe UI" pitchFamily="34" charset="0"/>
              </a:rPr>
              <a:t>Grenning</a:t>
            </a:r>
            <a:r>
              <a:rPr lang="en-US" sz="2400" dirty="0" smtClean="0">
                <a:latin typeface="Segoe UI" pitchFamily="34" charset="0"/>
                <a:ea typeface="Roboto" pitchFamily="2" charset="0"/>
                <a:cs typeface="Segoe UI" pitchFamily="34" charset="0"/>
              </a:rPr>
              <a:t> </a:t>
            </a:r>
            <a:r>
              <a:rPr lang="en-US" sz="2400" dirty="0">
                <a:latin typeface="Segoe UI" pitchFamily="34" charset="0"/>
                <a:ea typeface="Roboto" pitchFamily="2" charset="0"/>
                <a:cs typeface="Segoe UI" pitchFamily="34" charset="0"/>
              </a:rPr>
              <a:t>2002)</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Phương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pháp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này</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dựa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tổ</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chức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cuộc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họp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ngắn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hiệu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quả</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10242" name="Picture 2" descr="http://www.planningpoker.com/assets/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199" y="3162300"/>
            <a:ext cx="3432177" cy="3432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1760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5562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Chuẩn</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bị</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cho</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cuộc</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họp</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Chuyên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về</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yêu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cầu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phải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hiểu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rõ</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về</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user story</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Chuẩn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bị</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mỗi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tập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bài</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Mỗi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bài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hiện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ước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lượng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đánh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story</a:t>
            </a: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6" name="Picture 2" descr="http://www.planningpoker.com/assets/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199" y="3162300"/>
            <a:ext cx="3432177" cy="3432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042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22860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Chuẩn</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bị</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cho</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cuộc</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họp</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Ví</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dụ</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về</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trị</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đánh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bài</a:t>
            </a:r>
            <a:r>
              <a:rPr lang="en-US" sz="2400" dirty="0" smtClean="0">
                <a:latin typeface="Segoe UI" pitchFamily="34" charset="0"/>
                <a:ea typeface="Roboto" pitchFamily="2" charset="0"/>
                <a:cs typeface="Segoe UI" pitchFamily="34" charset="0"/>
              </a:rPr>
              <a:t>:</a:t>
            </a:r>
          </a:p>
          <a:p>
            <a:pPr marL="625475" lvl="1" indent="-274638">
              <a:lnSpc>
                <a:spcPct val="120000"/>
              </a:lnSpc>
              <a:buClr>
                <a:schemeClr val="accent1"/>
              </a:buClr>
              <a:buFont typeface="Wingdings" pitchFamily="2" charset="2"/>
              <a:buChar char="§"/>
            </a:pPr>
            <a:r>
              <a:rPr lang="en-US" sz="2400" dirty="0">
                <a:latin typeface="Segoe UI" pitchFamily="34" charset="0"/>
                <a:ea typeface="Roboto" pitchFamily="2" charset="0"/>
                <a:cs typeface="Segoe UI" pitchFamily="34" charset="0"/>
              </a:rPr>
              <a:t>0, 1, 2, 3, 5, 8, 13, 20, 40, 100 </a:t>
            </a:r>
          </a:p>
          <a:p>
            <a:pPr marL="625475" lvl="1" indent="-274638">
              <a:lnSpc>
                <a:spcPct val="120000"/>
              </a:lnSpc>
              <a:buClr>
                <a:schemeClr val="accent1"/>
              </a:buClr>
              <a:buFont typeface="Wingdings" pitchFamily="2" charset="2"/>
              <a:buChar char="§"/>
            </a:pPr>
            <a:r>
              <a:rPr lang="en-US" sz="2400" dirty="0">
                <a:latin typeface="Segoe UI" pitchFamily="34" charset="0"/>
                <a:ea typeface="Roboto" pitchFamily="2" charset="0"/>
                <a:cs typeface="Segoe UI" pitchFamily="34" charset="0"/>
              </a:rPr>
              <a:t>1, 2, 3, 5, 8, 13, </a:t>
            </a:r>
            <a:r>
              <a:rPr lang="en-US" sz="2400" dirty="0" smtClean="0">
                <a:latin typeface="Segoe UI" pitchFamily="34" charset="0"/>
                <a:ea typeface="Roboto" pitchFamily="2" charset="0"/>
                <a:cs typeface="Segoe UI" pitchFamily="34" charset="0"/>
              </a:rPr>
              <a:t>BIG</a:t>
            </a:r>
          </a:p>
          <a:p>
            <a:pPr marL="625475" lvl="1" indent="-274638">
              <a:lnSpc>
                <a:spcPct val="120000"/>
              </a:lnSpc>
              <a:buClr>
                <a:schemeClr val="accent1"/>
              </a:buClr>
              <a:buFont typeface="Wingdings" pitchFamily="2" charset="2"/>
              <a:buChar char="§"/>
            </a:pPr>
            <a:r>
              <a:rPr lang="en-US" sz="2400" dirty="0"/>
              <a:t>½, 1, 2, 3, 4, 5, 6, 7, ∞</a:t>
            </a:r>
          </a:p>
          <a:p>
            <a:pPr marL="625475" lvl="1" indent="-274638">
              <a:lnSpc>
                <a:spcPct val="120000"/>
              </a:lnSpc>
              <a:buClr>
                <a:schemeClr val="accent1"/>
              </a:buClr>
              <a:buFont typeface="Wingdings" pitchFamily="2" charset="2"/>
              <a:buChar char="§"/>
            </a:pPr>
            <a:endParaRPr lang="en-US" sz="2400" dirty="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smtClean="0">
              <a:latin typeface="Segoe UI" pitchFamily="34" charset="0"/>
              <a:ea typeface="Roboto" pitchFamily="2"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12290" name="Picture 2" descr="http://www.crisp.se/images/planningpoker/crispdec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124200"/>
            <a:ext cx="4819650" cy="353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2923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61722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Cuộc</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họp</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Mỗi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cầm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bộ</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bài</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Người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trung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gian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trình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bày</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về</a:t>
            </a:r>
            <a:r>
              <a:rPr lang="en-US" sz="2400" dirty="0" smtClean="0">
                <a:latin typeface="Segoe UI" pitchFamily="34" charset="0"/>
                <a:ea typeface="Roboto" pitchFamily="2" charset="0"/>
                <a:cs typeface="Segoe UI" pitchFamily="34" charset="0"/>
              </a:rPr>
              <a:t> user story </a:t>
            </a:r>
            <a:r>
              <a:rPr lang="en-US" sz="2400" dirty="0" err="1" smtClean="0">
                <a:latin typeface="Segoe UI" pitchFamily="34" charset="0"/>
                <a:ea typeface="Roboto" pitchFamily="2" charset="0"/>
                <a:cs typeface="Segoe UI" pitchFamily="34" charset="0"/>
              </a:rPr>
              <a:t>trong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thời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gian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không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quá</a:t>
            </a:r>
            <a:r>
              <a:rPr lang="en-US" sz="2400" dirty="0" smtClean="0">
                <a:latin typeface="Segoe UI" pitchFamily="34" charset="0"/>
                <a:ea typeface="Roboto" pitchFamily="2" charset="0"/>
                <a:cs typeface="Segoe UI" pitchFamily="34" charset="0"/>
              </a:rPr>
              <a:t> 2 </a:t>
            </a:r>
            <a:r>
              <a:rPr lang="en-US" sz="2400" dirty="0" err="1" smtClean="0">
                <a:latin typeface="Segoe UI" pitchFamily="34" charset="0"/>
                <a:ea typeface="Roboto" pitchFamily="2" charset="0"/>
                <a:cs typeface="Segoe UI" pitchFamily="34" charset="0"/>
              </a:rPr>
              <a:t>phút</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Sau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hỏi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thông</a:t>
            </a:r>
            <a:r>
              <a:rPr lang="en-US" sz="2400" dirty="0" smtClean="0">
                <a:latin typeface="Segoe UI" pitchFamily="34" charset="0"/>
                <a:ea typeface="Roboto" pitchFamily="2" charset="0"/>
                <a:cs typeface="Segoe UI" pitchFamily="34" charset="0"/>
              </a:rPr>
              <a:t> tin </a:t>
            </a:r>
            <a:r>
              <a:rPr lang="en-US" sz="2400" dirty="0" err="1" smtClean="0">
                <a:latin typeface="Segoe UI" pitchFamily="34" charset="0"/>
                <a:ea typeface="Roboto" pitchFamily="2" charset="0"/>
                <a:cs typeface="Segoe UI" pitchFamily="34" charset="0"/>
              </a:rPr>
              <a:t>về</a:t>
            </a:r>
            <a:r>
              <a:rPr lang="en-US" sz="2400" dirty="0" smtClean="0">
                <a:latin typeface="Segoe UI" pitchFamily="34" charset="0"/>
                <a:ea typeface="Roboto" pitchFamily="2" charset="0"/>
                <a:cs typeface="Segoe UI" pitchFamily="34" charset="0"/>
              </a:rPr>
              <a:t> user story</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Mỗi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chọn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thẻ</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bài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không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tiết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lộ</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ai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biết</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Khi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tất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chọn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xong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tất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bài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được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lật</a:t>
            </a:r>
            <a:r>
              <a:rPr lang="en-US" sz="2400" dirty="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cùng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lúc</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Trong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vòng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đầu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sự</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ước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lượng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của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nhau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đáng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kể</a:t>
            </a:r>
            <a:endParaRPr lang="en-US" sz="2400" dirty="0" smtClean="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smtClean="0">
              <a:latin typeface="Segoe UI" pitchFamily="34" charset="0"/>
              <a:ea typeface="Roboto" pitchFamily="2"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801592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61722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Cuộc</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họp</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Trong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trường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hợp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sự</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biệt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lớn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trị</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thấp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nhất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cao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nhất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của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bài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chứa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thông</a:t>
            </a:r>
            <a:r>
              <a:rPr lang="en-US" sz="2400" dirty="0" smtClean="0">
                <a:latin typeface="Segoe UI" pitchFamily="34" charset="0"/>
                <a:ea typeface="Roboto" pitchFamily="2" charset="0"/>
                <a:cs typeface="Segoe UI" pitchFamily="34" charset="0"/>
              </a:rPr>
              <a:t> tin </a:t>
            </a:r>
            <a:r>
              <a:rPr lang="en-US" sz="2400" dirty="0" err="1" smtClean="0">
                <a:latin typeface="Segoe UI" pitchFamily="34" charset="0"/>
                <a:ea typeface="Roboto" pitchFamily="2" charset="0"/>
                <a:cs typeface="Segoe UI" pitchFamily="34" charset="0"/>
              </a:rPr>
              <a:t>giải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thích</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Sau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thảo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luận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ngắn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về</a:t>
            </a:r>
            <a:r>
              <a:rPr lang="en-US" sz="2400" dirty="0" smtClean="0">
                <a:latin typeface="Segoe UI" pitchFamily="34" charset="0"/>
                <a:ea typeface="Roboto" pitchFamily="2" charset="0"/>
                <a:cs typeface="Segoe UI" pitchFamily="34" charset="0"/>
              </a:rPr>
              <a:t> user story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ước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lượng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đánh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của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tiếp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tục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suy</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nghĩ</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độc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lập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về</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ước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lượng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mới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sau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cùng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lúc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công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bố</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bài</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Nếu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ước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lượng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vẫn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nhau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nhiều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tiến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trình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này</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tiếp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tục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được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lặp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lại</a:t>
            </a:r>
            <a:endParaRPr lang="en-US" sz="2400" dirty="0" smtClean="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smtClean="0">
              <a:latin typeface="Segoe UI" pitchFamily="34" charset="0"/>
              <a:ea typeface="Roboto" pitchFamily="2"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20482" name="Picture 2" descr="https://pragtob.files.wordpress.com/2012/06/3d_planning_poker_cro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343400"/>
            <a:ext cx="6375400" cy="2320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053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61722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Cuộc</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họp</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Khi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ước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lượng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gần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giống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nhau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kết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thúc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chuyển</a:t>
            </a:r>
            <a:r>
              <a:rPr lang="en-US" sz="2400" dirty="0" smtClean="0">
                <a:latin typeface="Segoe UI" pitchFamily="34" charset="0"/>
                <a:ea typeface="Roboto" pitchFamily="2" charset="0"/>
                <a:cs typeface="Segoe UI" pitchFamily="34" charset="0"/>
              </a:rPr>
              <a:t> sang user story </a:t>
            </a:r>
            <a:r>
              <a:rPr lang="en-US" sz="2400" dirty="0" err="1" smtClean="0">
                <a:latin typeface="Segoe UI" pitchFamily="34" charset="0"/>
                <a:ea typeface="Roboto" pitchFamily="2" charset="0"/>
                <a:cs typeface="Segoe UI" pitchFamily="34" charset="0"/>
              </a:rPr>
              <a:t>tiếp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theo</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Nếu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trong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lần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thứ</a:t>
            </a:r>
            <a:r>
              <a:rPr lang="en-US" sz="2400" dirty="0" smtClean="0">
                <a:latin typeface="Segoe UI" pitchFamily="34" charset="0"/>
                <a:ea typeface="Roboto" pitchFamily="2" charset="0"/>
                <a:cs typeface="Segoe UI" pitchFamily="34" charset="0"/>
              </a:rPr>
              <a:t> 3,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ước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lượng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vẫn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nhau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nhiều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3 </a:t>
            </a:r>
            <a:r>
              <a:rPr lang="en-US" sz="2400" dirty="0" err="1" smtClean="0">
                <a:latin typeface="Segoe UI" pitchFamily="34" charset="0"/>
                <a:ea typeface="Roboto" pitchFamily="2" charset="0"/>
                <a:cs typeface="Segoe UI" pitchFamily="34" charset="0"/>
              </a:rPr>
              <a:t>khả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năng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tiếp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theo</a:t>
            </a:r>
            <a:r>
              <a:rPr lang="en-US" sz="2400" dirty="0" smtClean="0">
                <a:latin typeface="Segoe UI" pitchFamily="34" charset="0"/>
                <a:ea typeface="Roboto" pitchFamily="2" charset="0"/>
                <a:cs typeface="Segoe UI" pitchFamily="34" charset="0"/>
              </a:rPr>
              <a:t>:</a:t>
            </a:r>
          </a:p>
          <a:p>
            <a:pPr marL="1082675" lvl="2" indent="-274638">
              <a:lnSpc>
                <a:spcPct val="120000"/>
              </a:lnSpc>
              <a:buClr>
                <a:schemeClr val="accent1"/>
              </a:buClr>
              <a:buFont typeface="Wingdings" pitchFamily="2" charset="2"/>
              <a:buChar char="§"/>
            </a:pPr>
            <a:r>
              <a:rPr lang="en-US" sz="2400" dirty="0" err="1" smtClean="0">
                <a:latin typeface="Segoe UI" pitchFamily="34" charset="0"/>
                <a:ea typeface="Roboto" pitchFamily="2" charset="0"/>
                <a:cs typeface="Segoe UI" pitchFamily="34" charset="0"/>
              </a:rPr>
              <a:t>Cùng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nhau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thử</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tiếp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lần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nữa</a:t>
            </a:r>
            <a:endParaRPr lang="en-US" sz="2400" dirty="0">
              <a:latin typeface="Segoe UI" pitchFamily="34" charset="0"/>
              <a:ea typeface="Roboto" pitchFamily="2" charset="0"/>
              <a:cs typeface="Segoe UI" pitchFamily="34" charset="0"/>
            </a:endParaRPr>
          </a:p>
          <a:p>
            <a:pPr marL="1082675" lvl="2" indent="-274638">
              <a:lnSpc>
                <a:spcPct val="120000"/>
              </a:lnSpc>
              <a:buClr>
                <a:schemeClr val="accent1"/>
              </a:buClr>
              <a:buFont typeface="Wingdings" pitchFamily="2" charset="2"/>
              <a:buChar char="§"/>
            </a:pPr>
            <a:r>
              <a:rPr lang="en-US" sz="2400" dirty="0" err="1">
                <a:latin typeface="Segoe UI" pitchFamily="34" charset="0"/>
                <a:ea typeface="Roboto" pitchFamily="2" charset="0"/>
                <a:cs typeface="Segoe UI" pitchFamily="34" charset="0"/>
              </a:rPr>
              <a:t>Người</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dùng</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sẽ</a:t>
            </a:r>
            <a:r>
              <a:rPr lang="en-US" sz="2400" dirty="0">
                <a:latin typeface="Segoe UI" pitchFamily="34" charset="0"/>
                <a:ea typeface="Roboto" pitchFamily="2" charset="0"/>
                <a:cs typeface="Segoe UI" pitchFamily="34" charset="0"/>
              </a:rPr>
              <a:t> chia story </a:t>
            </a:r>
            <a:r>
              <a:rPr lang="en-US" sz="2400" dirty="0" err="1">
                <a:latin typeface="Segoe UI" pitchFamily="34" charset="0"/>
                <a:ea typeface="Roboto" pitchFamily="2" charset="0"/>
                <a:cs typeface="Segoe UI" pitchFamily="34" charset="0"/>
              </a:rPr>
              <a:t>ra</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thành</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các</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phần</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nhỏ</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hơn</a:t>
            </a:r>
            <a:endParaRPr lang="en-US" sz="2400" dirty="0">
              <a:latin typeface="Segoe UI" pitchFamily="34" charset="0"/>
              <a:ea typeface="Roboto" pitchFamily="2" charset="0"/>
              <a:cs typeface="Segoe UI" pitchFamily="34" charset="0"/>
            </a:endParaRPr>
          </a:p>
          <a:p>
            <a:pPr marL="1082675" lvl="2" indent="-274638">
              <a:lnSpc>
                <a:spcPct val="120000"/>
              </a:lnSpc>
              <a:buClr>
                <a:schemeClr val="accent1"/>
              </a:buClr>
              <a:buFont typeface="Wingdings" pitchFamily="2" charset="2"/>
              <a:buChar char="§"/>
            </a:pPr>
            <a:r>
              <a:rPr lang="en-US" sz="2400" dirty="0" err="1">
                <a:latin typeface="Segoe UI" pitchFamily="34" charset="0"/>
                <a:ea typeface="Roboto" pitchFamily="2" charset="0"/>
                <a:cs typeface="Segoe UI" pitchFamily="34" charset="0"/>
              </a:rPr>
              <a:t>Lấy</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giá</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trị</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cao</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nhất</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thấp</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nhất</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hoặc</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trung</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bình</a:t>
            </a:r>
            <a:endParaRPr lang="en-US" sz="2400" dirty="0">
              <a:latin typeface="Segoe UI" pitchFamily="34" charset="0"/>
              <a:ea typeface="Roboto" pitchFamily="2" charset="0"/>
              <a:cs typeface="Segoe UI" pitchFamily="34" charset="0"/>
            </a:endParaRPr>
          </a:p>
          <a:p>
            <a:pPr marL="1082675" lvl="2" indent="-274638">
              <a:lnSpc>
                <a:spcPct val="120000"/>
              </a:lnSpc>
              <a:buClr>
                <a:schemeClr val="accent1"/>
              </a:buClr>
              <a:buFont typeface="Wingdings" pitchFamily="2" charset="2"/>
              <a:buChar char="§"/>
            </a:pPr>
            <a:endParaRPr lang="en-US" sz="2400" dirty="0"/>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smtClean="0">
              <a:latin typeface="Segoe UI" pitchFamily="34" charset="0"/>
              <a:ea typeface="Roboto" pitchFamily="2"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5" name="Picture 2" descr="https://pragtob.files.wordpress.com/2012/06/3d_planning_poker_cro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343400"/>
            <a:ext cx="6375400" cy="2320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382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7620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Quy</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trình</a:t>
            </a:r>
            <a:r>
              <a:rPr lang="en-US" sz="2800" b="1" dirty="0" smtClean="0">
                <a:latin typeface="Segoe UI" pitchFamily="34" charset="0"/>
                <a:ea typeface="Roboto" pitchFamily="2" charset="0"/>
                <a:cs typeface="Segoe UI" pitchFamily="34" charset="0"/>
              </a:rPr>
              <a:t> Scrum</a:t>
            </a: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2" name="Picture 1"/>
          <p:cNvPicPr>
            <a:picLocks noChangeAspect="1"/>
          </p:cNvPicPr>
          <p:nvPr/>
        </p:nvPicPr>
        <p:blipFill>
          <a:blip r:embed="rId3"/>
          <a:stretch>
            <a:fillRect/>
          </a:stretch>
        </p:blipFill>
        <p:spPr>
          <a:xfrm>
            <a:off x="0" y="1143000"/>
            <a:ext cx="9144000" cy="5553159"/>
          </a:xfrm>
          <a:prstGeom prst="rect">
            <a:avLst/>
          </a:prstGeom>
        </p:spPr>
      </p:pic>
    </p:spTree>
    <p:extLst>
      <p:ext uri="{BB962C8B-B14F-4D97-AF65-F5344CB8AC3E}">
        <p14:creationId xmlns:p14="http://schemas.microsoft.com/office/powerpoint/2010/main" val="16171848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2057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Ví</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dụ</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smtClean="0">
                <a:latin typeface="Segoe UI" pitchFamily="34" charset="0"/>
                <a:ea typeface="Roboto" pitchFamily="2" charset="0"/>
                <a:cs typeface="Segoe UI" pitchFamily="34" charset="0"/>
              </a:rPr>
              <a:t>User story: </a:t>
            </a:r>
            <a:r>
              <a:rPr lang="en-US" sz="2400" dirty="0" err="1" smtClean="0">
                <a:latin typeface="Segoe UI" pitchFamily="34" charset="0"/>
                <a:ea typeface="Roboto" pitchFamily="2" charset="0"/>
                <a:cs typeface="Segoe UI" pitchFamily="34" charset="0"/>
              </a:rPr>
              <a:t>Tạo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yêu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cầu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bán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hàng</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Đội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gồm</a:t>
            </a:r>
            <a:r>
              <a:rPr lang="en-US" sz="2400" dirty="0" smtClean="0">
                <a:latin typeface="Segoe UI" pitchFamily="34" charset="0"/>
                <a:ea typeface="Roboto" pitchFamily="2" charset="0"/>
                <a:cs typeface="Segoe UI" pitchFamily="34" charset="0"/>
              </a:rPr>
              <a:t> 7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Vòng</a:t>
            </a:r>
            <a:r>
              <a:rPr lang="en-US" sz="2400" dirty="0" smtClean="0">
                <a:latin typeface="Segoe UI" pitchFamily="34" charset="0"/>
                <a:ea typeface="Roboto" pitchFamily="2" charset="0"/>
                <a:cs typeface="Segoe UI" pitchFamily="34" charset="0"/>
              </a:rPr>
              <a:t> 1: </a:t>
            </a:r>
          </a:p>
          <a:p>
            <a:pPr marL="1082675" lvl="2" indent="-274638">
              <a:lnSpc>
                <a:spcPct val="120000"/>
              </a:lnSpc>
              <a:buClr>
                <a:schemeClr val="accent1"/>
              </a:buClr>
              <a:buFont typeface="Wingdings" pitchFamily="2" charset="2"/>
              <a:buChar char="§"/>
            </a:pPr>
            <a:endParaRPr lang="en-US" sz="2400" dirty="0"/>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smtClean="0">
              <a:latin typeface="Segoe UI" pitchFamily="34" charset="0"/>
              <a:ea typeface="Roboto" pitchFamily="2"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343400"/>
            <a:ext cx="9334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4343400"/>
            <a:ext cx="9334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343400"/>
            <a:ext cx="9048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343400"/>
            <a:ext cx="9048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4343400"/>
            <a:ext cx="9334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4343400"/>
            <a:ext cx="89535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343400"/>
            <a:ext cx="9048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441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par>
                                <p:cTn id="8" presetID="1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lide(fromBottom)">
                                      <p:cBhvr>
                                        <p:cTn id="10" dur="500"/>
                                        <p:tgtEl>
                                          <p:spTgt spid="16"/>
                                        </p:tgtEl>
                                      </p:cBhvr>
                                    </p:animEffect>
                                  </p:childTnLst>
                                </p:cTn>
                              </p:par>
                              <p:par>
                                <p:cTn id="11" presetID="12" presetClass="entr" presetSubtype="4"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lide(fromBottom)">
                                      <p:cBhvr>
                                        <p:cTn id="13" dur="500"/>
                                        <p:tgtEl>
                                          <p:spTgt spid="18"/>
                                        </p:tgtEl>
                                      </p:cBhvr>
                                    </p:animEffect>
                                  </p:childTnLst>
                                </p:cTn>
                              </p:par>
                              <p:par>
                                <p:cTn id="14" presetID="12" presetClass="entr" presetSubtype="4"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slide(fromBottom)">
                                      <p:cBhvr>
                                        <p:cTn id="16" dur="500"/>
                                        <p:tgtEl>
                                          <p:spTgt spid="17"/>
                                        </p:tgtEl>
                                      </p:cBhvr>
                                    </p:animEffect>
                                  </p:childTnLst>
                                </p:cTn>
                              </p:par>
                              <p:par>
                                <p:cTn id="17" presetID="12" presetClass="entr" presetSubtype="4"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slide(fromBottom)">
                                      <p:cBhvr>
                                        <p:cTn id="19" dur="500"/>
                                        <p:tgtEl>
                                          <p:spTgt spid="20"/>
                                        </p:tgtEl>
                                      </p:cBhvr>
                                    </p:animEffect>
                                  </p:childTnLst>
                                </p:cTn>
                              </p:par>
                              <p:par>
                                <p:cTn id="20" presetID="12" presetClass="entr" presetSubtype="4"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slide(fromBottom)">
                                      <p:cBhvr>
                                        <p:cTn id="22" dur="500"/>
                                        <p:tgtEl>
                                          <p:spTgt spid="19"/>
                                        </p:tgtEl>
                                      </p:cBhvr>
                                    </p:animEffect>
                                  </p:childTnLst>
                                </p:cTn>
                              </p:par>
                              <p:par>
                                <p:cTn id="23" presetID="1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slide(fromBottom)">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6858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Ví</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dụ</a:t>
            </a:r>
            <a:endParaRPr lang="en-US" sz="2800" b="1" dirty="0" smtClean="0">
              <a:latin typeface="Segoe UI" pitchFamily="34" charset="0"/>
              <a:ea typeface="Roboto" pitchFamily="2" charset="0"/>
              <a:cs typeface="Segoe UI" pitchFamily="34" charset="0"/>
            </a:endParaRPr>
          </a:p>
          <a:p>
            <a:pPr marL="1082675" lvl="2" indent="-274638">
              <a:lnSpc>
                <a:spcPct val="120000"/>
              </a:lnSpc>
              <a:buClr>
                <a:schemeClr val="accent1"/>
              </a:buClr>
              <a:buFont typeface="Wingdings" pitchFamily="2" charset="2"/>
              <a:buChar char="§"/>
            </a:pPr>
            <a:endParaRPr lang="en-US" sz="2400" dirty="0"/>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smtClean="0">
              <a:latin typeface="Segoe UI" pitchFamily="34" charset="0"/>
              <a:ea typeface="Roboto" pitchFamily="2"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9334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371600"/>
            <a:ext cx="9334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371600"/>
            <a:ext cx="9048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371600"/>
            <a:ext cx="9048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1371600"/>
            <a:ext cx="9334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1371600"/>
            <a:ext cx="89535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371600"/>
            <a:ext cx="9048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p:nvSpPr>
        <p:spPr>
          <a:xfrm>
            <a:off x="155575" y="2667000"/>
            <a:ext cx="8686802" cy="1752600"/>
          </a:xfrm>
          <a:prstGeom prst="rect">
            <a:avLst/>
          </a:prstGeom>
        </p:spPr>
        <p:txBody>
          <a:bodyPr vert="horz" lIns="91440" tIns="45720" rIns="91440" bIns="45720" rtlCol="0">
            <a:noAutofit/>
          </a:bodyPr>
          <a:lstStyle/>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thứ</a:t>
            </a:r>
            <a:r>
              <a:rPr lang="en-US" sz="2400" dirty="0" smtClean="0">
                <a:latin typeface="Segoe UI" pitchFamily="34" charset="0"/>
                <a:ea typeface="Roboto" pitchFamily="2" charset="0"/>
                <a:cs typeface="Segoe UI" pitchFamily="34" charset="0"/>
              </a:rPr>
              <a:t> 3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thứ</a:t>
            </a:r>
            <a:r>
              <a:rPr lang="en-US" sz="2400" dirty="0" smtClean="0">
                <a:latin typeface="Segoe UI" pitchFamily="34" charset="0"/>
                <a:ea typeface="Roboto" pitchFamily="2" charset="0"/>
                <a:cs typeface="Segoe UI" pitchFamily="34" charset="0"/>
              </a:rPr>
              <a:t> 6 </a:t>
            </a:r>
            <a:r>
              <a:rPr lang="en-US" sz="2400" dirty="0" err="1" smtClean="0">
                <a:latin typeface="Segoe UI" pitchFamily="34" charset="0"/>
                <a:ea typeface="Roboto" pitchFamily="2" charset="0"/>
                <a:cs typeface="Segoe UI" pitchFamily="34" charset="0"/>
              </a:rPr>
              <a:t>giải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thích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lý</a:t>
            </a:r>
            <a:r>
              <a:rPr lang="en-US" sz="2400" dirty="0" smtClean="0">
                <a:latin typeface="Segoe UI" pitchFamily="34" charset="0"/>
                <a:ea typeface="Roboto" pitchFamily="2" charset="0"/>
                <a:cs typeface="Segoe UI" pitchFamily="34" charset="0"/>
              </a:rPr>
              <a:t> do </a:t>
            </a:r>
            <a:r>
              <a:rPr lang="en-US" sz="2400" dirty="0" err="1" smtClean="0">
                <a:latin typeface="Segoe UI" pitchFamily="34" charset="0"/>
                <a:ea typeface="Roboto" pitchFamily="2" charset="0"/>
                <a:cs typeface="Segoe UI" pitchFamily="34" charset="0"/>
              </a:rPr>
              <a:t>ước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lượng</a:t>
            </a:r>
            <a:r>
              <a:rPr lang="en-US" sz="2400" dirty="0" smtClean="0">
                <a:latin typeface="Segoe UI" pitchFamily="34" charset="0"/>
                <a:ea typeface="Roboto" pitchFamily="2" charset="0"/>
                <a:cs typeface="Segoe UI" pitchFamily="34" charset="0"/>
              </a:rPr>
              <a:t> story</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Vòng</a:t>
            </a:r>
            <a:r>
              <a:rPr lang="en-US" sz="2400" dirty="0" smtClean="0">
                <a:latin typeface="Segoe UI" pitchFamily="34" charset="0"/>
                <a:ea typeface="Roboto" pitchFamily="2" charset="0"/>
                <a:cs typeface="Segoe UI" pitchFamily="34" charset="0"/>
              </a:rPr>
              <a:t> 2:</a:t>
            </a:r>
          </a:p>
          <a:p>
            <a:pPr marL="1082675" lvl="2" indent="-274638">
              <a:lnSpc>
                <a:spcPct val="120000"/>
              </a:lnSpc>
              <a:buClr>
                <a:schemeClr val="accent1"/>
              </a:buClr>
              <a:buFont typeface="Wingdings" pitchFamily="2" charset="2"/>
              <a:buChar char="§"/>
            </a:pPr>
            <a:endParaRPr lang="en-US" sz="2400" dirty="0"/>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smtClean="0">
              <a:latin typeface="Segoe UI" pitchFamily="34" charset="0"/>
              <a:ea typeface="Roboto" pitchFamily="2"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105400"/>
            <a:ext cx="9334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5105400"/>
            <a:ext cx="9334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105400"/>
            <a:ext cx="9048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5105400"/>
            <a:ext cx="9048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5105400"/>
            <a:ext cx="9048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5105400"/>
            <a:ext cx="9334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5105400"/>
            <a:ext cx="9144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071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par>
                                <p:cTn id="8" presetID="1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slide(fromBottom)">
                                      <p:cBhvr>
                                        <p:cTn id="10" dur="500"/>
                                        <p:tgtEl>
                                          <p:spTgt spid="15"/>
                                        </p:tgtEl>
                                      </p:cBhvr>
                                    </p:animEffect>
                                  </p:childTnLst>
                                </p:cTn>
                              </p:par>
                              <p:par>
                                <p:cTn id="11" presetID="12" presetClass="entr" presetSubtype="4"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slide(fromBottom)">
                                      <p:cBhvr>
                                        <p:cTn id="13" dur="500"/>
                                        <p:tgtEl>
                                          <p:spTgt spid="16"/>
                                        </p:tgtEl>
                                      </p:cBhvr>
                                    </p:animEffect>
                                  </p:childTnLst>
                                </p:cTn>
                              </p:par>
                              <p:par>
                                <p:cTn id="14" presetID="12" presetClass="entr" presetSubtype="4"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slide(fromBottom)">
                                      <p:cBhvr>
                                        <p:cTn id="16" dur="500"/>
                                        <p:tgtEl>
                                          <p:spTgt spid="17"/>
                                        </p:tgtEl>
                                      </p:cBhvr>
                                    </p:animEffect>
                                  </p:childTnLst>
                                </p:cTn>
                              </p:par>
                              <p:par>
                                <p:cTn id="17" presetID="1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slide(fromBottom)">
                                      <p:cBhvr>
                                        <p:cTn id="19" dur="500"/>
                                        <p:tgtEl>
                                          <p:spTgt spid="18"/>
                                        </p:tgtEl>
                                      </p:cBhvr>
                                    </p:animEffect>
                                  </p:childTnLst>
                                </p:cTn>
                              </p:par>
                              <p:par>
                                <p:cTn id="20" presetID="12" presetClass="entr" presetSubtype="4"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slide(fromBottom)">
                                      <p:cBhvr>
                                        <p:cTn id="22" dur="500"/>
                                        <p:tgtEl>
                                          <p:spTgt spid="19"/>
                                        </p:tgtEl>
                                      </p:cBhvr>
                                    </p:animEffect>
                                  </p:childTnLst>
                                </p:cTn>
                              </p:par>
                              <p:par>
                                <p:cTn id="23" presetID="1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slide(fromBottom)">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6858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Ví</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dụ</a:t>
            </a:r>
            <a:endParaRPr lang="en-US" sz="2800" b="1" dirty="0" smtClean="0">
              <a:latin typeface="Segoe UI" pitchFamily="34" charset="0"/>
              <a:ea typeface="Roboto" pitchFamily="2" charset="0"/>
              <a:cs typeface="Segoe UI" pitchFamily="34" charset="0"/>
            </a:endParaRPr>
          </a:p>
          <a:p>
            <a:pPr marL="1082675" lvl="2" indent="-274638">
              <a:lnSpc>
                <a:spcPct val="120000"/>
              </a:lnSpc>
              <a:buClr>
                <a:schemeClr val="accent1"/>
              </a:buClr>
              <a:buFont typeface="Wingdings" pitchFamily="2" charset="2"/>
              <a:buChar char="§"/>
            </a:pPr>
            <a:endParaRPr lang="en-US" sz="2400" dirty="0"/>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smtClean="0">
              <a:latin typeface="Segoe UI" pitchFamily="34" charset="0"/>
              <a:ea typeface="Roboto" pitchFamily="2"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sp>
        <p:nvSpPr>
          <p:cNvPr id="13" name="Content Placeholder 2"/>
          <p:cNvSpPr txBox="1">
            <a:spLocks/>
          </p:cNvSpPr>
          <p:nvPr/>
        </p:nvSpPr>
        <p:spPr>
          <a:xfrm>
            <a:off x="155575" y="2667000"/>
            <a:ext cx="8686802" cy="1752600"/>
          </a:xfrm>
          <a:prstGeom prst="rect">
            <a:avLst/>
          </a:prstGeom>
        </p:spPr>
        <p:txBody>
          <a:bodyPr vert="horz" lIns="91440" tIns="45720" rIns="91440" bIns="45720" rtlCol="0">
            <a:noAutofit/>
          </a:bodyPr>
          <a:lstStyle/>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Vòng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bỏ</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phiếu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tiếp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theo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xảy</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ra</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lấy</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giá</a:t>
            </a:r>
            <a:r>
              <a:rPr lang="en-US" sz="2400" dirty="0" smtClean="0">
                <a:latin typeface="Segoe UI" pitchFamily="34" charset="0"/>
                <a:ea typeface="Roboto" pitchFamily="2" charset="0"/>
                <a:cs typeface="Segoe UI" pitchFamily="34" charset="0"/>
              </a:rPr>
              <a:t> 3 </a:t>
            </a:r>
            <a:r>
              <a:rPr lang="en-US" sz="2400" dirty="0" err="1" smtClean="0">
                <a:latin typeface="Segoe UI" pitchFamily="34" charset="0"/>
                <a:ea typeface="Roboto" pitchFamily="2" charset="0"/>
                <a:cs typeface="Segoe UI" pitchFamily="34" charset="0"/>
              </a:rPr>
              <a:t>hoặc</a:t>
            </a:r>
            <a:r>
              <a:rPr lang="en-US" sz="2400" dirty="0" smtClean="0">
                <a:latin typeface="Segoe UI" pitchFamily="34" charset="0"/>
                <a:ea typeface="Roboto" pitchFamily="2" charset="0"/>
                <a:cs typeface="Segoe UI" pitchFamily="34" charset="0"/>
              </a:rPr>
              <a:t> 5 </a:t>
            </a:r>
            <a:r>
              <a:rPr lang="en-US" sz="2400" dirty="0" err="1" smtClean="0">
                <a:latin typeface="Segoe UI" pitchFamily="34" charset="0"/>
                <a:ea typeface="Roboto" pitchFamily="2" charset="0"/>
                <a:cs typeface="Segoe UI" pitchFamily="34" charset="0"/>
              </a:rPr>
              <a:t>cho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ước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lượng</a:t>
            </a:r>
            <a:r>
              <a:rPr lang="en-US" sz="2400" dirty="0" smtClean="0">
                <a:latin typeface="Segoe UI" pitchFamily="34" charset="0"/>
                <a:ea typeface="Roboto" pitchFamily="2" charset="0"/>
                <a:cs typeface="Segoe UI" pitchFamily="34" charset="0"/>
              </a:rPr>
              <a:t> story</a:t>
            </a:r>
          </a:p>
          <a:p>
            <a:pPr marL="1082675" lvl="2" indent="-274638">
              <a:lnSpc>
                <a:spcPct val="120000"/>
              </a:lnSpc>
              <a:buClr>
                <a:schemeClr val="accent1"/>
              </a:buClr>
              <a:buFont typeface="Wingdings" pitchFamily="2" charset="2"/>
              <a:buChar char="§"/>
            </a:pPr>
            <a:endParaRPr lang="en-US" sz="2400" dirty="0"/>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endParaRPr lang="en-US" sz="2400" dirty="0" smtClean="0">
              <a:latin typeface="Segoe UI" pitchFamily="34" charset="0"/>
              <a:ea typeface="Roboto" pitchFamily="2"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8" y="1371600"/>
            <a:ext cx="9334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5388" y="1371600"/>
            <a:ext cx="9334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0388" y="1371600"/>
            <a:ext cx="9048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6388" y="1371600"/>
            <a:ext cx="9048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9388" y="1371600"/>
            <a:ext cx="9048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388" y="1371600"/>
            <a:ext cx="9334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3388" y="1371600"/>
            <a:ext cx="9144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98384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5562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Ưu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điểm</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của</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phương</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pháp</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lá</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bài</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lập</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kế</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hoạch</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smtClean="0">
                <a:latin typeface="Segoe UI" pitchFamily="34" charset="0"/>
                <a:ea typeface="Roboto" pitchFamily="2" charset="0"/>
                <a:cs typeface="Segoe UI" pitchFamily="34" charset="0"/>
              </a:rPr>
              <a:t>Thu </a:t>
            </a:r>
            <a:r>
              <a:rPr lang="en-US" sz="2400" dirty="0" err="1" smtClean="0">
                <a:latin typeface="Segoe UI" pitchFamily="34" charset="0"/>
                <a:ea typeface="Roboto" pitchFamily="2" charset="0"/>
                <a:cs typeface="Segoe UI" pitchFamily="34" charset="0"/>
              </a:rPr>
              <a:t>được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nhiều</a:t>
            </a:r>
            <a:r>
              <a:rPr lang="en-US" sz="2400" dirty="0" smtClean="0">
                <a:latin typeface="Segoe UI" pitchFamily="34" charset="0"/>
                <a:ea typeface="Roboto" pitchFamily="2" charset="0"/>
                <a:cs typeface="Segoe UI" pitchFamily="34" charset="0"/>
              </a:rPr>
              <a:t> ý </a:t>
            </a:r>
            <a:r>
              <a:rPr lang="en-US" sz="2400" dirty="0" err="1" smtClean="0">
                <a:latin typeface="Segoe UI" pitchFamily="34" charset="0"/>
                <a:ea typeface="Roboto" pitchFamily="2" charset="0"/>
                <a:cs typeface="Segoe UI" pitchFamily="34" charset="0"/>
              </a:rPr>
              <a:t>kiến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đóng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góp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của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chuyên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gia</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Hội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thoại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giữa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r>
              <a:rPr lang="en-US" sz="2400" dirty="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đưa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đến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kết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quả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ước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lượng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chính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xác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hơn</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nghiên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cứu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chỉ</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ra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ước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lượng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trung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bình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thảo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luận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nhóm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sẽ</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kết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quả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tốt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hơn</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15362" name="Picture 2" descr="http://3.bp.blogspot.com/-LDxzoQ-Wd-g/Umll48CNO0I/AAAAAAAABOw/gWzhZMLvwko/s1600/agilecmmi+planning+pok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5814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2641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5562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Khuyết</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điểm</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của</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phương</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pháp</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lá</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bài</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lập</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kế</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hoạch</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Khó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xếp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cuộc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họp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của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tất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endParaRPr lang="en-US" sz="2400" dirty="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Người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điều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phối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phải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cẩn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thận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điều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khiển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cuộc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họp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diễn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ra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đủ</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ngắn</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số</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nhân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tố</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ảnh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hưởng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đến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ước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lượng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chính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trị</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văn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hóa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chủ</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nghĩa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nhân</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8" name="Picture 2" descr="http://3.bp.blogspot.com/-LDxzoQ-Wd-g/Umll48CNO0I/AAAAAAAABOw/gWzhZMLvwko/s1600/agilecmmi+planning+pok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5814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3446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19050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Phần</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mềm</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bộ</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bài</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kế</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hoạch</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Vào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trang</a:t>
            </a:r>
            <a:r>
              <a:rPr lang="en-US" sz="2400" dirty="0" smtClean="0">
                <a:latin typeface="Segoe UI" pitchFamily="34" charset="0"/>
                <a:ea typeface="Roboto" pitchFamily="2" charset="0"/>
                <a:cs typeface="Segoe UI" pitchFamily="34" charset="0"/>
              </a:rPr>
              <a:t> web </a:t>
            </a:r>
            <a:r>
              <a:rPr lang="en-US" sz="2400" dirty="0" err="1" smtClean="0">
                <a:latin typeface="Segoe UI" pitchFamily="34" charset="0"/>
                <a:ea typeface="Roboto" pitchFamily="2" charset="0"/>
                <a:cs typeface="Segoe UI" pitchFamily="34" charset="0"/>
              </a:rPr>
              <a:t>planningpoker.com</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đăng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ký</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tiến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hành</a:t>
            </a:r>
            <a:r>
              <a:rPr lang="en-US" sz="2400" dirty="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đánh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giá</a:t>
            </a:r>
            <a:r>
              <a:rPr lang="en-US" sz="2400" dirty="0" smtClean="0">
                <a:latin typeface="Segoe UI" pitchFamily="34" charset="0"/>
                <a:ea typeface="Roboto" pitchFamily="2" charset="0"/>
                <a:cs typeface="Segoe UI" pitchFamily="34" charset="0"/>
              </a:rPr>
              <a:t> User Story</a:t>
            </a: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1026" name="Picture 2" descr="Planning Po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4677" y="2079171"/>
            <a:ext cx="4457700" cy="4457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3644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300718" y="838200"/>
            <a:ext cx="5559426" cy="2590800"/>
          </a:xfrm>
          <a:prstGeom prst="rect">
            <a:avLst/>
          </a:prstGeom>
        </p:spPr>
        <p:txBody>
          <a:bodyPr vert="horz" lIns="91440" tIns="45720" rIns="91440" bIns="45720" rtlCol="0">
            <a:noAutofit/>
          </a:bodyPr>
          <a:lstStyle/>
          <a:p>
            <a:pPr algn="ctr"/>
            <a:r>
              <a:rPr lang="en-US" sz="2800" b="1" dirty="0" err="1" smtClean="0">
                <a:latin typeface="Segoe UI" pitchFamily="34" charset="0"/>
                <a:cs typeface="Segoe UI" pitchFamily="34" charset="0"/>
              </a:rPr>
              <a:t>Thảo</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luận</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trao</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đổi</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tình</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huống</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Tại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sao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sử</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dụng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thẻ</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chỉ</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dán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tường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cho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user story?</a:t>
            </a:r>
            <a:endParaRPr lang="en-US" sz="2400"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cs typeface="Segoe UI" pitchFamily="34" charset="0"/>
            </a:endParaRPr>
          </a:p>
        </p:txBody>
      </p:sp>
      <p:pic>
        <p:nvPicPr>
          <p:cNvPr id="2" name="Picture 2" descr="http://michelleaheath.com/wp-content/uploads/2011/10/scru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85800"/>
            <a:ext cx="2751461"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254" y="3915228"/>
            <a:ext cx="60769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3155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algn="ctr"/>
            <a:r>
              <a:rPr lang="en-US" sz="2800" b="1" dirty="0" smtClean="0">
                <a:latin typeface="Segoe UI" pitchFamily="34" charset="0"/>
                <a:cs typeface="Segoe UI" pitchFamily="34" charset="0"/>
              </a:rPr>
              <a:t>Workshop 2</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Chuẩn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bị</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trước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buổi</a:t>
            </a:r>
            <a:r>
              <a:rPr lang="en-US" sz="2400" dirty="0" smtClean="0">
                <a:latin typeface="Segoe UI" pitchFamily="34" charset="0"/>
                <a:cs typeface="Segoe UI" pitchFamily="34" charset="0"/>
              </a:rPr>
              <a:t> Workshop:</a:t>
            </a:r>
          </a:p>
          <a:p>
            <a:pPr marL="1082675" lvl="2" indent="-274638">
              <a:lnSpc>
                <a:spcPct val="120000"/>
              </a:lnSpc>
              <a:buClr>
                <a:schemeClr val="accent1"/>
              </a:buClr>
              <a:buFont typeface="Wingdings" pitchFamily="2" charset="2"/>
              <a:buChar char="§"/>
            </a:pPr>
            <a:r>
              <a:rPr lang="vi-VN" sz="2400" dirty="0">
                <a:latin typeface="Segoe UI" pitchFamily="34" charset="0"/>
                <a:cs typeface="Segoe UI" pitchFamily="34" charset="0"/>
              </a:rPr>
              <a:t>Các nhóm trao đổi và trình bày về các yêu cầu cho Product Backlog của dự </a:t>
            </a:r>
            <a:r>
              <a:rPr lang="vi-VN" sz="2400" dirty="0" smtClean="0">
                <a:latin typeface="Segoe UI" pitchFamily="34" charset="0"/>
                <a:cs typeface="Segoe UI" pitchFamily="34" charset="0"/>
              </a:rPr>
              <a:t>án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sử</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dụng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mẫu</a:t>
            </a:r>
            <a:r>
              <a:rPr lang="en-US" sz="2400" dirty="0" smtClean="0">
                <a:latin typeface="Segoe UI" pitchFamily="34" charset="0"/>
                <a:cs typeface="Segoe UI" pitchFamily="34" charset="0"/>
              </a:rPr>
              <a:t> Product Backlog </a:t>
            </a:r>
            <a:r>
              <a:rPr lang="en-US" sz="2400" dirty="0" err="1" smtClean="0">
                <a:latin typeface="Segoe UI" pitchFamily="34" charset="0"/>
                <a:cs typeface="Segoe UI" pitchFamily="34" charset="0"/>
              </a:rPr>
              <a:t>cung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cấp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LMS</a:t>
            </a:r>
            <a:r>
              <a:rPr lang="en-US" sz="2400" dirty="0" smtClean="0">
                <a:latin typeface="Segoe UI" pitchFamily="34" charset="0"/>
                <a:cs typeface="Segoe UI" pitchFamily="34" charset="0"/>
              </a:rPr>
              <a:t>)</a:t>
            </a:r>
            <a:endParaRPr lang="en-US" sz="2400" dirty="0" smtClean="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vi-VN" sz="2400" dirty="0" smtClean="0">
                <a:latin typeface="Segoe UI" pitchFamily="34" charset="0"/>
                <a:cs typeface="Segoe UI" pitchFamily="34" charset="0"/>
              </a:rPr>
              <a:t>Lưu </a:t>
            </a:r>
            <a:r>
              <a:rPr lang="vi-VN" sz="2400" dirty="0">
                <a:latin typeface="Segoe UI" pitchFamily="34" charset="0"/>
                <a:cs typeface="Segoe UI" pitchFamily="34" charset="0"/>
              </a:rPr>
              <a:t>thông tin về yêu cầu của Product Backlog dưới dạng file word và nộp lên </a:t>
            </a:r>
            <a:r>
              <a:rPr lang="vi-VN" sz="2400" dirty="0" smtClean="0">
                <a:latin typeface="Segoe UI" pitchFamily="34" charset="0"/>
                <a:cs typeface="Segoe UI" pitchFamily="34" charset="0"/>
              </a:rPr>
              <a:t>LMS</a:t>
            </a:r>
            <a:endParaRPr lang="en-US" sz="2400" dirty="0" smtClean="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vi-VN" sz="2400" dirty="0">
                <a:latin typeface="Segoe UI" pitchFamily="34" charset="0"/>
                <a:cs typeface="Segoe UI" pitchFamily="34" charset="0"/>
              </a:rPr>
              <a:t>Lưu thông tin cuộc họp trao đổi về yêu của Product Backlog dưới dạng file word và nộp lên LMS</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Nội</a:t>
            </a:r>
            <a:r>
              <a:rPr lang="en-US" sz="2400" dirty="0" smtClean="0">
                <a:latin typeface="Segoe UI" pitchFamily="34" charset="0"/>
                <a:cs typeface="Segoe UI" pitchFamily="34" charset="0"/>
              </a:rPr>
              <a:t> dung </a:t>
            </a:r>
            <a:r>
              <a:rPr lang="en-US" sz="2400" dirty="0" err="1" smtClean="0">
                <a:latin typeface="Segoe UI" pitchFamily="34" charset="0"/>
                <a:cs typeface="Segoe UI" pitchFamily="34" charset="0"/>
              </a:rPr>
              <a:t>trong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buổi</a:t>
            </a:r>
            <a:r>
              <a:rPr lang="en-US" sz="2400" dirty="0" smtClean="0">
                <a:latin typeface="Segoe UI" pitchFamily="34" charset="0"/>
                <a:cs typeface="Segoe UI" pitchFamily="34" charset="0"/>
              </a:rPr>
              <a:t> Workshop</a:t>
            </a:r>
          </a:p>
          <a:p>
            <a:pPr marL="1082675" lvl="2" indent="-274638">
              <a:lnSpc>
                <a:spcPct val="120000"/>
              </a:lnSpc>
              <a:buClr>
                <a:schemeClr val="accent1"/>
              </a:buClr>
              <a:buFont typeface="Wingdings" pitchFamily="2" charset="2"/>
              <a:buChar char="§"/>
            </a:pPr>
            <a:r>
              <a:rPr lang="vi-VN" sz="2400" dirty="0">
                <a:latin typeface="Segoe UI" pitchFamily="34" charset="0"/>
                <a:cs typeface="Segoe UI" pitchFamily="34" charset="0"/>
              </a:rPr>
              <a:t>Các nhóm trao đổi và trình bày về các yêu cầu cho Product Backlog của dự </a:t>
            </a:r>
            <a:r>
              <a:rPr lang="vi-VN" sz="2400" dirty="0" smtClean="0">
                <a:latin typeface="Segoe UI" pitchFamily="34" charset="0"/>
                <a:cs typeface="Segoe UI" pitchFamily="34" charset="0"/>
              </a:rPr>
              <a:t>án</a:t>
            </a:r>
            <a:endParaRPr lang="en-US" sz="2400" dirty="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Giảng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viên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sẽ</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trao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đổi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góp</a:t>
            </a:r>
            <a:r>
              <a:rPr lang="en-US" sz="2400" dirty="0" smtClean="0">
                <a:latin typeface="Segoe UI" pitchFamily="34" charset="0"/>
                <a:cs typeface="Segoe UI" pitchFamily="34" charset="0"/>
              </a:rPr>
              <a:t> ý </a:t>
            </a:r>
            <a:r>
              <a:rPr lang="en-US" sz="2400" dirty="0" err="1" smtClean="0">
                <a:latin typeface="Segoe UI" pitchFamily="34" charset="0"/>
                <a:cs typeface="Segoe UI" pitchFamily="34" charset="0"/>
              </a:rPr>
              <a:t>với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nhóm</a:t>
            </a:r>
            <a:endParaRPr lang="en-US" sz="2400" dirty="0" smtClean="0">
              <a:latin typeface="Segoe UI" pitchFamily="34" charset="0"/>
              <a:cs typeface="Segoe UI" pitchFamily="34" charset="0"/>
            </a:endParaRPr>
          </a:p>
        </p:txBody>
      </p:sp>
    </p:spTree>
    <p:extLst>
      <p:ext uri="{BB962C8B-B14F-4D97-AF65-F5344CB8AC3E}">
        <p14:creationId xmlns:p14="http://schemas.microsoft.com/office/powerpoint/2010/main" val="18666800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33400" y="762000"/>
            <a:ext cx="8305800" cy="5410200"/>
            <a:chOff x="533400" y="762000"/>
            <a:chExt cx="8305800" cy="5410200"/>
          </a:xfrm>
          <a:effectLst>
            <a:outerShdw blurRad="50800" dist="38100" dir="2700000" algn="tl" rotWithShape="0">
              <a:prstClr val="black">
                <a:alpha val="40000"/>
              </a:prstClr>
            </a:outerShdw>
          </a:effectLst>
        </p:grpSpPr>
        <p:sp>
          <p:nvSpPr>
            <p:cNvPr id="7" name="Rectangle 6"/>
            <p:cNvSpPr/>
            <p:nvPr/>
          </p:nvSpPr>
          <p:spPr>
            <a:xfrm>
              <a:off x="533400" y="762000"/>
              <a:ext cx="8305800" cy="99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3400" y="1752600"/>
              <a:ext cx="8305800" cy="441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130" name="Content Placeholder 1"/>
          <p:cNvSpPr>
            <a:spLocks noGrp="1"/>
          </p:cNvSpPr>
          <p:nvPr>
            <p:ph idx="1"/>
          </p:nvPr>
        </p:nvSpPr>
        <p:spPr>
          <a:xfrm>
            <a:off x="533400" y="1752600"/>
            <a:ext cx="7772400" cy="4173415"/>
          </a:xfrm>
        </p:spPr>
        <p:txBody>
          <a:bodyPr>
            <a:normAutofit/>
          </a:bodyPr>
          <a:lstStyle/>
          <a:p>
            <a:pPr marL="342900" indent="-342900">
              <a:lnSpc>
                <a:spcPct val="150000"/>
              </a:lnSpc>
              <a:buClr>
                <a:schemeClr val="tx2"/>
              </a:buClr>
              <a:buFont typeface="Wingdings" pitchFamily="2" charset="2"/>
              <a:buChar char="l"/>
            </a:pPr>
            <a:r>
              <a:rPr lang="en-US" b="0" dirty="0"/>
              <a:t>Thu </a:t>
            </a:r>
            <a:r>
              <a:rPr lang="en-US" b="0" dirty="0" err="1"/>
              <a:t>thập</a:t>
            </a:r>
            <a:r>
              <a:rPr lang="en-US" b="0" dirty="0"/>
              <a:t> </a:t>
            </a:r>
            <a:r>
              <a:rPr lang="en-US" b="0" dirty="0" err="1"/>
              <a:t>yêu</a:t>
            </a:r>
            <a:r>
              <a:rPr lang="en-US" b="0" dirty="0"/>
              <a:t> </a:t>
            </a:r>
            <a:r>
              <a:rPr lang="en-US" b="0" dirty="0" err="1"/>
              <a:t>cầu</a:t>
            </a:r>
            <a:r>
              <a:rPr lang="en-US" b="0" dirty="0"/>
              <a:t> </a:t>
            </a:r>
            <a:r>
              <a:rPr lang="en-US" b="0" dirty="0" err="1"/>
              <a:t>cho</a:t>
            </a:r>
            <a:r>
              <a:rPr lang="en-US" b="0" dirty="0"/>
              <a:t> Product Backlog</a:t>
            </a:r>
          </a:p>
          <a:p>
            <a:pPr marL="342900" indent="-342900">
              <a:lnSpc>
                <a:spcPct val="150000"/>
              </a:lnSpc>
              <a:buClr>
                <a:schemeClr val="tx2"/>
              </a:buClr>
              <a:buFont typeface="Wingdings" pitchFamily="2" charset="2"/>
              <a:buChar char="l"/>
            </a:pPr>
            <a:r>
              <a:rPr lang="en-US" b="0" dirty="0" err="1"/>
              <a:t>Quy</a:t>
            </a:r>
            <a:r>
              <a:rPr lang="en-US" b="0" dirty="0"/>
              <a:t> </a:t>
            </a:r>
            <a:r>
              <a:rPr lang="en-US" b="0" dirty="0" err="1"/>
              <a:t>tắc</a:t>
            </a:r>
            <a:r>
              <a:rPr lang="en-US" b="0" dirty="0"/>
              <a:t> </a:t>
            </a:r>
            <a:r>
              <a:rPr lang="en-US" b="0" dirty="0" smtClean="0"/>
              <a:t>SMART</a:t>
            </a:r>
          </a:p>
          <a:p>
            <a:pPr marL="342900" indent="-342900">
              <a:lnSpc>
                <a:spcPct val="150000"/>
              </a:lnSpc>
              <a:buClr>
                <a:schemeClr val="tx2"/>
              </a:buClr>
              <a:buFont typeface="Wingdings" pitchFamily="2" charset="2"/>
              <a:buChar char="l"/>
            </a:pPr>
            <a:r>
              <a:rPr lang="en-US" b="0" dirty="0" err="1" smtClean="0"/>
              <a:t>Quy</a:t>
            </a:r>
            <a:r>
              <a:rPr lang="en-US" b="0" dirty="0" smtClean="0"/>
              <a:t> </a:t>
            </a:r>
            <a:r>
              <a:rPr lang="en-US" b="0" dirty="0" err="1" smtClean="0"/>
              <a:t>tắc</a:t>
            </a:r>
            <a:r>
              <a:rPr lang="en-US" b="0" dirty="0" smtClean="0"/>
              <a:t> </a:t>
            </a:r>
            <a:r>
              <a:rPr lang="en-US" b="0" dirty="0" err="1" smtClean="0"/>
              <a:t>CUTFIT</a:t>
            </a:r>
            <a:endParaRPr lang="en-US" b="0" dirty="0"/>
          </a:p>
          <a:p>
            <a:pPr marL="342900" indent="-342900">
              <a:lnSpc>
                <a:spcPct val="150000"/>
              </a:lnSpc>
              <a:buClr>
                <a:schemeClr val="tx2"/>
              </a:buClr>
              <a:buFont typeface="Wingdings" pitchFamily="2" charset="2"/>
              <a:buChar char="l"/>
            </a:pPr>
            <a:r>
              <a:rPr lang="en-US" b="0" dirty="0" err="1"/>
              <a:t>Bộ</a:t>
            </a:r>
            <a:r>
              <a:rPr lang="en-US" b="0" dirty="0"/>
              <a:t> </a:t>
            </a:r>
            <a:r>
              <a:rPr lang="en-US" b="0" dirty="0" err="1"/>
              <a:t>bài</a:t>
            </a:r>
            <a:r>
              <a:rPr lang="en-US" b="0" dirty="0"/>
              <a:t> </a:t>
            </a:r>
            <a:r>
              <a:rPr lang="en-US" b="0" dirty="0" err="1"/>
              <a:t>lập</a:t>
            </a:r>
            <a:r>
              <a:rPr lang="en-US" b="0" dirty="0"/>
              <a:t> </a:t>
            </a:r>
            <a:r>
              <a:rPr lang="en-US" b="0" dirty="0" err="1"/>
              <a:t>kế</a:t>
            </a:r>
            <a:r>
              <a:rPr lang="en-US" b="0" dirty="0"/>
              <a:t> </a:t>
            </a:r>
            <a:r>
              <a:rPr lang="en-US" b="0" dirty="0" err="1"/>
              <a:t>hoạch</a:t>
            </a:r>
            <a:endParaRPr lang="en-US" b="0" dirty="0"/>
          </a:p>
          <a:p>
            <a:pPr marL="342900" indent="-342900">
              <a:lnSpc>
                <a:spcPct val="110000"/>
              </a:lnSpc>
              <a:spcBef>
                <a:spcPts val="600"/>
              </a:spcBef>
              <a:buClr>
                <a:schemeClr val="tx2"/>
              </a:buClr>
              <a:buFont typeface="Wingdings" pitchFamily="2" charset="2"/>
              <a:buChar char="l"/>
              <a:defRPr/>
            </a:pPr>
            <a:endParaRPr lang="vi-VN" b="0" dirty="0"/>
          </a:p>
          <a:p>
            <a:pPr marL="342900" indent="-342900">
              <a:lnSpc>
                <a:spcPct val="110000"/>
              </a:lnSpc>
              <a:spcBef>
                <a:spcPts val="600"/>
              </a:spcBef>
              <a:buClr>
                <a:schemeClr val="tx2"/>
              </a:buClr>
              <a:buFont typeface="Wingdings" pitchFamily="2" charset="2"/>
              <a:buChar char="l"/>
              <a:defRPr/>
            </a:pPr>
            <a:endParaRPr lang="en-US" b="0" dirty="0"/>
          </a:p>
        </p:txBody>
      </p:sp>
      <p:sp>
        <p:nvSpPr>
          <p:cNvPr id="48132" name="Content Placeholder 2"/>
          <p:cNvSpPr txBox="1">
            <a:spLocks/>
          </p:cNvSpPr>
          <p:nvPr/>
        </p:nvSpPr>
        <p:spPr bwMode="auto">
          <a:xfrm>
            <a:off x="2057400" y="990600"/>
            <a:ext cx="5486400" cy="457200"/>
          </a:xfrm>
          <a:prstGeom prst="rect">
            <a:avLst/>
          </a:prstGeom>
          <a:noFill/>
          <a:ln w="9525">
            <a:noFill/>
            <a:miter lim="800000"/>
            <a:headEnd/>
            <a:tailEnd/>
          </a:ln>
        </p:spPr>
        <p:txBody>
          <a:bodyPr/>
          <a:lstStyle/>
          <a:p>
            <a:pPr>
              <a:spcBef>
                <a:spcPct val="20000"/>
              </a:spcBef>
            </a:pPr>
            <a:r>
              <a:rPr lang="en-US" sz="3200" b="1" dirty="0" err="1" smtClean="0">
                <a:solidFill>
                  <a:schemeClr val="tx2"/>
                </a:solidFill>
                <a:latin typeface="Segoe UI" pitchFamily="34" charset="0"/>
                <a:ea typeface="Roboto"/>
                <a:cs typeface="Segoe UI" pitchFamily="34" charset="0"/>
              </a:rPr>
              <a:t>Tổng</a:t>
            </a:r>
            <a:r>
              <a:rPr lang="en-US" sz="3200" b="1" dirty="0" smtClean="0">
                <a:solidFill>
                  <a:schemeClr val="tx2"/>
                </a:solidFill>
                <a:latin typeface="Segoe UI" pitchFamily="34" charset="0"/>
                <a:ea typeface="Roboto"/>
                <a:cs typeface="Segoe UI" pitchFamily="34" charset="0"/>
              </a:rPr>
              <a:t> </a:t>
            </a:r>
            <a:r>
              <a:rPr lang="en-US" sz="3200" b="1" dirty="0" err="1" smtClean="0">
                <a:solidFill>
                  <a:schemeClr val="tx2"/>
                </a:solidFill>
                <a:latin typeface="Segoe UI" pitchFamily="34" charset="0"/>
                <a:ea typeface="Roboto"/>
                <a:cs typeface="Segoe UI" pitchFamily="34" charset="0"/>
              </a:rPr>
              <a:t>kết</a:t>
            </a:r>
            <a:r>
              <a:rPr lang="en-US" sz="3200" b="1" dirty="0" smtClean="0">
                <a:solidFill>
                  <a:schemeClr val="tx2"/>
                </a:solidFill>
                <a:latin typeface="Segoe UI" pitchFamily="34" charset="0"/>
                <a:ea typeface="Roboto"/>
                <a:cs typeface="Segoe UI" pitchFamily="34" charset="0"/>
              </a:rPr>
              <a:t> </a:t>
            </a:r>
            <a:r>
              <a:rPr lang="en-US" sz="3200" b="1" dirty="0" err="1" smtClean="0">
                <a:solidFill>
                  <a:schemeClr val="tx2"/>
                </a:solidFill>
                <a:latin typeface="Segoe UI" pitchFamily="34" charset="0"/>
                <a:ea typeface="Roboto"/>
                <a:cs typeface="Segoe UI" pitchFamily="34" charset="0"/>
              </a:rPr>
              <a:t>nội</a:t>
            </a:r>
            <a:r>
              <a:rPr lang="en-US" sz="3200" b="1" dirty="0" smtClean="0">
                <a:solidFill>
                  <a:schemeClr val="tx2"/>
                </a:solidFill>
                <a:latin typeface="Segoe UI" pitchFamily="34" charset="0"/>
                <a:ea typeface="Roboto"/>
                <a:cs typeface="Segoe UI" pitchFamily="34" charset="0"/>
              </a:rPr>
              <a:t> dung </a:t>
            </a:r>
            <a:r>
              <a:rPr lang="en-US" sz="3200" b="1" dirty="0" err="1" smtClean="0">
                <a:solidFill>
                  <a:schemeClr val="tx2"/>
                </a:solidFill>
                <a:latin typeface="Segoe UI" pitchFamily="34" charset="0"/>
                <a:ea typeface="Roboto"/>
                <a:cs typeface="Segoe UI" pitchFamily="34" charset="0"/>
              </a:rPr>
              <a:t>bài</a:t>
            </a:r>
            <a:r>
              <a:rPr lang="en-US" sz="3200" b="1" dirty="0" smtClean="0">
                <a:solidFill>
                  <a:schemeClr val="tx2"/>
                </a:solidFill>
                <a:latin typeface="Segoe UI" pitchFamily="34" charset="0"/>
                <a:ea typeface="Roboto"/>
                <a:cs typeface="Segoe UI" pitchFamily="34" charset="0"/>
              </a:rPr>
              <a:t> </a:t>
            </a:r>
            <a:r>
              <a:rPr lang="en-US" sz="3200" b="1" dirty="0" err="1" smtClean="0">
                <a:solidFill>
                  <a:schemeClr val="tx2"/>
                </a:solidFill>
                <a:latin typeface="Segoe UI" pitchFamily="34" charset="0"/>
                <a:ea typeface="Roboto"/>
                <a:cs typeface="Segoe UI" pitchFamily="34" charset="0"/>
              </a:rPr>
              <a:t>học</a:t>
            </a:r>
            <a:endParaRPr lang="en-US" sz="3200" b="1" dirty="0">
              <a:solidFill>
                <a:schemeClr val="tx2"/>
              </a:solidFill>
              <a:latin typeface="Segoe UI" pitchFamily="34" charset="0"/>
              <a:ea typeface="Roboto"/>
              <a:cs typeface="Segoe UI" pitchFamily="34" charset="0"/>
            </a:endParaRPr>
          </a:p>
        </p:txBody>
      </p:sp>
      <p:pic>
        <p:nvPicPr>
          <p:cNvPr id="2050" name="Picture 2" descr="C:\Users\vietnq\Downloads\poly - gir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754" y="2366063"/>
            <a:ext cx="4519246" cy="4456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778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D:\Poly\TAI LIEU CUA BAC\Anh sinh vien\Anh sinh vien\SV T9.2012\IMG_4208.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r="94474"/>
          <a:stretch/>
        </p:blipFill>
        <p:spPr bwMode="auto">
          <a:xfrm>
            <a:off x="0" y="12700"/>
            <a:ext cx="505326" cy="6845300"/>
          </a:xfrm>
          <a:prstGeom prst="rect">
            <a:avLst/>
          </a:prstGeom>
          <a:noFill/>
          <a:extLst>
            <a:ext uri="{909E8E84-426E-40DD-AFC4-6F175D3DCCD1}">
              <a14:hiddenFill xmlns:a14="http://schemas.microsoft.com/office/drawing/2010/main">
                <a:solidFill>
                  <a:srgbClr val="FFFFFF"/>
                </a:solidFill>
              </a14:hiddenFill>
            </a:ext>
          </a:extLst>
        </p:spPr>
      </p:pic>
      <p:pic>
        <p:nvPicPr>
          <p:cNvPr id="18435" name="Picture 3" descr="D:\Poly\TAI LIEU CUA BAC\Anh sinh vien\Anh sinh vien\SV T9.2012\IMG_4208.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r="5527"/>
          <a:stretch/>
        </p:blipFill>
        <p:spPr bwMode="auto">
          <a:xfrm>
            <a:off x="505326" y="12700"/>
            <a:ext cx="8638674"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 y="3236494"/>
            <a:ext cx="4924926" cy="3541295"/>
          </a:xfrm>
          <a:prstGeom prst="rect">
            <a:avLst/>
          </a:prstGeom>
          <a:solidFill>
            <a:schemeClr val="bg1">
              <a:lumMod val="9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vi-VN" sz="4400" b="1" spc="-20" smtClean="0">
                <a:solidFill>
                  <a:schemeClr val="tx2"/>
                </a:solidFill>
                <a:latin typeface="Segoe UI" pitchFamily="34" charset="0"/>
                <a:ea typeface="Segoe UI" pitchFamily="34" charset="0"/>
                <a:cs typeface="Segoe UI" pitchFamily="34" charset="0"/>
              </a:rPr>
              <a:t>KẾT THÚC</a:t>
            </a:r>
            <a:endParaRPr lang="en-US" sz="4400" spc="-20" smtClean="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40392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33528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smtClean="0">
                <a:latin typeface="Segoe UI" pitchFamily="34" charset="0"/>
                <a:ea typeface="Roboto" pitchFamily="2" charset="0"/>
                <a:cs typeface="Segoe UI" pitchFamily="34" charset="0"/>
              </a:rPr>
              <a:t>Sprint</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Phân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đoạn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ngắn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tạo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ra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phần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chức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năng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hoàn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chỉnh</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Ngắn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hơn</a:t>
            </a:r>
            <a:r>
              <a:rPr lang="en-US" sz="2400" dirty="0" smtClean="0">
                <a:latin typeface="Segoe UI" pitchFamily="34" charset="0"/>
                <a:ea typeface="Roboto" pitchFamily="2" charset="0"/>
                <a:cs typeface="Segoe UI" pitchFamily="34" charset="0"/>
              </a:rPr>
              <a:t> 30 </a:t>
            </a:r>
            <a:r>
              <a:rPr lang="en-US" sz="2400" dirty="0" err="1" smtClean="0">
                <a:latin typeface="Segoe UI" pitchFamily="34" charset="0"/>
                <a:ea typeface="Roboto" pitchFamily="2" charset="0"/>
                <a:cs typeface="Segoe UI" pitchFamily="34" charset="0"/>
              </a:rPr>
              <a:t>ngày</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Mỗi</a:t>
            </a:r>
            <a:r>
              <a:rPr lang="en-US" sz="2400" dirty="0" smtClean="0">
                <a:latin typeface="Segoe UI" pitchFamily="34" charset="0"/>
                <a:ea typeface="Roboto" pitchFamily="2" charset="0"/>
                <a:cs typeface="Segoe UI" pitchFamily="34" charset="0"/>
              </a:rPr>
              <a:t> Sprint </a:t>
            </a:r>
            <a:r>
              <a:rPr lang="en-US" sz="2400" dirty="0" err="1" smtClean="0">
                <a:latin typeface="Segoe UI" pitchFamily="34" charset="0"/>
                <a:ea typeface="Roboto" pitchFamily="2" charset="0"/>
                <a:cs typeface="Segoe UI" pitchFamily="34" charset="0"/>
              </a:rPr>
              <a:t>đều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mục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tiêu</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Giữ</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độ</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dài</a:t>
            </a:r>
            <a:r>
              <a:rPr lang="en-US" sz="2400" dirty="0" smtClean="0">
                <a:latin typeface="Segoe UI" pitchFamily="34" charset="0"/>
                <a:ea typeface="Roboto" pitchFamily="2" charset="0"/>
                <a:cs typeface="Segoe UI" pitchFamily="34" charset="0"/>
              </a:rPr>
              <a:t> Sprint </a:t>
            </a:r>
            <a:r>
              <a:rPr lang="en-US" sz="2400" dirty="0" err="1" smtClean="0">
                <a:latin typeface="Segoe UI" pitchFamily="34" charset="0"/>
                <a:ea typeface="Roboto" pitchFamily="2" charset="0"/>
                <a:cs typeface="Segoe UI" pitchFamily="34" charset="0"/>
              </a:rPr>
              <a:t>không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đổi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tạo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nhịp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đập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nhóm</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Sản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phẩm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được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thiết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kế</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lập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trình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kiểm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thử</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trong</a:t>
            </a:r>
            <a:r>
              <a:rPr lang="en-US" sz="2400" dirty="0" smtClean="0">
                <a:latin typeface="Segoe UI" pitchFamily="34" charset="0"/>
                <a:ea typeface="Roboto" pitchFamily="2" charset="0"/>
                <a:cs typeface="Segoe UI" pitchFamily="34" charset="0"/>
              </a:rPr>
              <a:t> Sprint</a:t>
            </a:r>
          </a:p>
          <a:p>
            <a:pPr marL="342900" indent="-342900">
              <a:lnSpc>
                <a:spcPct val="110000"/>
              </a:lnSpc>
              <a:spcBef>
                <a:spcPts val="600"/>
              </a:spcBef>
              <a:buClr>
                <a:schemeClr val="tx2"/>
              </a:buClr>
              <a:buFont typeface="Wingdings" pitchFamily="2" charset="2"/>
              <a:buChar char="l"/>
              <a:defRPr/>
            </a:pPr>
            <a:r>
              <a:rPr lang="en-US" sz="2400" dirty="0" smtClean="0">
                <a:latin typeface="Segoe UI" pitchFamily="34" charset="0"/>
                <a:ea typeface="Roboto" pitchFamily="2" charset="0"/>
                <a:cs typeface="Segoe UI" pitchFamily="34" charset="0"/>
              </a:rPr>
              <a:t>Sprint </a:t>
            </a:r>
            <a:r>
              <a:rPr lang="en-US" sz="2400" dirty="0" err="1" smtClean="0">
                <a:latin typeface="Segoe UI" pitchFamily="34" charset="0"/>
                <a:ea typeface="Roboto" pitchFamily="2" charset="0"/>
                <a:cs typeface="Segoe UI" pitchFamily="34" charset="0"/>
              </a:rPr>
              <a:t>càng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ngắn</a:t>
            </a:r>
            <a:r>
              <a:rPr lang="en-US" sz="2400" dirty="0" smtClean="0">
                <a:latin typeface="Segoe UI" pitchFamily="34" charset="0"/>
                <a:ea typeface="Roboto" pitchFamily="2" charset="0"/>
                <a:cs typeface="Segoe UI" pitchFamily="34" charset="0"/>
              </a:rPr>
              <a:t>, chi </a:t>
            </a:r>
            <a:r>
              <a:rPr lang="en-US" sz="2400" dirty="0" err="1" smtClean="0">
                <a:latin typeface="Segoe UI" pitchFamily="34" charset="0"/>
                <a:ea typeface="Roboto" pitchFamily="2" charset="0"/>
                <a:cs typeface="Segoe UI" pitchFamily="34" charset="0"/>
              </a:rPr>
              <a:t>phí</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quản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lý</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càng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lớn</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558211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33528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smtClean="0">
                <a:latin typeface="Segoe UI" pitchFamily="34" charset="0"/>
                <a:ea typeface="Roboto" pitchFamily="2" charset="0"/>
                <a:cs typeface="Segoe UI" pitchFamily="34" charset="0"/>
              </a:rPr>
              <a:t>Thu </a:t>
            </a:r>
            <a:r>
              <a:rPr lang="en-US" sz="2800" b="1" dirty="0" err="1" smtClean="0">
                <a:latin typeface="Segoe UI" pitchFamily="34" charset="0"/>
                <a:ea typeface="Roboto" pitchFamily="2" charset="0"/>
                <a:cs typeface="Segoe UI" pitchFamily="34" charset="0"/>
              </a:rPr>
              <a:t>thập</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yêu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cầu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cho</a:t>
            </a:r>
            <a:r>
              <a:rPr lang="en-US" sz="2800" b="1" dirty="0" smtClean="0">
                <a:latin typeface="Segoe UI" pitchFamily="34" charset="0"/>
                <a:ea typeface="Roboto" pitchFamily="2" charset="0"/>
                <a:cs typeface="Segoe UI" pitchFamily="34" charset="0"/>
              </a:rPr>
              <a:t> Product Backlog</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Để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Product Backlog </a:t>
            </a:r>
            <a:r>
              <a:rPr lang="en-US" sz="2400" dirty="0" err="1" smtClean="0">
                <a:latin typeface="Segoe UI" pitchFamily="34" charset="0"/>
                <a:ea typeface="Roboto" pitchFamily="2" charset="0"/>
                <a:cs typeface="Segoe UI" pitchFamily="34" charset="0"/>
              </a:rPr>
              <a:t>tốt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cần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thức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tốt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thập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yêu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cầu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dưới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dạng</a:t>
            </a:r>
            <a:r>
              <a:rPr lang="en-US" sz="2400" dirty="0" smtClean="0">
                <a:latin typeface="Segoe UI" pitchFamily="34" charset="0"/>
                <a:ea typeface="Roboto" pitchFamily="2" charset="0"/>
                <a:cs typeface="Segoe UI" pitchFamily="34" charset="0"/>
              </a:rPr>
              <a:t> user story</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Quá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trình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thập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trực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quan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yêu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cầu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gồm</a:t>
            </a:r>
            <a:r>
              <a:rPr lang="en-US" sz="2400" dirty="0" smtClean="0">
                <a:latin typeface="Segoe UI" pitchFamily="34" charset="0"/>
                <a:ea typeface="Roboto" pitchFamily="2" charset="0"/>
                <a:cs typeface="Segoe UI" pitchFamily="34" charset="0"/>
              </a:rPr>
              <a:t> 2 </a:t>
            </a:r>
            <a:r>
              <a:rPr lang="en-US" sz="2400" dirty="0" err="1" smtClean="0">
                <a:latin typeface="Segoe UI" pitchFamily="34" charset="0"/>
                <a:ea typeface="Roboto" pitchFamily="2" charset="0"/>
                <a:cs typeface="Segoe UI" pitchFamily="34" charset="0"/>
              </a:rPr>
              <a:t>giai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đoạn</a:t>
            </a:r>
            <a:r>
              <a:rPr lang="en-US" sz="2400" dirty="0" smtClean="0">
                <a:latin typeface="Segoe UI" pitchFamily="34" charset="0"/>
                <a:ea typeface="Roboto" pitchFamily="2" charset="0"/>
                <a:cs typeface="Segoe UI" pitchFamily="34" charset="0"/>
              </a:rPr>
              <a:t>:</a:t>
            </a:r>
          </a:p>
          <a:p>
            <a:pPr marL="1082675" lvl="2"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Xác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định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những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người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liên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quan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tiêu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của</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họ</a:t>
            </a:r>
            <a:endParaRPr lang="en-US" sz="2400" dirty="0" smtClean="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Sử</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dụng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chiến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thuật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rừng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cây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để</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thập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yêu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cầu</a:t>
            </a:r>
            <a:endParaRPr lang="en-US" sz="2400"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6" name="Picture 2" descr="http://neilkillick.com/wp-content/uploads/2012/07/to-do-list-long1-300x27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1" y="4416198"/>
            <a:ext cx="2474234" cy="2226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570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609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Mẫu</a:t>
            </a:r>
            <a:r>
              <a:rPr lang="en-US" sz="2800" b="1" dirty="0" smtClean="0">
                <a:latin typeface="Segoe UI" pitchFamily="34" charset="0"/>
                <a:ea typeface="Roboto" pitchFamily="2" charset="0"/>
                <a:cs typeface="Segoe UI" pitchFamily="34" charset="0"/>
              </a:rPr>
              <a:t> Product </a:t>
            </a:r>
            <a:r>
              <a:rPr lang="en-US" sz="2800" b="1" dirty="0" smtClean="0">
                <a:latin typeface="Segoe UI" pitchFamily="34" charset="0"/>
                <a:ea typeface="Roboto" pitchFamily="2" charset="0"/>
                <a:cs typeface="Segoe UI" pitchFamily="34" charset="0"/>
              </a:rPr>
              <a:t>Backlog</a:t>
            </a: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3" y="1752600"/>
            <a:ext cx="9064625" cy="39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7901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6858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Xác</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định</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người</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liên</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quan</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và</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mục</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tiêu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của</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họ</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2052" name="Picture 4" descr="http://www.axosoft.com/blog/wp-content/uploads/2008/12/scrumvisualv1-2.png?w=5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153885"/>
            <a:ext cx="6858000" cy="526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322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5562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smtClean="0">
                <a:latin typeface="Segoe UI" pitchFamily="34" charset="0"/>
                <a:ea typeface="Roboto" pitchFamily="2" charset="0"/>
                <a:cs typeface="Segoe UI" pitchFamily="34" charset="0"/>
              </a:rPr>
              <a:t>Thu </a:t>
            </a:r>
            <a:r>
              <a:rPr lang="en-US" sz="2800" b="1" dirty="0" err="1" smtClean="0">
                <a:latin typeface="Segoe UI" pitchFamily="34" charset="0"/>
                <a:ea typeface="Roboto" pitchFamily="2" charset="0"/>
                <a:cs typeface="Segoe UI" pitchFamily="34" charset="0"/>
              </a:rPr>
              <a:t>thập</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yêu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cầu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cho</a:t>
            </a:r>
            <a:r>
              <a:rPr lang="en-US" sz="2800" b="1" dirty="0" smtClean="0">
                <a:latin typeface="Segoe UI" pitchFamily="34" charset="0"/>
                <a:ea typeface="Roboto" pitchFamily="2" charset="0"/>
                <a:cs typeface="Segoe UI" pitchFamily="34" charset="0"/>
              </a:rPr>
              <a:t> Product Backlog</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Khi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bắt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đầu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dự</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án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cố</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gắng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xác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định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tất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người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quyền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lợi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hoặc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tham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hoặc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cần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thiết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sản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phẩm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phần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mềm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của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mình</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Xác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định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mục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tiêu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của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họ</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bằng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đặt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câu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hỏi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như</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sau</a:t>
            </a:r>
            <a:r>
              <a:rPr lang="en-US" sz="2400" dirty="0" smtClean="0">
                <a:latin typeface="Segoe UI" pitchFamily="34" charset="0"/>
                <a:ea typeface="Roboto" pitchFamily="2" charset="0"/>
                <a:cs typeface="Segoe UI" pitchFamily="34" charset="0"/>
              </a:rPr>
              <a:t>:</a:t>
            </a:r>
          </a:p>
          <a:p>
            <a:pPr marL="1082675" lvl="2"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Mục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tiêu</a:t>
            </a:r>
            <a:r>
              <a:rPr lang="en-US" sz="2400" dirty="0" smtClean="0">
                <a:latin typeface="Segoe UI" pitchFamily="34" charset="0"/>
                <a:cs typeface="Segoe UI" pitchFamily="34" charset="0"/>
              </a:rPr>
              <a:t> hay </a:t>
            </a:r>
            <a:r>
              <a:rPr lang="en-US" sz="2400" dirty="0" err="1" smtClean="0">
                <a:latin typeface="Segoe UI" pitchFamily="34" charset="0"/>
                <a:cs typeface="Segoe UI" pitchFamily="34" charset="0"/>
              </a:rPr>
              <a:t>mục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đích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kinh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doanh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của</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bạn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gì</a:t>
            </a:r>
            <a:r>
              <a:rPr lang="en-US" sz="2400" dirty="0" smtClean="0">
                <a:latin typeface="Segoe UI" pitchFamily="34" charset="0"/>
                <a:cs typeface="Segoe UI" pitchFamily="34" charset="0"/>
              </a:rPr>
              <a:t>?</a:t>
            </a:r>
          </a:p>
          <a:p>
            <a:pPr marL="1082675" lvl="2"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Tại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sao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bạn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lại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cần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một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sản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phẩm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phần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mềm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mới</a:t>
            </a:r>
            <a:r>
              <a:rPr lang="en-US" sz="2400" dirty="0" smtClean="0">
                <a:latin typeface="Segoe UI" pitchFamily="34" charset="0"/>
                <a:cs typeface="Segoe UI" pitchFamily="34" charset="0"/>
              </a:rPr>
              <a:t>?</a:t>
            </a:r>
          </a:p>
          <a:p>
            <a:pPr marL="1082675" lvl="2"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Làm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thế</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nào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để</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xác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định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được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mức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hoàn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thành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của</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tiêu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đó</a:t>
            </a:r>
            <a:r>
              <a:rPr lang="en-US" sz="2400" dirty="0" smtClean="0">
                <a:latin typeface="Segoe UI" pitchFamily="34" charset="0"/>
                <a:cs typeface="Segoe UI" pitchFamily="34" charset="0"/>
              </a:rPr>
              <a:t>?</a:t>
            </a:r>
            <a:endParaRPr lang="en-US" sz="2400"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23554" name="Picture 2" descr="http://neilkillick.com/wp-content/uploads/2012/07/to-do-list-long1-300x27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1" y="4416198"/>
            <a:ext cx="2474234" cy="2226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655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5562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Quy</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tắc</a:t>
            </a:r>
            <a:r>
              <a:rPr lang="en-US" sz="2800" b="1" dirty="0" smtClean="0">
                <a:latin typeface="Segoe UI" pitchFamily="34" charset="0"/>
                <a:ea typeface="Roboto" pitchFamily="2" charset="0"/>
                <a:cs typeface="Segoe UI" pitchFamily="34" charset="0"/>
              </a:rPr>
              <a:t> SMART</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nhiều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xác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định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mục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tiêu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trong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số</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quy</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tắc</a:t>
            </a:r>
            <a:r>
              <a:rPr lang="en-US" sz="2400" dirty="0" smtClean="0">
                <a:latin typeface="Segoe UI" pitchFamily="34" charset="0"/>
                <a:ea typeface="Roboto" pitchFamily="2" charset="0"/>
                <a:cs typeface="Segoe UI" pitchFamily="34" charset="0"/>
              </a:rPr>
              <a:t> SMART</a:t>
            </a:r>
          </a:p>
          <a:p>
            <a:pPr marL="625475" lvl="1" indent="-274638">
              <a:lnSpc>
                <a:spcPct val="120000"/>
              </a:lnSpc>
              <a:buClr>
                <a:schemeClr val="accent1"/>
              </a:buClr>
              <a:buFont typeface="Wingdings" pitchFamily="2" charset="2"/>
              <a:buChar char="§"/>
            </a:pPr>
            <a:r>
              <a:rPr lang="vi-VN" sz="2400" b="1" dirty="0">
                <a:latin typeface="Segoe UI" pitchFamily="34" charset="0"/>
                <a:cs typeface="Segoe UI" pitchFamily="34" charset="0"/>
              </a:rPr>
              <a:t>Rõ </a:t>
            </a:r>
            <a:r>
              <a:rPr lang="vi-VN" sz="2400" b="1" dirty="0" smtClean="0">
                <a:latin typeface="Segoe UI" pitchFamily="34" charset="0"/>
                <a:cs typeface="Segoe UI" pitchFamily="34" charset="0"/>
              </a:rPr>
              <a:t>ràng: </a:t>
            </a:r>
            <a:r>
              <a:rPr lang="vi-VN" sz="2400" dirty="0">
                <a:latin typeface="Segoe UI" pitchFamily="34" charset="0"/>
                <a:cs typeface="Segoe UI" pitchFamily="34" charset="0"/>
              </a:rPr>
              <a:t>tất cả đều có cùng cách hiểu về mục tiêu </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vi-VN" sz="2400" b="1" dirty="0">
                <a:latin typeface="Segoe UI" pitchFamily="34" charset="0"/>
                <a:cs typeface="Segoe UI" pitchFamily="34" charset="0"/>
              </a:rPr>
              <a:t>Đo </a:t>
            </a:r>
            <a:r>
              <a:rPr lang="vi-VN" sz="2400" b="1" dirty="0" smtClean="0">
                <a:latin typeface="Segoe UI" pitchFamily="34" charset="0"/>
                <a:cs typeface="Segoe UI" pitchFamily="34" charset="0"/>
              </a:rPr>
              <a:t>được</a:t>
            </a:r>
            <a:r>
              <a:rPr lang="vi-VN" sz="2400" dirty="0" smtClean="0">
                <a:latin typeface="Segoe UI" pitchFamily="34" charset="0"/>
                <a:cs typeface="Segoe UI" pitchFamily="34" charset="0"/>
              </a:rPr>
              <a:t>: </a:t>
            </a:r>
            <a:r>
              <a:rPr lang="vi-VN" sz="2400" dirty="0">
                <a:latin typeface="Segoe UI" pitchFamily="34" charset="0"/>
                <a:cs typeface="Segoe UI" pitchFamily="34" charset="0"/>
              </a:rPr>
              <a:t>chúng ta có thể xác định một cách khách quan rằng mình đã đạt mục tiêu chưa</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165929"/>
            <a:ext cx="6324600" cy="3562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0019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PT Poly White">
  <a:themeElements>
    <a:clrScheme name="Custom 3">
      <a:dk1>
        <a:sysClr val="windowText" lastClr="000000"/>
      </a:dk1>
      <a:lt1>
        <a:sysClr val="window" lastClr="FFFFFF"/>
      </a:lt1>
      <a:dk2>
        <a:srgbClr val="F16521"/>
      </a:dk2>
      <a:lt2>
        <a:srgbClr val="50B946"/>
      </a:lt2>
      <a:accent1>
        <a:srgbClr val="0A52A0"/>
      </a:accent1>
      <a:accent2>
        <a:srgbClr val="F16521"/>
      </a:accent2>
      <a:accent3>
        <a:srgbClr val="50B946"/>
      </a:accent3>
      <a:accent4>
        <a:srgbClr val="0A52A0"/>
      </a:accent4>
      <a:accent5>
        <a:srgbClr val="000000"/>
      </a:accent5>
      <a:accent6>
        <a:srgbClr val="F9C1A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FPT Poly White</Template>
  <TotalTime>8546</TotalTime>
  <Words>1870</Words>
  <Application>Microsoft Office PowerPoint</Application>
  <PresentationFormat>On-screen Show (4:3)</PresentationFormat>
  <Paragraphs>245</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FPT Poly White</vt:lpstr>
      <vt:lpstr>QUẢN LÝ DỰ ÁN VỚI PHẦN MỀM AGILE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cuongch2002</cp:lastModifiedBy>
  <cp:revision>2068</cp:revision>
  <dcterms:created xsi:type="dcterms:W3CDTF">2013-04-23T08:05:33Z</dcterms:created>
  <dcterms:modified xsi:type="dcterms:W3CDTF">2014-04-18T03:12:12Z</dcterms:modified>
</cp:coreProperties>
</file>