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Lst>
  <p:sldSz cx="12192000" cy="6858000"/>
  <p:notesSz cx="6858000" cy="9144000"/>
  <p:embeddedFontLst>
    <p:embeddedFont>
      <p:font typeface="Calibri" panose="020F0502020204030204"/>
      <p:regular r:id="rId94"/>
    </p:embeddedFont>
    <p:embeddedFont>
      <p:font typeface="Quattrocento Sans" panose="020B0502050000020003"/>
      <p:regular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font" Target="fonts/font2.fntdata"/><Relationship Id="rId94" Type="http://schemas.openxmlformats.org/officeDocument/2006/relationships/font" Target="fonts/font1.fntdata"/><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11a6cc2b9ea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g11a6cc2b9ea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114c29839a7_1_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g114c29839a7_1_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114c29839a7_1_3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0" name="Google Shape;180;g114c29839a7_1_3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114c29839a7_1_4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g114c29839a7_1_4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114ebc8dc41_0_7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4" name="Google Shape;194;g114ebc8dc41_0_7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114c29839a7_1_4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0" name="Google Shape;200;g114c29839a7_1_4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1092294d3ad_0_26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7" name="Google Shape;207;g1092294d3ad_0_26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g11a6cc2b9ea_0_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g11a6cc2b9ea_0_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114c29839a7_1_5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2" name="Google Shape;222;g114c29839a7_1_5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114c29839a7_1_6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8" name="Google Shape;228;g114c29839a7_1_6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11a6cc2b9ea_0_2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4" name="Google Shape;234;g11a6cc2b9ea_0_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1092294d3ad_0_10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g1092294d3ad_0_10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1a6cc2b9ea_0_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0" name="Google Shape;240;g11a6cc2b9ea_0_3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114c29839a7_1_7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g114c29839a7_1_7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114c29839a7_1_9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3" name="Google Shape;253;g114c29839a7_1_9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g114c29839a7_1_8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 name="Google Shape;259;g114c29839a7_1_8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114c29839a7_1_9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5" name="Google Shape;265;g114c29839a7_1_9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114c29839a7_1_10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2" name="Google Shape;272;g114c29839a7_1_10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114c29839a7_1_1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g114c29839a7_1_1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114ebc8dc41_0_7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6" name="Google Shape;286;g114ebc8dc41_0_7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g114c29839a7_1_1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2" name="Google Shape;292;g114c29839a7_1_1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114c29839a7_1_12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9" name="Google Shape;299;g114c29839a7_1_1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114c29839a7_1_14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6" name="Google Shape;306;g114c29839a7_1_14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g114c29839a7_1_1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3" name="Google Shape;313;g114c29839a7_1_13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 name="Shape 318"/>
        <p:cNvGrpSpPr/>
        <p:nvPr/>
      </p:nvGrpSpPr>
      <p:grpSpPr>
        <a:xfrm>
          <a:off x="0" y="0"/>
          <a:ext cx="0" cy="0"/>
          <a:chOff x="0" y="0"/>
          <a:chExt cx="0" cy="0"/>
        </a:xfrm>
      </p:grpSpPr>
      <p:sp>
        <p:nvSpPr>
          <p:cNvPr id="319" name="Google Shape;319;g114c29839a7_1_13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0" name="Google Shape;320;g114c29839a7_1_13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g114c29839a7_1_14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7" name="Google Shape;327;g114c29839a7_1_14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114ebc8dc41_0_8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4" name="Google Shape;334;g114ebc8dc41_0_8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114c29839a7_1_15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0" name="Google Shape;340;g114c29839a7_1_15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g114ebc8dc41_0_2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g114ebc8dc41_0_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g114ebc8dc41_0_3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4" name="Google Shape;354;g114ebc8dc41_0_3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g114ebc8dc41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1" name="Google Shape;361;g114ebc8dc41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114ebc8dc41_0_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8" name="Google Shape;368;g114ebc8dc41_0_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114ebc8dc41_0_6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g114ebc8dc41_0_6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g114ebc8dc41_0_1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5" name="Google Shape;375;g114ebc8dc41_0_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114ebc8dc41_0_8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2" name="Google Shape;382;g114ebc8dc41_0_8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g114ebc8dc41_0_4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8" name="Google Shape;388;g114ebc8dc41_0_4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g1092294d3ad_0_3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5" name="Google Shape;395;g1092294d3ad_0_33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0" name="Shape 400"/>
        <p:cNvGrpSpPr/>
        <p:nvPr/>
      </p:nvGrpSpPr>
      <p:grpSpPr>
        <a:xfrm>
          <a:off x="0" y="0"/>
          <a:ext cx="0" cy="0"/>
          <a:chOff x="0" y="0"/>
          <a:chExt cx="0" cy="0"/>
        </a:xfrm>
      </p:grpSpPr>
      <p:sp>
        <p:nvSpPr>
          <p:cNvPr id="401" name="Google Shape;401;g114ebc8dc41_0_5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2" name="Google Shape;402;g114ebc8dc41_0_5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g114ebc8dc41_0_9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9" name="Google Shape;409;g114ebc8dc41_0_9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3" name="Shape 413"/>
        <p:cNvGrpSpPr/>
        <p:nvPr/>
      </p:nvGrpSpPr>
      <p:grpSpPr>
        <a:xfrm>
          <a:off x="0" y="0"/>
          <a:ext cx="0" cy="0"/>
          <a:chOff x="0" y="0"/>
          <a:chExt cx="0" cy="0"/>
        </a:xfrm>
      </p:grpSpPr>
      <p:sp>
        <p:nvSpPr>
          <p:cNvPr id="414" name="Google Shape;414;g114ebc8dc41_0_9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5" name="Google Shape;415;g114ebc8dc41_0_9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g114ebc8dc41_0_10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2" name="Google Shape;422;g114ebc8dc41_0_10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6" name="Shape 426"/>
        <p:cNvGrpSpPr/>
        <p:nvPr/>
      </p:nvGrpSpPr>
      <p:grpSpPr>
        <a:xfrm>
          <a:off x="0" y="0"/>
          <a:ext cx="0" cy="0"/>
          <a:chOff x="0" y="0"/>
          <a:chExt cx="0" cy="0"/>
        </a:xfrm>
      </p:grpSpPr>
      <p:sp>
        <p:nvSpPr>
          <p:cNvPr id="427" name="Google Shape;427;g114ebc8dc41_0_1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8" name="Google Shape;428;g114ebc8dc41_0_1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3" name="Shape 433"/>
        <p:cNvGrpSpPr/>
        <p:nvPr/>
      </p:nvGrpSpPr>
      <p:grpSpPr>
        <a:xfrm>
          <a:off x="0" y="0"/>
          <a:ext cx="0" cy="0"/>
          <a:chOff x="0" y="0"/>
          <a:chExt cx="0" cy="0"/>
        </a:xfrm>
      </p:grpSpPr>
      <p:sp>
        <p:nvSpPr>
          <p:cNvPr id="434" name="Google Shape;434;g114ebc8dc41_0_1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5" name="Google Shape;435;g114ebc8dc41_0_1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114c29839a7_0_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g114c29839a7_0_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 name="Shape 440"/>
        <p:cNvGrpSpPr/>
        <p:nvPr/>
      </p:nvGrpSpPr>
      <p:grpSpPr>
        <a:xfrm>
          <a:off x="0" y="0"/>
          <a:ext cx="0" cy="0"/>
          <a:chOff x="0" y="0"/>
          <a:chExt cx="0" cy="0"/>
        </a:xfrm>
      </p:grpSpPr>
      <p:sp>
        <p:nvSpPr>
          <p:cNvPr id="441" name="Google Shape;441;g114ebc8dc41_0_12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2" name="Google Shape;442;g114ebc8dc41_0_1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114ebc8dc41_0_12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9" name="Google Shape;449;g114ebc8dc41_0_12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4" name="Shape 454"/>
        <p:cNvGrpSpPr/>
        <p:nvPr/>
      </p:nvGrpSpPr>
      <p:grpSpPr>
        <a:xfrm>
          <a:off x="0" y="0"/>
          <a:ext cx="0" cy="0"/>
          <a:chOff x="0" y="0"/>
          <a:chExt cx="0" cy="0"/>
        </a:xfrm>
      </p:grpSpPr>
      <p:sp>
        <p:nvSpPr>
          <p:cNvPr id="455" name="Google Shape;455;g114ebc8dc41_0_13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6" name="Google Shape;456;g114ebc8dc41_0_13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1" name="Shape 461"/>
        <p:cNvGrpSpPr/>
        <p:nvPr/>
      </p:nvGrpSpPr>
      <p:grpSpPr>
        <a:xfrm>
          <a:off x="0" y="0"/>
          <a:ext cx="0" cy="0"/>
          <a:chOff x="0" y="0"/>
          <a:chExt cx="0" cy="0"/>
        </a:xfrm>
      </p:grpSpPr>
      <p:sp>
        <p:nvSpPr>
          <p:cNvPr id="462" name="Google Shape;462;g1150bd0e76a_0_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63" name="Google Shape;463;g1150bd0e76a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2" name="Shape 472"/>
        <p:cNvGrpSpPr/>
        <p:nvPr/>
      </p:nvGrpSpPr>
      <p:grpSpPr>
        <a:xfrm>
          <a:off x="0" y="0"/>
          <a:ext cx="0" cy="0"/>
          <a:chOff x="0" y="0"/>
          <a:chExt cx="0" cy="0"/>
        </a:xfrm>
      </p:grpSpPr>
      <p:sp>
        <p:nvSpPr>
          <p:cNvPr id="473" name="Google Shape;473;g1150bd0e76a_0_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74" name="Google Shape;474;g1150bd0e76a_0_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3" name="Shape 483"/>
        <p:cNvGrpSpPr/>
        <p:nvPr/>
      </p:nvGrpSpPr>
      <p:grpSpPr>
        <a:xfrm>
          <a:off x="0" y="0"/>
          <a:ext cx="0" cy="0"/>
          <a:chOff x="0" y="0"/>
          <a:chExt cx="0" cy="0"/>
        </a:xfrm>
      </p:grpSpPr>
      <p:sp>
        <p:nvSpPr>
          <p:cNvPr id="484" name="Google Shape;484;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5" name="Google Shape;485;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0" name="Shape 490"/>
        <p:cNvGrpSpPr/>
        <p:nvPr/>
      </p:nvGrpSpPr>
      <p:grpSpPr>
        <a:xfrm>
          <a:off x="0" y="0"/>
          <a:ext cx="0" cy="0"/>
          <a:chOff x="0" y="0"/>
          <a:chExt cx="0" cy="0"/>
        </a:xfrm>
      </p:grpSpPr>
      <p:sp>
        <p:nvSpPr>
          <p:cNvPr id="491" name="Google Shape;491;g114c29839a7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2" name="Google Shape;492;g114c29839a7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1" name="Shape 501"/>
        <p:cNvGrpSpPr/>
        <p:nvPr/>
      </p:nvGrpSpPr>
      <p:grpSpPr>
        <a:xfrm>
          <a:off x="0" y="0"/>
          <a:ext cx="0" cy="0"/>
          <a:chOff x="0" y="0"/>
          <a:chExt cx="0" cy="0"/>
        </a:xfrm>
      </p:grpSpPr>
      <p:sp>
        <p:nvSpPr>
          <p:cNvPr id="502" name="Google Shape;502;g114ebc8dc41_0_14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3" name="Google Shape;503;g114ebc8dc41_0_14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7" name="Shape 507"/>
        <p:cNvGrpSpPr/>
        <p:nvPr/>
      </p:nvGrpSpPr>
      <p:grpSpPr>
        <a:xfrm>
          <a:off x="0" y="0"/>
          <a:ext cx="0" cy="0"/>
          <a:chOff x="0" y="0"/>
          <a:chExt cx="0" cy="0"/>
        </a:xfrm>
      </p:grpSpPr>
      <p:sp>
        <p:nvSpPr>
          <p:cNvPr id="508" name="Google Shape;508;g114ebc8dc41_0_14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9" name="Google Shape;509;g114ebc8dc41_0_14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4" name="Shape 514"/>
        <p:cNvGrpSpPr/>
        <p:nvPr/>
      </p:nvGrpSpPr>
      <p:grpSpPr>
        <a:xfrm>
          <a:off x="0" y="0"/>
          <a:ext cx="0" cy="0"/>
          <a:chOff x="0" y="0"/>
          <a:chExt cx="0" cy="0"/>
        </a:xfrm>
      </p:grpSpPr>
      <p:sp>
        <p:nvSpPr>
          <p:cNvPr id="515" name="Google Shape;515;g114ebc8dc41_0_15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6" name="Google Shape;516;g114ebc8dc41_0_15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114c29839a7_1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 name="Google Shape;146;g114c29839a7_1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0" name="Shape 520"/>
        <p:cNvGrpSpPr/>
        <p:nvPr/>
      </p:nvGrpSpPr>
      <p:grpSpPr>
        <a:xfrm>
          <a:off x="0" y="0"/>
          <a:ext cx="0" cy="0"/>
          <a:chOff x="0" y="0"/>
          <a:chExt cx="0" cy="0"/>
        </a:xfrm>
      </p:grpSpPr>
      <p:sp>
        <p:nvSpPr>
          <p:cNvPr id="521" name="Google Shape;521;g1092294d3ad_0_38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2" name="Google Shape;522;g1092294d3ad_0_38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7" name="Shape 527"/>
        <p:cNvGrpSpPr/>
        <p:nvPr/>
      </p:nvGrpSpPr>
      <p:grpSpPr>
        <a:xfrm>
          <a:off x="0" y="0"/>
          <a:ext cx="0" cy="0"/>
          <a:chOff x="0" y="0"/>
          <a:chExt cx="0" cy="0"/>
        </a:xfrm>
      </p:grpSpPr>
      <p:sp>
        <p:nvSpPr>
          <p:cNvPr id="528" name="Google Shape;528;g114ebc8dc41_0_20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9" name="Google Shape;529;g114ebc8dc41_0_20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4" name="Shape 534"/>
        <p:cNvGrpSpPr/>
        <p:nvPr/>
      </p:nvGrpSpPr>
      <p:grpSpPr>
        <a:xfrm>
          <a:off x="0" y="0"/>
          <a:ext cx="0" cy="0"/>
          <a:chOff x="0" y="0"/>
          <a:chExt cx="0" cy="0"/>
        </a:xfrm>
      </p:grpSpPr>
      <p:sp>
        <p:nvSpPr>
          <p:cNvPr id="535" name="Google Shape;535;g114ebc8dc41_0_2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6" name="Google Shape;536;g114ebc8dc41_0_2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0" name="Shape 540"/>
        <p:cNvGrpSpPr/>
        <p:nvPr/>
      </p:nvGrpSpPr>
      <p:grpSpPr>
        <a:xfrm>
          <a:off x="0" y="0"/>
          <a:ext cx="0" cy="0"/>
          <a:chOff x="0" y="0"/>
          <a:chExt cx="0" cy="0"/>
        </a:xfrm>
      </p:grpSpPr>
      <p:sp>
        <p:nvSpPr>
          <p:cNvPr id="541" name="Google Shape;541;g114ebc8dc41_0_21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2" name="Google Shape;542;g114ebc8dc41_0_2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6" name="Shape 546"/>
        <p:cNvGrpSpPr/>
        <p:nvPr/>
      </p:nvGrpSpPr>
      <p:grpSpPr>
        <a:xfrm>
          <a:off x="0" y="0"/>
          <a:ext cx="0" cy="0"/>
          <a:chOff x="0" y="0"/>
          <a:chExt cx="0" cy="0"/>
        </a:xfrm>
      </p:grpSpPr>
      <p:sp>
        <p:nvSpPr>
          <p:cNvPr id="547" name="Google Shape;547;g114ebc8dc41_0_22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8" name="Google Shape;548;g114ebc8dc41_0_2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2" name="Shape 552"/>
        <p:cNvGrpSpPr/>
        <p:nvPr/>
      </p:nvGrpSpPr>
      <p:grpSpPr>
        <a:xfrm>
          <a:off x="0" y="0"/>
          <a:ext cx="0" cy="0"/>
          <a:chOff x="0" y="0"/>
          <a:chExt cx="0" cy="0"/>
        </a:xfrm>
      </p:grpSpPr>
      <p:sp>
        <p:nvSpPr>
          <p:cNvPr id="553" name="Google Shape;553;g114ebc8dc41_0_2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4" name="Google Shape;554;g114ebc8dc41_0_23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8" name="Shape 558"/>
        <p:cNvGrpSpPr/>
        <p:nvPr/>
      </p:nvGrpSpPr>
      <p:grpSpPr>
        <a:xfrm>
          <a:off x="0" y="0"/>
          <a:ext cx="0" cy="0"/>
          <a:chOff x="0" y="0"/>
          <a:chExt cx="0" cy="0"/>
        </a:xfrm>
      </p:grpSpPr>
      <p:sp>
        <p:nvSpPr>
          <p:cNvPr id="559" name="Google Shape;559;g114ebc8dc41_0_23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0" name="Google Shape;560;g114ebc8dc41_0_23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5" name="Shape 565"/>
        <p:cNvGrpSpPr/>
        <p:nvPr/>
      </p:nvGrpSpPr>
      <p:grpSpPr>
        <a:xfrm>
          <a:off x="0" y="0"/>
          <a:ext cx="0" cy="0"/>
          <a:chOff x="0" y="0"/>
          <a:chExt cx="0" cy="0"/>
        </a:xfrm>
      </p:grpSpPr>
      <p:sp>
        <p:nvSpPr>
          <p:cNvPr id="566" name="Google Shape;566;g114ebc8dc41_0_24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7" name="Google Shape;567;g114ebc8dc41_0_24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g114ebc8dc41_0_25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3" name="Google Shape;573;g114ebc8dc41_0_25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7" name="Shape 577"/>
        <p:cNvGrpSpPr/>
        <p:nvPr/>
      </p:nvGrpSpPr>
      <p:grpSpPr>
        <a:xfrm>
          <a:off x="0" y="0"/>
          <a:ext cx="0" cy="0"/>
          <a:chOff x="0" y="0"/>
          <a:chExt cx="0" cy="0"/>
        </a:xfrm>
      </p:grpSpPr>
      <p:sp>
        <p:nvSpPr>
          <p:cNvPr id="578" name="Google Shape;578;g114ebc8dc41_0_25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9" name="Google Shape;579;g114ebc8dc41_0_25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1092294d3ad_0_2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3" name="Google Shape;153;g1092294d3ad_0_2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3" name="Shape 583"/>
        <p:cNvGrpSpPr/>
        <p:nvPr/>
      </p:nvGrpSpPr>
      <p:grpSpPr>
        <a:xfrm>
          <a:off x="0" y="0"/>
          <a:ext cx="0" cy="0"/>
          <a:chOff x="0" y="0"/>
          <a:chExt cx="0" cy="0"/>
        </a:xfrm>
      </p:grpSpPr>
      <p:sp>
        <p:nvSpPr>
          <p:cNvPr id="584" name="Google Shape;584;g114ebc8dc41_0_26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5" name="Google Shape;585;g114ebc8dc41_0_26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9" name="Shape 589"/>
        <p:cNvGrpSpPr/>
        <p:nvPr/>
      </p:nvGrpSpPr>
      <p:grpSpPr>
        <a:xfrm>
          <a:off x="0" y="0"/>
          <a:ext cx="0" cy="0"/>
          <a:chOff x="0" y="0"/>
          <a:chExt cx="0" cy="0"/>
        </a:xfrm>
      </p:grpSpPr>
      <p:sp>
        <p:nvSpPr>
          <p:cNvPr id="590" name="Google Shape;590;g114ebc8dc41_0_26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1" name="Google Shape;591;g114ebc8dc41_0_26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6" name="Shape 596"/>
        <p:cNvGrpSpPr/>
        <p:nvPr/>
      </p:nvGrpSpPr>
      <p:grpSpPr>
        <a:xfrm>
          <a:off x="0" y="0"/>
          <a:ext cx="0" cy="0"/>
          <a:chOff x="0" y="0"/>
          <a:chExt cx="0" cy="0"/>
        </a:xfrm>
      </p:grpSpPr>
      <p:sp>
        <p:nvSpPr>
          <p:cNvPr id="597" name="Google Shape;597;g114ebc8dc41_0_27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8" name="Google Shape;598;g114ebc8dc41_0_27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2" name="Shape 602"/>
        <p:cNvGrpSpPr/>
        <p:nvPr/>
      </p:nvGrpSpPr>
      <p:grpSpPr>
        <a:xfrm>
          <a:off x="0" y="0"/>
          <a:ext cx="0" cy="0"/>
          <a:chOff x="0" y="0"/>
          <a:chExt cx="0" cy="0"/>
        </a:xfrm>
      </p:grpSpPr>
      <p:sp>
        <p:nvSpPr>
          <p:cNvPr id="603" name="Google Shape;603;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04" name="Google Shape;60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9" name="Shape 609"/>
        <p:cNvGrpSpPr/>
        <p:nvPr/>
      </p:nvGrpSpPr>
      <p:grpSpPr>
        <a:xfrm>
          <a:off x="0" y="0"/>
          <a:ext cx="0" cy="0"/>
          <a:chOff x="0" y="0"/>
          <a:chExt cx="0" cy="0"/>
        </a:xfrm>
      </p:grpSpPr>
      <p:sp>
        <p:nvSpPr>
          <p:cNvPr id="610" name="Google Shape;610;g114ebc8dc41_0_28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1" name="Google Shape;611;g114ebc8dc41_0_28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6" name="Shape 616"/>
        <p:cNvGrpSpPr/>
        <p:nvPr/>
      </p:nvGrpSpPr>
      <p:grpSpPr>
        <a:xfrm>
          <a:off x="0" y="0"/>
          <a:ext cx="0" cy="0"/>
          <a:chOff x="0" y="0"/>
          <a:chExt cx="0" cy="0"/>
        </a:xfrm>
      </p:grpSpPr>
      <p:sp>
        <p:nvSpPr>
          <p:cNvPr id="617" name="Google Shape;617;g114ebc8dc41_0_29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8" name="Google Shape;618;g114ebc8dc41_0_29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 name="Shape 623"/>
        <p:cNvGrpSpPr/>
        <p:nvPr/>
      </p:nvGrpSpPr>
      <p:grpSpPr>
        <a:xfrm>
          <a:off x="0" y="0"/>
          <a:ext cx="0" cy="0"/>
          <a:chOff x="0" y="0"/>
          <a:chExt cx="0" cy="0"/>
        </a:xfrm>
      </p:grpSpPr>
      <p:sp>
        <p:nvSpPr>
          <p:cNvPr id="624" name="Google Shape;624;g114ebc8dc41_0_30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5" name="Google Shape;625;g114ebc8dc41_0_30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9" name="Shape 629"/>
        <p:cNvGrpSpPr/>
        <p:nvPr/>
      </p:nvGrpSpPr>
      <p:grpSpPr>
        <a:xfrm>
          <a:off x="0" y="0"/>
          <a:ext cx="0" cy="0"/>
          <a:chOff x="0" y="0"/>
          <a:chExt cx="0" cy="0"/>
        </a:xfrm>
      </p:grpSpPr>
      <p:sp>
        <p:nvSpPr>
          <p:cNvPr id="630" name="Google Shape;630;g114ebc8dc41_0_30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1" name="Google Shape;631;g114ebc8dc41_0_30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5" name="Shape 635"/>
        <p:cNvGrpSpPr/>
        <p:nvPr/>
      </p:nvGrpSpPr>
      <p:grpSpPr>
        <a:xfrm>
          <a:off x="0" y="0"/>
          <a:ext cx="0" cy="0"/>
          <a:chOff x="0" y="0"/>
          <a:chExt cx="0" cy="0"/>
        </a:xfrm>
      </p:grpSpPr>
      <p:sp>
        <p:nvSpPr>
          <p:cNvPr id="636" name="Google Shape;636;g114ebc8dc41_0_3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7" name="Google Shape;637;g114ebc8dc41_0_3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1" name="Shape 641"/>
        <p:cNvGrpSpPr/>
        <p:nvPr/>
      </p:nvGrpSpPr>
      <p:grpSpPr>
        <a:xfrm>
          <a:off x="0" y="0"/>
          <a:ext cx="0" cy="0"/>
          <a:chOff x="0" y="0"/>
          <a:chExt cx="0" cy="0"/>
        </a:xfrm>
      </p:grpSpPr>
      <p:sp>
        <p:nvSpPr>
          <p:cNvPr id="642" name="Google Shape;642;g114ebc8dc41_0_3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3" name="Google Shape;643;g114ebc8dc41_0_3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114c29839a7_1_2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g114c29839a7_1_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8" name="Shape 648"/>
        <p:cNvGrpSpPr/>
        <p:nvPr/>
      </p:nvGrpSpPr>
      <p:grpSpPr>
        <a:xfrm>
          <a:off x="0" y="0"/>
          <a:ext cx="0" cy="0"/>
          <a:chOff x="0" y="0"/>
          <a:chExt cx="0" cy="0"/>
        </a:xfrm>
      </p:grpSpPr>
      <p:sp>
        <p:nvSpPr>
          <p:cNvPr id="649" name="Google Shape;649;g114ebc8dc41_0_32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0" name="Google Shape;650;g114ebc8dc41_0_32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4" name="Shape 654"/>
        <p:cNvGrpSpPr/>
        <p:nvPr/>
      </p:nvGrpSpPr>
      <p:grpSpPr>
        <a:xfrm>
          <a:off x="0" y="0"/>
          <a:ext cx="0" cy="0"/>
          <a:chOff x="0" y="0"/>
          <a:chExt cx="0" cy="0"/>
        </a:xfrm>
      </p:grpSpPr>
      <p:sp>
        <p:nvSpPr>
          <p:cNvPr id="655" name="Google Shape;655;g114ebc8dc41_0_33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6" name="Google Shape;656;g114ebc8dc41_0_33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0" name="Shape 660"/>
        <p:cNvGrpSpPr/>
        <p:nvPr/>
      </p:nvGrpSpPr>
      <p:grpSpPr>
        <a:xfrm>
          <a:off x="0" y="0"/>
          <a:ext cx="0" cy="0"/>
          <a:chOff x="0" y="0"/>
          <a:chExt cx="0" cy="0"/>
        </a:xfrm>
      </p:grpSpPr>
      <p:sp>
        <p:nvSpPr>
          <p:cNvPr id="661" name="Google Shape;661;g114ebc8dc41_0_33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2" name="Google Shape;662;g114ebc8dc41_0_33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6" name="Shape 666"/>
        <p:cNvGrpSpPr/>
        <p:nvPr/>
      </p:nvGrpSpPr>
      <p:grpSpPr>
        <a:xfrm>
          <a:off x="0" y="0"/>
          <a:ext cx="0" cy="0"/>
          <a:chOff x="0" y="0"/>
          <a:chExt cx="0" cy="0"/>
        </a:xfrm>
      </p:grpSpPr>
      <p:sp>
        <p:nvSpPr>
          <p:cNvPr id="667" name="Google Shape;667;g114ebc8dc41_0_35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8" name="Google Shape;668;g114ebc8dc41_0_35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3" name="Shape 673"/>
        <p:cNvGrpSpPr/>
        <p:nvPr/>
      </p:nvGrpSpPr>
      <p:grpSpPr>
        <a:xfrm>
          <a:off x="0" y="0"/>
          <a:ext cx="0" cy="0"/>
          <a:chOff x="0" y="0"/>
          <a:chExt cx="0" cy="0"/>
        </a:xfrm>
      </p:grpSpPr>
      <p:sp>
        <p:nvSpPr>
          <p:cNvPr id="674" name="Google Shape;674;g114ebc8dc41_0_35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5" name="Google Shape;675;g114ebc8dc41_0_35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9" name="Shape 679"/>
        <p:cNvGrpSpPr/>
        <p:nvPr/>
      </p:nvGrpSpPr>
      <p:grpSpPr>
        <a:xfrm>
          <a:off x="0" y="0"/>
          <a:ext cx="0" cy="0"/>
          <a:chOff x="0" y="0"/>
          <a:chExt cx="0" cy="0"/>
        </a:xfrm>
      </p:grpSpPr>
      <p:sp>
        <p:nvSpPr>
          <p:cNvPr id="680" name="Google Shape;680;g1092294d3ad_0_40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1" name="Google Shape;681;g1092294d3ad_0_40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0" name="Shape 690"/>
        <p:cNvGrpSpPr/>
        <p:nvPr/>
      </p:nvGrpSpPr>
      <p:grpSpPr>
        <a:xfrm>
          <a:off x="0" y="0"/>
          <a:ext cx="0" cy="0"/>
          <a:chOff x="0" y="0"/>
          <a:chExt cx="0" cy="0"/>
        </a:xfrm>
      </p:grpSpPr>
      <p:sp>
        <p:nvSpPr>
          <p:cNvPr id="691" name="Google Shape;691;g1150bd0e76a_0_11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92" name="Google Shape;692;g1150bd0e76a_0_1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1" name="Shape 701"/>
        <p:cNvGrpSpPr/>
        <p:nvPr/>
      </p:nvGrpSpPr>
      <p:grpSpPr>
        <a:xfrm>
          <a:off x="0" y="0"/>
          <a:ext cx="0" cy="0"/>
          <a:chOff x="0" y="0"/>
          <a:chExt cx="0" cy="0"/>
        </a:xfrm>
      </p:grpSpPr>
      <p:sp>
        <p:nvSpPr>
          <p:cNvPr id="702" name="Google Shape;702;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3" name="Google Shape;703;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114c29839a7_1_2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7" name="Google Shape;167;g114c29839a7_1_2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5" name="Shape 15"/>
        <p:cNvGrpSpPr/>
        <p:nvPr/>
      </p:nvGrpSpPr>
      <p:grpSpPr>
        <a:xfrm>
          <a:off x="0" y="0"/>
          <a:ext cx="0" cy="0"/>
          <a:chOff x="0" y="0"/>
          <a:chExt cx="0" cy="0"/>
        </a:xfrm>
      </p:grpSpPr>
      <p:pic>
        <p:nvPicPr>
          <p:cNvPr id="16" name="Google Shape;16;p15"/>
          <p:cNvPicPr preferRelativeResize="0"/>
          <p:nvPr/>
        </p:nvPicPr>
        <p:blipFill rotWithShape="1">
          <a:blip r:embed="rId2"/>
          <a:srcRect/>
          <a:stretch>
            <a:fillRect/>
          </a:stretch>
        </p:blipFill>
        <p:spPr>
          <a:xfrm>
            <a:off x="-4763" y="-4763"/>
            <a:ext cx="12201525" cy="6867525"/>
          </a:xfrm>
          <a:prstGeom prst="rect">
            <a:avLst/>
          </a:prstGeom>
          <a:noFill/>
          <a:ln>
            <a:noFill/>
          </a:ln>
        </p:spPr>
      </p:pic>
      <p:sp>
        <p:nvSpPr>
          <p:cNvPr id="17" name="Google Shape;17;p15"/>
          <p:cNvSpPr txBox="1"/>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panose="020B0502050000020003"/>
                <a:ea typeface="Quattrocento Sans" panose="020B0502050000020003"/>
                <a:cs typeface="Quattrocento Sans" panose="020B0502050000020003"/>
                <a:sym typeface="Quattrocento Sans" panose="020B0502050000020003"/>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18" name="Google Shape;18;p15"/>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15"/>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 name="Google Shape;20;p15"/>
          <p:cNvSpPr txBox="1"/>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panose="020F0502020204030204"/>
              <a:buNone/>
              <a:defRPr sz="3400" b="1" cap="small">
                <a:solidFill>
                  <a:srgbClr val="FF5A33"/>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9" name="Shape 79"/>
        <p:cNvGrpSpPr/>
        <p:nvPr/>
      </p:nvGrpSpPr>
      <p:grpSpPr>
        <a:xfrm>
          <a:off x="0" y="0"/>
          <a:ext cx="0" cy="0"/>
          <a:chOff x="0" y="0"/>
          <a:chExt cx="0" cy="0"/>
        </a:xfrm>
      </p:grpSpPr>
      <p:sp>
        <p:nvSpPr>
          <p:cNvPr id="80" name="Google Shape;80;p24"/>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4"/>
          <p:cNvSpPr txBox="1"/>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2" name="Google Shape;82;p24"/>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txBox="1"/>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8" name="Google Shape;88;p25"/>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91" name="Shape 91"/>
        <p:cNvGrpSpPr/>
        <p:nvPr/>
      </p:nvGrpSpPr>
      <p:grpSpPr>
        <a:xfrm>
          <a:off x="0" y="0"/>
          <a:ext cx="0" cy="0"/>
          <a:chOff x="0" y="0"/>
          <a:chExt cx="0" cy="0"/>
        </a:xfrm>
      </p:grpSpPr>
      <p:sp>
        <p:nvSpPr>
          <p:cNvPr id="92" name="Google Shape;92;p26"/>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6"/>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panose="020B0502050000020003"/>
              <a:buNone/>
            </a:pPr>
            <a:r>
              <a:rPr lang="en-US" sz="3200" b="1" cap="small">
                <a:solidFill>
                  <a:srgbClr val="FF9900"/>
                </a:solidFill>
                <a:latin typeface="Quattrocento Sans" panose="020B0502050000020003"/>
                <a:ea typeface="Quattrocento Sans" panose="020B0502050000020003"/>
                <a:cs typeface="Quattrocento Sans" panose="020B0502050000020003"/>
                <a:sym typeface="Quattrocento Sans" panose="020B0502050000020003"/>
              </a:rPr>
              <a:t>Click to edit Master title style</a:t>
            </a:r>
            <a:endParaRPr sz="3200" b="1" cap="small">
              <a:solidFill>
                <a:srgbClr val="FF9900"/>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4" name="Google Shape;94;p26"/>
          <p:cNvSpPr txBox="1"/>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pic>
        <p:nvPicPr>
          <p:cNvPr id="95" name="Google Shape;95;p26"/>
          <p:cNvPicPr preferRelativeResize="0"/>
          <p:nvPr/>
        </p:nvPicPr>
        <p:blipFill rotWithShape="1">
          <a:blip r:embed="rId2"/>
          <a:srcRect/>
          <a:stretch>
            <a:fillRect/>
          </a:stretch>
        </p:blipFill>
        <p:spPr>
          <a:xfrm>
            <a:off x="711200" y="228601"/>
            <a:ext cx="2133600" cy="484909"/>
          </a:xfrm>
          <a:prstGeom prst="rect">
            <a:avLst/>
          </a:prstGeom>
          <a:noFill/>
          <a:ln>
            <a:noFill/>
          </a:ln>
        </p:spPr>
      </p:pic>
      <p:cxnSp>
        <p:nvCxnSpPr>
          <p:cNvPr id="96" name="Google Shape;96;p26"/>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97" name="Shape 97"/>
        <p:cNvGrpSpPr/>
        <p:nvPr/>
      </p:nvGrpSpPr>
      <p:grpSpPr>
        <a:xfrm>
          <a:off x="0" y="0"/>
          <a:ext cx="0" cy="0"/>
          <a:chOff x="0" y="0"/>
          <a:chExt cx="0" cy="0"/>
        </a:xfrm>
      </p:grpSpPr>
      <p:sp>
        <p:nvSpPr>
          <p:cNvPr id="98" name="Google Shape;98;p27"/>
          <p:cNvSpPr txBox="1"/>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panose="020B0502050000020003"/>
              <a:buNone/>
              <a:defRPr sz="2400" b="0" i="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7"/>
          <p:cNvSpPr txBox="1"/>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panose="020B0502050000020003"/>
              <a:buNone/>
              <a:defRPr sz="2400" b="1">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228600" algn="just">
              <a:spcBef>
                <a:spcPts val="320"/>
              </a:spcBef>
              <a:spcAft>
                <a:spcPts val="0"/>
              </a:spcAft>
              <a:buClr>
                <a:schemeClr val="dk1"/>
              </a:buClr>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2pPr>
            <a:lvl3pPr marL="1371600" lvl="2"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3pPr>
            <a:lvl4pPr marL="1828800" lvl="3" indent="-330200" algn="just">
              <a:spcBef>
                <a:spcPts val="320"/>
              </a:spcBef>
              <a:spcAft>
                <a:spcPts val="0"/>
              </a:spcAft>
              <a:buClr>
                <a:schemeClr val="dk1"/>
              </a:buClr>
              <a:buSzPts val="1600"/>
              <a:buFont typeface="Courier New" panose="02070309020205020404"/>
              <a:buChar char="o"/>
              <a:defRPr sz="1600">
                <a:latin typeface="Roboto" panose="02000000000000000000"/>
                <a:ea typeface="Roboto" panose="02000000000000000000"/>
                <a:cs typeface="Roboto" panose="02000000000000000000"/>
                <a:sym typeface="Roboto" panose="02000000000000000000"/>
              </a:defRPr>
            </a:lvl4pPr>
            <a:lvl5pPr marL="2286000" lvl="4"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00" name="Google Shape;100;p27"/>
          <p:cNvSpPr txBox="1"/>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panose="020B0502050000020003"/>
              <a:buNone/>
              <a:defRPr sz="2400" b="0">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228600" algn="just">
              <a:spcBef>
                <a:spcPts val="320"/>
              </a:spcBef>
              <a:spcAft>
                <a:spcPts val="0"/>
              </a:spcAft>
              <a:buClr>
                <a:schemeClr val="dk1"/>
              </a:buClr>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2pPr>
            <a:lvl3pPr marL="1371600" lvl="2"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3pPr>
            <a:lvl4pPr marL="1828800" lvl="3" indent="-330200" algn="just">
              <a:spcBef>
                <a:spcPts val="320"/>
              </a:spcBef>
              <a:spcAft>
                <a:spcPts val="0"/>
              </a:spcAft>
              <a:buClr>
                <a:schemeClr val="dk1"/>
              </a:buClr>
              <a:buSzPts val="1600"/>
              <a:buFont typeface="Courier New" panose="02070309020205020404"/>
              <a:buChar char="o"/>
              <a:defRPr sz="1600">
                <a:latin typeface="Roboto" panose="02000000000000000000"/>
                <a:ea typeface="Roboto" panose="02000000000000000000"/>
                <a:cs typeface="Roboto" panose="02000000000000000000"/>
                <a:sym typeface="Roboto" panose="02000000000000000000"/>
              </a:defRPr>
            </a:lvl4pPr>
            <a:lvl5pPr marL="2286000" lvl="4"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01" name="Google Shape;101;p27"/>
          <p:cNvSpPr txBox="1"/>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L="0" lvl="1"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2pPr>
            <a:lvl3pPr marL="0" lvl="2"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3pPr>
            <a:lvl4pPr marL="0" lvl="3"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4pPr>
            <a:lvl5pPr marL="0" lvl="4"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5pPr>
            <a:lvl6pPr marL="0" lvl="5"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6pPr>
            <a:lvl7pPr marL="0" lvl="6"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7pPr>
            <a:lvl8pPr marL="0" lvl="7"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8pPr>
            <a:lvl9pPr marL="0" lvl="8"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02" name="Shape 102"/>
        <p:cNvGrpSpPr/>
        <p:nvPr/>
      </p:nvGrpSpPr>
      <p:grpSpPr>
        <a:xfrm>
          <a:off x="0" y="0"/>
          <a:ext cx="0" cy="0"/>
          <a:chOff x="0" y="0"/>
          <a:chExt cx="0" cy="0"/>
        </a:xfrm>
      </p:grpSpPr>
      <p:sp>
        <p:nvSpPr>
          <p:cNvPr id="103" name="Google Shape;103;p28"/>
          <p:cNvSpPr txBox="1"/>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8"/>
          <p:cNvSpPr txBox="1"/>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pic>
        <p:nvPicPr>
          <p:cNvPr id="105" name="Google Shape;105;p28"/>
          <p:cNvPicPr preferRelativeResize="0"/>
          <p:nvPr/>
        </p:nvPicPr>
        <p:blipFill rotWithShape="1">
          <a:blip r:embed="rId2"/>
          <a:srcRect/>
          <a:stretch>
            <a:fill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panose="020B0502050000020003"/>
              <a:buNone/>
              <a:defRPr sz="2800" b="1" cap="small">
                <a:solidFill>
                  <a:srgbClr val="FF5A33"/>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381000" algn="l">
              <a:spcBef>
                <a:spcPts val="480"/>
              </a:spcBef>
              <a:spcAft>
                <a:spcPts val="0"/>
              </a:spcAft>
              <a:buClr>
                <a:srgbClr val="FF5A33"/>
              </a:buClr>
              <a:buSzPts val="2400"/>
              <a:buFont typeface="Noto Sans Symbols"/>
              <a:buChar char="❖"/>
              <a:defRPr sz="2400">
                <a:latin typeface="Quattrocento Sans" panose="020B0502050000020003"/>
                <a:ea typeface="Quattrocento Sans" panose="020B0502050000020003"/>
                <a:cs typeface="Quattrocento Sans" panose="020B0502050000020003"/>
                <a:sym typeface="Quattrocento Sans" panose="020B0502050000020003"/>
              </a:defRPr>
            </a:lvl2pPr>
            <a:lvl3pPr marL="1371600" lvl="2" indent="-355600" algn="l">
              <a:spcBef>
                <a:spcPts val="400"/>
              </a:spcBef>
              <a:spcAft>
                <a:spcPts val="0"/>
              </a:spcAft>
              <a:buClr>
                <a:srgbClr val="FF5A33"/>
              </a:buClr>
              <a:buSzPts val="2000"/>
              <a:buFont typeface="Noto Sans Symbols"/>
              <a:buChar char="⮚"/>
              <a:defRPr sz="2000">
                <a:latin typeface="Quattrocento Sans" panose="020B0502050000020003"/>
                <a:ea typeface="Quattrocento Sans" panose="020B0502050000020003"/>
                <a:cs typeface="Quattrocento Sans" panose="020B0502050000020003"/>
                <a:sym typeface="Quattrocento Sans" panose="020B0502050000020003"/>
              </a:defRPr>
            </a:lvl3pPr>
            <a:lvl4pPr marL="1828800" lvl="3" indent="-342900" algn="l">
              <a:spcBef>
                <a:spcPts val="360"/>
              </a:spcBef>
              <a:spcAft>
                <a:spcPts val="0"/>
              </a:spcAft>
              <a:buClr>
                <a:srgbClr val="FF5A33"/>
              </a:buClr>
              <a:buSzPts val="1800"/>
              <a:buFont typeface="Noto Sans Symbols"/>
              <a:buChar char="✔"/>
              <a:defRPr sz="1800">
                <a:latin typeface="Quattrocento Sans" panose="020B0502050000020003"/>
                <a:ea typeface="Quattrocento Sans" panose="020B0502050000020003"/>
                <a:cs typeface="Quattrocento Sans" panose="020B0502050000020003"/>
                <a:sym typeface="Quattrocento Sans" panose="020B0502050000020003"/>
              </a:defRPr>
            </a:lvl4pPr>
            <a:lvl5pPr marL="2286000" lvl="4" indent="-342900" algn="l">
              <a:spcBef>
                <a:spcPts val="360"/>
              </a:spcBef>
              <a:spcAft>
                <a:spcPts val="0"/>
              </a:spcAft>
              <a:buClr>
                <a:srgbClr val="FF5A33"/>
              </a:buClr>
              <a:buSzPts val="1800"/>
              <a:buFont typeface="Noto Sans Symbols"/>
              <a:buChar char="▪"/>
              <a:defRPr sz="1800">
                <a:latin typeface="Quattrocento Sans" panose="020B0502050000020003"/>
                <a:ea typeface="Quattrocento Sans" panose="020B0502050000020003"/>
                <a:cs typeface="Quattrocento Sans" panose="020B0502050000020003"/>
                <a:sym typeface="Quattrocento Sans" panose="020B0502050000020003"/>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5" name="Google Shape;25;p16"/>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28" name="Google Shape;28;p16"/>
          <p:cNvPicPr preferRelativeResize="0"/>
          <p:nvPr/>
        </p:nvPicPr>
        <p:blipFill rotWithShape="1">
          <a:blip r:embed="rId2"/>
          <a:srcRect/>
          <a:stretch>
            <a:fillRect/>
          </a:stretch>
        </p:blipFill>
        <p:spPr>
          <a:xfrm>
            <a:off x="609600" y="156573"/>
            <a:ext cx="1625602" cy="713824"/>
          </a:xfrm>
          <a:prstGeom prst="rect">
            <a:avLst/>
          </a:prstGeom>
          <a:noFill/>
          <a:ln>
            <a:noFill/>
          </a:ln>
        </p:spPr>
      </p:pic>
      <p:cxnSp>
        <p:nvCxnSpPr>
          <p:cNvPr id="29" name="Google Shape;29;p16"/>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0" name="Shape 30"/>
        <p:cNvGrpSpPr/>
        <p:nvPr/>
      </p:nvGrpSpPr>
      <p:grpSpPr>
        <a:xfrm>
          <a:off x="0" y="0"/>
          <a:ext cx="0" cy="0"/>
          <a:chOff x="0" y="0"/>
          <a:chExt cx="0" cy="0"/>
        </a:xfrm>
      </p:grpSpPr>
      <p:sp>
        <p:nvSpPr>
          <p:cNvPr id="31" name="Google Shape;31;p17"/>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7" name="Google Shape;37;p18"/>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3" name="Google Shape;43;p19"/>
          <p:cNvSpPr txBox="1"/>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4" name="Google Shape;44;p19"/>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0" name="Google Shape;50;p20"/>
          <p:cNvSpPr txBox="1"/>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1" name="Google Shape;51;p20"/>
          <p:cNvSpPr txBox="1"/>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2" name="Google Shape;52;p20"/>
          <p:cNvSpPr txBox="1"/>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3" name="Google Shape;53;p20"/>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6" name="Shape 56"/>
        <p:cNvGrpSpPr/>
        <p:nvPr/>
      </p:nvGrpSpPr>
      <p:grpSpPr>
        <a:xfrm>
          <a:off x="0" y="0"/>
          <a:ext cx="0" cy="0"/>
          <a:chOff x="0" y="0"/>
          <a:chExt cx="0" cy="0"/>
        </a:xfrm>
      </p:grpSpPr>
      <p:sp>
        <p:nvSpPr>
          <p:cNvPr id="57" name="Google Shape;57;p21"/>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60" name="Google Shape;60;p21"/>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61" name="Google Shape;61;p21" descr="http://uconndigitalarts.com/wp-content/uploads/2013/04/original.jpg"/>
          <p:cNvPicPr preferRelativeResize="0"/>
          <p:nvPr/>
        </p:nvPicPr>
        <p:blipFill rotWithShape="1">
          <a:blip r:embed="rId2"/>
          <a:srcRect t="43978" b="41310"/>
          <a:stretch>
            <a:fillRect/>
          </a:stretch>
        </p:blipFill>
        <p:spPr>
          <a:xfrm flipH="1">
            <a:off x="3732707" y="2575401"/>
            <a:ext cx="4568091" cy="283858"/>
          </a:xfrm>
          <a:prstGeom prst="rect">
            <a:avLst/>
          </a:prstGeom>
          <a:noFill/>
          <a:ln>
            <a:noFill/>
          </a:ln>
        </p:spPr>
      </p:pic>
      <p:pic>
        <p:nvPicPr>
          <p:cNvPr id="62" name="Google Shape;62;p21" descr="C:\Users\powerpoint.vn\Downloads\1e2cd4b177168ad16ce2e7c504bba4d2.x400.jpeg"/>
          <p:cNvPicPr preferRelativeResize="0"/>
          <p:nvPr/>
        </p:nvPicPr>
        <p:blipFill rotWithShape="1">
          <a:blip r:embed="rId3"/>
          <a:srcRect b="55710"/>
          <a:stretch>
            <a:fillRect/>
          </a:stretch>
        </p:blipFill>
        <p:spPr>
          <a:xfrm>
            <a:off x="2568620" y="609600"/>
            <a:ext cx="7257961" cy="2828060"/>
          </a:xfrm>
          <a:prstGeom prst="rect">
            <a:avLst/>
          </a:prstGeom>
          <a:noFill/>
          <a:ln>
            <a:noFill/>
          </a:ln>
        </p:spPr>
      </p:pic>
      <p:sp>
        <p:nvSpPr>
          <p:cNvPr id="63" name="Google Shape;63;p21"/>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panose="020F0502020204030204"/>
              <a:buNone/>
            </a:pPr>
            <a:r>
              <a:rPr lang="en-US" sz="7200" b="1">
                <a:solidFill>
                  <a:schemeClr val="lt1"/>
                </a:solidFill>
                <a:latin typeface="Calibri" panose="020F0502020204030204"/>
                <a:ea typeface="Calibri" panose="020F0502020204030204"/>
                <a:cs typeface="Calibri" panose="020F0502020204030204"/>
                <a:sym typeface="Calibri" panose="020F0502020204030204"/>
              </a:rPr>
              <a:t>DEM</a:t>
            </a:r>
            <a:r>
              <a:rPr lang="en-US" sz="11500" b="1">
                <a:solidFill>
                  <a:schemeClr val="lt1"/>
                </a:solidFill>
                <a:latin typeface="Calibri" panose="020F0502020204030204"/>
                <a:ea typeface="Calibri" panose="020F0502020204030204"/>
                <a:cs typeface="Calibri" panose="020F0502020204030204"/>
                <a:sym typeface="Calibri" panose="020F0502020204030204"/>
              </a:rPr>
              <a:t>O</a:t>
            </a:r>
            <a:endParaRPr lang="en-US" sz="11500"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4" name="Google Shape;64;p21" descr="http://www.designofsignage.com/application/symbol/hands/image/600x600/hand-press-button-4.jpg"/>
          <p:cNvPicPr preferRelativeResize="0"/>
          <p:nvPr/>
        </p:nvPicPr>
        <p:blipFill rotWithShape="1">
          <a:blip r:embed="rId4"/>
          <a:srcRect/>
          <a:stretch>
            <a:fill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txBox="1"/>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8" name="Google Shape;68;p22"/>
          <p:cNvSpPr txBox="1"/>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22"/>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p:nvPr>
            <p:ph type="pic" idx="2"/>
          </p:nvPr>
        </p:nvSpPr>
        <p:spPr>
          <a:xfrm>
            <a:off x="2389717" y="612775"/>
            <a:ext cx="7315200" cy="4114800"/>
          </a:xfrm>
          <a:prstGeom prst="rect">
            <a:avLst/>
          </a:prstGeom>
          <a:noFill/>
          <a:ln>
            <a:noFill/>
          </a:ln>
        </p:spPr>
      </p:sp>
      <p:sp>
        <p:nvSpPr>
          <p:cNvPr id="75" name="Google Shape;75;p23"/>
          <p:cNvSpPr txBox="1"/>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76" name="Google Shape;76;p23"/>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4"/>
          <p:cNvSpPr txBox="1"/>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4"/>
          <p:cNvSpPr txBox="1"/>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4"/>
          <p:cNvSpPr txBox="1"/>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4"/>
          <p:cNvSpPr txBox="1"/>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g11a6cc2b9ea_0_0"/>
          <p:cNvSpPr txBox="1"/>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2: Kiểm thử trong vòng đời phát triển phần mềm</a:t>
            </a:r>
            <a:endParaRPr lang="en-US"/>
          </a:p>
        </p:txBody>
      </p:sp>
      <p:sp>
        <p:nvSpPr>
          <p:cNvPr id="111" name="Google Shape;111;g11a6cc2b9ea_0_0"/>
          <p:cNvSpPr txBox="1"/>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panose="020F0502020204030204"/>
              <a:buNone/>
            </a:pPr>
            <a:r>
              <a:rPr lang="en-US"/>
              <a:t>Kiểm thử cơ bản(P1)</a:t>
            </a:r>
            <a:endParaRPr lang="en-US"/>
          </a:p>
        </p:txBody>
      </p:sp>
      <p:pic>
        <p:nvPicPr>
          <p:cNvPr id="112" name="Google Shape;112;g11a6cc2b9ea_0_0"/>
          <p:cNvPicPr preferRelativeResize="0"/>
          <p:nvPr/>
        </p:nvPicPr>
        <p:blipFill rotWithShape="1">
          <a:blip r:embed="rId1"/>
          <a:srcRect/>
          <a:stretch>
            <a:fill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g114c29839a7_1_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76" name="Google Shape;176;g114c29839a7_1_6"/>
          <p:cNvSpPr txBox="1"/>
          <p:nvPr/>
        </p:nvSpPr>
        <p:spPr>
          <a:xfrm>
            <a:off x="617100" y="1548375"/>
            <a:ext cx="11574900" cy="4845900"/>
          </a:xfrm>
          <a:prstGeom prst="rect">
            <a:avLst/>
          </a:prstGeom>
          <a:noFill/>
          <a:ln>
            <a:noFill/>
          </a:ln>
        </p:spPr>
        <p:txBody>
          <a:bodyPr spcFirstLastPara="1" wrap="square" lIns="91425" tIns="45700" rIns="91425" bIns="45700" anchor="t" anchorCtr="0">
            <a:normAutofit/>
          </a:bodyPr>
          <a:lstStyle/>
          <a:p>
            <a:pPr marL="742950" lvl="1" indent="-374650" algn="l" rtl="0">
              <a:spcBef>
                <a:spcPts val="48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Các dự án nhỏ, ngắn hạn.</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74650" algn="l" rtl="0">
              <a:lnSpc>
                <a:spcPct val="115000"/>
              </a:lnSpc>
              <a:spcBef>
                <a:spcPts val="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Các dự án có ít thay đổi về yêu cầu và không có những yêu cầu không rõ ràng.</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7" name="Google Shape;177;g114c29839a7_1_6"/>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Ứng dụng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 calcmode="lin" valueType="num">
                                      <p:cBhvr additive="base">
                                        <p:cTn id="7" dur="1000"/>
                                        <p:tgtEl>
                                          <p:spTgt spid="17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 calcmode="lin" valueType="num">
                                      <p:cBhvr additive="base">
                                        <p:cTn id="12" dur="1000"/>
                                        <p:tgtEl>
                                          <p:spTgt spid="176">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g114c29839a7_1_3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83" name="Google Shape;183;g114c29839a7_1_34"/>
          <p:cNvSpPr txBox="1"/>
          <p:nvPr/>
        </p:nvSpPr>
        <p:spPr>
          <a:xfrm>
            <a:off x="617100" y="1562075"/>
            <a:ext cx="11574900" cy="4845900"/>
          </a:xfrm>
          <a:prstGeom prst="rect">
            <a:avLst/>
          </a:prstGeom>
          <a:noFill/>
          <a:ln>
            <a:noFill/>
          </a:ln>
        </p:spPr>
        <p:txBody>
          <a:bodyPr spcFirstLastPara="1" wrap="square" lIns="91425" tIns="45700" rIns="91425" bIns="45700" anchor="t" anchorCtr="0">
            <a:normAutofit/>
          </a:bodyPr>
          <a:lstStyle/>
          <a:p>
            <a:pPr marL="742950" lvl="1" indent="-368300" algn="l" rtl="0">
              <a:lnSpc>
                <a:spcPct val="115000"/>
              </a:lnSpc>
              <a:spcBef>
                <a:spcPts val="70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Dễ sử dụng, dễ tiếp cận, dễ quản lý.</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Sản phẩm phát triển theo các giai đoạn được xác định rõ ràng.</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Xác nhận ở từng giai đoạn, đảm bảo phát hiện sớm các lỗi.</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4" name="Google Shape;184;g114c29839a7_1_34"/>
          <p:cNvSpPr txBox="1"/>
          <p:nvPr/>
        </p:nvSpPr>
        <p:spPr>
          <a:xfrm>
            <a:off x="613350" y="762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điểm</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 calcmode="lin" valueType="num">
                                      <p:cBhvr additive="base">
                                        <p:cTn id="7" dur="1000"/>
                                        <p:tgtEl>
                                          <p:spTgt spid="18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 calcmode="lin" valueType="num">
                                      <p:cBhvr additive="base">
                                        <p:cTn id="12" dur="1000"/>
                                        <p:tgtEl>
                                          <p:spTgt spid="18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 calcmode="lin" valueType="num">
                                      <p:cBhvr additive="base">
                                        <p:cTn id="17" dur="1000"/>
                                        <p:tgtEl>
                                          <p:spTgt spid="183">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g114c29839a7_1_4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90" name="Google Shape;190;g114c29839a7_1_40"/>
          <p:cNvSpPr txBox="1"/>
          <p:nvPr/>
        </p:nvSpPr>
        <p:spPr>
          <a:xfrm>
            <a:off x="617100" y="1543500"/>
            <a:ext cx="10965300" cy="4845900"/>
          </a:xfrm>
          <a:prstGeom prst="rect">
            <a:avLst/>
          </a:prstGeom>
          <a:noFill/>
          <a:ln>
            <a:noFill/>
          </a:ln>
        </p:spPr>
        <p:txBody>
          <a:bodyPr spcFirstLastPara="1" wrap="square" lIns="91425" tIns="45700" rIns="91425" bIns="45700" anchor="t" anchorCtr="0">
            <a:noAutofit/>
          </a:bodyPr>
          <a:lstStyle/>
          <a:p>
            <a:pPr marL="742950" lvl="1" indent="-368300" algn="l" rtl="0">
              <a:lnSpc>
                <a:spcPct val="115000"/>
              </a:lnSpc>
              <a:spcBef>
                <a:spcPts val="70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Ít linh hoạt, phạm vi điều chỉnh hạn chế.</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Rất khó để đo lường sự phát triển trong từng giai đoạn.</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Mô hình không thích hợp với những dự án dài, đang diễn ra, hay những dự án phức tạp, có nhiều thay đổi về yêu cầu trong vòng đời phát triển.</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Khó quay lại khi giai đoạn nào đó đã kết thúc.</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1" name="Google Shape;191;g114c29839a7_1_40"/>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 điểm</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 calcmode="lin" valueType="num">
                                      <p:cBhvr additive="base">
                                        <p:cTn id="7" dur="1000"/>
                                        <p:tgtEl>
                                          <p:spTgt spid="19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 calcmode="lin" valueType="num">
                                      <p:cBhvr additive="base">
                                        <p:cTn id="12" dur="1000"/>
                                        <p:tgtEl>
                                          <p:spTgt spid="190">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90">
                                            <p:txEl>
                                              <p:pRg st="2" end="2"/>
                                            </p:txEl>
                                          </p:spTgt>
                                        </p:tgtEl>
                                        <p:attrNameLst>
                                          <p:attrName>style.visibility</p:attrName>
                                        </p:attrNameLst>
                                      </p:cBhvr>
                                      <p:to>
                                        <p:strVal val="visible"/>
                                      </p:to>
                                    </p:set>
                                    <p:anim calcmode="lin" valueType="num">
                                      <p:cBhvr additive="base">
                                        <p:cTn id="17" dur="1000"/>
                                        <p:tgtEl>
                                          <p:spTgt spid="190">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90">
                                            <p:txEl>
                                              <p:pRg st="3" end="3"/>
                                            </p:txEl>
                                          </p:spTgt>
                                        </p:tgtEl>
                                        <p:attrNameLst>
                                          <p:attrName>style.visibility</p:attrName>
                                        </p:attrNameLst>
                                      </p:cBhvr>
                                      <p:to>
                                        <p:strVal val="visible"/>
                                      </p:to>
                                    </p:set>
                                    <p:anim calcmode="lin" valueType="num">
                                      <p:cBhvr additive="base">
                                        <p:cTn id="22" dur="1000"/>
                                        <p:tgtEl>
                                          <p:spTgt spid="190">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g114ebc8dc41_0_72"/>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chữ v</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197" name="Google Shape;197;g114ebc8dc41_0_7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g114c29839a7_1_4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03" name="Google Shape;203;g114c29839a7_1_47"/>
          <p:cNvSpPr txBox="1"/>
          <p:nvPr/>
        </p:nvSpPr>
        <p:spPr>
          <a:xfrm>
            <a:off x="488225" y="1432250"/>
            <a:ext cx="11094000" cy="5156400"/>
          </a:xfrm>
          <a:prstGeom prst="rect">
            <a:avLst/>
          </a:prstGeom>
          <a:noFill/>
          <a:ln>
            <a:noFill/>
          </a:ln>
        </p:spPr>
        <p:txBody>
          <a:bodyPr spcFirstLastPara="1" wrap="square" lIns="91425" tIns="45700" rIns="91425" bIns="45700" anchor="t" anchorCtr="0">
            <a:noAutofit/>
          </a:bodyPr>
          <a:lstStyle/>
          <a:p>
            <a:pPr marL="742950" lvl="1" indent="-336550" algn="l" rtl="0">
              <a:spcBef>
                <a:spcPts val="480"/>
              </a:spcBef>
              <a:spcAft>
                <a:spcPts val="0"/>
              </a:spcAft>
              <a:buClr>
                <a:srgbClr val="FF5A33"/>
              </a:buClr>
              <a:buSzPts val="3200"/>
              <a:buFont typeface="Quattrocento Sans" panose="020B0502050000020003"/>
              <a:buChar char="❖"/>
            </a:pPr>
            <a:r>
              <a:rPr lang="en-US" sz="32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Một trong những hạn chế lớn nhất của mô hình phát triển phần mềm tuần tự là: Các khiếm khuyết được tìm thấy rất chậm trong quá trình phát triển vì kiểm thử được thực hiện vào cuối chu kỳ phát triển. Để khắc phục vấn đề này, một mô hình phát triển mới được giới thiệu gọi là "Mô hình V".</a:t>
            </a:r>
            <a:endParaRPr sz="32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spcBef>
                <a:spcPts val="480"/>
              </a:spcBef>
              <a:spcAft>
                <a:spcPts val="0"/>
              </a:spcAft>
              <a:buClr>
                <a:srgbClr val="FF5A33"/>
              </a:buClr>
              <a:buSzPts val="3200"/>
              <a:buFont typeface="Quattrocento Sans" panose="020B0502050000020003"/>
              <a:buChar char="❖"/>
            </a:pPr>
            <a:r>
              <a:rPr lang="en-US" sz="32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Trong mô hình V, các hoạt động phát triển và đảm bảo chất lượng được thực hiện đồng thời. Không có pha rời rạc và kiểm thử được bắt đầu ngay từ giai đoạn lấy yêu cầu. Các hoạt động xác minh và xác nhận đi liền với nhau. Để hiểu mô hình V, chúng ta hãy nhìn vào hình dưới đây:</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4" name="Google Shape;204;g114c29839a7_1_47"/>
          <p:cNvSpPr txBox="1"/>
          <p:nvPr/>
        </p:nvSpPr>
        <p:spPr>
          <a:xfrm>
            <a:off x="571950" y="762138"/>
            <a:ext cx="110481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 calcmode="lin" valueType="num">
                                      <p:cBhvr additive="base">
                                        <p:cTn id="7" dur="1000"/>
                                        <p:tgtEl>
                                          <p:spTgt spid="20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3">
                                            <p:txEl>
                                              <p:pRg st="1" end="1"/>
                                            </p:txEl>
                                          </p:spTgt>
                                        </p:tgtEl>
                                        <p:attrNameLst>
                                          <p:attrName>style.visibility</p:attrName>
                                        </p:attrNameLst>
                                      </p:cBhvr>
                                      <p:to>
                                        <p:strVal val="visible"/>
                                      </p:to>
                                    </p:set>
                                    <p:anim calcmode="lin" valueType="num">
                                      <p:cBhvr additive="base">
                                        <p:cTn id="12" dur="1000"/>
                                        <p:tgtEl>
                                          <p:spTgt spid="20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g1092294d3ad_0_26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t>
            </a:r>
            <a:r>
              <a:rPr lang="en-US"/>
              <a:t>chữ v</a:t>
            </a:r>
            <a:endParaRPr lang="en-US"/>
          </a:p>
        </p:txBody>
      </p:sp>
      <p:sp>
        <p:nvSpPr>
          <p:cNvPr id="210" name="Google Shape;210;g1092294d3ad_0_264"/>
          <p:cNvSpPr txBox="1"/>
          <p:nvPr>
            <p:ph type="body" idx="1"/>
          </p:nvPr>
        </p:nvSpPr>
        <p:spPr>
          <a:xfrm>
            <a:off x="609600" y="1535300"/>
            <a:ext cx="10972800" cy="4941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sz="4000"/>
          </a:p>
          <a:p>
            <a:pPr marL="742950" lvl="0" indent="0" algn="l" rtl="0">
              <a:spcBef>
                <a:spcPts val="560"/>
              </a:spcBef>
              <a:spcAft>
                <a:spcPts val="0"/>
              </a:spcAft>
              <a:buNone/>
            </a:pPr>
            <a:endParaRPr>
              <a:solidFill>
                <a:srgbClr val="333333"/>
              </a:solidFill>
              <a:highlight>
                <a:srgbClr val="FFFFFF"/>
              </a:highlight>
            </a:endParaRPr>
          </a:p>
          <a:p>
            <a:pPr marL="342900" lvl="0" indent="-165100" algn="l" rtl="0">
              <a:spcBef>
                <a:spcPts val="0"/>
              </a:spcBef>
              <a:spcAft>
                <a:spcPts val="0"/>
              </a:spcAft>
              <a:buClr>
                <a:srgbClr val="FF5A33"/>
              </a:buClr>
              <a:buSzPts val="2800"/>
              <a:buFont typeface="Noto Sans Symbols"/>
              <a:buNone/>
            </a:pPr>
            <a:endParaRPr i="1"/>
          </a:p>
        </p:txBody>
      </p:sp>
      <p:sp>
        <p:nvSpPr>
          <p:cNvPr id="211" name="Google Shape;211;g1092294d3ad_0_264"/>
          <p:cNvSpPr txBox="1"/>
          <p:nvPr/>
        </p:nvSpPr>
        <p:spPr>
          <a:xfrm>
            <a:off x="609600" y="862613"/>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Sơ đồ mô hình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chữ V</a:t>
            </a:r>
            <a:endParaRPr sz="4000">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12" name="Google Shape;212;g1092294d3ad_0_264"/>
          <p:cNvPicPr preferRelativeResize="0"/>
          <p:nvPr/>
        </p:nvPicPr>
        <p:blipFill>
          <a:blip r:embed="rId1"/>
          <a:stretch>
            <a:fillRect/>
          </a:stretch>
        </p:blipFill>
        <p:spPr>
          <a:xfrm>
            <a:off x="2377890" y="1535300"/>
            <a:ext cx="6898535" cy="4941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1000"/>
                                        <p:tgtEl>
                                          <p:spTgt spid="210"/>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g11a6cc2b9ea_0_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18" name="Google Shape;218;g11a6cc2b9ea_0_9"/>
          <p:cNvSpPr txBox="1"/>
          <p:nvPr/>
        </p:nvSpPr>
        <p:spPr>
          <a:xfrm>
            <a:off x="533350" y="1469050"/>
            <a:ext cx="11049000" cy="53238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700"/>
              </a:spcBef>
              <a:spcAft>
                <a:spcPts val="0"/>
              </a:spcAft>
              <a:buClr>
                <a:srgbClr val="FF5A33"/>
              </a:buClr>
              <a:buSzPts val="3000"/>
              <a:buFont typeface="Quattrocento Sans" panose="020B0502050000020003"/>
              <a:buChar char="❖"/>
            </a:pP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Phân tích yêu cầu / </a:t>
            </a: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Requirement Analysis: </a:t>
            </a:r>
            <a:r>
              <a:rPr lang="en-US"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Trong giai đoạn này các yêu cầu được thu thập, phân tích và nghiên cứu. Ở giai đoạn này việc hệ thống chạy như thế nào không quan trọng, quan trọng là hệ thống có những chức năng gì. Thảo luận, đánh giá và xem xét cần được thực hiện để có mục tiêu rõ ràng.</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04800" algn="l" rtl="0">
              <a:lnSpc>
                <a:spcPct val="115000"/>
              </a:lnSpc>
              <a:spcBef>
                <a:spcPts val="0"/>
              </a:spcBef>
              <a:spcAft>
                <a:spcPts val="0"/>
              </a:spcAft>
              <a:buClr>
                <a:srgbClr val="FF5A33"/>
              </a:buClr>
              <a:buSzPts val="3000"/>
              <a:buFont typeface="Quattrocento Sans" panose="020B0502050000020003"/>
              <a:buChar char="➢"/>
            </a:pPr>
            <a:r>
              <a:rPr lang="en-US" sz="30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Hoạt động xác minh: Đánh giá yêu cầu (Requirements review).</a:t>
            </a:r>
            <a:endParaRPr sz="30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04800" algn="l" rtl="0">
              <a:lnSpc>
                <a:spcPct val="115000"/>
              </a:lnSpc>
              <a:spcBef>
                <a:spcPts val="0"/>
              </a:spcBef>
              <a:spcAft>
                <a:spcPts val="0"/>
              </a:spcAft>
              <a:buClr>
                <a:srgbClr val="FF5A33"/>
              </a:buClr>
              <a:buSzPts val="3000"/>
              <a:buFont typeface="Quattrocento Sans" panose="020B0502050000020003"/>
              <a:buChar char="➢"/>
            </a:pPr>
            <a:r>
              <a:rPr lang="en-US" sz="30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Hoạt động xác nhận: Tạo test case UAT (User acceptance test- kiểm thử chấp nhận) = Đầu ra cần có: Tài liệu hiểu về yêu cầu, UAT test case.</a:t>
            </a:r>
            <a:endParaRPr sz="30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9" name="Google Shape;219;g11a6cc2b9ea_0_9"/>
          <p:cNvSpPr txBox="1"/>
          <p:nvPr/>
        </p:nvSpPr>
        <p:spPr>
          <a:xfrm>
            <a:off x="617100" y="831713"/>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bên trái mô hình 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 calcmode="lin" valueType="num">
                                      <p:cBhvr additive="base">
                                        <p:cTn id="7" dur="1000"/>
                                        <p:tgtEl>
                                          <p:spTgt spid="21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8">
                                            <p:txEl>
                                              <p:pRg st="1" end="1"/>
                                            </p:txEl>
                                          </p:spTgt>
                                        </p:tgtEl>
                                        <p:attrNameLst>
                                          <p:attrName>style.visibility</p:attrName>
                                        </p:attrNameLst>
                                      </p:cBhvr>
                                      <p:to>
                                        <p:strVal val="visible"/>
                                      </p:to>
                                    </p:set>
                                    <p:anim calcmode="lin" valueType="num">
                                      <p:cBhvr additive="base">
                                        <p:cTn id="12" dur="1000"/>
                                        <p:tgtEl>
                                          <p:spTgt spid="21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18">
                                            <p:txEl>
                                              <p:pRg st="2" end="2"/>
                                            </p:txEl>
                                          </p:spTgt>
                                        </p:tgtEl>
                                        <p:attrNameLst>
                                          <p:attrName>style.visibility</p:attrName>
                                        </p:attrNameLst>
                                      </p:cBhvr>
                                      <p:to>
                                        <p:strVal val="visible"/>
                                      </p:to>
                                    </p:set>
                                    <p:anim calcmode="lin" valueType="num">
                                      <p:cBhvr additive="base">
                                        <p:cTn id="17" dur="1000"/>
                                        <p:tgtEl>
                                          <p:spTgt spid="218">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g114c29839a7_1_5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25" name="Google Shape;225;g114c29839a7_1_54"/>
          <p:cNvSpPr txBox="1"/>
          <p:nvPr/>
        </p:nvSpPr>
        <p:spPr>
          <a:xfrm>
            <a:off x="232650" y="808675"/>
            <a:ext cx="11349600" cy="5960700"/>
          </a:xfrm>
          <a:prstGeom prst="rect">
            <a:avLst/>
          </a:prstGeom>
          <a:noFill/>
          <a:ln>
            <a:noFill/>
          </a:ln>
        </p:spPr>
        <p:txBody>
          <a:bodyPr spcFirstLastPara="1" wrap="square" lIns="91425" tIns="45700" rIns="91425" bIns="45700" anchor="t" anchorCtr="0">
            <a:noAutofit/>
          </a:bodyPr>
          <a:lstStyle/>
          <a:p>
            <a:pPr marL="742950" lvl="1" indent="-330200" algn="l" rtl="0">
              <a:lnSpc>
                <a:spcPct val="115000"/>
              </a:lnSpc>
              <a:spcBef>
                <a:spcPts val="700"/>
              </a:spcBef>
              <a:spcAft>
                <a:spcPts val="0"/>
              </a:spcAft>
              <a:buClr>
                <a:srgbClr val="FF5A33"/>
              </a:buClr>
              <a:buSzPts val="3100"/>
              <a:buFont typeface="Quattrocento Sans" panose="020B0502050000020003"/>
              <a:buChar char="❖"/>
            </a:pPr>
            <a:r>
              <a:rPr lang="en-US" sz="31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Yêu cầu hệ thống / High level design</a:t>
            </a:r>
            <a:r>
              <a:rPr lang="en-US" sz="31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a:t>
            </a:r>
            <a:r>
              <a:rPr lang="en-US"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high level design của phần mềm được xây dựng. Nhóm sẽ nghiên cứu và điều tra về các yêu cầu có thể được thực hiện như thế nào. Tính khả thi về mặt kỹ thuật của yêu cầu cũng được tìm hiểu. Nhóm cũng tìm hiểu về các mô-đun sẽ được tạo / phụ thuộc, nhu cầu phần cứng / phần mềm.</a:t>
            </a:r>
            <a:endParaRPr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Hoạt động xác minh: Đánh giá thiết kế (Design reviews)</a:t>
            </a:r>
            <a:endParaRPr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Hoạt động xác nhận: Tạo test plan và test case, tạo ma trận truy vết (traceability metric)</a:t>
            </a:r>
            <a:endParaRPr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Đầu ra cần có: System test cases, Feasibility reports, System test plan, tài liệu về yêu cầu phần cứng….</a:t>
            </a:r>
            <a:endParaRPr sz="31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 calcmode="lin" valueType="num">
                                      <p:cBhvr additive="base">
                                        <p:cTn id="7" dur="1000"/>
                                        <p:tgtEl>
                                          <p:spTgt spid="22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 calcmode="lin" valueType="num">
                                      <p:cBhvr additive="base">
                                        <p:cTn id="12" dur="1000"/>
                                        <p:tgtEl>
                                          <p:spTgt spid="22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5">
                                            <p:txEl>
                                              <p:pRg st="2" end="2"/>
                                            </p:txEl>
                                          </p:spTgt>
                                        </p:tgtEl>
                                        <p:attrNameLst>
                                          <p:attrName>style.visibility</p:attrName>
                                        </p:attrNameLst>
                                      </p:cBhvr>
                                      <p:to>
                                        <p:strVal val="visible"/>
                                      </p:to>
                                    </p:set>
                                    <p:anim calcmode="lin" valueType="num">
                                      <p:cBhvr additive="base">
                                        <p:cTn id="17" dur="1000"/>
                                        <p:tgtEl>
                                          <p:spTgt spid="22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25">
                                            <p:txEl>
                                              <p:pRg st="3" end="3"/>
                                            </p:txEl>
                                          </p:spTgt>
                                        </p:tgtEl>
                                        <p:attrNameLst>
                                          <p:attrName>style.visibility</p:attrName>
                                        </p:attrNameLst>
                                      </p:cBhvr>
                                      <p:to>
                                        <p:strVal val="visible"/>
                                      </p:to>
                                    </p:set>
                                    <p:anim calcmode="lin" valueType="num">
                                      <p:cBhvr additive="base">
                                        <p:cTn id="22" dur="1000"/>
                                        <p:tgtEl>
                                          <p:spTgt spid="225">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g114c29839a7_1_6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31" name="Google Shape;231;g114c29839a7_1_63"/>
          <p:cNvSpPr txBox="1"/>
          <p:nvPr/>
        </p:nvSpPr>
        <p:spPr>
          <a:xfrm>
            <a:off x="570575" y="850800"/>
            <a:ext cx="11011800" cy="59235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700"/>
              </a:spcBef>
              <a:spcAft>
                <a:spcPts val="0"/>
              </a:spcAft>
              <a:buClr>
                <a:srgbClr val="FF5A33"/>
              </a:buClr>
              <a:buSzPts val="3000"/>
              <a:buFont typeface="Quattrocento Sans" panose="020B0502050000020003"/>
              <a:buChar char="❖"/>
            </a:pP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Thiết kế kiến trúc/ </a:t>
            </a: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Architectural</a:t>
            </a: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Design</a:t>
            </a:r>
            <a:r>
              <a:rPr lang="en-US" sz="30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a:t>
            </a:r>
            <a:r>
              <a:rPr lang="en-US" sz="30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dựa trên thiết kế mức cao, kiến trúc phần mềm được tạo ra. Các mô-đun, mối quan hệ và sự phụ thuộc của họ, sơ đồ kiến trúc, bảng cơ sở dữ liệu, chi tiết về công nghệ đều được hoàn tất trong giai đoạn này</a:t>
            </a:r>
            <a:r>
              <a:rPr lang="en-US"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04800" algn="l" rtl="0">
              <a:lnSpc>
                <a:spcPct val="115000"/>
              </a:lnSpc>
              <a:spcBef>
                <a:spcPts val="0"/>
              </a:spcBef>
              <a:spcAft>
                <a:spcPts val="0"/>
              </a:spcAft>
              <a:buClr>
                <a:srgbClr val="FF5A33"/>
              </a:buClr>
              <a:buSzPts val="3000"/>
              <a:buFont typeface="Quattrocento Sans" panose="020B0502050000020003"/>
              <a:buChar char="➢"/>
            </a:pPr>
            <a:r>
              <a:rPr lang="en-US"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minh: Đánh giá thiết kế</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04800" algn="l" rtl="0">
              <a:lnSpc>
                <a:spcPct val="115000"/>
              </a:lnSpc>
              <a:spcBef>
                <a:spcPts val="0"/>
              </a:spcBef>
              <a:spcAft>
                <a:spcPts val="0"/>
              </a:spcAft>
              <a:buClr>
                <a:srgbClr val="FF5A33"/>
              </a:buClr>
              <a:buSzPts val="3000"/>
              <a:buFont typeface="Quattrocento Sans" panose="020B0502050000020003"/>
              <a:buChar char="➢"/>
            </a:pPr>
            <a:r>
              <a:rPr lang="en-US"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nhận: Kế hoạch thử nghiệm tích hợp và các trường hợp thử nghiệm.</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04800" algn="l" rtl="0">
              <a:lnSpc>
                <a:spcPct val="115000"/>
              </a:lnSpc>
              <a:spcBef>
                <a:spcPts val="0"/>
              </a:spcBef>
              <a:spcAft>
                <a:spcPts val="0"/>
              </a:spcAft>
              <a:buClr>
                <a:srgbClr val="FF5A33"/>
              </a:buClr>
              <a:buSzPts val="3000"/>
              <a:buFont typeface="Quattrocento Sans" panose="020B0502050000020003"/>
              <a:buChar char="➢"/>
            </a:pPr>
            <a:r>
              <a:rPr lang="en-US"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Đầu ra cần có: Tài liệu thiết kế, Kế hoạch kiểm thử tích hợp và các trường hợp thử nghiệm, Thiết kế bảng cơ sở dữ liệu,…</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 calcmode="lin" valueType="num">
                                      <p:cBhvr additive="base">
                                        <p:cTn id="7" dur="1000"/>
                                        <p:tgtEl>
                                          <p:spTgt spid="23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1">
                                            <p:txEl>
                                              <p:pRg st="1" end="1"/>
                                            </p:txEl>
                                          </p:spTgt>
                                        </p:tgtEl>
                                        <p:attrNameLst>
                                          <p:attrName>style.visibility</p:attrName>
                                        </p:attrNameLst>
                                      </p:cBhvr>
                                      <p:to>
                                        <p:strVal val="visible"/>
                                      </p:to>
                                    </p:set>
                                    <p:anim calcmode="lin" valueType="num">
                                      <p:cBhvr additive="base">
                                        <p:cTn id="12" dur="1000"/>
                                        <p:tgtEl>
                                          <p:spTgt spid="23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anim calcmode="lin" valueType="num">
                                      <p:cBhvr additive="base">
                                        <p:cTn id="17" dur="1000"/>
                                        <p:tgtEl>
                                          <p:spTgt spid="231">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1">
                                            <p:txEl>
                                              <p:pRg st="3" end="3"/>
                                            </p:txEl>
                                          </p:spTgt>
                                        </p:tgtEl>
                                        <p:attrNameLst>
                                          <p:attrName>style.visibility</p:attrName>
                                        </p:attrNameLst>
                                      </p:cBhvr>
                                      <p:to>
                                        <p:strVal val="visible"/>
                                      </p:to>
                                    </p:set>
                                    <p:anim calcmode="lin" valueType="num">
                                      <p:cBhvr additive="base">
                                        <p:cTn id="22" dur="1000"/>
                                        <p:tgtEl>
                                          <p:spTgt spid="231">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g11a6cc2b9ea_0_2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37" name="Google Shape;237;g11a6cc2b9ea_0_23"/>
          <p:cNvSpPr txBox="1"/>
          <p:nvPr/>
        </p:nvSpPr>
        <p:spPr>
          <a:xfrm>
            <a:off x="590100" y="934500"/>
            <a:ext cx="11011800" cy="55977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panose="020B0502050000020003"/>
              <a:buChar char="❖"/>
            </a:pPr>
            <a:r>
              <a:rPr lang="en-US" sz="35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Thiết kế mô đun</a:t>
            </a:r>
            <a:r>
              <a:rPr lang="en-US" sz="35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Module Design: </a:t>
            </a:r>
            <a:r>
              <a:rPr lang="en-US" sz="35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mỗi mô-đun hoặc các thành phần phần mềm đều được thiết kế riêng. Các method, class, giao diện, các kiểu dữ liệu vv đều được hoàn tất trong giai đoạn này.</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minh: Đánh giá thiết kế</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nhận: Tạo và xem xét các trường hợp kiểm tra đơn vị.</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Đầu ra cần có: Các đơn vị kiểm tra đơn vị</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 calcmode="lin" valueType="num">
                                      <p:cBhvr additive="base">
                                        <p:cTn id="7" dur="1000"/>
                                        <p:tgtEl>
                                          <p:spTgt spid="23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 calcmode="lin" valueType="num">
                                      <p:cBhvr additive="base">
                                        <p:cTn id="12" dur="1000"/>
                                        <p:tgtEl>
                                          <p:spTgt spid="237">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 calcmode="lin" valueType="num">
                                      <p:cBhvr additive="base">
                                        <p:cTn id="17" dur="1000"/>
                                        <p:tgtEl>
                                          <p:spTgt spid="237">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7">
                                            <p:txEl>
                                              <p:pRg st="3" end="3"/>
                                            </p:txEl>
                                          </p:spTgt>
                                        </p:tgtEl>
                                        <p:attrNameLst>
                                          <p:attrName>style.visibility</p:attrName>
                                        </p:attrNameLst>
                                      </p:cBhvr>
                                      <p:to>
                                        <p:strVal val="visible"/>
                                      </p:to>
                                    </p:set>
                                    <p:anim calcmode="lin" valueType="num">
                                      <p:cBhvr additive="base">
                                        <p:cTn id="22" dur="1000"/>
                                        <p:tgtEl>
                                          <p:spTgt spid="237">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g1092294d3ad_0_10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Nội dung</a:t>
            </a:r>
            <a:endParaRPr lang="en-US"/>
          </a:p>
        </p:txBody>
      </p:sp>
      <p:sp>
        <p:nvSpPr>
          <p:cNvPr id="118" name="Google Shape;118;g1092294d3ad_0_107"/>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p>
        </p:txBody>
      </p:sp>
      <p:pic>
        <p:nvPicPr>
          <p:cNvPr id="119" name="Google Shape;119;g1092294d3ad_0_107" descr="D:\Pictures\PNG\present.png"/>
          <p:cNvPicPr preferRelativeResize="0"/>
          <p:nvPr/>
        </p:nvPicPr>
        <p:blipFill rotWithShape="1">
          <a:blip r:embed="rId1"/>
          <a:srcRect/>
          <a:stretch>
            <a:fillRect/>
          </a:stretch>
        </p:blipFill>
        <p:spPr>
          <a:xfrm flipH="1">
            <a:off x="9268820" y="1017269"/>
            <a:ext cx="2313580" cy="5356860"/>
          </a:xfrm>
          <a:prstGeom prst="rect">
            <a:avLst/>
          </a:prstGeom>
          <a:noFill/>
          <a:ln>
            <a:noFill/>
          </a:ln>
        </p:spPr>
      </p:pic>
      <p:sp>
        <p:nvSpPr>
          <p:cNvPr id="120" name="Google Shape;120;g1092294d3ad_0_10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1" name="Google Shape;121;g1092294d3ad_0_10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22" name="Google Shape;122;g1092294d3ad_0_107"/>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000"/>
              <a:buFont typeface="Arial" panose="020B0604020202020204"/>
              <a:buChar char="•"/>
            </a:pPr>
            <a:r>
              <a:rPr lang="en-US" sz="3000">
                <a:latin typeface="Calibri" panose="020F0502020204030204"/>
                <a:ea typeface="Calibri" panose="020F0502020204030204"/>
                <a:cs typeface="Calibri" panose="020F0502020204030204"/>
                <a:sym typeface="Calibri" panose="020F0502020204030204"/>
              </a:rPr>
              <a:t>Mô hình phát triển tuần tự </a:t>
            </a:r>
            <a:endParaRPr sz="3000">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rgbClr val="000000"/>
              </a:buClr>
              <a:buSzPts val="3000"/>
              <a:buFont typeface="Arial" panose="020B0604020202020204"/>
              <a:buChar char="•"/>
            </a:pPr>
            <a:r>
              <a:rPr lang="en-US" sz="3000">
                <a:solidFill>
                  <a:schemeClr val="dk1"/>
                </a:solidFill>
              </a:rPr>
              <a:t>Mô hình phát triển lặp lại-gia tăng</a:t>
            </a:r>
            <a:endParaRPr sz="3000">
              <a:solidFill>
                <a:schemeClr val="dk1"/>
              </a:solidFill>
            </a:endParaRPr>
          </a:p>
          <a:p>
            <a:pPr marL="342900" marR="0" lvl="0" indent="-342900" algn="l" rtl="0">
              <a:spcBef>
                <a:spcPts val="0"/>
              </a:spcBef>
              <a:spcAft>
                <a:spcPts val="0"/>
              </a:spcAft>
              <a:buSzPts val="3000"/>
              <a:buFont typeface="Calibri" panose="020F0502020204030204"/>
              <a:buChar char="•"/>
            </a:pPr>
            <a:r>
              <a:rPr lang="en-US" sz="3000">
                <a:solidFill>
                  <a:schemeClr val="dk1"/>
                </a:solidFill>
              </a:rPr>
              <a:t>Mô hình Scrum</a:t>
            </a:r>
            <a:endParaRPr sz="3000">
              <a:solidFill>
                <a:schemeClr val="dk1"/>
              </a:solidFill>
            </a:endParaRPr>
          </a:p>
        </p:txBody>
      </p:sp>
      <p:sp>
        <p:nvSpPr>
          <p:cNvPr id="123" name="Google Shape;123;g1092294d3ad_0_10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g11a6cc2b9ea_0_3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43" name="Google Shape;243;g11a6cc2b9ea_0_31"/>
          <p:cNvSpPr txBox="1"/>
          <p:nvPr/>
        </p:nvSpPr>
        <p:spPr>
          <a:xfrm>
            <a:off x="570575" y="850800"/>
            <a:ext cx="11011800" cy="59235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panose="020B0502050000020003"/>
              <a:buChar char="❖"/>
            </a:pPr>
            <a:r>
              <a:rPr lang="en-US" sz="35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Code</a:t>
            </a:r>
            <a:r>
              <a:rPr lang="en-US" sz="35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a:t>
            </a:r>
            <a:r>
              <a:rPr lang="en-US" sz="35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cần thực hiện.</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minh: Xem xét mã, kiểm tra các trường hợp kiểm tra</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xác nhận: Tạo các trường hợp kiểm tra chức năng.</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655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Đầu ra cần có: các trường hợp thử nghiệm, danh sách kiểm tra xem lại.</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anim calcmode="lin" valueType="num">
                                      <p:cBhvr additive="base">
                                        <p:cTn id="7" dur="1000"/>
                                        <p:tgtEl>
                                          <p:spTgt spid="24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3">
                                            <p:txEl>
                                              <p:pRg st="1" end="1"/>
                                            </p:txEl>
                                          </p:spTgt>
                                        </p:tgtEl>
                                        <p:attrNameLst>
                                          <p:attrName>style.visibility</p:attrName>
                                        </p:attrNameLst>
                                      </p:cBhvr>
                                      <p:to>
                                        <p:strVal val="visible"/>
                                      </p:to>
                                    </p:set>
                                    <p:anim calcmode="lin" valueType="num">
                                      <p:cBhvr additive="base">
                                        <p:cTn id="12" dur="1000"/>
                                        <p:tgtEl>
                                          <p:spTgt spid="24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43">
                                            <p:txEl>
                                              <p:pRg st="2" end="2"/>
                                            </p:txEl>
                                          </p:spTgt>
                                        </p:tgtEl>
                                        <p:attrNameLst>
                                          <p:attrName>style.visibility</p:attrName>
                                        </p:attrNameLst>
                                      </p:cBhvr>
                                      <p:to>
                                        <p:strVal val="visible"/>
                                      </p:to>
                                    </p:set>
                                    <p:anim calcmode="lin" valueType="num">
                                      <p:cBhvr additive="base">
                                        <p:cTn id="17" dur="1000"/>
                                        <p:tgtEl>
                                          <p:spTgt spid="243">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43">
                                            <p:txEl>
                                              <p:pRg st="3" end="3"/>
                                            </p:txEl>
                                          </p:spTgt>
                                        </p:tgtEl>
                                        <p:attrNameLst>
                                          <p:attrName>style.visibility</p:attrName>
                                        </p:attrNameLst>
                                      </p:cBhvr>
                                      <p:to>
                                        <p:strVal val="visible"/>
                                      </p:to>
                                    </p:set>
                                    <p:anim calcmode="lin" valueType="num">
                                      <p:cBhvr additive="base">
                                        <p:cTn id="22" dur="1000"/>
                                        <p:tgtEl>
                                          <p:spTgt spid="243">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g114c29839a7_1_7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49" name="Google Shape;249;g114c29839a7_1_71"/>
          <p:cNvSpPr txBox="1"/>
          <p:nvPr/>
        </p:nvSpPr>
        <p:spPr>
          <a:xfrm>
            <a:off x="617100" y="1478350"/>
            <a:ext cx="10965300" cy="51564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700"/>
              </a:spcBef>
              <a:spcAft>
                <a:spcPts val="0"/>
              </a:spcAft>
              <a:buClr>
                <a:srgbClr val="FF5A33"/>
              </a:buClr>
              <a:buSzPts val="3400"/>
              <a:buFont typeface="Quattrocento Sans" panose="020B0502050000020003"/>
              <a:buChar char="❖"/>
            </a:pPr>
            <a:r>
              <a:rPr lang="en-US" sz="34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Unit Testing</a:t>
            </a:r>
            <a:r>
              <a:rPr lang="en-US" sz="34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a:t>
            </a:r>
            <a:r>
              <a:rPr lang="en-US" sz="34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tất cả unit test case đã được tạo ra trong giai đoạn thiết kế cấp thấp sẽ được thực hiện</a:t>
            </a: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lnSpc>
                <a:spcPct val="115000"/>
              </a:lnSpc>
              <a:spcBef>
                <a:spcPts val="0"/>
              </a:spcBef>
              <a:spcAft>
                <a:spcPts val="0"/>
              </a:spcAft>
              <a:buClr>
                <a:srgbClr val="FF5A33"/>
              </a:buClr>
              <a:buSzPts val="3400"/>
              <a:buFont typeface="Quattrocento Sans" panose="020B0502050000020003"/>
              <a:buChar char="❖"/>
            </a:pPr>
            <a:r>
              <a:rPr lang="en-US" sz="34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Integration Testing</a:t>
            </a:r>
            <a:r>
              <a:rPr lang="en-US" sz="34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a:t>
            </a:r>
            <a:r>
              <a:rPr lang="en-US" sz="34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Trong giai đoạn này các trường hợp kiểm thử tích hợp được thực hiện đã được tạo ra trong giai đoạn thiết kế kiến trúc. Trong trường hợp có bất kỳ dị thường, bug được ghi lại và theo dõi.</a:t>
            </a:r>
            <a:endParaRPr sz="34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0" name="Google Shape;250;g114c29839a7_1_71"/>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bên phải mô hình 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anim calcmode="lin" valueType="num">
                                      <p:cBhvr additive="base">
                                        <p:cTn id="7" dur="1000"/>
                                        <p:tgtEl>
                                          <p:spTgt spid="24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9">
                                            <p:txEl>
                                              <p:pRg st="1" end="1"/>
                                            </p:txEl>
                                          </p:spTgt>
                                        </p:tgtEl>
                                        <p:attrNameLst>
                                          <p:attrName>style.visibility</p:attrName>
                                        </p:attrNameLst>
                                      </p:cBhvr>
                                      <p:to>
                                        <p:strVal val="visible"/>
                                      </p:to>
                                    </p:set>
                                    <p:anim calcmode="lin" valueType="num">
                                      <p:cBhvr additive="base">
                                        <p:cTn id="12" dur="1000"/>
                                        <p:tgtEl>
                                          <p:spTgt spid="24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g114c29839a7_1_9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56" name="Google Shape;256;g114c29839a7_1_93"/>
          <p:cNvSpPr txBox="1"/>
          <p:nvPr/>
        </p:nvSpPr>
        <p:spPr>
          <a:xfrm>
            <a:off x="626650" y="850475"/>
            <a:ext cx="10955700" cy="5551500"/>
          </a:xfrm>
          <a:prstGeom prst="rect">
            <a:avLst/>
          </a:prstGeom>
          <a:noFill/>
          <a:ln>
            <a:noFill/>
          </a:ln>
        </p:spPr>
        <p:txBody>
          <a:bodyPr spcFirstLastPara="1" wrap="square" lIns="91425" tIns="45700" rIns="91425" bIns="45700" anchor="t" anchorCtr="0">
            <a:noAutofit/>
          </a:bodyPr>
          <a:lstStyle/>
          <a:p>
            <a:pPr marL="742950" lvl="1" indent="-342900" algn="l" rtl="0">
              <a:lnSpc>
                <a:spcPct val="115000"/>
              </a:lnSpc>
              <a:spcBef>
                <a:spcPts val="700"/>
              </a:spcBef>
              <a:spcAft>
                <a:spcPts val="0"/>
              </a:spcAft>
              <a:buClr>
                <a:srgbClr val="FF5A33"/>
              </a:buClr>
              <a:buSzPts val="3300"/>
              <a:buFont typeface="Quattrocento Sans" panose="020B0502050000020003"/>
              <a:buChar char="❖"/>
            </a:pPr>
            <a:r>
              <a:rPr lang="en-US" sz="33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System Testing: Trong giai đoạn này, kiểm thử chức năng và phi chức năng được thực hiện. Nói cách khác, việc kiểm tra thực tế hoạt động của ứng dụng diễn ra ở đây. Lỗi được phát hiện và theo dõi để sửa. Báo cáo tiến độ cũng là một phần quan trọng trong giai đoạn này. Ma trận truy vết (traceability metric) được cập nhật để kiểm tra mức độ bao phủ và rủi ro được giảm bớt.</a:t>
            </a:r>
            <a:endParaRPr sz="33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 calcmode="lin" valueType="num">
                                      <p:cBhvr additive="base">
                                        <p:cTn id="7" dur="1000"/>
                                        <p:tgtEl>
                                          <p:spTgt spid="25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g114c29839a7_1_8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62" name="Google Shape;262;g114c29839a7_1_87"/>
          <p:cNvSpPr txBox="1"/>
          <p:nvPr/>
        </p:nvSpPr>
        <p:spPr>
          <a:xfrm>
            <a:off x="551975" y="873525"/>
            <a:ext cx="10956000" cy="56310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700"/>
              </a:spcBef>
              <a:spcAft>
                <a:spcPts val="0"/>
              </a:spcAft>
              <a:buClr>
                <a:srgbClr val="FF5A33"/>
              </a:buClr>
              <a:buSzPts val="3400"/>
              <a:buFont typeface="Quattrocento Sans" panose="020B0502050000020003"/>
              <a:buChar char="❖"/>
            </a:pPr>
            <a:r>
              <a:rPr lang="en-US" sz="34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User Acceptance  Testing: Thử nghiệm chấp nhận về cơ bản liên quan đến việc kiểm tra các yêu cầu business. Ở đây kiểm tra được thực hiện để xác nhận rằng các yêu cầu kinh doanh được đáp ứng trong môi trường người dùng. Thử nghiệm khả năng tương thích và đôi khi thử nghiệm phi chức năng (Load, Stress và Volume) cũng được thực hiện trong giai đoạn này.</a:t>
            </a:r>
            <a:endParaRPr sz="3400">
              <a:solidFill>
                <a:srgbClr val="444444"/>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 calcmode="lin" valueType="num">
                                      <p:cBhvr additive="base">
                                        <p:cTn id="7" dur="1000"/>
                                        <p:tgtEl>
                                          <p:spTgt spid="26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g114c29839a7_1_9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68" name="Google Shape;268;g114c29839a7_1_99"/>
          <p:cNvSpPr txBox="1"/>
          <p:nvPr/>
        </p:nvSpPr>
        <p:spPr>
          <a:xfrm>
            <a:off x="710150" y="1534175"/>
            <a:ext cx="11574900" cy="48459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Yêu cầu được xác định rõ ràng và không mơ hồ</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Tiêu chí chấp nhận được xác định rõ ràng.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Dự án có quy mô vừa và nhỏ.</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Công nghệ và công cụ được sử dụng không thường xuyên thay đổi.</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9" name="Google Shape;269;g114c29839a7_1_99"/>
          <p:cNvSpPr txBox="1"/>
          <p:nvPr/>
        </p:nvSpPr>
        <p:spPr>
          <a:xfrm>
            <a:off x="71015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Ứng dụng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anim calcmode="lin" valueType="num">
                                      <p:cBhvr additive="base">
                                        <p:cTn id="7" dur="1000"/>
                                        <p:tgtEl>
                                          <p:spTgt spid="26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8">
                                            <p:txEl>
                                              <p:pRg st="1" end="1"/>
                                            </p:txEl>
                                          </p:spTgt>
                                        </p:tgtEl>
                                        <p:attrNameLst>
                                          <p:attrName>style.visibility</p:attrName>
                                        </p:attrNameLst>
                                      </p:cBhvr>
                                      <p:to>
                                        <p:strVal val="visible"/>
                                      </p:to>
                                    </p:set>
                                    <p:anim calcmode="lin" valueType="num">
                                      <p:cBhvr additive="base">
                                        <p:cTn id="12" dur="1000"/>
                                        <p:tgtEl>
                                          <p:spTgt spid="26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8">
                                            <p:txEl>
                                              <p:pRg st="2" end="2"/>
                                            </p:txEl>
                                          </p:spTgt>
                                        </p:tgtEl>
                                        <p:attrNameLst>
                                          <p:attrName>style.visibility</p:attrName>
                                        </p:attrNameLst>
                                      </p:cBhvr>
                                      <p:to>
                                        <p:strVal val="visible"/>
                                      </p:to>
                                    </p:set>
                                    <p:anim calcmode="lin" valueType="num">
                                      <p:cBhvr additive="base">
                                        <p:cTn id="17" dur="1000"/>
                                        <p:tgtEl>
                                          <p:spTgt spid="268">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68">
                                            <p:txEl>
                                              <p:pRg st="3" end="3"/>
                                            </p:txEl>
                                          </p:spTgt>
                                        </p:tgtEl>
                                        <p:attrNameLst>
                                          <p:attrName>style.visibility</p:attrName>
                                        </p:attrNameLst>
                                      </p:cBhvr>
                                      <p:to>
                                        <p:strVal val="visible"/>
                                      </p:to>
                                    </p:set>
                                    <p:anim calcmode="lin" valueType="num">
                                      <p:cBhvr additive="base">
                                        <p:cTn id="22" dur="1000"/>
                                        <p:tgtEl>
                                          <p:spTgt spid="268">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g114c29839a7_1_10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75" name="Google Shape;275;g114c29839a7_1_105"/>
          <p:cNvSpPr txBox="1"/>
          <p:nvPr/>
        </p:nvSpPr>
        <p:spPr>
          <a:xfrm>
            <a:off x="529600" y="1455375"/>
            <a:ext cx="10965300" cy="48459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Quá trình phát triển và quy trình quản lý có tính tổ chức và hệ thống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Hoạt động tốt cho các dự án có quy mô vừa và nhỏ.</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Kiểm tra bắt đầu từ khi bắt đầu phát triển vì vậy sự mơ hồ được xác định ngay từ đầu.</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Dễ dàng quản lý vì mỗi giai đoạn có các mục tiêu và mục tiêu được xác định rõ ràng.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6" name="Google Shape;276;g114c29839a7_1_105"/>
          <p:cNvSpPr txBox="1"/>
          <p:nvPr/>
        </p:nvSpPr>
        <p:spPr>
          <a:xfrm>
            <a:off x="613350" y="76213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điểm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anim calcmode="lin" valueType="num">
                                      <p:cBhvr additive="base">
                                        <p:cTn id="7" dur="1000"/>
                                        <p:tgtEl>
                                          <p:spTgt spid="27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 calcmode="lin" valueType="num">
                                      <p:cBhvr additive="base">
                                        <p:cTn id="12" dur="1000"/>
                                        <p:tgtEl>
                                          <p:spTgt spid="27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75">
                                            <p:txEl>
                                              <p:pRg st="2" end="2"/>
                                            </p:txEl>
                                          </p:spTgt>
                                        </p:tgtEl>
                                        <p:attrNameLst>
                                          <p:attrName>style.visibility</p:attrName>
                                        </p:attrNameLst>
                                      </p:cBhvr>
                                      <p:to>
                                        <p:strVal val="visible"/>
                                      </p:to>
                                    </p:set>
                                    <p:anim calcmode="lin" valueType="num">
                                      <p:cBhvr additive="base">
                                        <p:cTn id="17" dur="1000"/>
                                        <p:tgtEl>
                                          <p:spTgt spid="27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75">
                                            <p:txEl>
                                              <p:pRg st="3" end="3"/>
                                            </p:txEl>
                                          </p:spTgt>
                                        </p:tgtEl>
                                        <p:attrNameLst>
                                          <p:attrName>style.visibility</p:attrName>
                                        </p:attrNameLst>
                                      </p:cBhvr>
                                      <p:to>
                                        <p:strVal val="visible"/>
                                      </p:to>
                                    </p:set>
                                    <p:anim calcmode="lin" valueType="num">
                                      <p:cBhvr additive="base">
                                        <p:cTn id="22" dur="1000"/>
                                        <p:tgtEl>
                                          <p:spTgt spid="275">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g114c29839a7_1_11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chữ v</a:t>
            </a:r>
            <a:endParaRPr lang="en-US"/>
          </a:p>
        </p:txBody>
      </p:sp>
      <p:sp>
        <p:nvSpPr>
          <p:cNvPr id="282" name="Google Shape;282;g114c29839a7_1_111"/>
          <p:cNvSpPr txBox="1"/>
          <p:nvPr/>
        </p:nvSpPr>
        <p:spPr>
          <a:xfrm>
            <a:off x="691550" y="1562550"/>
            <a:ext cx="10965300" cy="4845900"/>
          </a:xfrm>
          <a:prstGeom prst="rect">
            <a:avLst/>
          </a:prstGeom>
          <a:noFill/>
          <a:ln>
            <a:noFill/>
          </a:ln>
        </p:spPr>
        <p:txBody>
          <a:bodyPr spcFirstLastPara="1" wrap="square" lIns="91425" tIns="45700" rIns="91425" bIns="45700" anchor="t" anchorCtr="0">
            <a:normAutofit/>
          </a:bodyPr>
          <a:lstStyle/>
          <a:p>
            <a:pPr marL="742950" lvl="1" indent="-355600" algn="l" rtl="0">
              <a:lnSpc>
                <a:spcPct val="115000"/>
              </a:lnSpc>
              <a:spcBef>
                <a:spcPts val="70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Không thích hợp cho các dự án lớn và phức tạp</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Không phù hợp nếu các yêu cầu thường xuyên thay đổi.</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Không có phần mềm làm việc được sản xuất ở giai đoạn trung gian.</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Không có điều khoản cho việc phân tích rủi ro nên có sự không chắc chắn và có tính rủi ro.</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83" name="Google Shape;283;g114c29839a7_1_111"/>
          <p:cNvSpPr txBox="1"/>
          <p:nvPr/>
        </p:nvSpPr>
        <p:spPr>
          <a:xfrm>
            <a:off x="69155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 điểm của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chữ V</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 calcmode="lin" valueType="num">
                                      <p:cBhvr additive="base">
                                        <p:cTn id="7" dur="1000"/>
                                        <p:tgtEl>
                                          <p:spTgt spid="28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 calcmode="lin" valueType="num">
                                      <p:cBhvr additive="base">
                                        <p:cTn id="12" dur="1000"/>
                                        <p:tgtEl>
                                          <p:spTgt spid="28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 calcmode="lin" valueType="num">
                                      <p:cBhvr additive="base">
                                        <p:cTn id="17" dur="1000"/>
                                        <p:tgtEl>
                                          <p:spTgt spid="282">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82">
                                            <p:txEl>
                                              <p:pRg st="3" end="3"/>
                                            </p:txEl>
                                          </p:spTgt>
                                        </p:tgtEl>
                                        <p:attrNameLst>
                                          <p:attrName>style.visibility</p:attrName>
                                        </p:attrNameLst>
                                      </p:cBhvr>
                                      <p:to>
                                        <p:strVal val="visible"/>
                                      </p:to>
                                    </p:set>
                                    <p:anim calcmode="lin" valueType="num">
                                      <p:cBhvr additive="base">
                                        <p:cTn id="22" dur="1000"/>
                                        <p:tgtEl>
                                          <p:spTgt spid="282">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g114ebc8dc41_0_7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lặp</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289" name="Google Shape;289;g114ebc8dc41_0_7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g114c29839a7_1_11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t>
            </a:r>
            <a:r>
              <a:rPr lang="en-US"/>
              <a:t>lặp</a:t>
            </a:r>
            <a:endParaRPr lang="en-US"/>
          </a:p>
        </p:txBody>
      </p:sp>
      <p:sp>
        <p:nvSpPr>
          <p:cNvPr id="295" name="Google Shape;295;g114c29839a7_1_117"/>
          <p:cNvSpPr txBox="1"/>
          <p:nvPr/>
        </p:nvSpPr>
        <p:spPr>
          <a:xfrm>
            <a:off x="613350" y="1422525"/>
            <a:ext cx="10968900" cy="48459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Noto Sans Symbols"/>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Mô hình được lặp đi lặp lại từ khi start cho đến khi đầy đủ Spec. </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spcBef>
                <a:spcPts val="480"/>
              </a:spcBef>
              <a:spcAft>
                <a:spcPts val="0"/>
              </a:spcAft>
              <a:buClr>
                <a:srgbClr val="FF5A33"/>
              </a:buClr>
              <a:buSzPts val="3600"/>
              <a:buFont typeface="Noto Sans Symbols"/>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Quá trình được lặp lại, tạo ra một phiên bản mới của phần mềm vào cuối mỗi lần lặp của mô hình.</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Thay vì phát triển phần mềm từ spec đặc tả rồi mới bắt đầu thực thi thì mô hình này có thể review dần dần để đi đến yêu cầu cuối cùng.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96" name="Google Shape;296;g114c29839a7_1_117"/>
          <p:cNvSpPr txBox="1"/>
          <p:nvPr/>
        </p:nvSpPr>
        <p:spPr>
          <a:xfrm>
            <a:off x="617100" y="73376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lặp</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 calcmode="lin" valueType="num">
                                      <p:cBhvr additive="base">
                                        <p:cTn id="7" dur="1000"/>
                                        <p:tgtEl>
                                          <p:spTgt spid="29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5">
                                            <p:txEl>
                                              <p:pRg st="1" end="1"/>
                                            </p:txEl>
                                          </p:spTgt>
                                        </p:tgtEl>
                                        <p:attrNameLst>
                                          <p:attrName>style.visibility</p:attrName>
                                        </p:attrNameLst>
                                      </p:cBhvr>
                                      <p:to>
                                        <p:strVal val="visible"/>
                                      </p:to>
                                    </p:set>
                                    <p:anim calcmode="lin" valueType="num">
                                      <p:cBhvr additive="base">
                                        <p:cTn id="12" dur="1000"/>
                                        <p:tgtEl>
                                          <p:spTgt spid="29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 calcmode="lin" valueType="num">
                                      <p:cBhvr additive="base">
                                        <p:cTn id="17" dur="1000"/>
                                        <p:tgtEl>
                                          <p:spTgt spid="29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g114c29839a7_1_12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pic>
        <p:nvPicPr>
          <p:cNvPr id="302" name="Google Shape;302;g114c29839a7_1_123"/>
          <p:cNvPicPr preferRelativeResize="0"/>
          <p:nvPr/>
        </p:nvPicPr>
        <p:blipFill>
          <a:blip r:embed="rId1"/>
          <a:stretch>
            <a:fillRect/>
          </a:stretch>
        </p:blipFill>
        <p:spPr>
          <a:xfrm>
            <a:off x="1968002" y="1580754"/>
            <a:ext cx="8256000" cy="4902870"/>
          </a:xfrm>
          <a:prstGeom prst="rect">
            <a:avLst/>
          </a:prstGeom>
          <a:noFill/>
          <a:ln>
            <a:noFill/>
          </a:ln>
        </p:spPr>
      </p:pic>
      <p:sp>
        <p:nvSpPr>
          <p:cNvPr id="303" name="Google Shape;303;g114c29839a7_1_123"/>
          <p:cNvSpPr txBox="1"/>
          <p:nvPr/>
        </p:nvSpPr>
        <p:spPr>
          <a:xfrm>
            <a:off x="602850" y="823500"/>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Sơ đồ mô hình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phát triển lặp</a:t>
            </a:r>
            <a:endParaRPr sz="4000">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5"/>
          <p:cNvSpPr/>
          <p:nvPr/>
        </p:nvSpPr>
        <p:spPr>
          <a:xfrm>
            <a:off x="3471675" y="3049625"/>
            <a:ext cx="8900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phần mềm</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129" name="Google Shape;129;p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5"/>
          <p:cNvPicPr preferRelativeResize="0"/>
          <p:nvPr/>
        </p:nvPicPr>
        <p:blipFill rotWithShape="1">
          <a:blip r:embed="rId1"/>
          <a:srcRect/>
          <a:stretch>
            <a:fillRect/>
          </a:stretch>
        </p:blipFill>
        <p:spPr>
          <a:xfrm>
            <a:off x="1037870" y="1143000"/>
            <a:ext cx="2543530" cy="3781953"/>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g114c29839a7_1_14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09" name="Google Shape;309;g114c29839a7_1_149"/>
          <p:cNvSpPr txBox="1"/>
          <p:nvPr/>
        </p:nvSpPr>
        <p:spPr>
          <a:xfrm>
            <a:off x="613350" y="1488100"/>
            <a:ext cx="10965300" cy="49608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1200"/>
              </a:spcBef>
              <a:spcAft>
                <a:spcPts val="0"/>
              </a:spcAft>
              <a:buClr>
                <a:srgbClr val="FF5A33"/>
              </a:buClr>
              <a:buSzPts val="3600"/>
              <a:buFont typeface="Quattrocento Sans" panose="020B0502050000020003"/>
              <a:buChar char="❖"/>
            </a:pPr>
            <a:r>
              <a:rPr lang="en-US"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rPr>
              <a:t>Mỗi một Iteration là một quy trình tuần tự được chia nhỏ. Quá trình này sau đó được lặp lại, tạo ra một phiên bản mới của phần mềm vào cuối mỗi lần lặp của mô hình.</a:t>
            </a:r>
            <a:endParaRPr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rPr>
              <a:t>Thay vì đợi toàn bộ đặc tả yêu cầu rồi phát triển phần mềm thì mô hình này có thể thực hiện từng Interation mỗi Interation có tất cả các giai đoạn của mô hình thác nước.</a:t>
            </a:r>
            <a:endParaRPr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0" name="Google Shape;310;g114c29839a7_1_149"/>
          <p:cNvSpPr txBox="1"/>
          <p:nvPr/>
        </p:nvSpPr>
        <p:spPr>
          <a:xfrm>
            <a:off x="672950" y="762138"/>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lặp</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 calcmode="lin" valueType="num">
                                      <p:cBhvr additive="base">
                                        <p:cTn id="7" dur="1000"/>
                                        <p:tgtEl>
                                          <p:spTgt spid="30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09">
                                            <p:txEl>
                                              <p:pRg st="1" end="1"/>
                                            </p:txEl>
                                          </p:spTgt>
                                        </p:tgtEl>
                                        <p:attrNameLst>
                                          <p:attrName>style.visibility</p:attrName>
                                        </p:attrNameLst>
                                      </p:cBhvr>
                                      <p:to>
                                        <p:strVal val="visible"/>
                                      </p:to>
                                    </p:set>
                                    <p:anim calcmode="lin" valueType="num">
                                      <p:cBhvr additive="base">
                                        <p:cTn id="12" dur="1000"/>
                                        <p:tgtEl>
                                          <p:spTgt spid="30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14" name="Shape 314"/>
        <p:cNvGrpSpPr/>
        <p:nvPr/>
      </p:nvGrpSpPr>
      <p:grpSpPr>
        <a:xfrm>
          <a:off x="0" y="0"/>
          <a:ext cx="0" cy="0"/>
          <a:chOff x="0" y="0"/>
          <a:chExt cx="0" cy="0"/>
        </a:xfrm>
      </p:grpSpPr>
      <p:sp>
        <p:nvSpPr>
          <p:cNvPr id="315" name="Google Shape;315;g114c29839a7_1_13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16" name="Google Shape;316;g114c29839a7_1_131"/>
          <p:cNvSpPr txBox="1"/>
          <p:nvPr/>
        </p:nvSpPr>
        <p:spPr>
          <a:xfrm>
            <a:off x="561275" y="1524850"/>
            <a:ext cx="10965300" cy="4845900"/>
          </a:xfrm>
          <a:prstGeom prst="rect">
            <a:avLst/>
          </a:prstGeom>
          <a:noFill/>
          <a:ln>
            <a:noFill/>
          </a:ln>
        </p:spPr>
        <p:txBody>
          <a:bodyPr spcFirstLastPara="1" wrap="square" lIns="91425" tIns="45700" rIns="91425" bIns="45700" anchor="t" anchorCtr="0">
            <a:normAutofit/>
          </a:bodyPr>
          <a:lstStyle/>
          <a:p>
            <a:pPr marL="742950" lvl="1" indent="-349250" algn="l" rtl="0">
              <a:lnSpc>
                <a:spcPct val="115000"/>
              </a:lnSpc>
              <a:spcBef>
                <a:spcPts val="70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Yêu cầu chính phải được xác định; tuy nhiên, một số chức năng hoặc yêu cầu cải tiến có thể phát triển theo thời gian.</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Một công nghệ mới đang được sử dụng và đang được học tập bởi nhóm phát triển trong khi làm việc trong dự án.</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Phù hợp cho các dự án lớn và nhiệm vụ quan trọng.</a:t>
            </a:r>
            <a:endParaRPr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17" name="Google Shape;317;g114c29839a7_1_131"/>
          <p:cNvSpPr txBox="1"/>
          <p:nvPr/>
        </p:nvSpPr>
        <p:spPr>
          <a:xfrm>
            <a:off x="561275" y="76213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Ứng dụng của mô hình phát triển lặp</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anim calcmode="lin" valueType="num">
                                      <p:cBhvr additive="base">
                                        <p:cTn id="7" dur="1000"/>
                                        <p:tgtEl>
                                          <p:spTgt spid="31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6">
                                            <p:txEl>
                                              <p:pRg st="1" end="1"/>
                                            </p:txEl>
                                          </p:spTgt>
                                        </p:tgtEl>
                                        <p:attrNameLst>
                                          <p:attrName>style.visibility</p:attrName>
                                        </p:attrNameLst>
                                      </p:cBhvr>
                                      <p:to>
                                        <p:strVal val="visible"/>
                                      </p:to>
                                    </p:set>
                                    <p:anim calcmode="lin" valueType="num">
                                      <p:cBhvr additive="base">
                                        <p:cTn id="12" dur="1000"/>
                                        <p:tgtEl>
                                          <p:spTgt spid="316">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6">
                                            <p:txEl>
                                              <p:pRg st="2" end="2"/>
                                            </p:txEl>
                                          </p:spTgt>
                                        </p:tgtEl>
                                        <p:attrNameLst>
                                          <p:attrName>style.visibility</p:attrName>
                                        </p:attrNameLst>
                                      </p:cBhvr>
                                      <p:to>
                                        <p:strVal val="visible"/>
                                      </p:to>
                                    </p:set>
                                    <p:anim calcmode="lin" valueType="num">
                                      <p:cBhvr additive="base">
                                        <p:cTn id="17" dur="1000"/>
                                        <p:tgtEl>
                                          <p:spTgt spid="316">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21" name="Shape 321"/>
        <p:cNvGrpSpPr/>
        <p:nvPr/>
      </p:nvGrpSpPr>
      <p:grpSpPr>
        <a:xfrm>
          <a:off x="0" y="0"/>
          <a:ext cx="0" cy="0"/>
          <a:chOff x="0" y="0"/>
          <a:chExt cx="0" cy="0"/>
        </a:xfrm>
      </p:grpSpPr>
      <p:sp>
        <p:nvSpPr>
          <p:cNvPr id="322" name="Google Shape;322;g114c29839a7_1_13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23" name="Google Shape;323;g114c29839a7_1_137"/>
          <p:cNvSpPr txBox="1"/>
          <p:nvPr/>
        </p:nvSpPr>
        <p:spPr>
          <a:xfrm>
            <a:off x="613350" y="1433000"/>
            <a:ext cx="10869300" cy="5173800"/>
          </a:xfrm>
          <a:prstGeom prst="rect">
            <a:avLst/>
          </a:prstGeom>
          <a:noFill/>
          <a:ln>
            <a:noFill/>
          </a:ln>
        </p:spPr>
        <p:txBody>
          <a:bodyPr spcFirstLastPara="1" wrap="square" lIns="91425" tIns="45700" rIns="91425" bIns="45700" anchor="t" anchorCtr="0">
            <a:noAutofit/>
          </a:bodyPr>
          <a:lstStyle/>
          <a:p>
            <a:pPr marL="742950" lvl="1" indent="-336550" algn="l" rtl="0">
              <a:lnSpc>
                <a:spcPct val="115000"/>
              </a:lnSpc>
              <a:spcBef>
                <a:spcPts val="70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Xây dựng và hoàn thiện các bước sản phẩm theo từng giai đoạn lặp.</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Thời gian làm tài liệu sẽ ít hơn so với thời gian thiết kế.</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Một số chức năng làm việc có thể được phát triển nhanh chóng và sớm trong vòng đời.</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Ít tốn kém hơn khi thay đổi phạm vi, yêu cầu.</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Dễ quản lý rủi ro.</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Trong suốt vòng đời, phần mềm được sản xuất sớm để tạo điều kiện cho khách hàng đánh giá và phản hồi.</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24" name="Google Shape;324;g114c29839a7_1_137"/>
          <p:cNvSpPr txBox="1"/>
          <p:nvPr/>
        </p:nvSpPr>
        <p:spPr>
          <a:xfrm>
            <a:off x="613350" y="762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điểm</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của mô hình phát triển lặp</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3">
                                            <p:txEl>
                                              <p:pRg st="0" end="0"/>
                                            </p:txEl>
                                          </p:spTgt>
                                        </p:tgtEl>
                                        <p:attrNameLst>
                                          <p:attrName>style.visibility</p:attrName>
                                        </p:attrNameLst>
                                      </p:cBhvr>
                                      <p:to>
                                        <p:strVal val="visible"/>
                                      </p:to>
                                    </p:set>
                                    <p:anim calcmode="lin" valueType="num">
                                      <p:cBhvr additive="base">
                                        <p:cTn id="7" dur="1000"/>
                                        <p:tgtEl>
                                          <p:spTgt spid="32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23">
                                            <p:txEl>
                                              <p:pRg st="1" end="1"/>
                                            </p:txEl>
                                          </p:spTgt>
                                        </p:tgtEl>
                                        <p:attrNameLst>
                                          <p:attrName>style.visibility</p:attrName>
                                        </p:attrNameLst>
                                      </p:cBhvr>
                                      <p:to>
                                        <p:strVal val="visible"/>
                                      </p:to>
                                    </p:set>
                                    <p:anim calcmode="lin" valueType="num">
                                      <p:cBhvr additive="base">
                                        <p:cTn id="12" dur="1000"/>
                                        <p:tgtEl>
                                          <p:spTgt spid="32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23">
                                            <p:txEl>
                                              <p:pRg st="2" end="2"/>
                                            </p:txEl>
                                          </p:spTgt>
                                        </p:tgtEl>
                                        <p:attrNameLst>
                                          <p:attrName>style.visibility</p:attrName>
                                        </p:attrNameLst>
                                      </p:cBhvr>
                                      <p:to>
                                        <p:strVal val="visible"/>
                                      </p:to>
                                    </p:set>
                                    <p:anim calcmode="lin" valueType="num">
                                      <p:cBhvr additive="base">
                                        <p:cTn id="17" dur="1000"/>
                                        <p:tgtEl>
                                          <p:spTgt spid="323">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23">
                                            <p:txEl>
                                              <p:pRg st="3" end="3"/>
                                            </p:txEl>
                                          </p:spTgt>
                                        </p:tgtEl>
                                        <p:attrNameLst>
                                          <p:attrName>style.visibility</p:attrName>
                                        </p:attrNameLst>
                                      </p:cBhvr>
                                      <p:to>
                                        <p:strVal val="visible"/>
                                      </p:to>
                                    </p:set>
                                    <p:anim calcmode="lin" valueType="num">
                                      <p:cBhvr additive="base">
                                        <p:cTn id="22" dur="1000"/>
                                        <p:tgtEl>
                                          <p:spTgt spid="323">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23">
                                            <p:txEl>
                                              <p:pRg st="4" end="4"/>
                                            </p:txEl>
                                          </p:spTgt>
                                        </p:tgtEl>
                                        <p:attrNameLst>
                                          <p:attrName>style.visibility</p:attrName>
                                        </p:attrNameLst>
                                      </p:cBhvr>
                                      <p:to>
                                        <p:strVal val="visible"/>
                                      </p:to>
                                    </p:set>
                                    <p:anim calcmode="lin" valueType="num">
                                      <p:cBhvr additive="base">
                                        <p:cTn id="27" dur="1000"/>
                                        <p:tgtEl>
                                          <p:spTgt spid="323">
                                            <p:txEl>
                                              <p:pRg st="4" end="4"/>
                                            </p:txEl>
                                          </p:spTgt>
                                        </p:tgtEl>
                                        <p:attrNameLst>
                                          <p:attrName>ppt_x</p:attrName>
                                        </p:attrNameLst>
                                      </p:cBhvr>
                                      <p:tavLst>
                                        <p:tav tm="0" fmla="">
                                          <p:val>
                                            <p:strVal val="#ppt_x-1"/>
                                          </p:val>
                                        </p:tav>
                                        <p:tav tm="100000" fmla="">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23">
                                            <p:txEl>
                                              <p:pRg st="5" end="5"/>
                                            </p:txEl>
                                          </p:spTgt>
                                        </p:tgtEl>
                                        <p:attrNameLst>
                                          <p:attrName>style.visibility</p:attrName>
                                        </p:attrNameLst>
                                      </p:cBhvr>
                                      <p:to>
                                        <p:strVal val="visible"/>
                                      </p:to>
                                    </p:set>
                                    <p:anim calcmode="lin" valueType="num">
                                      <p:cBhvr additive="base">
                                        <p:cTn id="32" dur="1000"/>
                                        <p:tgtEl>
                                          <p:spTgt spid="323">
                                            <p:txEl>
                                              <p:pRg st="5" end="5"/>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g114c29839a7_1_14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30" name="Google Shape;330;g114c29839a7_1_143"/>
          <p:cNvSpPr txBox="1"/>
          <p:nvPr/>
        </p:nvSpPr>
        <p:spPr>
          <a:xfrm>
            <a:off x="613350" y="1632125"/>
            <a:ext cx="10965300" cy="42675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Yêu cầu tài nguyên nhiều.</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Các vấn đề về thiết kế hoặc kiến trúc hệ thống có thể phát sinh bất cứ lúc nào.</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Yêu cầu quản lý phức tạp hơn.</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Tiến độ của dự án phụ thuộc nhiều vào giai đoạn phân tích rủi ro.</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31" name="Google Shape;331;g114c29839a7_1_143"/>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điểm của mô hình phát triển lặp</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anim calcmode="lin" valueType="num">
                                      <p:cBhvr additive="base">
                                        <p:cTn id="7" dur="1000"/>
                                        <p:tgtEl>
                                          <p:spTgt spid="33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0">
                                            <p:txEl>
                                              <p:pRg st="1" end="1"/>
                                            </p:txEl>
                                          </p:spTgt>
                                        </p:tgtEl>
                                        <p:attrNameLst>
                                          <p:attrName>style.visibility</p:attrName>
                                        </p:attrNameLst>
                                      </p:cBhvr>
                                      <p:to>
                                        <p:strVal val="visible"/>
                                      </p:to>
                                    </p:set>
                                    <p:anim calcmode="lin" valueType="num">
                                      <p:cBhvr additive="base">
                                        <p:cTn id="12" dur="1000"/>
                                        <p:tgtEl>
                                          <p:spTgt spid="330">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30">
                                            <p:txEl>
                                              <p:pRg st="2" end="2"/>
                                            </p:txEl>
                                          </p:spTgt>
                                        </p:tgtEl>
                                        <p:attrNameLst>
                                          <p:attrName>style.visibility</p:attrName>
                                        </p:attrNameLst>
                                      </p:cBhvr>
                                      <p:to>
                                        <p:strVal val="visible"/>
                                      </p:to>
                                    </p:set>
                                    <p:anim calcmode="lin" valueType="num">
                                      <p:cBhvr additive="base">
                                        <p:cTn id="17" dur="1000"/>
                                        <p:tgtEl>
                                          <p:spTgt spid="330">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30">
                                            <p:txEl>
                                              <p:pRg st="3" end="3"/>
                                            </p:txEl>
                                          </p:spTgt>
                                        </p:tgtEl>
                                        <p:attrNameLst>
                                          <p:attrName>style.visibility</p:attrName>
                                        </p:attrNameLst>
                                      </p:cBhvr>
                                      <p:to>
                                        <p:strVal val="visible"/>
                                      </p:to>
                                    </p:set>
                                    <p:anim calcmode="lin" valueType="num">
                                      <p:cBhvr additive="base">
                                        <p:cTn id="22" dur="1000"/>
                                        <p:tgtEl>
                                          <p:spTgt spid="330">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g114ebc8dc41_0_82"/>
          <p:cNvSpPr/>
          <p:nvPr/>
        </p:nvSpPr>
        <p:spPr>
          <a:xfrm>
            <a:off x="2056100" y="3051050"/>
            <a:ext cx="8900100" cy="839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gia tăng</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337" name="Google Shape;337;g114ebc8dc41_0_8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g114c29839a7_1_15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a:t>
            </a:r>
            <a:r>
              <a:rPr lang="en-US"/>
              <a:t>gia tăng</a:t>
            </a:r>
            <a:endParaRPr lang="en-US"/>
          </a:p>
        </p:txBody>
      </p:sp>
      <p:sp>
        <p:nvSpPr>
          <p:cNvPr id="343" name="Google Shape;343;g114c29839a7_1_156"/>
          <p:cNvSpPr txBox="1"/>
          <p:nvPr/>
        </p:nvSpPr>
        <p:spPr>
          <a:xfrm>
            <a:off x="613350" y="1511150"/>
            <a:ext cx="10965300" cy="48459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panose="020B0502050000020003"/>
              <a:buChar char="❖"/>
            </a:pP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Mô hình với đặc tả yêu cầu được chia thành nhiều phần, chu kỳ được chia thành các module nhỏ, dễ quản lý và </a:t>
            </a: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mỗi module sẽ đi qua các yêu cầu về thiết kế, thực hiện, … như 1 vòng đời phát triển thông thường.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44" name="Google Shape;344;g114c29839a7_1_156"/>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gia tăng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anim calcmode="lin" valueType="num">
                                      <p:cBhvr additive="base">
                                        <p:cTn id="7" dur="1000"/>
                                        <p:tgtEl>
                                          <p:spTgt spid="34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g114ebc8dc41_0_2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50" name="Google Shape;350;g114ebc8dc41_0_24"/>
          <p:cNvSpPr txBox="1"/>
          <p:nvPr/>
        </p:nvSpPr>
        <p:spPr>
          <a:xfrm>
            <a:off x="602850" y="860700"/>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Sơ đồ mô hình phát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gia tăng</a:t>
            </a:r>
            <a:endParaRPr sz="4000">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51" name="Google Shape;351;g114ebc8dc41_0_24"/>
          <p:cNvPicPr preferRelativeResize="0"/>
          <p:nvPr/>
        </p:nvPicPr>
        <p:blipFill>
          <a:blip r:embed="rId1"/>
          <a:stretch>
            <a:fillRect/>
          </a:stretch>
        </p:blipFill>
        <p:spPr>
          <a:xfrm>
            <a:off x="1377175" y="1661100"/>
            <a:ext cx="8908151" cy="49809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g114ebc8dc41_0_3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lặp</a:t>
            </a:r>
            <a:endParaRPr lang="en-US"/>
          </a:p>
        </p:txBody>
      </p:sp>
      <p:sp>
        <p:nvSpPr>
          <p:cNvPr id="357" name="Google Shape;357;g114ebc8dc41_0_32"/>
          <p:cNvSpPr txBox="1"/>
          <p:nvPr/>
        </p:nvSpPr>
        <p:spPr>
          <a:xfrm>
            <a:off x="557525" y="1543500"/>
            <a:ext cx="11024700" cy="39279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1200"/>
              </a:spcBef>
              <a:spcAft>
                <a:spcPts val="0"/>
              </a:spcAft>
              <a:buClr>
                <a:srgbClr val="FF5A33"/>
              </a:buClr>
              <a:buSzPts val="3600"/>
              <a:buFont typeface="Quattrocento Sans" panose="020B0502050000020003"/>
              <a:buChar char="❖"/>
            </a:pPr>
            <a:r>
              <a:rPr lang="en-US"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rPr>
              <a:t>Đặc tả yêu cầu được chia thành nhiều phần.</a:t>
            </a:r>
            <a:endParaRPr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rPr>
              <a:t>Chu kỳ được chia thành các module nhỏ, dễ quản lý.</a:t>
            </a:r>
            <a:endParaRPr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rPr>
              <a:t>Mỗi module sẽ đi qua các yêu cầu về thiết kế, thực hiện, … như 1 vòng đời phát triển thông thường.</a:t>
            </a:r>
            <a:endParaRPr sz="3600">
              <a:solidFill>
                <a:srgbClr val="222222"/>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8" name="Google Shape;358;g114ebc8dc41_0_32"/>
          <p:cNvSpPr txBox="1"/>
          <p:nvPr/>
        </p:nvSpPr>
        <p:spPr>
          <a:xfrm>
            <a:off x="617100" y="831713"/>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gia tăng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7">
                                            <p:txEl>
                                              <p:pRg st="0" end="0"/>
                                            </p:txEl>
                                          </p:spTgt>
                                        </p:tgtEl>
                                        <p:attrNameLst>
                                          <p:attrName>style.visibility</p:attrName>
                                        </p:attrNameLst>
                                      </p:cBhvr>
                                      <p:to>
                                        <p:strVal val="visible"/>
                                      </p:to>
                                    </p:set>
                                    <p:anim calcmode="lin" valueType="num">
                                      <p:cBhvr additive="base">
                                        <p:cTn id="7" dur="1000"/>
                                        <p:tgtEl>
                                          <p:spTgt spid="35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57">
                                            <p:txEl>
                                              <p:pRg st="1" end="1"/>
                                            </p:txEl>
                                          </p:spTgt>
                                        </p:tgtEl>
                                        <p:attrNameLst>
                                          <p:attrName>style.visibility</p:attrName>
                                        </p:attrNameLst>
                                      </p:cBhvr>
                                      <p:to>
                                        <p:strVal val="visible"/>
                                      </p:to>
                                    </p:set>
                                    <p:anim calcmode="lin" valueType="num">
                                      <p:cBhvr additive="base">
                                        <p:cTn id="12" dur="1000"/>
                                        <p:tgtEl>
                                          <p:spTgt spid="357">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57">
                                            <p:txEl>
                                              <p:pRg st="2" end="2"/>
                                            </p:txEl>
                                          </p:spTgt>
                                        </p:tgtEl>
                                        <p:attrNameLst>
                                          <p:attrName>style.visibility</p:attrName>
                                        </p:attrNameLst>
                                      </p:cBhvr>
                                      <p:to>
                                        <p:strVal val="visible"/>
                                      </p:to>
                                    </p:set>
                                    <p:anim calcmode="lin" valueType="num">
                                      <p:cBhvr additive="base">
                                        <p:cTn id="17" dur="1000"/>
                                        <p:tgtEl>
                                          <p:spTgt spid="357">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g114ebc8dc41_0_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gia tăng</a:t>
            </a:r>
            <a:endParaRPr lang="en-US"/>
          </a:p>
        </p:txBody>
      </p:sp>
      <p:sp>
        <p:nvSpPr>
          <p:cNvPr id="364" name="Google Shape;364;g114ebc8dc41_0_0"/>
          <p:cNvSpPr txBox="1"/>
          <p:nvPr/>
        </p:nvSpPr>
        <p:spPr>
          <a:xfrm>
            <a:off x="617100" y="1597350"/>
            <a:ext cx="10965300" cy="4845900"/>
          </a:xfrm>
          <a:prstGeom prst="rect">
            <a:avLst/>
          </a:prstGeom>
          <a:noFill/>
          <a:ln>
            <a:noFill/>
          </a:ln>
        </p:spPr>
        <p:txBody>
          <a:bodyPr spcFirstLastPara="1" wrap="square" lIns="91425" tIns="45700" rIns="91425" bIns="45700" anchor="t" anchorCtr="0">
            <a:normAutofit/>
          </a:bodyPr>
          <a:lstStyle/>
          <a:p>
            <a:pPr marL="742950" lvl="1" indent="-374650" algn="l" rtl="0">
              <a:lnSpc>
                <a:spcPct val="115000"/>
              </a:lnSpc>
              <a:spcBef>
                <a:spcPts val="70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Áp dụng cho những dự án có yêu cầu đã được mô tả, định nghĩa và hiểu một cách rõ ràng.</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74650" algn="l" rtl="0">
              <a:lnSpc>
                <a:spcPct val="115000"/>
              </a:lnSpc>
              <a:spcBef>
                <a:spcPts val="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Khách hàng có nhu cầu về sản phẩm sớm.</a:t>
            </a:r>
            <a:endParaRPr sz="38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65" name="Google Shape;365;g114ebc8dc41_0_0"/>
          <p:cNvSpPr txBox="1"/>
          <p:nvPr/>
        </p:nvSpPr>
        <p:spPr>
          <a:xfrm>
            <a:off x="617100" y="796938"/>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Ứng dụng m</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ô hình phát triển gia tăng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anim calcmode="lin" valueType="num">
                                      <p:cBhvr additive="base">
                                        <p:cTn id="7" dur="1000"/>
                                        <p:tgtEl>
                                          <p:spTgt spid="364">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4">
                                            <p:txEl>
                                              <p:pRg st="1" end="1"/>
                                            </p:txEl>
                                          </p:spTgt>
                                        </p:tgtEl>
                                        <p:attrNameLst>
                                          <p:attrName>style.visibility</p:attrName>
                                        </p:attrNameLst>
                                      </p:cBhvr>
                                      <p:to>
                                        <p:strVal val="visible"/>
                                      </p:to>
                                    </p:set>
                                    <p:anim calcmode="lin" valueType="num">
                                      <p:cBhvr additive="base">
                                        <p:cTn id="12" dur="1000"/>
                                        <p:tgtEl>
                                          <p:spTgt spid="364">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sp>
        <p:nvSpPr>
          <p:cNvPr id="370" name="Google Shape;370;g114ebc8dc41_0_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gia tăng</a:t>
            </a:r>
            <a:endParaRPr lang="en-US"/>
          </a:p>
        </p:txBody>
      </p:sp>
      <p:sp>
        <p:nvSpPr>
          <p:cNvPr id="371" name="Google Shape;371;g114ebc8dc41_0_6"/>
          <p:cNvSpPr txBox="1"/>
          <p:nvPr/>
        </p:nvSpPr>
        <p:spPr>
          <a:xfrm>
            <a:off x="542675" y="1632100"/>
            <a:ext cx="11039700" cy="4845900"/>
          </a:xfrm>
          <a:prstGeom prst="rect">
            <a:avLst/>
          </a:prstGeom>
          <a:noFill/>
          <a:ln>
            <a:noFill/>
          </a:ln>
        </p:spPr>
        <p:txBody>
          <a:bodyPr spcFirstLastPara="1" wrap="square" lIns="91425" tIns="45700" rIns="91425" bIns="45700" anchor="t" anchorCtr="0">
            <a:normAutofit/>
          </a:bodyPr>
          <a:lstStyle/>
          <a:p>
            <a:pPr marL="742950" lvl="1" indent="-381000" algn="l" rtl="0">
              <a:lnSpc>
                <a:spcPct val="115000"/>
              </a:lnSpc>
              <a:spcBef>
                <a:spcPts val="70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Phát triển nhanh chóng.</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1000" algn="l" rtl="0">
              <a:lnSpc>
                <a:spcPct val="115000"/>
              </a:lnSpc>
              <a:spcBef>
                <a:spcPts val="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Mô hình này linh hoạt hơn, ít tốn kém hơn khi thay đổi phạm vi và yêu cầu.</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1000" algn="l" rtl="0">
              <a:lnSpc>
                <a:spcPct val="115000"/>
              </a:lnSpc>
              <a:spcBef>
                <a:spcPts val="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Dễ dàng hơn trong việc kiểm tra và sửa lỗi.</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2" name="Google Shape;372;g114ebc8dc41_0_6"/>
          <p:cNvSpPr txBox="1"/>
          <p:nvPr/>
        </p:nvSpPr>
        <p:spPr>
          <a:xfrm>
            <a:off x="617100" y="83170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Ưu điểm</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mô hình phát triển gia tăng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anim calcmode="lin" valueType="num">
                                      <p:cBhvr additive="base">
                                        <p:cTn id="7" dur="1000"/>
                                        <p:tgtEl>
                                          <p:spTgt spid="37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1">
                                            <p:txEl>
                                              <p:pRg st="1" end="1"/>
                                            </p:txEl>
                                          </p:spTgt>
                                        </p:tgtEl>
                                        <p:attrNameLst>
                                          <p:attrName>style.visibility</p:attrName>
                                        </p:attrNameLst>
                                      </p:cBhvr>
                                      <p:to>
                                        <p:strVal val="visible"/>
                                      </p:to>
                                    </p:set>
                                    <p:anim calcmode="lin" valueType="num">
                                      <p:cBhvr additive="base">
                                        <p:cTn id="12" dur="1000"/>
                                        <p:tgtEl>
                                          <p:spTgt spid="37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71">
                                            <p:txEl>
                                              <p:pRg st="2" end="2"/>
                                            </p:txEl>
                                          </p:spTgt>
                                        </p:tgtEl>
                                        <p:attrNameLst>
                                          <p:attrName>style.visibility</p:attrName>
                                        </p:attrNameLst>
                                      </p:cBhvr>
                                      <p:to>
                                        <p:strVal val="visible"/>
                                      </p:to>
                                    </p:set>
                                    <p:anim calcmode="lin" valueType="num">
                                      <p:cBhvr additive="base">
                                        <p:cTn id="17" dur="1000"/>
                                        <p:tgtEl>
                                          <p:spTgt spid="371">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g114ebc8dc41_0_66"/>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tuần tự</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136" name="Google Shape;136;g114ebc8dc41_0_6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g114ebc8dc41_0_1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gia tăng</a:t>
            </a:r>
            <a:endParaRPr lang="en-US"/>
          </a:p>
        </p:txBody>
      </p:sp>
      <p:sp>
        <p:nvSpPr>
          <p:cNvPr id="378" name="Google Shape;378;g114ebc8dc41_0_12"/>
          <p:cNvSpPr txBox="1"/>
          <p:nvPr/>
        </p:nvSpPr>
        <p:spPr>
          <a:xfrm>
            <a:off x="613350" y="1632125"/>
            <a:ext cx="10965300" cy="42723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Cần lập plan và thiết kế tốt.</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Tổng chi phí là cao hơn so với mô hình thác nước.</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9" name="Google Shape;379;g114ebc8dc41_0_12"/>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Nhược</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điểm mô hình phát triển gia tăng</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8">
                                            <p:txEl>
                                              <p:pRg st="0" end="0"/>
                                            </p:txEl>
                                          </p:spTgt>
                                        </p:tgtEl>
                                        <p:attrNameLst>
                                          <p:attrName>style.visibility</p:attrName>
                                        </p:attrNameLst>
                                      </p:cBhvr>
                                      <p:to>
                                        <p:strVal val="visible"/>
                                      </p:to>
                                    </p:set>
                                    <p:anim calcmode="lin" valueType="num">
                                      <p:cBhvr additive="base">
                                        <p:cTn id="7" dur="1000"/>
                                        <p:tgtEl>
                                          <p:spTgt spid="37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8">
                                            <p:txEl>
                                              <p:pRg st="1" end="1"/>
                                            </p:txEl>
                                          </p:spTgt>
                                        </p:tgtEl>
                                        <p:attrNameLst>
                                          <p:attrName>style.visibility</p:attrName>
                                        </p:attrNameLst>
                                      </p:cBhvr>
                                      <p:to>
                                        <p:strVal val="visible"/>
                                      </p:to>
                                    </p:set>
                                    <p:anim calcmode="lin" valueType="num">
                                      <p:cBhvr additive="base">
                                        <p:cTn id="12" dur="1000"/>
                                        <p:tgtEl>
                                          <p:spTgt spid="37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sp>
        <p:nvSpPr>
          <p:cNvPr id="384" name="Google Shape;384;g114ebc8dc41_0_8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scrum</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385" name="Google Shape;385;g114ebc8dc41_0_8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89" name="Shape 389"/>
        <p:cNvGrpSpPr/>
        <p:nvPr/>
      </p:nvGrpSpPr>
      <p:grpSpPr>
        <a:xfrm>
          <a:off x="0" y="0"/>
          <a:ext cx="0" cy="0"/>
          <a:chOff x="0" y="0"/>
          <a:chExt cx="0" cy="0"/>
        </a:xfrm>
      </p:grpSpPr>
      <p:sp>
        <p:nvSpPr>
          <p:cNvPr id="390" name="Google Shape;390;g114ebc8dc41_0_4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391" name="Google Shape;391;g114ebc8dc41_0_45"/>
          <p:cNvSpPr txBox="1"/>
          <p:nvPr/>
        </p:nvSpPr>
        <p:spPr>
          <a:xfrm>
            <a:off x="659400" y="1318725"/>
            <a:ext cx="10923000" cy="53346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3000"/>
              </a:spcBef>
              <a:spcAft>
                <a:spcPts val="0"/>
              </a:spcAft>
              <a:buClr>
                <a:srgbClr val="FF5A33"/>
              </a:buClr>
              <a:buSzPts val="3400"/>
              <a:buFont typeface="Quattrocento Sans" panose="020B0502050000020003"/>
              <a:buChar char="❖"/>
            </a:pPr>
            <a:r>
              <a:rPr lang="en-US" sz="34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Scrum là khung quy trình lặp lại và gia tăng giành cho một nhóm hợp tác hiệu quả, thường được áp dụng trong sự phát triển Agile – phương pháp lặp lại phổ biến nhất</a:t>
            </a:r>
            <a:r>
              <a:rPr lang="en-US" sz="34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a:t>
            </a:r>
            <a:endParaRPr sz="34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Nguyên tắc chủ đạo trong mô hình này là chia nhỏ module cần phát triển. Lấy ý kiến của khách hàng, thay đổi cho phù hợp với quá trình phát triển. Đảm bảo sản phẩm release có thể đáp ứng mọi vấn đề khách hàng mong muốn.</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92" name="Google Shape;392;g114ebc8dc41_0_45"/>
          <p:cNvSpPr txBox="1"/>
          <p:nvPr/>
        </p:nvSpPr>
        <p:spPr>
          <a:xfrm>
            <a:off x="659400" y="685800"/>
            <a:ext cx="10923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Scrum</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anim calcmode="lin" valueType="num">
                                      <p:cBhvr additive="base">
                                        <p:cTn id="7" dur="1000"/>
                                        <p:tgtEl>
                                          <p:spTgt spid="39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91">
                                            <p:txEl>
                                              <p:pRg st="1" end="1"/>
                                            </p:txEl>
                                          </p:spTgt>
                                        </p:tgtEl>
                                        <p:attrNameLst>
                                          <p:attrName>style.visibility</p:attrName>
                                        </p:attrNameLst>
                                      </p:cBhvr>
                                      <p:to>
                                        <p:strVal val="visible"/>
                                      </p:to>
                                    </p:set>
                                    <p:anim calcmode="lin" valueType="num">
                                      <p:cBhvr additive="base">
                                        <p:cTn id="12" dur="1000"/>
                                        <p:tgtEl>
                                          <p:spTgt spid="39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g1092294d3ad_0_33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a:t>
            </a:r>
            <a:r>
              <a:rPr lang="en-US"/>
              <a:t> scrum</a:t>
            </a:r>
            <a:endParaRPr lang="en-US"/>
          </a:p>
        </p:txBody>
      </p:sp>
      <p:sp>
        <p:nvSpPr>
          <p:cNvPr id="398" name="Google Shape;398;g1092294d3ad_0_331"/>
          <p:cNvSpPr txBox="1"/>
          <p:nvPr>
            <p:ph type="body" idx="1"/>
          </p:nvPr>
        </p:nvSpPr>
        <p:spPr>
          <a:xfrm>
            <a:off x="609600" y="990600"/>
            <a:ext cx="10972800" cy="5486400"/>
          </a:xfrm>
          <a:prstGeom prst="rect">
            <a:avLst/>
          </a:prstGeom>
          <a:noFill/>
          <a:ln>
            <a:noFill/>
          </a:ln>
        </p:spPr>
        <p:txBody>
          <a:bodyPr spcFirstLastPara="1" wrap="square" lIns="91425" tIns="45700" rIns="91425" bIns="45700" anchor="t" anchorCtr="0">
            <a:normAutofit/>
          </a:bodyPr>
          <a:lstStyle/>
          <a:p>
            <a:pPr marL="342900" lvl="0" indent="-412750" algn="l" rtl="0">
              <a:spcBef>
                <a:spcPts val="0"/>
              </a:spcBef>
              <a:spcAft>
                <a:spcPts val="0"/>
              </a:spcAft>
              <a:buSzPts val="3900"/>
              <a:buFont typeface="Quattrocento Sans" panose="020B0502050000020003"/>
              <a:buChar char="❑"/>
            </a:pPr>
            <a:r>
              <a:rPr lang="en-US" sz="3900"/>
              <a:t>Sơ đồ mô</a:t>
            </a:r>
            <a:r>
              <a:rPr lang="en-US" sz="3900"/>
              <a:t> hình phát triển Scrum</a:t>
            </a:r>
            <a:endParaRPr sz="3900"/>
          </a:p>
          <a:p>
            <a:pPr marL="742950" lvl="0" indent="0" algn="l" rtl="0">
              <a:lnSpc>
                <a:spcPct val="115000"/>
              </a:lnSpc>
              <a:spcBef>
                <a:spcPts val="700"/>
              </a:spcBef>
              <a:spcAft>
                <a:spcPts val="700"/>
              </a:spcAft>
              <a:buNone/>
            </a:pPr>
            <a:endParaRPr>
              <a:solidFill>
                <a:srgbClr val="333333"/>
              </a:solidFill>
              <a:highlight>
                <a:schemeClr val="lt1"/>
              </a:highlight>
            </a:endParaRPr>
          </a:p>
        </p:txBody>
      </p:sp>
      <p:pic>
        <p:nvPicPr>
          <p:cNvPr id="399" name="Google Shape;399;g1092294d3ad_0_331"/>
          <p:cNvPicPr preferRelativeResize="0"/>
          <p:nvPr/>
        </p:nvPicPr>
        <p:blipFill>
          <a:blip r:embed="rId1"/>
          <a:stretch>
            <a:fillRect/>
          </a:stretch>
        </p:blipFill>
        <p:spPr>
          <a:xfrm>
            <a:off x="1977338" y="1702675"/>
            <a:ext cx="8484725" cy="48484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anim calcmode="lin" valueType="num">
                                      <p:cBhvr additive="base">
                                        <p:cTn id="7" dur="500"/>
                                        <p:tgtEl>
                                          <p:spTgt spid="398">
                                            <p:txEl>
                                              <p:pRg st="0" end="0"/>
                                            </p:txEl>
                                          </p:spTgt>
                                        </p:tgtEl>
                                        <p:attrNameLst>
                                          <p:attrName>ppt_y</p:attrName>
                                        </p:attrNameLst>
                                      </p:cBhvr>
                                      <p:tavLst>
                                        <p:tav tm="0" fmla="">
                                          <p:val>
                                            <p:strVal val="#ppt_y+1"/>
                                          </p:val>
                                        </p:tav>
                                        <p:tav tm="100000" fmla="">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98">
                                            <p:txEl>
                                              <p:pRg st="1" end="1"/>
                                            </p:txEl>
                                          </p:spTgt>
                                        </p:tgtEl>
                                        <p:attrNameLst>
                                          <p:attrName>style.visibility</p:attrName>
                                        </p:attrNameLst>
                                      </p:cBhvr>
                                      <p:to>
                                        <p:strVal val="visible"/>
                                      </p:to>
                                    </p:set>
                                    <p:anim calcmode="lin" valueType="num">
                                      <p:cBhvr additive="base">
                                        <p:cTn id="10" dur="500"/>
                                        <p:tgtEl>
                                          <p:spTgt spid="398">
                                            <p:txEl>
                                              <p:pRg st="1" end="1"/>
                                            </p:txEl>
                                          </p:spTgt>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03" name="Shape 403"/>
        <p:cNvGrpSpPr/>
        <p:nvPr/>
      </p:nvGrpSpPr>
      <p:grpSpPr>
        <a:xfrm>
          <a:off x="0" y="0"/>
          <a:ext cx="0" cy="0"/>
          <a:chOff x="0" y="0"/>
          <a:chExt cx="0" cy="0"/>
        </a:xfrm>
      </p:grpSpPr>
      <p:sp>
        <p:nvSpPr>
          <p:cNvPr id="404" name="Google Shape;404;g114ebc8dc41_0_5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05" name="Google Shape;405;g114ebc8dc41_0_57"/>
          <p:cNvSpPr txBox="1"/>
          <p:nvPr/>
        </p:nvSpPr>
        <p:spPr>
          <a:xfrm>
            <a:off x="617100" y="1701675"/>
            <a:ext cx="10965300" cy="4922700"/>
          </a:xfrm>
          <a:prstGeom prst="rect">
            <a:avLst/>
          </a:prstGeom>
          <a:noFill/>
          <a:ln>
            <a:noFill/>
          </a:ln>
        </p:spPr>
        <p:txBody>
          <a:bodyPr spcFirstLastPara="1" wrap="square" lIns="91425" tIns="45700" rIns="91425" bIns="45700" anchor="t" anchorCtr="0">
            <a:noAutofit/>
          </a:bodyPr>
          <a:lstStyle/>
          <a:p>
            <a:pPr marL="742950" lvl="1" indent="-355600" algn="l" rtl="0">
              <a:spcBef>
                <a:spcPts val="48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Chia các yêu cầu ra làm theo từng giai đoạn. Mỗi 1 giai đoạn(sprint) chỉ làm 1 số lượng yêu cầu nhất định.</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Mỗi một sprint thường kéo dài từ 1 tuần đến 4 tuần ( ko dài hơn 1 tháng).</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Đầu sprint sẽ lên kế hoạch làm những yêu cầu nào. Sau đó, sẽ thực hiện code và test. Cuối sprint là 1 sản phẩm hoàn thiện cả code lẫn test có thể demo và chạy được.</a:t>
            </a:r>
            <a:endParaRPr sz="3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06" name="Google Shape;406;g114ebc8dc41_0_57"/>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mô hình phát triển Scrum</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 calcmode="lin" valueType="num">
                                      <p:cBhvr additive="base">
                                        <p:cTn id="7" dur="1000"/>
                                        <p:tgtEl>
                                          <p:spTgt spid="40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05">
                                            <p:txEl>
                                              <p:pRg st="1" end="1"/>
                                            </p:txEl>
                                          </p:spTgt>
                                        </p:tgtEl>
                                        <p:attrNameLst>
                                          <p:attrName>style.visibility</p:attrName>
                                        </p:attrNameLst>
                                      </p:cBhvr>
                                      <p:to>
                                        <p:strVal val="visible"/>
                                      </p:to>
                                    </p:set>
                                    <p:anim calcmode="lin" valueType="num">
                                      <p:cBhvr additive="base">
                                        <p:cTn id="12" dur="1000"/>
                                        <p:tgtEl>
                                          <p:spTgt spid="40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05">
                                            <p:txEl>
                                              <p:pRg st="2" end="2"/>
                                            </p:txEl>
                                          </p:spTgt>
                                        </p:tgtEl>
                                        <p:attrNameLst>
                                          <p:attrName>style.visibility</p:attrName>
                                        </p:attrNameLst>
                                      </p:cBhvr>
                                      <p:to>
                                        <p:strVal val="visible"/>
                                      </p:to>
                                    </p:set>
                                    <p:anim calcmode="lin" valueType="num">
                                      <p:cBhvr additive="base">
                                        <p:cTn id="17" dur="1000"/>
                                        <p:tgtEl>
                                          <p:spTgt spid="40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10" name="Shape 410"/>
        <p:cNvGrpSpPr/>
        <p:nvPr/>
      </p:nvGrpSpPr>
      <p:grpSpPr>
        <a:xfrm>
          <a:off x="0" y="0"/>
          <a:ext cx="0" cy="0"/>
          <a:chOff x="0" y="0"/>
          <a:chExt cx="0" cy="0"/>
        </a:xfrm>
      </p:grpSpPr>
      <p:sp>
        <p:nvSpPr>
          <p:cNvPr id="411" name="Google Shape;411;g114ebc8dc41_0_9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12" name="Google Shape;412;g114ebc8dc41_0_92"/>
          <p:cNvSpPr txBox="1"/>
          <p:nvPr/>
        </p:nvSpPr>
        <p:spPr>
          <a:xfrm>
            <a:off x="630850" y="945800"/>
            <a:ext cx="10731000" cy="5458800"/>
          </a:xfrm>
          <a:prstGeom prst="rect">
            <a:avLst/>
          </a:prstGeom>
          <a:noFill/>
          <a:ln>
            <a:noFill/>
          </a:ln>
        </p:spPr>
        <p:txBody>
          <a:bodyPr spcFirstLastPara="1" wrap="square" lIns="91425" tIns="45700" rIns="91425" bIns="45700" anchor="t" anchorCtr="0">
            <a:normAutofit/>
          </a:bodyPr>
          <a:lstStyle/>
          <a:p>
            <a:pPr marL="742950" lvl="1" indent="-368300" algn="l" rtl="0">
              <a:lnSpc>
                <a:spcPct val="115000"/>
              </a:lnSpc>
              <a:spcBef>
                <a:spcPts val="70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Hoàn thành sprint 1, tiếp tục làm sprint 2, sprint... cho đến khi hoàn thành hết các yêu cầu.</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Trong mỗi 1 sprint thì sẽ có họp hàng ngày – daily meeting từ 15 – 20 phút. Mỗi thành viên sẽ báo cáo: Hôm qua tôi đã làm gì? Hôm nay tôi sẽ làm gì? Có gặp khó khăn gì không?</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Scrum là mô hình hướng khách hàng (Customer oriented).</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anim calcmode="lin" valueType="num">
                                      <p:cBhvr additive="base">
                                        <p:cTn id="7" dur="1000"/>
                                        <p:tgtEl>
                                          <p:spTgt spid="41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2">
                                            <p:txEl>
                                              <p:pRg st="1" end="1"/>
                                            </p:txEl>
                                          </p:spTgt>
                                        </p:tgtEl>
                                        <p:attrNameLst>
                                          <p:attrName>style.visibility</p:attrName>
                                        </p:attrNameLst>
                                      </p:cBhvr>
                                      <p:to>
                                        <p:strVal val="visible"/>
                                      </p:to>
                                    </p:set>
                                    <p:anim calcmode="lin" valueType="num">
                                      <p:cBhvr additive="base">
                                        <p:cTn id="12" dur="1000"/>
                                        <p:tgtEl>
                                          <p:spTgt spid="41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12">
                                            <p:txEl>
                                              <p:pRg st="2" end="2"/>
                                            </p:txEl>
                                          </p:spTgt>
                                        </p:tgtEl>
                                        <p:attrNameLst>
                                          <p:attrName>style.visibility</p:attrName>
                                        </p:attrNameLst>
                                      </p:cBhvr>
                                      <p:to>
                                        <p:strVal val="visible"/>
                                      </p:to>
                                    </p:set>
                                    <p:anim calcmode="lin" valueType="num">
                                      <p:cBhvr additive="base">
                                        <p:cTn id="17" dur="1000"/>
                                        <p:tgtEl>
                                          <p:spTgt spid="412">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16" name="Shape 416"/>
        <p:cNvGrpSpPr/>
        <p:nvPr/>
      </p:nvGrpSpPr>
      <p:grpSpPr>
        <a:xfrm>
          <a:off x="0" y="0"/>
          <a:ext cx="0" cy="0"/>
          <a:chOff x="0" y="0"/>
          <a:chExt cx="0" cy="0"/>
        </a:xfrm>
      </p:grpSpPr>
      <p:sp>
        <p:nvSpPr>
          <p:cNvPr id="417" name="Google Shape;417;g114ebc8dc41_0_9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18" name="Google Shape;418;g114ebc8dc41_0_98"/>
          <p:cNvSpPr txBox="1"/>
          <p:nvPr/>
        </p:nvSpPr>
        <p:spPr>
          <a:xfrm>
            <a:off x="383975" y="1425100"/>
            <a:ext cx="11059500" cy="5170200"/>
          </a:xfrm>
          <a:prstGeom prst="rect">
            <a:avLst/>
          </a:prstGeom>
          <a:noFill/>
          <a:ln>
            <a:noFill/>
          </a:ln>
        </p:spPr>
        <p:txBody>
          <a:bodyPr spcFirstLastPara="1" wrap="square" lIns="91425" tIns="45700" rIns="91425" bIns="45700" anchor="t" anchorCtr="0">
            <a:noAutofit/>
          </a:bodyPr>
          <a:lstStyle/>
          <a:p>
            <a:pPr marL="742950" lvl="1" indent="-330200" algn="l" rtl="0">
              <a:spcBef>
                <a:spcPts val="0"/>
              </a:spcBef>
              <a:spcAft>
                <a:spcPts val="0"/>
              </a:spcAft>
              <a:buClr>
                <a:srgbClr val="FF5A33"/>
              </a:buClr>
              <a:buSzPts val="3100"/>
              <a:buFont typeface="Noto Sans Symbols"/>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Tổ chức:</a:t>
            </a:r>
            <a:endParaRPr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Product Owner: Người sở hữu sản phẩm.</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ScrumMaster: Người điều phối.</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Development Team: Nhóm phát triển.</a:t>
            </a:r>
            <a:endParaRPr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0200" algn="l" rtl="0">
              <a:spcBef>
                <a:spcPts val="0"/>
              </a:spcBef>
              <a:spcAft>
                <a:spcPts val="0"/>
              </a:spcAft>
              <a:buClr>
                <a:srgbClr val="FF5A33"/>
              </a:buClr>
              <a:buSzPts val="3100"/>
              <a:buFont typeface="Arial" panose="020B0604020202020204"/>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Tài liệu:</a:t>
            </a:r>
            <a:r>
              <a:rPr lang="en-US"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đó chính là các kết quả đầu ra.</a:t>
            </a:r>
            <a:endParaRPr sz="31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Product Backlog: Danh sách các chức năng cần phát triển của sản phẩm.</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Sprint Backlog: Danh sách các chức năng cần phát triển cho mỗi giai đoạn.</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11150" algn="l" rtl="0">
              <a:lnSpc>
                <a:spcPct val="115000"/>
              </a:lnSpc>
              <a:spcBef>
                <a:spcPts val="0"/>
              </a:spcBef>
              <a:spcAft>
                <a:spcPts val="0"/>
              </a:spcAft>
              <a:buClr>
                <a:srgbClr val="FF5A33"/>
              </a:buClr>
              <a:buSzPts val="3100"/>
              <a:buFont typeface="Quattrocento Sans" panose="020B0502050000020003"/>
              <a:buChar char="✔"/>
            </a:pPr>
            <a:r>
              <a:rPr lang="en-US"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Estimation:Kết quả ước lượng của team.</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19" name="Google Shape;419;g114ebc8dc41_0_98"/>
          <p:cNvSpPr txBox="1"/>
          <p:nvPr/>
        </p:nvSpPr>
        <p:spPr>
          <a:xfrm>
            <a:off x="48635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Các nhân tố tạo nên quy trình Scrum</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8">
                                            <p:txEl>
                                              <p:pRg st="0" end="0"/>
                                            </p:txEl>
                                          </p:spTgt>
                                        </p:tgtEl>
                                        <p:attrNameLst>
                                          <p:attrName>style.visibility</p:attrName>
                                        </p:attrNameLst>
                                      </p:cBhvr>
                                      <p:to>
                                        <p:strVal val="visible"/>
                                      </p:to>
                                    </p:set>
                                    <p:anim calcmode="lin" valueType="num">
                                      <p:cBhvr additive="base">
                                        <p:cTn id="7" dur="1000"/>
                                        <p:tgtEl>
                                          <p:spTgt spid="41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8">
                                            <p:txEl>
                                              <p:pRg st="1" end="1"/>
                                            </p:txEl>
                                          </p:spTgt>
                                        </p:tgtEl>
                                        <p:attrNameLst>
                                          <p:attrName>style.visibility</p:attrName>
                                        </p:attrNameLst>
                                      </p:cBhvr>
                                      <p:to>
                                        <p:strVal val="visible"/>
                                      </p:to>
                                    </p:set>
                                    <p:anim calcmode="lin" valueType="num">
                                      <p:cBhvr additive="base">
                                        <p:cTn id="12" dur="1000"/>
                                        <p:tgtEl>
                                          <p:spTgt spid="41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18">
                                            <p:txEl>
                                              <p:pRg st="2" end="2"/>
                                            </p:txEl>
                                          </p:spTgt>
                                        </p:tgtEl>
                                        <p:attrNameLst>
                                          <p:attrName>style.visibility</p:attrName>
                                        </p:attrNameLst>
                                      </p:cBhvr>
                                      <p:to>
                                        <p:strVal val="visible"/>
                                      </p:to>
                                    </p:set>
                                    <p:anim calcmode="lin" valueType="num">
                                      <p:cBhvr additive="base">
                                        <p:cTn id="17" dur="1000"/>
                                        <p:tgtEl>
                                          <p:spTgt spid="418">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18">
                                            <p:txEl>
                                              <p:pRg st="3" end="3"/>
                                            </p:txEl>
                                          </p:spTgt>
                                        </p:tgtEl>
                                        <p:attrNameLst>
                                          <p:attrName>style.visibility</p:attrName>
                                        </p:attrNameLst>
                                      </p:cBhvr>
                                      <p:to>
                                        <p:strVal val="visible"/>
                                      </p:to>
                                    </p:set>
                                    <p:anim calcmode="lin" valueType="num">
                                      <p:cBhvr additive="base">
                                        <p:cTn id="22" dur="1000"/>
                                        <p:tgtEl>
                                          <p:spTgt spid="418">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18">
                                            <p:txEl>
                                              <p:pRg st="4" end="4"/>
                                            </p:txEl>
                                          </p:spTgt>
                                        </p:tgtEl>
                                        <p:attrNameLst>
                                          <p:attrName>style.visibility</p:attrName>
                                        </p:attrNameLst>
                                      </p:cBhvr>
                                      <p:to>
                                        <p:strVal val="visible"/>
                                      </p:to>
                                    </p:set>
                                    <p:anim calcmode="lin" valueType="num">
                                      <p:cBhvr additive="base">
                                        <p:cTn id="27" dur="1000"/>
                                        <p:tgtEl>
                                          <p:spTgt spid="418">
                                            <p:txEl>
                                              <p:pRg st="4" end="4"/>
                                            </p:txEl>
                                          </p:spTgt>
                                        </p:tgtEl>
                                        <p:attrNameLst>
                                          <p:attrName>ppt_x</p:attrName>
                                        </p:attrNameLst>
                                      </p:cBhvr>
                                      <p:tavLst>
                                        <p:tav tm="0" fmla="">
                                          <p:val>
                                            <p:strVal val="#ppt_x-1"/>
                                          </p:val>
                                        </p:tav>
                                        <p:tav tm="100000" fmla="">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18">
                                            <p:txEl>
                                              <p:pRg st="5" end="5"/>
                                            </p:txEl>
                                          </p:spTgt>
                                        </p:tgtEl>
                                        <p:attrNameLst>
                                          <p:attrName>style.visibility</p:attrName>
                                        </p:attrNameLst>
                                      </p:cBhvr>
                                      <p:to>
                                        <p:strVal val="visible"/>
                                      </p:to>
                                    </p:set>
                                    <p:anim calcmode="lin" valueType="num">
                                      <p:cBhvr additive="base">
                                        <p:cTn id="32" dur="1000"/>
                                        <p:tgtEl>
                                          <p:spTgt spid="418">
                                            <p:txEl>
                                              <p:pRg st="5" end="5"/>
                                            </p:txEl>
                                          </p:spTgt>
                                        </p:tgtEl>
                                        <p:attrNameLst>
                                          <p:attrName>ppt_x</p:attrName>
                                        </p:attrNameLst>
                                      </p:cBhvr>
                                      <p:tavLst>
                                        <p:tav tm="0" fmla="">
                                          <p:val>
                                            <p:strVal val="#ppt_x-1"/>
                                          </p:val>
                                        </p:tav>
                                        <p:tav tm="100000" fmla="">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18">
                                            <p:txEl>
                                              <p:pRg st="6" end="6"/>
                                            </p:txEl>
                                          </p:spTgt>
                                        </p:tgtEl>
                                        <p:attrNameLst>
                                          <p:attrName>style.visibility</p:attrName>
                                        </p:attrNameLst>
                                      </p:cBhvr>
                                      <p:to>
                                        <p:strVal val="visible"/>
                                      </p:to>
                                    </p:set>
                                    <p:anim calcmode="lin" valueType="num">
                                      <p:cBhvr additive="base">
                                        <p:cTn id="37" dur="1000"/>
                                        <p:tgtEl>
                                          <p:spTgt spid="418">
                                            <p:txEl>
                                              <p:pRg st="6" end="6"/>
                                            </p:txEl>
                                          </p:spTgt>
                                        </p:tgtEl>
                                        <p:attrNameLst>
                                          <p:attrName>ppt_x</p:attrName>
                                        </p:attrNameLst>
                                      </p:cBhvr>
                                      <p:tavLst>
                                        <p:tav tm="0" fmla="">
                                          <p:val>
                                            <p:strVal val="#ppt_x-1"/>
                                          </p:val>
                                        </p:tav>
                                        <p:tav tm="100000" fmla="">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418">
                                            <p:txEl>
                                              <p:pRg st="7" end="7"/>
                                            </p:txEl>
                                          </p:spTgt>
                                        </p:tgtEl>
                                        <p:attrNameLst>
                                          <p:attrName>style.visibility</p:attrName>
                                        </p:attrNameLst>
                                      </p:cBhvr>
                                      <p:to>
                                        <p:strVal val="visible"/>
                                      </p:to>
                                    </p:set>
                                    <p:anim calcmode="lin" valueType="num">
                                      <p:cBhvr additive="base">
                                        <p:cTn id="42" dur="1000"/>
                                        <p:tgtEl>
                                          <p:spTgt spid="418">
                                            <p:txEl>
                                              <p:pRg st="7" end="7"/>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23" name="Shape 423"/>
        <p:cNvGrpSpPr/>
        <p:nvPr/>
      </p:nvGrpSpPr>
      <p:grpSpPr>
        <a:xfrm>
          <a:off x="0" y="0"/>
          <a:ext cx="0" cy="0"/>
          <a:chOff x="0" y="0"/>
          <a:chExt cx="0" cy="0"/>
        </a:xfrm>
      </p:grpSpPr>
      <p:sp>
        <p:nvSpPr>
          <p:cNvPr id="424" name="Google Shape;424;g114ebc8dc41_0_10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25" name="Google Shape;425;g114ebc8dc41_0_104"/>
          <p:cNvSpPr txBox="1"/>
          <p:nvPr/>
        </p:nvSpPr>
        <p:spPr>
          <a:xfrm>
            <a:off x="457575" y="945800"/>
            <a:ext cx="11059500" cy="5170200"/>
          </a:xfrm>
          <a:prstGeom prst="rect">
            <a:avLst/>
          </a:prstGeom>
          <a:noFill/>
          <a:ln>
            <a:noFill/>
          </a:ln>
        </p:spPr>
        <p:txBody>
          <a:bodyPr spcFirstLastPara="1" wrap="square" lIns="91425" tIns="45700" rIns="91425" bIns="45700" anchor="t" anchorCtr="0">
            <a:noAutofit/>
          </a:bodyPr>
          <a:lstStyle/>
          <a:p>
            <a:pPr marL="742950" lvl="1" indent="-361950" algn="l" rtl="0">
              <a:spcBef>
                <a:spcPts val="0"/>
              </a:spcBef>
              <a:spcAft>
                <a:spcPts val="0"/>
              </a:spcAft>
              <a:buClr>
                <a:srgbClr val="FF5A33"/>
              </a:buClr>
              <a:buSzPts val="3600"/>
              <a:buFont typeface="Arial" panose="020B0604020202020204"/>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Qui trình</a:t>
            </a:r>
            <a:r>
              <a:rPr lang="en-US"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 Quy định cách thức vận hành của SCRUM.</a:t>
            </a:r>
            <a:endParaRPr sz="36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290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Sprint Planning meeting: Hoạch định cho mỗi giai đoạn.</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290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Review: Tổng kết cho mỗi giai đoạn.</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2900" algn="l" rtl="0">
              <a:lnSpc>
                <a:spcPct val="115000"/>
              </a:lnSpc>
              <a:spcBef>
                <a:spcPts val="0"/>
              </a:spcBef>
              <a:spcAft>
                <a:spcPts val="0"/>
              </a:spcAft>
              <a:buClr>
                <a:srgbClr val="FF5A33"/>
              </a:buClr>
              <a:buSzPts val="3600"/>
              <a:buFont typeface="Quattrocento Sans" panose="020B0502050000020003"/>
              <a:buChar char="✔"/>
            </a:pP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Daily Scrum Meeting: Review hàng ngày.</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5">
                                            <p:txEl>
                                              <p:pRg st="0" end="0"/>
                                            </p:txEl>
                                          </p:spTgt>
                                        </p:tgtEl>
                                        <p:attrNameLst>
                                          <p:attrName>style.visibility</p:attrName>
                                        </p:attrNameLst>
                                      </p:cBhvr>
                                      <p:to>
                                        <p:strVal val="visible"/>
                                      </p:to>
                                    </p:set>
                                    <p:anim calcmode="lin" valueType="num">
                                      <p:cBhvr additive="base">
                                        <p:cTn id="7" dur="1000"/>
                                        <p:tgtEl>
                                          <p:spTgt spid="42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25">
                                            <p:txEl>
                                              <p:pRg st="1" end="1"/>
                                            </p:txEl>
                                          </p:spTgt>
                                        </p:tgtEl>
                                        <p:attrNameLst>
                                          <p:attrName>style.visibility</p:attrName>
                                        </p:attrNameLst>
                                      </p:cBhvr>
                                      <p:to>
                                        <p:strVal val="visible"/>
                                      </p:to>
                                    </p:set>
                                    <p:anim calcmode="lin" valueType="num">
                                      <p:cBhvr additive="base">
                                        <p:cTn id="12" dur="1000"/>
                                        <p:tgtEl>
                                          <p:spTgt spid="42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25">
                                            <p:txEl>
                                              <p:pRg st="2" end="2"/>
                                            </p:txEl>
                                          </p:spTgt>
                                        </p:tgtEl>
                                        <p:attrNameLst>
                                          <p:attrName>style.visibility</p:attrName>
                                        </p:attrNameLst>
                                      </p:cBhvr>
                                      <p:to>
                                        <p:strVal val="visible"/>
                                      </p:to>
                                    </p:set>
                                    <p:anim calcmode="lin" valueType="num">
                                      <p:cBhvr additive="base">
                                        <p:cTn id="17" dur="1000"/>
                                        <p:tgtEl>
                                          <p:spTgt spid="42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25">
                                            <p:txEl>
                                              <p:pRg st="3" end="3"/>
                                            </p:txEl>
                                          </p:spTgt>
                                        </p:tgtEl>
                                        <p:attrNameLst>
                                          <p:attrName>style.visibility</p:attrName>
                                        </p:attrNameLst>
                                      </p:cBhvr>
                                      <p:to>
                                        <p:strVal val="visible"/>
                                      </p:to>
                                    </p:set>
                                    <p:anim calcmode="lin" valueType="num">
                                      <p:cBhvr additive="base">
                                        <p:cTn id="22" dur="1000"/>
                                        <p:tgtEl>
                                          <p:spTgt spid="425">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29" name="Shape 429"/>
        <p:cNvGrpSpPr/>
        <p:nvPr/>
      </p:nvGrpSpPr>
      <p:grpSpPr>
        <a:xfrm>
          <a:off x="0" y="0"/>
          <a:ext cx="0" cy="0"/>
          <a:chOff x="0" y="0"/>
          <a:chExt cx="0" cy="0"/>
        </a:xfrm>
      </p:grpSpPr>
      <p:sp>
        <p:nvSpPr>
          <p:cNvPr id="430" name="Google Shape;430;g114ebc8dc41_0_11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31" name="Google Shape;431;g114ebc8dc41_0_110"/>
          <p:cNvSpPr txBox="1"/>
          <p:nvPr/>
        </p:nvSpPr>
        <p:spPr>
          <a:xfrm>
            <a:off x="421200" y="1397175"/>
            <a:ext cx="11061600" cy="5246700"/>
          </a:xfrm>
          <a:prstGeom prst="rect">
            <a:avLst/>
          </a:prstGeom>
          <a:noFill/>
          <a:ln>
            <a:noFill/>
          </a:ln>
        </p:spPr>
        <p:txBody>
          <a:bodyPr spcFirstLastPara="1" wrap="square" lIns="91425" tIns="45700" rIns="91425" bIns="45700" anchor="t" anchorCtr="0">
            <a:noAutofit/>
          </a:bodyPr>
          <a:lstStyle/>
          <a:p>
            <a:pPr marL="742950" lvl="1" indent="-349250" algn="l" rtl="0">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Product Owner(PO)</a:t>
            </a:r>
            <a:endParaRPr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020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Product Owner là người sở hữu sản phẩm, người quyết định sản phẩm có những chức năng nào và là người quyết định Product Backlog.</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020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Thông thường Role này được khách hàng hoặc người đại diện cho khách hàng đảm nhận.</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ScrumMaster</a:t>
            </a:r>
            <a:endParaRPr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30200" algn="l" rtl="0">
              <a:lnSpc>
                <a:spcPct val="115000"/>
              </a:lnSpc>
              <a:spcBef>
                <a:spcPts val="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Scrum Master là người đảm bảo các quy trình của Scrum được thực hiện đúng và thuận lợi.</a:t>
            </a:r>
            <a:endParaRPr sz="3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32" name="Google Shape;432;g114ebc8dc41_0_110"/>
          <p:cNvSpPr txBox="1"/>
          <p:nvPr/>
        </p:nvSpPr>
        <p:spPr>
          <a:xfrm>
            <a:off x="551475" y="762150"/>
            <a:ext cx="10298400" cy="8181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115">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Tổ chức dự án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1">
                                            <p:txEl>
                                              <p:pRg st="0" end="0"/>
                                            </p:txEl>
                                          </p:spTgt>
                                        </p:tgtEl>
                                        <p:attrNameLst>
                                          <p:attrName>style.visibility</p:attrName>
                                        </p:attrNameLst>
                                      </p:cBhvr>
                                      <p:to>
                                        <p:strVal val="visible"/>
                                      </p:to>
                                    </p:set>
                                    <p:anim calcmode="lin" valueType="num">
                                      <p:cBhvr additive="base">
                                        <p:cTn id="7" dur="1000"/>
                                        <p:tgtEl>
                                          <p:spTgt spid="43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1">
                                            <p:txEl>
                                              <p:pRg st="1" end="1"/>
                                            </p:txEl>
                                          </p:spTgt>
                                        </p:tgtEl>
                                        <p:attrNameLst>
                                          <p:attrName>style.visibility</p:attrName>
                                        </p:attrNameLst>
                                      </p:cBhvr>
                                      <p:to>
                                        <p:strVal val="visible"/>
                                      </p:to>
                                    </p:set>
                                    <p:anim calcmode="lin" valueType="num">
                                      <p:cBhvr additive="base">
                                        <p:cTn id="12" dur="1000"/>
                                        <p:tgtEl>
                                          <p:spTgt spid="43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31">
                                            <p:txEl>
                                              <p:pRg st="2" end="2"/>
                                            </p:txEl>
                                          </p:spTgt>
                                        </p:tgtEl>
                                        <p:attrNameLst>
                                          <p:attrName>style.visibility</p:attrName>
                                        </p:attrNameLst>
                                      </p:cBhvr>
                                      <p:to>
                                        <p:strVal val="visible"/>
                                      </p:to>
                                    </p:set>
                                    <p:anim calcmode="lin" valueType="num">
                                      <p:cBhvr additive="base">
                                        <p:cTn id="17" dur="1000"/>
                                        <p:tgtEl>
                                          <p:spTgt spid="431">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31">
                                            <p:txEl>
                                              <p:pRg st="3" end="3"/>
                                            </p:txEl>
                                          </p:spTgt>
                                        </p:tgtEl>
                                        <p:attrNameLst>
                                          <p:attrName>style.visibility</p:attrName>
                                        </p:attrNameLst>
                                      </p:cBhvr>
                                      <p:to>
                                        <p:strVal val="visible"/>
                                      </p:to>
                                    </p:set>
                                    <p:anim calcmode="lin" valueType="num">
                                      <p:cBhvr additive="base">
                                        <p:cTn id="22" dur="1000"/>
                                        <p:tgtEl>
                                          <p:spTgt spid="431">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31">
                                            <p:txEl>
                                              <p:pRg st="4" end="4"/>
                                            </p:txEl>
                                          </p:spTgt>
                                        </p:tgtEl>
                                        <p:attrNameLst>
                                          <p:attrName>style.visibility</p:attrName>
                                        </p:attrNameLst>
                                      </p:cBhvr>
                                      <p:to>
                                        <p:strVal val="visible"/>
                                      </p:to>
                                    </p:set>
                                    <p:anim calcmode="lin" valueType="num">
                                      <p:cBhvr additive="base">
                                        <p:cTn id="27" dur="1000"/>
                                        <p:tgtEl>
                                          <p:spTgt spid="431">
                                            <p:txEl>
                                              <p:pRg st="4" end="4"/>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36" name="Shape 436"/>
        <p:cNvGrpSpPr/>
        <p:nvPr/>
      </p:nvGrpSpPr>
      <p:grpSpPr>
        <a:xfrm>
          <a:off x="0" y="0"/>
          <a:ext cx="0" cy="0"/>
          <a:chOff x="0" y="0"/>
          <a:chExt cx="0" cy="0"/>
        </a:xfrm>
      </p:grpSpPr>
      <p:sp>
        <p:nvSpPr>
          <p:cNvPr id="437" name="Google Shape;437;g114ebc8dc41_0_11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38" name="Google Shape;438;g114ebc8dc41_0_116"/>
          <p:cNvSpPr txBox="1"/>
          <p:nvPr/>
        </p:nvSpPr>
        <p:spPr>
          <a:xfrm>
            <a:off x="112725" y="912625"/>
            <a:ext cx="10141800" cy="5861700"/>
          </a:xfrm>
          <a:prstGeom prst="rect">
            <a:avLst/>
          </a:prstGeom>
          <a:noFill/>
          <a:ln>
            <a:noFill/>
          </a:ln>
        </p:spPr>
        <p:txBody>
          <a:bodyPr spcFirstLastPara="1" wrap="square" lIns="91425" tIns="45700" rIns="91425" bIns="45700" anchor="t" anchorCtr="0">
            <a:noAutofit/>
          </a:bodyPr>
          <a:lstStyle/>
          <a:p>
            <a:pPr marL="742950" lvl="1" indent="-368300" algn="l" rtl="0">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Development Team(Dev Team)</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925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Một nhóm từ 4-7 kỹ sư phần mềm chịu trách nhiệm phát triển sản phẩm.</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925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Nhóm dự án phải làm việc với Product Owner để quyết định những gì sẽ làm trong Sprint </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49250" algn="l" rtl="0">
              <a:lnSpc>
                <a:spcPct val="115000"/>
              </a:lnSpc>
              <a:spcBef>
                <a:spcPts val="0"/>
              </a:spcBef>
              <a:spcAft>
                <a:spcPts val="0"/>
              </a:spcAft>
              <a:buClr>
                <a:srgbClr val="FF5A33"/>
              </a:buClr>
              <a:buSzPts val="37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Thảo luận để đưa ra các giải pháp, ước lượng thời gian thực hiện công việc, họp đánh giá kết quả công việc.</a:t>
            </a:r>
            <a:endParaRPr sz="33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439" name="Google Shape;439;g114ebc8dc41_0_116"/>
          <p:cNvPicPr preferRelativeResize="0"/>
          <p:nvPr/>
        </p:nvPicPr>
        <p:blipFill>
          <a:blip r:embed="rId1"/>
          <a:stretch>
            <a:fillRect/>
          </a:stretch>
        </p:blipFill>
        <p:spPr>
          <a:xfrm>
            <a:off x="9732925" y="912625"/>
            <a:ext cx="2459075" cy="24202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8">
                                            <p:txEl>
                                              <p:pRg st="0" end="0"/>
                                            </p:txEl>
                                          </p:spTgt>
                                        </p:tgtEl>
                                        <p:attrNameLst>
                                          <p:attrName>style.visibility</p:attrName>
                                        </p:attrNameLst>
                                      </p:cBhvr>
                                      <p:to>
                                        <p:strVal val="visible"/>
                                      </p:to>
                                    </p:set>
                                    <p:anim calcmode="lin" valueType="num">
                                      <p:cBhvr additive="base">
                                        <p:cTn id="7" dur="1000"/>
                                        <p:tgtEl>
                                          <p:spTgt spid="43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8">
                                            <p:txEl>
                                              <p:pRg st="1" end="1"/>
                                            </p:txEl>
                                          </p:spTgt>
                                        </p:tgtEl>
                                        <p:attrNameLst>
                                          <p:attrName>style.visibility</p:attrName>
                                        </p:attrNameLst>
                                      </p:cBhvr>
                                      <p:to>
                                        <p:strVal val="visible"/>
                                      </p:to>
                                    </p:set>
                                    <p:anim calcmode="lin" valueType="num">
                                      <p:cBhvr additive="base">
                                        <p:cTn id="12" dur="1000"/>
                                        <p:tgtEl>
                                          <p:spTgt spid="438">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38">
                                            <p:txEl>
                                              <p:pRg st="2" end="2"/>
                                            </p:txEl>
                                          </p:spTgt>
                                        </p:tgtEl>
                                        <p:attrNameLst>
                                          <p:attrName>style.visibility</p:attrName>
                                        </p:attrNameLst>
                                      </p:cBhvr>
                                      <p:to>
                                        <p:strVal val="visible"/>
                                      </p:to>
                                    </p:set>
                                    <p:anim calcmode="lin" valueType="num">
                                      <p:cBhvr additive="base">
                                        <p:cTn id="17" dur="1000"/>
                                        <p:tgtEl>
                                          <p:spTgt spid="438">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38">
                                            <p:txEl>
                                              <p:pRg st="3" end="3"/>
                                            </p:txEl>
                                          </p:spTgt>
                                        </p:tgtEl>
                                        <p:attrNameLst>
                                          <p:attrName>style.visibility</p:attrName>
                                        </p:attrNameLst>
                                      </p:cBhvr>
                                      <p:to>
                                        <p:strVal val="visible"/>
                                      </p:to>
                                    </p:set>
                                    <p:anim calcmode="lin" valueType="num">
                                      <p:cBhvr additive="base">
                                        <p:cTn id="22" dur="1000"/>
                                        <p:tgtEl>
                                          <p:spTgt spid="438">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g114c29839a7_0_1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tuần tự</a:t>
            </a:r>
            <a:endParaRPr lang="en-US"/>
          </a:p>
        </p:txBody>
      </p:sp>
      <p:sp>
        <p:nvSpPr>
          <p:cNvPr id="142" name="Google Shape;142;g114c29839a7_0_10"/>
          <p:cNvSpPr txBox="1"/>
          <p:nvPr/>
        </p:nvSpPr>
        <p:spPr>
          <a:xfrm>
            <a:off x="391350" y="1580725"/>
            <a:ext cx="11190900" cy="48459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Mô hình</a:t>
            </a:r>
            <a:r>
              <a:rPr lang="en-US" sz="37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 được phát triển theo tuyến của nhiều giai đoạn rời rạc và kế tiếp nhau, mà không có sự chồng chéo.</a:t>
            </a:r>
            <a:endParaRPr sz="3700">
              <a:solidFill>
                <a:srgbClr val="1B1B1B"/>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1B1B1B"/>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Có 2 loại mô hình tiêu biểu đại diện cho mô hình phát triển tuần tự : Mô hình thác nước , Mô hình chữ V.</a:t>
            </a:r>
            <a:endParaRPr sz="37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3" name="Google Shape;143;g114c29839a7_0_10"/>
          <p:cNvSpPr txBox="1"/>
          <p:nvPr/>
        </p:nvSpPr>
        <p:spPr>
          <a:xfrm>
            <a:off x="540225" y="850350"/>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tuần tự</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43" name="Shape 443"/>
        <p:cNvGrpSpPr/>
        <p:nvPr/>
      </p:nvGrpSpPr>
      <p:grpSpPr>
        <a:xfrm>
          <a:off x="0" y="0"/>
          <a:ext cx="0" cy="0"/>
          <a:chOff x="0" y="0"/>
          <a:chExt cx="0" cy="0"/>
        </a:xfrm>
      </p:grpSpPr>
      <p:sp>
        <p:nvSpPr>
          <p:cNvPr id="444" name="Google Shape;444;g114ebc8dc41_0_12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45" name="Google Shape;445;g114ebc8dc41_0_122"/>
          <p:cNvSpPr txBox="1"/>
          <p:nvPr/>
        </p:nvSpPr>
        <p:spPr>
          <a:xfrm>
            <a:off x="124700" y="843900"/>
            <a:ext cx="9776100" cy="5967600"/>
          </a:xfrm>
          <a:prstGeom prst="rect">
            <a:avLst/>
          </a:prstGeom>
          <a:noFill/>
          <a:ln>
            <a:noFill/>
          </a:ln>
        </p:spPr>
        <p:txBody>
          <a:bodyPr spcFirstLastPara="1" wrap="square" lIns="91425" tIns="45700" rIns="91425" bIns="45700" anchor="t" anchorCtr="0">
            <a:noAutofit/>
          </a:bodyPr>
          <a:lstStyle/>
          <a:p>
            <a:pPr marL="742950" lvl="1" indent="-374650" algn="l" rtl="0">
              <a:spcBef>
                <a:spcPts val="0"/>
              </a:spcBef>
              <a:spcAft>
                <a:spcPts val="0"/>
              </a:spcAft>
              <a:buClr>
                <a:srgbClr val="FF5A33"/>
              </a:buClr>
              <a:buSzPts val="3800"/>
              <a:buFont typeface="Quattrocento Sans" panose="020B0502050000020003"/>
              <a:buChar char="❖"/>
            </a:pPr>
            <a:r>
              <a:rPr lang="en-US" sz="38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Product Backlog</a:t>
            </a:r>
            <a:endParaRPr sz="38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55600" algn="l" rtl="0">
              <a:lnSpc>
                <a:spcPct val="115000"/>
              </a:lnSpc>
              <a:spcBef>
                <a:spcPts val="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Product Backlog là danh sách các chức năng cần được phát triển của sản phẩm.</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55600" algn="l" rtl="0">
              <a:lnSpc>
                <a:spcPct val="115000"/>
              </a:lnSpc>
              <a:spcBef>
                <a:spcPts val="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Danh sách này do Product Owner quyết định.</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1600200" lvl="3" indent="-355600" algn="l" rtl="0">
              <a:lnSpc>
                <a:spcPct val="115000"/>
              </a:lnSpc>
              <a:spcBef>
                <a:spcPts val="0"/>
              </a:spcBef>
              <a:spcAft>
                <a:spcPts val="0"/>
              </a:spcAft>
              <a:buClr>
                <a:srgbClr val="FF5A33"/>
              </a:buClr>
              <a:buSzPts val="3800"/>
              <a:buFont typeface="Quattrocento Sans" panose="020B0502050000020003"/>
              <a:buChar char="✔"/>
            </a:pPr>
            <a:r>
              <a:rPr lang="en-US"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Thường xuyên được cập nhật để đáp ứng được nhu cầu thay đổi của khách hàng và dự án.</a:t>
            </a:r>
            <a:endParaRPr sz="38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446" name="Google Shape;446;g114ebc8dc41_0_122"/>
          <p:cNvPicPr preferRelativeResize="0"/>
          <p:nvPr/>
        </p:nvPicPr>
        <p:blipFill>
          <a:blip r:embed="rId1"/>
          <a:stretch>
            <a:fillRect/>
          </a:stretch>
        </p:blipFill>
        <p:spPr>
          <a:xfrm>
            <a:off x="9732925" y="843900"/>
            <a:ext cx="2459075" cy="24202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5">
                                            <p:txEl>
                                              <p:pRg st="0" end="0"/>
                                            </p:txEl>
                                          </p:spTgt>
                                        </p:tgtEl>
                                        <p:attrNameLst>
                                          <p:attrName>style.visibility</p:attrName>
                                        </p:attrNameLst>
                                      </p:cBhvr>
                                      <p:to>
                                        <p:strVal val="visible"/>
                                      </p:to>
                                    </p:set>
                                    <p:anim calcmode="lin" valueType="num">
                                      <p:cBhvr additive="base">
                                        <p:cTn id="7" dur="1000"/>
                                        <p:tgtEl>
                                          <p:spTgt spid="44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5">
                                            <p:txEl>
                                              <p:pRg st="1" end="1"/>
                                            </p:txEl>
                                          </p:spTgt>
                                        </p:tgtEl>
                                        <p:attrNameLst>
                                          <p:attrName>style.visibility</p:attrName>
                                        </p:attrNameLst>
                                      </p:cBhvr>
                                      <p:to>
                                        <p:strVal val="visible"/>
                                      </p:to>
                                    </p:set>
                                    <p:anim calcmode="lin" valueType="num">
                                      <p:cBhvr additive="base">
                                        <p:cTn id="12" dur="1000"/>
                                        <p:tgtEl>
                                          <p:spTgt spid="44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45">
                                            <p:txEl>
                                              <p:pRg st="2" end="2"/>
                                            </p:txEl>
                                          </p:spTgt>
                                        </p:tgtEl>
                                        <p:attrNameLst>
                                          <p:attrName>style.visibility</p:attrName>
                                        </p:attrNameLst>
                                      </p:cBhvr>
                                      <p:to>
                                        <p:strVal val="visible"/>
                                      </p:to>
                                    </p:set>
                                    <p:anim calcmode="lin" valueType="num">
                                      <p:cBhvr additive="base">
                                        <p:cTn id="17" dur="1000"/>
                                        <p:tgtEl>
                                          <p:spTgt spid="445">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45">
                                            <p:txEl>
                                              <p:pRg st="3" end="3"/>
                                            </p:txEl>
                                          </p:spTgt>
                                        </p:tgtEl>
                                        <p:attrNameLst>
                                          <p:attrName>style.visibility</p:attrName>
                                        </p:attrNameLst>
                                      </p:cBhvr>
                                      <p:to>
                                        <p:strVal val="visible"/>
                                      </p:to>
                                    </p:set>
                                    <p:anim calcmode="lin" valueType="num">
                                      <p:cBhvr additive="base">
                                        <p:cTn id="22" dur="1000"/>
                                        <p:tgtEl>
                                          <p:spTgt spid="445">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g114ebc8dc41_0_12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52" name="Google Shape;452;g114ebc8dc41_0_129"/>
          <p:cNvSpPr txBox="1"/>
          <p:nvPr/>
        </p:nvSpPr>
        <p:spPr>
          <a:xfrm>
            <a:off x="613350" y="1431825"/>
            <a:ext cx="10965300" cy="4845900"/>
          </a:xfrm>
          <a:prstGeom prst="rect">
            <a:avLst/>
          </a:prstGeom>
          <a:noFill/>
          <a:ln>
            <a:noFill/>
          </a:ln>
        </p:spPr>
        <p:txBody>
          <a:bodyPr spcFirstLastPara="1" wrap="square" lIns="91425" tIns="45700" rIns="91425" bIns="45700" anchor="t" anchorCtr="0">
            <a:normAutofit/>
          </a:bodyPr>
          <a:lstStyle/>
          <a:p>
            <a:pPr marL="742950" lvl="1" indent="-381000" algn="l" rtl="0">
              <a:lnSpc>
                <a:spcPct val="115000"/>
              </a:lnSpc>
              <a:spcBef>
                <a:spcPts val="70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Một người có thể thực hiện nhiều việc ví dụ như dev có thể test.</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1000" algn="l" rtl="0">
              <a:lnSpc>
                <a:spcPct val="115000"/>
              </a:lnSpc>
              <a:spcBef>
                <a:spcPts val="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Phát hiện lỗi sớm.</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1000" algn="l" rtl="0">
              <a:lnSpc>
                <a:spcPct val="115000"/>
              </a:lnSpc>
              <a:spcBef>
                <a:spcPts val="0"/>
              </a:spcBef>
              <a:spcAft>
                <a:spcPts val="0"/>
              </a:spcAft>
              <a:buClr>
                <a:srgbClr val="FF5A33"/>
              </a:buClr>
              <a:buSzPts val="39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Có khả năng áp dụng được cho những dự án mà yêu cầu khách hàng không rõ ràng ngay từ đầu.</a:t>
            </a:r>
            <a:endParaRPr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53" name="Google Shape;453;g114ebc8dc41_0_129"/>
          <p:cNvSpPr txBox="1"/>
          <p:nvPr/>
        </p:nvSpPr>
        <p:spPr>
          <a:xfrm>
            <a:off x="61710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Ưu</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điểm 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Scrum</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2">
                                            <p:txEl>
                                              <p:pRg st="0" end="0"/>
                                            </p:txEl>
                                          </p:spTgt>
                                        </p:tgtEl>
                                        <p:attrNameLst>
                                          <p:attrName>style.visibility</p:attrName>
                                        </p:attrNameLst>
                                      </p:cBhvr>
                                      <p:to>
                                        <p:strVal val="visible"/>
                                      </p:to>
                                    </p:set>
                                    <p:anim calcmode="lin" valueType="num">
                                      <p:cBhvr additive="base">
                                        <p:cTn id="7" dur="1000"/>
                                        <p:tgtEl>
                                          <p:spTgt spid="45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2">
                                            <p:txEl>
                                              <p:pRg st="1" end="1"/>
                                            </p:txEl>
                                          </p:spTgt>
                                        </p:tgtEl>
                                        <p:attrNameLst>
                                          <p:attrName>style.visibility</p:attrName>
                                        </p:attrNameLst>
                                      </p:cBhvr>
                                      <p:to>
                                        <p:strVal val="visible"/>
                                      </p:to>
                                    </p:set>
                                    <p:anim calcmode="lin" valueType="num">
                                      <p:cBhvr additive="base">
                                        <p:cTn id="12" dur="1000"/>
                                        <p:tgtEl>
                                          <p:spTgt spid="45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2">
                                            <p:txEl>
                                              <p:pRg st="2" end="2"/>
                                            </p:txEl>
                                          </p:spTgt>
                                        </p:tgtEl>
                                        <p:attrNameLst>
                                          <p:attrName>style.visibility</p:attrName>
                                        </p:attrNameLst>
                                      </p:cBhvr>
                                      <p:to>
                                        <p:strVal val="visible"/>
                                      </p:to>
                                    </p:set>
                                    <p:anim calcmode="lin" valueType="num">
                                      <p:cBhvr additive="base">
                                        <p:cTn id="17" dur="1000"/>
                                        <p:tgtEl>
                                          <p:spTgt spid="452">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57" name="Shape 457"/>
        <p:cNvGrpSpPr/>
        <p:nvPr/>
      </p:nvGrpSpPr>
      <p:grpSpPr>
        <a:xfrm>
          <a:off x="0" y="0"/>
          <a:ext cx="0" cy="0"/>
          <a:chOff x="0" y="0"/>
          <a:chExt cx="0" cy="0"/>
        </a:xfrm>
      </p:grpSpPr>
      <p:sp>
        <p:nvSpPr>
          <p:cNvPr id="458" name="Google Shape;458;g114ebc8dc41_0_135"/>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scrum</a:t>
            </a:r>
            <a:endParaRPr lang="en-US"/>
          </a:p>
        </p:txBody>
      </p:sp>
      <p:sp>
        <p:nvSpPr>
          <p:cNvPr id="459" name="Google Shape;459;g114ebc8dc41_0_135"/>
          <p:cNvSpPr txBox="1"/>
          <p:nvPr/>
        </p:nvSpPr>
        <p:spPr>
          <a:xfrm>
            <a:off x="549550" y="1496950"/>
            <a:ext cx="11032800" cy="51657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Trình độ của nhóm cần có một kỹ năng nhất định.</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Phải có sự hiểu biết về mô hình aglie.</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Khó khăn trong việc xác định ngân sách và thời gian.</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Luôn nghe ý kiến phản hồi từ khách hàng và thay đổi theo nên thời gian sẽ kéo dài.</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55600" algn="l" rtl="0">
              <a:lnSpc>
                <a:spcPct val="115000"/>
              </a:lnSpc>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Vai trò của PO rất quan trọng, PO là người định hướng sản phẩm. Nếu PO làm không tốt sẽ ảnh hưởng đến kết quả chung.</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60" name="Google Shape;460;g114ebc8dc41_0_135"/>
          <p:cNvSpPr txBox="1"/>
          <p:nvPr/>
        </p:nvSpPr>
        <p:spPr>
          <a:xfrm>
            <a:off x="54955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Nhược</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điểm 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Scrum</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9">
                                            <p:txEl>
                                              <p:pRg st="0" end="0"/>
                                            </p:txEl>
                                          </p:spTgt>
                                        </p:tgtEl>
                                        <p:attrNameLst>
                                          <p:attrName>style.visibility</p:attrName>
                                        </p:attrNameLst>
                                      </p:cBhvr>
                                      <p:to>
                                        <p:strVal val="visible"/>
                                      </p:to>
                                    </p:set>
                                    <p:anim calcmode="lin" valueType="num">
                                      <p:cBhvr additive="base">
                                        <p:cTn id="7" dur="1000"/>
                                        <p:tgtEl>
                                          <p:spTgt spid="45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9">
                                            <p:txEl>
                                              <p:pRg st="1" end="1"/>
                                            </p:txEl>
                                          </p:spTgt>
                                        </p:tgtEl>
                                        <p:attrNameLst>
                                          <p:attrName>style.visibility</p:attrName>
                                        </p:attrNameLst>
                                      </p:cBhvr>
                                      <p:to>
                                        <p:strVal val="visible"/>
                                      </p:to>
                                    </p:set>
                                    <p:anim calcmode="lin" valueType="num">
                                      <p:cBhvr additive="base">
                                        <p:cTn id="12" dur="1000"/>
                                        <p:tgtEl>
                                          <p:spTgt spid="45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9">
                                            <p:txEl>
                                              <p:pRg st="2" end="2"/>
                                            </p:txEl>
                                          </p:spTgt>
                                        </p:tgtEl>
                                        <p:attrNameLst>
                                          <p:attrName>style.visibility</p:attrName>
                                        </p:attrNameLst>
                                      </p:cBhvr>
                                      <p:to>
                                        <p:strVal val="visible"/>
                                      </p:to>
                                    </p:set>
                                    <p:anim calcmode="lin" valueType="num">
                                      <p:cBhvr additive="base">
                                        <p:cTn id="17" dur="1000"/>
                                        <p:tgtEl>
                                          <p:spTgt spid="459">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59">
                                            <p:txEl>
                                              <p:pRg st="3" end="3"/>
                                            </p:txEl>
                                          </p:spTgt>
                                        </p:tgtEl>
                                        <p:attrNameLst>
                                          <p:attrName>style.visibility</p:attrName>
                                        </p:attrNameLst>
                                      </p:cBhvr>
                                      <p:to>
                                        <p:strVal val="visible"/>
                                      </p:to>
                                    </p:set>
                                    <p:anim calcmode="lin" valueType="num">
                                      <p:cBhvr additive="base">
                                        <p:cTn id="22" dur="1000"/>
                                        <p:tgtEl>
                                          <p:spTgt spid="459">
                                            <p:txEl>
                                              <p:pRg st="3" end="3"/>
                                            </p:txEl>
                                          </p:spTgt>
                                        </p:tgtEl>
                                        <p:attrNameLst>
                                          <p:attrName>ppt_x</p:attrName>
                                        </p:attrNameLst>
                                      </p:cBhvr>
                                      <p:tavLst>
                                        <p:tav tm="0" fmla="">
                                          <p:val>
                                            <p:strVal val="#ppt_x-1"/>
                                          </p:val>
                                        </p:tav>
                                        <p:tav tm="100000" fmla="">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59">
                                            <p:txEl>
                                              <p:pRg st="4" end="4"/>
                                            </p:txEl>
                                          </p:spTgt>
                                        </p:tgtEl>
                                        <p:attrNameLst>
                                          <p:attrName>style.visibility</p:attrName>
                                        </p:attrNameLst>
                                      </p:cBhvr>
                                      <p:to>
                                        <p:strVal val="visible"/>
                                      </p:to>
                                    </p:set>
                                    <p:anim calcmode="lin" valueType="num">
                                      <p:cBhvr additive="base">
                                        <p:cTn id="27" dur="1000"/>
                                        <p:tgtEl>
                                          <p:spTgt spid="459">
                                            <p:txEl>
                                              <p:pRg st="4" end="4"/>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64" name="Shape 464"/>
        <p:cNvGrpSpPr/>
        <p:nvPr/>
      </p:nvGrpSpPr>
      <p:grpSpPr>
        <a:xfrm>
          <a:off x="0" y="0"/>
          <a:ext cx="0" cy="0"/>
          <a:chOff x="0" y="0"/>
          <a:chExt cx="0" cy="0"/>
        </a:xfrm>
      </p:grpSpPr>
      <p:sp>
        <p:nvSpPr>
          <p:cNvPr id="465" name="Google Shape;465;g1150bd0e76a_0_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panose="020B0502050000020003"/>
              <a:buNone/>
            </a:pPr>
            <a:r>
              <a:rPr lang="en-US"/>
              <a:t>Tóm tắt bài học</a:t>
            </a:r>
            <a:endParaRPr lang="en-US"/>
          </a:p>
        </p:txBody>
      </p:sp>
      <p:sp>
        <p:nvSpPr>
          <p:cNvPr id="466" name="Google Shape;466;g1150bd0e76a_0_0"/>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p>
        </p:txBody>
      </p:sp>
      <p:sp>
        <p:nvSpPr>
          <p:cNvPr id="467" name="Google Shape;467;g1150bd0e76a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8" name="Google Shape;468;g1150bd0e76a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g1150bd0e76a_0_0"/>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tuần tự </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lặp lại-gia tăng</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Scrum</a:t>
            </a:r>
            <a:endParaRPr sz="22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70" name="Google Shape;470;g1150bd0e76a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Tóm tắt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471" name="Google Shape;471;g1150bd0e76a_0_0" descr="D:\Compressed\PSD Collection 2011\WP-201 copy.png"/>
          <p:cNvPicPr preferRelativeResize="0"/>
          <p:nvPr/>
        </p:nvPicPr>
        <p:blipFill rotWithShape="1">
          <a:blip r:embed="rId1"/>
          <a:srcRect/>
          <a:stretch>
            <a:fillRect/>
          </a:stretch>
        </p:blipFill>
        <p:spPr>
          <a:xfrm flipH="1">
            <a:off x="9189300" y="1095638"/>
            <a:ext cx="2782800" cy="5200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75" name="Shape 475"/>
        <p:cNvGrpSpPr/>
        <p:nvPr/>
      </p:nvGrpSpPr>
      <p:grpSpPr>
        <a:xfrm>
          <a:off x="0" y="0"/>
          <a:ext cx="0" cy="0"/>
          <a:chOff x="0" y="0"/>
          <a:chExt cx="0" cy="0"/>
        </a:xfrm>
      </p:grpSpPr>
      <p:sp>
        <p:nvSpPr>
          <p:cNvPr id="476" name="Google Shape;476;g1150bd0e76a_0_1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panose="020B0502050000020003"/>
              <a:buNone/>
            </a:pPr>
            <a:r>
              <a:rPr lang="en-US"/>
              <a:t>Nội dung bài học tiếp theo</a:t>
            </a:r>
            <a:endParaRPr lang="en-US"/>
          </a:p>
        </p:txBody>
      </p:sp>
      <p:sp>
        <p:nvSpPr>
          <p:cNvPr id="477" name="Google Shape;477;g1150bd0e76a_0_10"/>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p>
        </p:txBody>
      </p:sp>
      <p:sp>
        <p:nvSpPr>
          <p:cNvPr id="478" name="Google Shape;478;g1150bd0e76a_0_1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9" name="Google Shape;479;g1150bd0e76a_0_1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g1150bd0e76a_0_10"/>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Kanban</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Agile</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191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Mối liên quan giữa các hoạt động phát triển phần mềm với các hoạt động kiểm thử trong vòng đời phát triển phần mềm</a:t>
            </a:r>
            <a:endParaRPr sz="22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481" name="Google Shape;481;g1150bd0e76a_0_1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tiếp theo</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482" name="Google Shape;482;g1150bd0e76a_0_10" descr="D:\Pictures\PNG\present.png"/>
          <p:cNvPicPr preferRelativeResize="0"/>
          <p:nvPr/>
        </p:nvPicPr>
        <p:blipFill rotWithShape="1">
          <a:blip r:embed="rId1"/>
          <a:srcRect/>
          <a:stretch>
            <a:fillRect/>
          </a:stretch>
        </p:blipFill>
        <p:spPr>
          <a:xfrm flipH="1">
            <a:off x="9469017" y="1480800"/>
            <a:ext cx="2113383" cy="48933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86" name="Shape 486"/>
        <p:cNvGrpSpPr/>
        <p:nvPr/>
      </p:nvGrpSpPr>
      <p:grpSpPr>
        <a:xfrm>
          <a:off x="0" y="0"/>
          <a:ext cx="0" cy="0"/>
          <a:chOff x="0" y="0"/>
          <a:chExt cx="0" cy="0"/>
        </a:xfrm>
      </p:grpSpPr>
      <p:sp>
        <p:nvSpPr>
          <p:cNvPr id="487" name="Google Shape;487;p1"/>
          <p:cNvSpPr txBox="1"/>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2: Kiểm thử trong vòng đời phát triển phần mềm</a:t>
            </a:r>
            <a:endParaRPr lang="en-US"/>
          </a:p>
        </p:txBody>
      </p:sp>
      <p:sp>
        <p:nvSpPr>
          <p:cNvPr id="488" name="Google Shape;488;p1"/>
          <p:cNvSpPr txBox="1"/>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panose="020F0502020204030204"/>
              <a:buNone/>
            </a:pPr>
            <a:r>
              <a:rPr lang="en-US"/>
              <a:t>Kiểm thử cơ bản(P2)</a:t>
            </a:r>
            <a:endParaRPr lang="en-US"/>
          </a:p>
        </p:txBody>
      </p:sp>
      <p:pic>
        <p:nvPicPr>
          <p:cNvPr id="489" name="Google Shape;489;p1"/>
          <p:cNvPicPr preferRelativeResize="0"/>
          <p:nvPr/>
        </p:nvPicPr>
        <p:blipFill rotWithShape="1">
          <a:blip r:embed="rId1"/>
          <a:srcRect/>
          <a:stretch>
            <a:fill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93" name="Shape 493"/>
        <p:cNvGrpSpPr/>
        <p:nvPr/>
      </p:nvGrpSpPr>
      <p:grpSpPr>
        <a:xfrm>
          <a:off x="0" y="0"/>
          <a:ext cx="0" cy="0"/>
          <a:chOff x="0" y="0"/>
          <a:chExt cx="0" cy="0"/>
        </a:xfrm>
      </p:grpSpPr>
      <p:sp>
        <p:nvSpPr>
          <p:cNvPr id="494" name="Google Shape;494;g114c29839a7_0_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Nội dung</a:t>
            </a:r>
            <a:endParaRPr lang="en-US"/>
          </a:p>
        </p:txBody>
      </p:sp>
      <p:sp>
        <p:nvSpPr>
          <p:cNvPr id="495" name="Google Shape;495;g114c29839a7_0_0"/>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p>
        </p:txBody>
      </p:sp>
      <p:pic>
        <p:nvPicPr>
          <p:cNvPr id="496" name="Google Shape;496;g114c29839a7_0_0" descr="D:\Pictures\PNG\present.png"/>
          <p:cNvPicPr preferRelativeResize="0"/>
          <p:nvPr/>
        </p:nvPicPr>
        <p:blipFill rotWithShape="1">
          <a:blip r:embed="rId1"/>
          <a:srcRect/>
          <a:stretch>
            <a:fillRect/>
          </a:stretch>
        </p:blipFill>
        <p:spPr>
          <a:xfrm flipH="1">
            <a:off x="9268820" y="1017269"/>
            <a:ext cx="2313580" cy="5356860"/>
          </a:xfrm>
          <a:prstGeom prst="rect">
            <a:avLst/>
          </a:prstGeom>
          <a:noFill/>
          <a:ln>
            <a:noFill/>
          </a:ln>
        </p:spPr>
      </p:pic>
      <p:sp>
        <p:nvSpPr>
          <p:cNvPr id="497" name="Google Shape;497;g114c29839a7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8" name="Google Shape;498;g114c29839a7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499" name="Google Shape;499;g114c29839a7_0_0"/>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Kanban</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342900" marR="0" lvl="0" indent="-3429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Agile</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342900" marR="0" lvl="0" indent="-342900" algn="l" rtl="0">
              <a:spcBef>
                <a:spcPts val="0"/>
              </a:spcBef>
              <a:spcAft>
                <a:spcPts val="0"/>
              </a:spcAft>
              <a:buClr>
                <a:schemeClr val="dk1"/>
              </a:buClr>
              <a:buSzPts val="3000"/>
              <a:buFont typeface="Quattrocento Sans" panose="020B0502050000020003"/>
              <a:buChar char="•"/>
            </a:pPr>
            <a:r>
              <a:rPr lang="en-US"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Mối liên quan giữa các hoạt động phát triển phần mềm với các hoạt động kiểm thử trong vòng đời phát triển phần mềm</a:t>
            </a:r>
            <a:endParaRPr sz="3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00" name="Google Shape;500;g114c29839a7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504" name="Shape 504"/>
        <p:cNvGrpSpPr/>
        <p:nvPr/>
      </p:nvGrpSpPr>
      <p:grpSpPr>
        <a:xfrm>
          <a:off x="0" y="0"/>
          <a:ext cx="0" cy="0"/>
          <a:chOff x="0" y="0"/>
          <a:chExt cx="0" cy="0"/>
        </a:xfrm>
      </p:grpSpPr>
      <p:sp>
        <p:nvSpPr>
          <p:cNvPr id="505" name="Google Shape;505;g114ebc8dc41_0_14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kanban</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506" name="Google Shape;506;g114ebc8dc41_0_14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510" name="Shape 510"/>
        <p:cNvGrpSpPr/>
        <p:nvPr/>
      </p:nvGrpSpPr>
      <p:grpSpPr>
        <a:xfrm>
          <a:off x="0" y="0"/>
          <a:ext cx="0" cy="0"/>
          <a:chOff x="0" y="0"/>
          <a:chExt cx="0" cy="0"/>
        </a:xfrm>
      </p:grpSpPr>
      <p:sp>
        <p:nvSpPr>
          <p:cNvPr id="511" name="Google Shape;511;g114ebc8dc41_0_14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a:t>
            </a:r>
            <a:r>
              <a:rPr lang="en-US"/>
              <a:t>phát triển kanban</a:t>
            </a:r>
            <a:endParaRPr lang="en-US"/>
          </a:p>
        </p:txBody>
      </p:sp>
      <p:sp>
        <p:nvSpPr>
          <p:cNvPr id="512" name="Google Shape;512;g114ebc8dc41_0_141"/>
          <p:cNvSpPr txBox="1"/>
          <p:nvPr/>
        </p:nvSpPr>
        <p:spPr>
          <a:xfrm>
            <a:off x="507200" y="1286375"/>
            <a:ext cx="11075100" cy="5487900"/>
          </a:xfrm>
          <a:prstGeom prst="rect">
            <a:avLst/>
          </a:prstGeom>
          <a:noFill/>
          <a:ln>
            <a:noFill/>
          </a:ln>
        </p:spPr>
        <p:txBody>
          <a:bodyPr spcFirstLastPara="1" wrap="square" lIns="91425" tIns="45700" rIns="91425" bIns="45700" anchor="t" anchorCtr="0">
            <a:noAutofit/>
          </a:bodyPr>
          <a:lstStyle/>
          <a:p>
            <a:pPr marL="742950" lvl="1" indent="-349250" algn="l" rtl="0">
              <a:spcBef>
                <a:spcPts val="480"/>
              </a:spcBef>
              <a:spcAft>
                <a:spcPts val="0"/>
              </a:spcAft>
              <a:buClr>
                <a:srgbClr val="FF5A33"/>
              </a:buClr>
              <a:buSzPts val="3400"/>
              <a:buFont typeface="Quattrocento Sans" panose="020B0502050000020003"/>
              <a:buChar char="❖"/>
            </a:pPr>
            <a:r>
              <a:rPr lang="en-US"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Kanban là một phương pháp Agile nhưng không nhất thiết cần có tính lặp. Các quy trình như Scrum có các lần lặp ngắn (Sprint) là vòng đời của dự án trên quy mô nhỏ, có điểm bắt đầu và kết thúc riêng biệt cho mỗi lần lặp. Kanban cho phép phần mềm được phát triển trong một chu kỳ phát triển lớn. </a:t>
            </a:r>
            <a:endParaRPr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spcBef>
                <a:spcPts val="480"/>
              </a:spcBef>
              <a:spcAft>
                <a:spcPts val="0"/>
              </a:spcAft>
              <a:buClr>
                <a:srgbClr val="FF5A33"/>
              </a:buClr>
              <a:buSzPts val="3400"/>
              <a:buFont typeface="Quattrocento Sans" panose="020B0502050000020003"/>
              <a:buChar char="❖"/>
            </a:pPr>
            <a:r>
              <a:rPr lang="en-US"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Kanban là một ví dụ về một phương pháp Agile vì nó đáp ứng tất cả mười hai nguyên tắc đằng sau tuyên ngôn Agile, bởi vì mặc dù nó không có tính lặp, nhưng vẫn có tính tăng trưởng.</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13" name="Google Shape;513;g114ebc8dc41_0_141"/>
          <p:cNvSpPr txBox="1"/>
          <p:nvPr/>
        </p:nvSpPr>
        <p:spPr>
          <a:xfrm>
            <a:off x="575650" y="681375"/>
            <a:ext cx="108606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Mô hình phát triển Kanban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
                                            <p:txEl>
                                              <p:pRg st="0" end="0"/>
                                            </p:txEl>
                                          </p:spTgt>
                                        </p:tgtEl>
                                        <p:attrNameLst>
                                          <p:attrName>style.visibility</p:attrName>
                                        </p:attrNameLst>
                                      </p:cBhvr>
                                      <p:to>
                                        <p:strVal val="visible"/>
                                      </p:to>
                                    </p:set>
                                    <p:anim calcmode="lin" valueType="num">
                                      <p:cBhvr additive="base">
                                        <p:cTn id="7" dur="1000"/>
                                        <p:tgtEl>
                                          <p:spTgt spid="51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12">
                                            <p:txEl>
                                              <p:pRg st="1" end="1"/>
                                            </p:txEl>
                                          </p:spTgt>
                                        </p:tgtEl>
                                        <p:attrNameLst>
                                          <p:attrName>style.visibility</p:attrName>
                                        </p:attrNameLst>
                                      </p:cBhvr>
                                      <p:to>
                                        <p:strVal val="visible"/>
                                      </p:to>
                                    </p:set>
                                    <p:anim calcmode="lin" valueType="num">
                                      <p:cBhvr additive="base">
                                        <p:cTn id="12" dur="1000"/>
                                        <p:tgtEl>
                                          <p:spTgt spid="512">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517" name="Shape 517"/>
        <p:cNvGrpSpPr/>
        <p:nvPr/>
      </p:nvGrpSpPr>
      <p:grpSpPr>
        <a:xfrm>
          <a:off x="0" y="0"/>
          <a:ext cx="0" cy="0"/>
          <a:chOff x="0" y="0"/>
          <a:chExt cx="0" cy="0"/>
        </a:xfrm>
      </p:grpSpPr>
      <p:sp>
        <p:nvSpPr>
          <p:cNvPr id="518" name="Google Shape;518;g114ebc8dc41_0_15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19" name="Google Shape;519;g114ebc8dc41_0_152"/>
          <p:cNvSpPr txBox="1"/>
          <p:nvPr/>
        </p:nvSpPr>
        <p:spPr>
          <a:xfrm>
            <a:off x="639750" y="968850"/>
            <a:ext cx="10912500" cy="4920300"/>
          </a:xfrm>
          <a:prstGeom prst="rect">
            <a:avLst/>
          </a:prstGeom>
          <a:noFill/>
          <a:ln>
            <a:noFill/>
          </a:ln>
        </p:spPr>
        <p:txBody>
          <a:bodyPr spcFirstLastPara="1" wrap="square" lIns="91425" tIns="45700" rIns="91425" bIns="45700" anchor="t" anchorCtr="0">
            <a:no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Khác với mô hình Scrum </a:t>
            </a: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là </a:t>
            </a:r>
            <a:r>
              <a:rPr lang="en-US"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giới hạn thời gian cho phép để hoàn thành một công việc cụ thể (sprint) thì Kanban giới hạn số lượng công việc cho phép trong một điều kiện nhất định (bao gồm nhiều task trên một thẻ Kanban).</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9">
                                            <p:txEl>
                                              <p:pRg st="0" end="0"/>
                                            </p:txEl>
                                          </p:spTgt>
                                        </p:tgtEl>
                                        <p:attrNameLst>
                                          <p:attrName>style.visibility</p:attrName>
                                        </p:attrNameLst>
                                      </p:cBhvr>
                                      <p:to>
                                        <p:strVal val="visible"/>
                                      </p:to>
                                    </p:set>
                                    <p:anim calcmode="lin" valueType="num">
                                      <p:cBhvr additive="base">
                                        <p:cTn id="7" dur="1000"/>
                                        <p:tgtEl>
                                          <p:spTgt spid="51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g114c29839a7_1_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49" name="Google Shape;149;g114c29839a7_1_0"/>
          <p:cNvSpPr txBox="1"/>
          <p:nvPr/>
        </p:nvSpPr>
        <p:spPr>
          <a:xfrm>
            <a:off x="431000" y="1459750"/>
            <a:ext cx="11151300" cy="5202900"/>
          </a:xfrm>
          <a:prstGeom prst="rect">
            <a:avLst/>
          </a:prstGeom>
          <a:noFill/>
          <a:ln>
            <a:noFill/>
          </a:ln>
        </p:spPr>
        <p:txBody>
          <a:bodyPr spcFirstLastPara="1" wrap="square" lIns="91425" tIns="45700" rIns="91425" bIns="45700" anchor="t" anchorCtr="0">
            <a:noAutofit/>
          </a:bodyPr>
          <a:lstStyle/>
          <a:p>
            <a:pPr marL="742950" lvl="1" indent="-349250" algn="l" rtl="0">
              <a:spcBef>
                <a:spcPts val="480"/>
              </a:spcBef>
              <a:spcAft>
                <a:spcPts val="0"/>
              </a:spcAft>
              <a:buClr>
                <a:srgbClr val="FF5A33"/>
              </a:buClr>
              <a:buSzPts val="3400"/>
              <a:buFont typeface="Quattrocento Sans" panose="020B0502050000020003"/>
              <a:buChar char="❖"/>
            </a:pPr>
            <a:r>
              <a:rPr lang="en-US"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Trong mô hình này, hoạt động phát triển phần mềm được chia thành các giai đoạn khác nhau và từng giai đoạn bao gồm hàng loạt các nhiệm vụ và có các mục tiêu khác nhau.</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9250" algn="l" rtl="0">
              <a:spcBef>
                <a:spcPts val="480"/>
              </a:spcBef>
              <a:spcAft>
                <a:spcPts val="0"/>
              </a:spcAft>
              <a:buClr>
                <a:srgbClr val="FF5A33"/>
              </a:buClr>
              <a:buSzPts val="3400"/>
              <a:buFont typeface="Quattrocento Sans" panose="020B0502050000020003"/>
              <a:buChar char="❖"/>
            </a:pPr>
            <a:r>
              <a:rPr lang="en-US" sz="34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Trong mô hình thác nước, sự phát triển của một pha chỉ bắt đầu khi giai đoạn trước hoàn thành. Do tính chất này, mỗi giai đoạn của mô hình thác nước phải được xác định khá chính xác. Các giai đoạn chuyển từ mức cao xuống mức thấp hơn, giống như một thác nước nên mô hình này được đặt tên là mô hình thác nước.</a:t>
            </a:r>
            <a:endParaRPr sz="3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0" name="Google Shape;150;g114c29839a7_1_0"/>
          <p:cNvSpPr txBox="1"/>
          <p:nvPr/>
        </p:nvSpPr>
        <p:spPr>
          <a:xfrm>
            <a:off x="568150" y="831713"/>
            <a:ext cx="73302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 calcmode="lin" valueType="num">
                                      <p:cBhvr additive="base">
                                        <p:cTn id="7" dur="1000"/>
                                        <p:tgtEl>
                                          <p:spTgt spid="14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 calcmode="lin" valueType="num">
                                      <p:cBhvr additive="base">
                                        <p:cTn id="12" dur="1000"/>
                                        <p:tgtEl>
                                          <p:spTgt spid="149">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523" name="Shape 523"/>
        <p:cNvGrpSpPr/>
        <p:nvPr/>
      </p:nvGrpSpPr>
      <p:grpSpPr>
        <a:xfrm>
          <a:off x="0" y="0"/>
          <a:ext cx="0" cy="0"/>
          <a:chOff x="0" y="0"/>
          <a:chExt cx="0" cy="0"/>
        </a:xfrm>
      </p:grpSpPr>
      <p:sp>
        <p:nvSpPr>
          <p:cNvPr id="524" name="Google Shape;524;g1092294d3ad_0_38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25" name="Google Shape;525;g1092294d3ad_0_383"/>
          <p:cNvSpPr txBox="1"/>
          <p:nvPr>
            <p:ph type="body" idx="1"/>
          </p:nvPr>
        </p:nvSpPr>
        <p:spPr>
          <a:xfrm>
            <a:off x="646825" y="860325"/>
            <a:ext cx="10972800" cy="5895300"/>
          </a:xfrm>
          <a:prstGeom prst="rect">
            <a:avLst/>
          </a:prstGeom>
          <a:noFill/>
          <a:ln>
            <a:noFill/>
          </a:ln>
        </p:spPr>
        <p:txBody>
          <a:bodyPr spcFirstLastPara="1" wrap="square" lIns="91425" tIns="45700" rIns="91425" bIns="45700" anchor="t" anchorCtr="0">
            <a:norm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rPr>
              <a:t>Bảng Kanban</a:t>
            </a:r>
            <a:endParaRPr sz="4000">
              <a:solidFill>
                <a:srgbClr val="333333"/>
              </a:solidFill>
              <a:highlight>
                <a:srgbClr val="FFFFFF"/>
              </a:highlight>
            </a:endParaRPr>
          </a:p>
          <a:p>
            <a:pPr marL="342900" lvl="0" indent="-165100" algn="l" rtl="0">
              <a:spcBef>
                <a:spcPts val="0"/>
              </a:spcBef>
              <a:spcAft>
                <a:spcPts val="0"/>
              </a:spcAft>
              <a:buClr>
                <a:srgbClr val="FF5A33"/>
              </a:buClr>
              <a:buSzPts val="2800"/>
              <a:buFont typeface="Noto Sans Symbols"/>
              <a:buNone/>
            </a:pPr>
            <a:endParaRPr i="1"/>
          </a:p>
        </p:txBody>
      </p:sp>
      <p:pic>
        <p:nvPicPr>
          <p:cNvPr id="526" name="Google Shape;526;g1092294d3ad_0_383"/>
          <p:cNvPicPr preferRelativeResize="0"/>
          <p:nvPr/>
        </p:nvPicPr>
        <p:blipFill>
          <a:blip r:embed="rId1"/>
          <a:stretch>
            <a:fillRect/>
          </a:stretch>
        </p:blipFill>
        <p:spPr>
          <a:xfrm>
            <a:off x="3332988" y="1624550"/>
            <a:ext cx="7151525" cy="5056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25">
                                            <p:txEl>
                                              <p:pRg st="0" end="0"/>
                                            </p:txEl>
                                          </p:spTgt>
                                        </p:tgtEl>
                                        <p:attrNameLst>
                                          <p:attrName>style.visibility</p:attrName>
                                        </p:attrNameLst>
                                      </p:cBhvr>
                                      <p:to>
                                        <p:strVal val="visible"/>
                                      </p:to>
                                    </p:set>
                                    <p:anim calcmode="lin" valueType="num">
                                      <p:cBhvr additive="base">
                                        <p:cTn id="7" dur="500"/>
                                        <p:tgtEl>
                                          <p:spTgt spid="525">
                                            <p:txEl>
                                              <p:pRg st="0" end="0"/>
                                            </p:txEl>
                                          </p:spTgt>
                                        </p:tgtEl>
                                        <p:attrNameLst>
                                          <p:attrName>ppt_y</p:attrName>
                                        </p:attrNameLst>
                                      </p:cBhvr>
                                      <p:tavLst>
                                        <p:tav tm="0" fmla="">
                                          <p:val>
                                            <p:strVal val="#ppt_y+1"/>
                                          </p:val>
                                        </p:tav>
                                        <p:tav tm="100000" fmla="">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525">
                                            <p:txEl>
                                              <p:pRg st="1" end="1"/>
                                            </p:txEl>
                                          </p:spTgt>
                                        </p:tgtEl>
                                        <p:attrNameLst>
                                          <p:attrName>style.visibility</p:attrName>
                                        </p:attrNameLst>
                                      </p:cBhvr>
                                      <p:to>
                                        <p:strVal val="visible"/>
                                      </p:to>
                                    </p:set>
                                    <p:anim calcmode="lin" valueType="num">
                                      <p:cBhvr additive="base">
                                        <p:cTn id="10" dur="500"/>
                                        <p:tgtEl>
                                          <p:spTgt spid="525">
                                            <p:txEl>
                                              <p:pRg st="1" end="1"/>
                                            </p:txEl>
                                          </p:spTgt>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530" name="Shape 530"/>
        <p:cNvGrpSpPr/>
        <p:nvPr/>
      </p:nvGrpSpPr>
      <p:grpSpPr>
        <a:xfrm>
          <a:off x="0" y="0"/>
          <a:ext cx="0" cy="0"/>
          <a:chOff x="0" y="0"/>
          <a:chExt cx="0" cy="0"/>
        </a:xfrm>
      </p:grpSpPr>
      <p:sp>
        <p:nvSpPr>
          <p:cNvPr id="531" name="Google Shape;531;g114ebc8dc41_0_20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32" name="Google Shape;532;g114ebc8dc41_0_204"/>
          <p:cNvSpPr txBox="1"/>
          <p:nvPr/>
        </p:nvSpPr>
        <p:spPr>
          <a:xfrm>
            <a:off x="558850" y="1413200"/>
            <a:ext cx="10905300" cy="4845900"/>
          </a:xfrm>
          <a:prstGeom prst="rect">
            <a:avLst/>
          </a:prstGeom>
          <a:noFill/>
          <a:ln>
            <a:noFill/>
          </a:ln>
        </p:spPr>
        <p:txBody>
          <a:bodyPr spcFirstLastPara="1" wrap="square" lIns="91425" tIns="45700" rIns="91425" bIns="45700" anchor="t" anchorCtr="0">
            <a:normAutofit/>
          </a:bodyPr>
          <a:lstStyle/>
          <a:p>
            <a:pPr marL="742950" lvl="1" indent="-342900" algn="l" rtl="0">
              <a:lnSpc>
                <a:spcPct val="115000"/>
              </a:lnSpc>
              <a:spcBef>
                <a:spcPts val="700"/>
              </a:spcBef>
              <a:spcAft>
                <a:spcPts val="0"/>
              </a:spcAft>
              <a:buClr>
                <a:srgbClr val="FF5A33"/>
              </a:buClr>
              <a:buSzPts val="3300"/>
              <a:buFont typeface="Quattrocento Sans" panose="020B0502050000020003"/>
              <a:buChar char="❖"/>
            </a:pP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Mọi người đều ở trên cùng một mặt phẳng: Tất cả các nhiệm vụ đều dễ dàng nhìn thấy, điều này mang lại sự minh bạch cho toàn bộ quá trình làm việc. Mỗi thành viên có thể cập nhật nhanh về trạng thái của mọi dự án hoặc nhiệm vụ.</a:t>
            </a:r>
            <a:endParaRPr sz="33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33" name="Google Shape;533;g114ebc8dc41_0_204"/>
          <p:cNvSpPr txBox="1"/>
          <p:nvPr/>
        </p:nvSpPr>
        <p:spPr>
          <a:xfrm>
            <a:off x="558850" y="762150"/>
            <a:ext cx="110235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Ưu điểm mô hình phát triển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Kanban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 calcmode="lin" valueType="num">
                                      <p:cBhvr additive="base">
                                        <p:cTn id="7" dur="1000"/>
                                        <p:tgtEl>
                                          <p:spTgt spid="53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537" name="Shape 537"/>
        <p:cNvGrpSpPr/>
        <p:nvPr/>
      </p:nvGrpSpPr>
      <p:grpSpPr>
        <a:xfrm>
          <a:off x="0" y="0"/>
          <a:ext cx="0" cy="0"/>
          <a:chOff x="0" y="0"/>
          <a:chExt cx="0" cy="0"/>
        </a:xfrm>
      </p:grpSpPr>
      <p:sp>
        <p:nvSpPr>
          <p:cNvPr id="538" name="Google Shape;538;g114ebc8dc41_0_21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39" name="Google Shape;539;g114ebc8dc41_0_211"/>
          <p:cNvSpPr txBox="1"/>
          <p:nvPr/>
        </p:nvSpPr>
        <p:spPr>
          <a:xfrm>
            <a:off x="398850" y="877075"/>
            <a:ext cx="11183400" cy="5813400"/>
          </a:xfrm>
          <a:prstGeom prst="rect">
            <a:avLst/>
          </a:prstGeom>
          <a:noFill/>
          <a:ln>
            <a:noFill/>
          </a:ln>
        </p:spPr>
        <p:txBody>
          <a:bodyPr spcFirstLastPara="1" wrap="square" lIns="91425" tIns="45700" rIns="91425" bIns="45700" anchor="t" anchorCtr="0">
            <a:normAutofit lnSpcReduction="20000"/>
          </a:bodyPr>
          <a:lstStyle/>
          <a:p>
            <a:pPr marL="742950" lvl="1" indent="-342900" algn="l" rtl="0">
              <a:lnSpc>
                <a:spcPct val="115000"/>
              </a:lnSpc>
              <a:spcBef>
                <a:spcPts val="700"/>
              </a:spcBef>
              <a:spcAft>
                <a:spcPts val="0"/>
              </a:spcAft>
              <a:buClr>
                <a:srgbClr val="FF5A33"/>
              </a:buClr>
              <a:buSzPts val="33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Chu kì thời gian làm việc được rút ngắn lại: Trong Kanban, không phải mỗi người nắm giữ một kỹ năng, vì như vậy nếu người đó không hoàn thành tốt công việc thì sẽ sở thành điểm tắc nghẽn trong quy trình làm việc. Vì vậy, nhóm Kanban luôn hỗ trợ và bổ sung kỹ năng cho nhau, đảm bảo các thành viên luôn được học hỏi và không chỉ tập trung vào kỹ năng nào.</a:t>
            </a:r>
            <a:endParaRPr sz="33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9">
                                            <p:txEl>
                                              <p:pRg st="0" end="0"/>
                                            </p:txEl>
                                          </p:spTgt>
                                        </p:tgtEl>
                                        <p:attrNameLst>
                                          <p:attrName>style.visibility</p:attrName>
                                        </p:attrNameLst>
                                      </p:cBhvr>
                                      <p:to>
                                        <p:strVal val="visible"/>
                                      </p:to>
                                    </p:set>
                                    <p:anim calcmode="lin" valueType="num">
                                      <p:cBhvr additive="base">
                                        <p:cTn id="7" dur="1000"/>
                                        <p:tgtEl>
                                          <p:spTgt spid="53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543" name="Shape 543"/>
        <p:cNvGrpSpPr/>
        <p:nvPr/>
      </p:nvGrpSpPr>
      <p:grpSpPr>
        <a:xfrm>
          <a:off x="0" y="0"/>
          <a:ext cx="0" cy="0"/>
          <a:chOff x="0" y="0"/>
          <a:chExt cx="0" cy="0"/>
        </a:xfrm>
      </p:grpSpPr>
      <p:sp>
        <p:nvSpPr>
          <p:cNvPr id="544" name="Google Shape;544;g114ebc8dc41_0_21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45" name="Google Shape;545;g114ebc8dc41_0_218"/>
          <p:cNvSpPr txBox="1"/>
          <p:nvPr/>
        </p:nvSpPr>
        <p:spPr>
          <a:xfrm>
            <a:off x="398850" y="877075"/>
            <a:ext cx="11571600" cy="5678700"/>
          </a:xfrm>
          <a:prstGeom prst="rect">
            <a:avLst/>
          </a:prstGeom>
          <a:noFill/>
          <a:ln>
            <a:noFill/>
          </a:ln>
        </p:spPr>
        <p:txBody>
          <a:bodyPr spcFirstLastPara="1" wrap="square" lIns="91425" tIns="45700" rIns="91425" bIns="45700" anchor="t" anchorCtr="0">
            <a:normAutofit/>
          </a:bodyPr>
          <a:lstStyle/>
          <a:p>
            <a:pPr marL="742950" lvl="1" indent="-330200" algn="l" rtl="0">
              <a:lnSpc>
                <a:spcPct val="115000"/>
              </a:lnSpc>
              <a:spcBef>
                <a:spcPts val="700"/>
              </a:spcBef>
              <a:spcAft>
                <a:spcPts val="0"/>
              </a:spcAft>
              <a:buClr>
                <a:srgbClr val="FF5A33"/>
              </a:buClr>
              <a:buSzPts val="3100"/>
              <a:buFont typeface="Quattrocento Sans" panose="020B0502050000020003"/>
              <a:buChar char="❖"/>
            </a:pPr>
            <a:r>
              <a:rPr lang="en-US"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Ít tắc nghẽn hơn: Kanban là giới hạn số lượng công việc đang thực hiện.Giới hạn công việc đang tiến hành giúp ít tắc nghẽn và tăng dự phòng trong quy trình của nhóm do thiếu tập trung, con người hoặc kỹ năng.</a:t>
            </a:r>
            <a:endParaRPr sz="31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 calcmode="lin" valueType="num">
                                      <p:cBhvr additive="base">
                                        <p:cTn id="7" dur="1000"/>
                                        <p:tgtEl>
                                          <p:spTgt spid="54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549" name="Shape 549"/>
        <p:cNvGrpSpPr/>
        <p:nvPr/>
      </p:nvGrpSpPr>
      <p:grpSpPr>
        <a:xfrm>
          <a:off x="0" y="0"/>
          <a:ext cx="0" cy="0"/>
          <a:chOff x="0" y="0"/>
          <a:chExt cx="0" cy="0"/>
        </a:xfrm>
      </p:grpSpPr>
      <p:sp>
        <p:nvSpPr>
          <p:cNvPr id="550" name="Google Shape;550;g114ebc8dc41_0_22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51" name="Google Shape;551;g114ebc8dc41_0_224"/>
          <p:cNvSpPr txBox="1"/>
          <p:nvPr/>
        </p:nvSpPr>
        <p:spPr>
          <a:xfrm>
            <a:off x="398850" y="877075"/>
            <a:ext cx="11183400" cy="5678700"/>
          </a:xfrm>
          <a:prstGeom prst="rect">
            <a:avLst/>
          </a:prstGeom>
          <a:noFill/>
          <a:ln>
            <a:noFill/>
          </a:ln>
        </p:spPr>
        <p:txBody>
          <a:bodyPr spcFirstLastPara="1" wrap="square" lIns="91425" tIns="45700" rIns="91425" bIns="45700" anchor="t" anchorCtr="0">
            <a:normAutofit/>
          </a:bodyPr>
          <a:lstStyle/>
          <a:p>
            <a:pPr marL="742950" lvl="1" indent="-336550" algn="l" rtl="0">
              <a:lnSpc>
                <a:spcPct val="95000"/>
              </a:lnSpc>
              <a:spcBef>
                <a:spcPts val="700"/>
              </a:spcBef>
              <a:spcAft>
                <a:spcPts val="0"/>
              </a:spcAft>
              <a:buClr>
                <a:srgbClr val="FF5A33"/>
              </a:buClr>
              <a:buSzPts val="3200"/>
              <a:buFont typeface="Quattrocento Sans" panose="020B0502050000020003"/>
              <a:buChar char="❖"/>
            </a:pPr>
            <a:r>
              <a:rPr lang="en-US"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Hệ thống đơn giản, dễ hiểu: Kanban đặc biệt linh hoạt ở chỗ có thể dễ dàng sử dụng ở bất kỳ đội nhóm trong ngành nghề hay quy mô nào vì nó dễ sử dụng. </a:t>
            </a:r>
            <a:endParaRPr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0200" algn="l" rtl="0">
              <a:lnSpc>
                <a:spcPct val="95000"/>
              </a:lnSpc>
              <a:spcBef>
                <a:spcPts val="0"/>
              </a:spcBef>
              <a:spcAft>
                <a:spcPts val="0"/>
              </a:spcAft>
              <a:buClr>
                <a:srgbClr val="FF5A33"/>
              </a:buClr>
              <a:buSzPts val="3100"/>
              <a:buFont typeface="Quattrocento Sans" panose="020B0502050000020003"/>
              <a:buChar char="❖"/>
            </a:pPr>
            <a:r>
              <a:rPr lang="en-US"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Hệ thống phản ứng nhanh nhạy: Kanban giúp chúng ta dễ dàng đáp ứng các yêu cầu thay đổi liên tục của khách hàng. Nó cho phép thay đổi các ưu tiên, tổ chức lại hoặc chuyển nhiệm vụ trọng tâm thực sự nhanh chóng.</a:t>
            </a:r>
            <a:endParaRPr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 calcmode="lin" valueType="num">
                                      <p:cBhvr additive="base">
                                        <p:cTn id="7" dur="1000"/>
                                        <p:tgtEl>
                                          <p:spTgt spid="55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51">
                                            <p:txEl>
                                              <p:pRg st="1" end="1"/>
                                            </p:txEl>
                                          </p:spTgt>
                                        </p:tgtEl>
                                        <p:attrNameLst>
                                          <p:attrName>style.visibility</p:attrName>
                                        </p:attrNameLst>
                                      </p:cBhvr>
                                      <p:to>
                                        <p:strVal val="visible"/>
                                      </p:to>
                                    </p:set>
                                    <p:anim calcmode="lin" valueType="num">
                                      <p:cBhvr additive="base">
                                        <p:cTn id="12" dur="1000"/>
                                        <p:tgtEl>
                                          <p:spTgt spid="551">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555" name="Shape 555"/>
        <p:cNvGrpSpPr/>
        <p:nvPr/>
      </p:nvGrpSpPr>
      <p:grpSpPr>
        <a:xfrm>
          <a:off x="0" y="0"/>
          <a:ext cx="0" cy="0"/>
          <a:chOff x="0" y="0"/>
          <a:chExt cx="0" cy="0"/>
        </a:xfrm>
      </p:grpSpPr>
      <p:sp>
        <p:nvSpPr>
          <p:cNvPr id="556" name="Google Shape;556;g114ebc8dc41_0_23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57" name="Google Shape;557;g114ebc8dc41_0_231"/>
          <p:cNvSpPr txBox="1"/>
          <p:nvPr/>
        </p:nvSpPr>
        <p:spPr>
          <a:xfrm>
            <a:off x="398850" y="877075"/>
            <a:ext cx="11183400" cy="5678700"/>
          </a:xfrm>
          <a:prstGeom prst="rect">
            <a:avLst/>
          </a:prstGeom>
          <a:noFill/>
          <a:ln>
            <a:noFill/>
          </a:ln>
        </p:spPr>
        <p:txBody>
          <a:bodyPr spcFirstLastPara="1" wrap="square" lIns="91425" tIns="45700" rIns="91425" bIns="45700" anchor="t" anchorCtr="0">
            <a:normAutofit/>
          </a:bodyPr>
          <a:lstStyle/>
          <a:p>
            <a:pPr marL="742950" lvl="1" indent="-361950" algn="l" rtl="0">
              <a:lnSpc>
                <a:spcPct val="95000"/>
              </a:lnSpc>
              <a:spcBef>
                <a:spcPts val="700"/>
              </a:spcBef>
              <a:spcAft>
                <a:spcPts val="0"/>
              </a:spcAft>
              <a:buClr>
                <a:srgbClr val="FF5A33"/>
              </a:buClr>
              <a:buSzPts val="36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Yêu cầu tập trung vào các nhiệm vụ hiện tại cho đến khi hoàn thành: Điều này nhờ vào khái niệm giới hạn công việc đang xử lý. Giới hạn công việc đang xử lý giúp thúc đẩy các nhóm cộng tác để hoàn thành các mục công việc nhanh hơn, mặt khác giúp loại bỏ các phiền nhiễu như đa nhiệm.</a:t>
            </a:r>
            <a:endParaRPr sz="36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7">
                                            <p:txEl>
                                              <p:pRg st="0" end="0"/>
                                            </p:txEl>
                                          </p:spTgt>
                                        </p:tgtEl>
                                        <p:attrNameLst>
                                          <p:attrName>style.visibility</p:attrName>
                                        </p:attrNameLst>
                                      </p:cBhvr>
                                      <p:to>
                                        <p:strVal val="visible"/>
                                      </p:to>
                                    </p:set>
                                    <p:anim calcmode="lin" valueType="num">
                                      <p:cBhvr additive="base">
                                        <p:cTn id="7" dur="1000"/>
                                        <p:tgtEl>
                                          <p:spTgt spid="557">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561" name="Shape 561"/>
        <p:cNvGrpSpPr/>
        <p:nvPr/>
      </p:nvGrpSpPr>
      <p:grpSpPr>
        <a:xfrm>
          <a:off x="0" y="0"/>
          <a:ext cx="0" cy="0"/>
          <a:chOff x="0" y="0"/>
          <a:chExt cx="0" cy="0"/>
        </a:xfrm>
      </p:grpSpPr>
      <p:sp>
        <p:nvSpPr>
          <p:cNvPr id="562" name="Google Shape;562;g114ebc8dc41_0_23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63" name="Google Shape;563;g114ebc8dc41_0_237"/>
          <p:cNvSpPr txBox="1"/>
          <p:nvPr/>
        </p:nvSpPr>
        <p:spPr>
          <a:xfrm>
            <a:off x="577450" y="1506250"/>
            <a:ext cx="11394300" cy="4845900"/>
          </a:xfrm>
          <a:prstGeom prst="rect">
            <a:avLst/>
          </a:prstGeom>
          <a:noFill/>
          <a:ln>
            <a:noFill/>
          </a:ln>
        </p:spPr>
        <p:txBody>
          <a:bodyPr spcFirstLastPara="1" wrap="square" lIns="91425" tIns="45700" rIns="91425" bIns="45700" anchor="t" anchorCtr="0">
            <a:normAutofit/>
          </a:bodyPr>
          <a:lstStyle/>
          <a:p>
            <a:pPr marL="742950" lvl="1" indent="-336550" algn="l" rtl="0">
              <a:lnSpc>
                <a:spcPct val="105000"/>
              </a:lnSpc>
              <a:spcBef>
                <a:spcPts val="700"/>
              </a:spcBef>
              <a:spcAft>
                <a:spcPts val="0"/>
              </a:spcAft>
              <a:buClr>
                <a:srgbClr val="FF5A33"/>
              </a:buClr>
              <a:buSzPts val="3200"/>
              <a:buFont typeface="Quattrocento Sans" panose="020B0502050000020003"/>
              <a:buChar char="❖"/>
            </a:pPr>
            <a:r>
              <a:rPr lang="en-US" sz="39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Kanban thường tập trung vào các tác vụ hàng ngày, nó thúc đẩy việc thực thi nhiệm vụ, nhưng có thể gây rủi ro cho bức tranh lớn hơn là chiến lược và những kết quả quan trọng nhất. Các nhiệm vụ nhỏ được hoàn thành, nhưng kết quả cuối cùng chưa chắc đã đạt được.</a:t>
            </a:r>
            <a:endParaRPr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64" name="Google Shape;564;g114ebc8dc41_0_237"/>
          <p:cNvSpPr txBox="1"/>
          <p:nvPr/>
        </p:nvSpPr>
        <p:spPr>
          <a:xfrm>
            <a:off x="577450" y="848549"/>
            <a:ext cx="11004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Nhược</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điểm mô hình phát triển Kanban</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3">
                                            <p:txEl>
                                              <p:pRg st="0" end="0"/>
                                            </p:txEl>
                                          </p:spTgt>
                                        </p:tgtEl>
                                        <p:attrNameLst>
                                          <p:attrName>style.visibility</p:attrName>
                                        </p:attrNameLst>
                                      </p:cBhvr>
                                      <p:to>
                                        <p:strVal val="visible"/>
                                      </p:to>
                                    </p:set>
                                    <p:anim calcmode="lin" valueType="num">
                                      <p:cBhvr additive="base">
                                        <p:cTn id="7" dur="1000"/>
                                        <p:tgtEl>
                                          <p:spTgt spid="56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568" name="Shape 568"/>
        <p:cNvGrpSpPr/>
        <p:nvPr/>
      </p:nvGrpSpPr>
      <p:grpSpPr>
        <a:xfrm>
          <a:off x="0" y="0"/>
          <a:ext cx="0" cy="0"/>
          <a:chOff x="0" y="0"/>
          <a:chExt cx="0" cy="0"/>
        </a:xfrm>
      </p:grpSpPr>
      <p:sp>
        <p:nvSpPr>
          <p:cNvPr id="569" name="Google Shape;569;g114ebc8dc41_0_244"/>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70" name="Google Shape;570;g114ebc8dc41_0_244"/>
          <p:cNvSpPr txBox="1"/>
          <p:nvPr/>
        </p:nvSpPr>
        <p:spPr>
          <a:xfrm>
            <a:off x="575875" y="918300"/>
            <a:ext cx="11463300" cy="5706000"/>
          </a:xfrm>
          <a:prstGeom prst="rect">
            <a:avLst/>
          </a:prstGeom>
          <a:noFill/>
          <a:ln>
            <a:noFill/>
          </a:ln>
        </p:spPr>
        <p:txBody>
          <a:bodyPr spcFirstLastPara="1" wrap="square" lIns="91425" tIns="45700" rIns="91425" bIns="45700" anchor="t" anchorCtr="0">
            <a:noAutofit/>
          </a:bodyPr>
          <a:lstStyle/>
          <a:p>
            <a:pPr marL="742950" lvl="1" indent="-381000" algn="l" rtl="0">
              <a:lnSpc>
                <a:spcPct val="105000"/>
              </a:lnSpc>
              <a:spcBef>
                <a:spcPts val="700"/>
              </a:spcBef>
              <a:spcAft>
                <a:spcPts val="0"/>
              </a:spcAft>
              <a:buClr>
                <a:srgbClr val="FF5A33"/>
              </a:buClr>
              <a:buSzPts val="3900"/>
              <a:buFont typeface="Quattrocento Sans" panose="020B0502050000020003"/>
              <a:buChar char="❖"/>
            </a:pPr>
            <a:r>
              <a:rPr lang="en-US" sz="39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Không có khung thời gian của từng giai đoạn: Vì các cột chỉ được gắn nhãn với các giai đoạn (phải thực hiện, đang thực hiện, hoàn thành), nên có thể khó thấy khi nào mọi việc sẽ được thực hiện. </a:t>
            </a:r>
            <a:endParaRPr sz="39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1000" algn="l" rtl="0">
              <a:lnSpc>
                <a:spcPct val="105000"/>
              </a:lnSpc>
              <a:spcBef>
                <a:spcPts val="0"/>
              </a:spcBef>
              <a:spcAft>
                <a:spcPts val="0"/>
              </a:spcAft>
              <a:buClr>
                <a:srgbClr val="FF5A33"/>
              </a:buClr>
              <a:buSzPts val="3900"/>
              <a:buFont typeface="Quattrocento Sans" panose="020B0502050000020003"/>
              <a:buChar char="❖"/>
            </a:pPr>
            <a:r>
              <a:rPr lang="en-US" sz="39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Phải cập nhật bảng: Các nhóm phải nhấn mạnh tầm quan trọng của việc cập nhật bảng, nếu không, họ có nguy cơ làm việc với thông tin không chính xác.</a:t>
            </a:r>
            <a:endParaRPr sz="39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0">
                                            <p:txEl>
                                              <p:pRg st="0" end="0"/>
                                            </p:txEl>
                                          </p:spTgt>
                                        </p:tgtEl>
                                        <p:attrNameLst>
                                          <p:attrName>style.visibility</p:attrName>
                                        </p:attrNameLst>
                                      </p:cBhvr>
                                      <p:to>
                                        <p:strVal val="visible"/>
                                      </p:to>
                                    </p:set>
                                    <p:anim calcmode="lin" valueType="num">
                                      <p:cBhvr additive="base">
                                        <p:cTn id="7" dur="1000"/>
                                        <p:tgtEl>
                                          <p:spTgt spid="57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70">
                                            <p:txEl>
                                              <p:pRg st="1" end="1"/>
                                            </p:txEl>
                                          </p:spTgt>
                                        </p:tgtEl>
                                        <p:attrNameLst>
                                          <p:attrName>style.visibility</p:attrName>
                                        </p:attrNameLst>
                                      </p:cBhvr>
                                      <p:to>
                                        <p:strVal val="visible"/>
                                      </p:to>
                                    </p:set>
                                    <p:anim calcmode="lin" valueType="num">
                                      <p:cBhvr additive="base">
                                        <p:cTn id="12" dur="1000"/>
                                        <p:tgtEl>
                                          <p:spTgt spid="570">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sp>
        <p:nvSpPr>
          <p:cNvPr id="575" name="Google Shape;575;g114ebc8dc41_0_25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76" name="Google Shape;576;g114ebc8dc41_0_252"/>
          <p:cNvSpPr txBox="1"/>
          <p:nvPr/>
        </p:nvSpPr>
        <p:spPr>
          <a:xfrm>
            <a:off x="575875" y="918300"/>
            <a:ext cx="11381100" cy="5170200"/>
          </a:xfrm>
          <a:prstGeom prst="rect">
            <a:avLst/>
          </a:prstGeom>
          <a:noFill/>
          <a:ln>
            <a:noFill/>
          </a:ln>
        </p:spPr>
        <p:txBody>
          <a:bodyPr spcFirstLastPara="1" wrap="square" lIns="91425" tIns="45700" rIns="91425" bIns="45700" anchor="t" anchorCtr="0">
            <a:normAutofit/>
          </a:bodyPr>
          <a:lstStyle/>
          <a:p>
            <a:pPr marL="742950" lvl="1" indent="-355600" algn="l" rtl="0">
              <a:lnSpc>
                <a:spcPct val="105000"/>
              </a:lnSpc>
              <a:spcBef>
                <a:spcPts val="700"/>
              </a:spcBef>
              <a:spcAft>
                <a:spcPts val="0"/>
              </a:spcAft>
              <a:buClr>
                <a:srgbClr val="FF5A33"/>
              </a:buClr>
              <a:buSzPts val="3500"/>
              <a:buFont typeface="Quattrocento Sans" panose="020B0502050000020003"/>
              <a:buChar char="❖"/>
            </a:pPr>
            <a:r>
              <a:rPr lang="en-US" sz="39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Kanban sẽ trở nên rất khó áp dụng vì có quá nhiều hoạt động hoặc nhiệm vụ liên quan đến nhau trong một hệ thống. Việc tăng cường chuyển giao tính năng và chuyên môn giữa các nhiệm vụ khác nhau quá thường xuyên và làm tăng khó khăn để theo kịp tất cả các hoạt động.</a:t>
            </a:r>
            <a:endParaRPr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6">
                                            <p:txEl>
                                              <p:pRg st="0" end="0"/>
                                            </p:txEl>
                                          </p:spTgt>
                                        </p:tgtEl>
                                        <p:attrNameLst>
                                          <p:attrName>style.visibility</p:attrName>
                                        </p:attrNameLst>
                                      </p:cBhvr>
                                      <p:to>
                                        <p:strVal val="visible"/>
                                      </p:to>
                                    </p:set>
                                    <p:anim calcmode="lin" valueType="num">
                                      <p:cBhvr additive="base">
                                        <p:cTn id="7" dur="1000"/>
                                        <p:tgtEl>
                                          <p:spTgt spid="57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580" name="Shape 580"/>
        <p:cNvGrpSpPr/>
        <p:nvPr/>
      </p:nvGrpSpPr>
      <p:grpSpPr>
        <a:xfrm>
          <a:off x="0" y="0"/>
          <a:ext cx="0" cy="0"/>
          <a:chOff x="0" y="0"/>
          <a:chExt cx="0" cy="0"/>
        </a:xfrm>
      </p:grpSpPr>
      <p:sp>
        <p:nvSpPr>
          <p:cNvPr id="581" name="Google Shape;581;g114ebc8dc41_0_25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kanban</a:t>
            </a:r>
            <a:endParaRPr lang="en-US"/>
          </a:p>
        </p:txBody>
      </p:sp>
      <p:sp>
        <p:nvSpPr>
          <p:cNvPr id="582" name="Google Shape;582;g114ebc8dc41_0_258"/>
          <p:cNvSpPr txBox="1"/>
          <p:nvPr/>
        </p:nvSpPr>
        <p:spPr>
          <a:xfrm>
            <a:off x="575875" y="918300"/>
            <a:ext cx="11381100" cy="5170200"/>
          </a:xfrm>
          <a:prstGeom prst="rect">
            <a:avLst/>
          </a:prstGeom>
          <a:noFill/>
          <a:ln>
            <a:noFill/>
          </a:ln>
        </p:spPr>
        <p:txBody>
          <a:bodyPr spcFirstLastPara="1" wrap="square" lIns="91425" tIns="45700" rIns="91425" bIns="45700" anchor="t" anchorCtr="0">
            <a:normAutofit/>
          </a:bodyPr>
          <a:lstStyle/>
          <a:p>
            <a:pPr marL="742950" lvl="1" indent="-361950" algn="l" rtl="0">
              <a:lnSpc>
                <a:spcPct val="105000"/>
              </a:lnSpc>
              <a:spcBef>
                <a:spcPts val="700"/>
              </a:spcBef>
              <a:spcAft>
                <a:spcPts val="0"/>
              </a:spcAft>
              <a:buClr>
                <a:srgbClr val="FF5A33"/>
              </a:buClr>
              <a:buSzPts val="36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Đầu ra có thể không đảm bảo chất lượng: Kanban hoạt động giống như một cấu trúc giám sát giúp cho các luồng công việc trôi chảy hơn. Nếu bất kỳ công việc nào được thực hiện là không thỏa đáng, yêu cầu làm lại có thể làm tình hình tồi tệ hơn vì đòi hỏi nhiều thời gian và nguồn lực hơn để hoàn thành.</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anim calcmode="lin" valueType="num">
                                      <p:cBhvr additive="base">
                                        <p:cTn id="7" dur="1000"/>
                                        <p:tgtEl>
                                          <p:spTgt spid="582">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g1092294d3ad_0_21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56" name="Google Shape;156;g1092294d3ad_0_219"/>
          <p:cNvSpPr txBox="1"/>
          <p:nvPr/>
        </p:nvSpPr>
        <p:spPr>
          <a:xfrm>
            <a:off x="565625" y="823500"/>
            <a:ext cx="104565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Sơ đồ m</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ô hình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157" name="Google Shape;157;g1092294d3ad_0_219"/>
          <p:cNvPicPr preferRelativeResize="0"/>
          <p:nvPr/>
        </p:nvPicPr>
        <p:blipFill>
          <a:blip r:embed="rId1"/>
          <a:stretch>
            <a:fillRect/>
          </a:stretch>
        </p:blipFill>
        <p:spPr>
          <a:xfrm>
            <a:off x="2577575" y="1432500"/>
            <a:ext cx="8767050" cy="49110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586" name="Shape 586"/>
        <p:cNvGrpSpPr/>
        <p:nvPr/>
      </p:nvGrpSpPr>
      <p:grpSpPr>
        <a:xfrm>
          <a:off x="0" y="0"/>
          <a:ext cx="0" cy="0"/>
          <a:chOff x="0" y="0"/>
          <a:chExt cx="0" cy="0"/>
        </a:xfrm>
      </p:grpSpPr>
      <p:sp>
        <p:nvSpPr>
          <p:cNvPr id="587" name="Google Shape;587;g114ebc8dc41_0_264"/>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panose="020F0502020204030204"/>
                <a:ea typeface="Calibri" panose="020F0502020204030204"/>
                <a:cs typeface="Calibri" panose="020F0502020204030204"/>
                <a:sym typeface="Calibri" panose="020F0502020204030204"/>
              </a:rPr>
              <a:t>mô hình phát triển </a:t>
            </a:r>
            <a:r>
              <a:rPr lang="en-US" sz="5400" b="1" cap="small">
                <a:solidFill>
                  <a:srgbClr val="FFA15D"/>
                </a:solidFill>
                <a:latin typeface="Calibri" panose="020F0502020204030204"/>
                <a:ea typeface="Calibri" panose="020F0502020204030204"/>
                <a:cs typeface="Calibri" panose="020F0502020204030204"/>
                <a:sym typeface="Calibri" panose="020F0502020204030204"/>
              </a:rPr>
              <a:t>agile</a:t>
            </a:r>
            <a:endParaRPr sz="5400" b="1" cap="small">
              <a:solidFill>
                <a:srgbClr val="FFA15D"/>
              </a:solidFill>
              <a:latin typeface="Calibri" panose="020F0502020204030204"/>
              <a:ea typeface="Calibri" panose="020F0502020204030204"/>
              <a:cs typeface="Calibri" panose="020F0502020204030204"/>
              <a:sym typeface="Calibri" panose="020F0502020204030204"/>
            </a:endParaRPr>
          </a:p>
        </p:txBody>
      </p:sp>
      <p:cxnSp>
        <p:nvCxnSpPr>
          <p:cNvPr id="588" name="Google Shape;588;g114ebc8dc41_0_264"/>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592" name="Shape 592"/>
        <p:cNvGrpSpPr/>
        <p:nvPr/>
      </p:nvGrpSpPr>
      <p:grpSpPr>
        <a:xfrm>
          <a:off x="0" y="0"/>
          <a:ext cx="0" cy="0"/>
          <a:chOff x="0" y="0"/>
          <a:chExt cx="0" cy="0"/>
        </a:xfrm>
      </p:grpSpPr>
      <p:sp>
        <p:nvSpPr>
          <p:cNvPr id="593" name="Google Shape;593;g114ebc8dc41_0_26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a:t>
            </a:r>
            <a:r>
              <a:rPr lang="en-US"/>
              <a:t>triển agile</a:t>
            </a:r>
            <a:endParaRPr lang="en-US"/>
          </a:p>
        </p:txBody>
      </p:sp>
      <p:sp>
        <p:nvSpPr>
          <p:cNvPr id="594" name="Google Shape;594;g114ebc8dc41_0_269"/>
          <p:cNvSpPr txBox="1"/>
          <p:nvPr/>
        </p:nvSpPr>
        <p:spPr>
          <a:xfrm>
            <a:off x="398850" y="1416625"/>
            <a:ext cx="11139600" cy="4881600"/>
          </a:xfrm>
          <a:prstGeom prst="rect">
            <a:avLst/>
          </a:prstGeom>
          <a:noFill/>
          <a:ln>
            <a:noFill/>
          </a:ln>
        </p:spPr>
        <p:txBody>
          <a:bodyPr spcFirstLastPara="1" wrap="square" lIns="91425" tIns="45700" rIns="91425" bIns="45700" anchor="t" anchorCtr="0">
            <a:noAutofit/>
          </a:bodyPr>
          <a:lstStyle/>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Agile (Agile Software Development) có nghĩa là phương thức phát triển phần mềm linh hoạt, được ứng dụng trong quy trình phát triển phần mềm với mục tiêu là đưa sản phẩm đến tay người dùng càng nhanh càng tốt.</a:t>
            </a:r>
            <a:endParaRPr sz="37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spcBef>
                <a:spcPts val="480"/>
              </a:spcBef>
              <a:spcAft>
                <a:spcPts val="0"/>
              </a:spcAft>
              <a:buClr>
                <a:srgbClr val="FF5A33"/>
              </a:buClr>
              <a:buSzPts val="3700"/>
              <a:buFont typeface="Quattrocento Sans" panose="020B0502050000020003"/>
              <a:buChar char="❖"/>
            </a:pPr>
            <a:r>
              <a:rPr lang="en-US" sz="37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Agile giống như một phương pháp luận, một triết lý dựa trên hơn nguyên tắc phân đoạn vòng lặp (iterative) và tăng trưởng (incremental). </a:t>
            </a:r>
            <a:endParaRPr sz="37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595" name="Google Shape;595;g114ebc8dc41_0_269"/>
          <p:cNvSpPr txBox="1"/>
          <p:nvPr/>
        </p:nvSpPr>
        <p:spPr>
          <a:xfrm>
            <a:off x="5071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Mô hình phát triển </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Agile</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4">
                                            <p:txEl>
                                              <p:pRg st="0" end="0"/>
                                            </p:txEl>
                                          </p:spTgt>
                                        </p:tgtEl>
                                        <p:attrNameLst>
                                          <p:attrName>style.visibility</p:attrName>
                                        </p:attrNameLst>
                                      </p:cBhvr>
                                      <p:to>
                                        <p:strVal val="visible"/>
                                      </p:to>
                                    </p:set>
                                    <p:anim calcmode="lin" valueType="num">
                                      <p:cBhvr additive="base">
                                        <p:cTn id="7" dur="1000"/>
                                        <p:tgtEl>
                                          <p:spTgt spid="594">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94">
                                            <p:txEl>
                                              <p:pRg st="1" end="1"/>
                                            </p:txEl>
                                          </p:spTgt>
                                        </p:tgtEl>
                                        <p:attrNameLst>
                                          <p:attrName>style.visibility</p:attrName>
                                        </p:attrNameLst>
                                      </p:cBhvr>
                                      <p:to>
                                        <p:strVal val="visible"/>
                                      </p:to>
                                    </p:set>
                                    <p:anim calcmode="lin" valueType="num">
                                      <p:cBhvr additive="base">
                                        <p:cTn id="12" dur="1000"/>
                                        <p:tgtEl>
                                          <p:spTgt spid="594">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599" name="Shape 599"/>
        <p:cNvGrpSpPr/>
        <p:nvPr/>
      </p:nvGrpSpPr>
      <p:grpSpPr>
        <a:xfrm>
          <a:off x="0" y="0"/>
          <a:ext cx="0" cy="0"/>
          <a:chOff x="0" y="0"/>
          <a:chExt cx="0" cy="0"/>
        </a:xfrm>
      </p:grpSpPr>
      <p:sp>
        <p:nvSpPr>
          <p:cNvPr id="600" name="Google Shape;600;g114ebc8dc41_0_27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01" name="Google Shape;601;g114ebc8dc41_0_278"/>
          <p:cNvSpPr txBox="1"/>
          <p:nvPr/>
        </p:nvSpPr>
        <p:spPr>
          <a:xfrm>
            <a:off x="508500" y="904575"/>
            <a:ext cx="11030100" cy="5321100"/>
          </a:xfrm>
          <a:prstGeom prst="rect">
            <a:avLst/>
          </a:prstGeom>
          <a:noFill/>
          <a:ln>
            <a:noFill/>
          </a:ln>
        </p:spPr>
        <p:txBody>
          <a:bodyPr spcFirstLastPara="1" wrap="square" lIns="91425" tIns="45700" rIns="91425" bIns="45700" anchor="t" anchorCtr="0">
            <a:noAutofit/>
          </a:bodyPr>
          <a:lstStyle/>
          <a:p>
            <a:pPr marL="742950" lvl="1" indent="-336550" algn="l" rtl="0">
              <a:spcBef>
                <a:spcPts val="480"/>
              </a:spcBef>
              <a:spcAft>
                <a:spcPts val="0"/>
              </a:spcAft>
              <a:buClr>
                <a:srgbClr val="FF5A33"/>
              </a:buClr>
              <a:buSzPts val="3200"/>
              <a:buFont typeface="Quattrocento Sans" panose="020B0502050000020003"/>
              <a:buChar char="❖"/>
            </a:pPr>
            <a:r>
              <a:rPr lang="en-US"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Triết lí Agile đã vượt xa khỏi khu vực truyền thống của mình là phát triển phần mềm để đóng góp sự thay đổi trong cách thức làm việc, quản </a:t>
            </a:r>
            <a:r>
              <a:rPr lang="en-US"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lý</a:t>
            </a:r>
            <a:r>
              <a:rPr lang="en-US"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 sản xuất ở các ngành khác như sản xuất, dịch vụ, sales, marketing, giáo dục... và trở thành một phương thức quản lý dự án phổ biến nhất hiện nay với nhiều đại diện được gọi là các phương pháp “họ Agile”</a:t>
            </a:r>
            <a:endParaRPr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1">
                                            <p:txEl>
                                              <p:pRg st="0" end="0"/>
                                            </p:txEl>
                                          </p:spTgt>
                                        </p:tgtEl>
                                        <p:attrNameLst>
                                          <p:attrName>style.visibility</p:attrName>
                                        </p:attrNameLst>
                                      </p:cBhvr>
                                      <p:to>
                                        <p:strVal val="visible"/>
                                      </p:to>
                                    </p:set>
                                    <p:anim calcmode="lin" valueType="num">
                                      <p:cBhvr additive="base">
                                        <p:cTn id="7" dur="1000"/>
                                        <p:tgtEl>
                                          <p:spTgt spid="60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605" name="Shape 605"/>
        <p:cNvGrpSpPr/>
        <p:nvPr/>
      </p:nvGrpSpPr>
      <p:grpSpPr>
        <a:xfrm>
          <a:off x="0" y="0"/>
          <a:ext cx="0" cy="0"/>
          <a:chOff x="0" y="0"/>
          <a:chExt cx="0" cy="0"/>
        </a:xfrm>
      </p:grpSpPr>
      <p:sp>
        <p:nvSpPr>
          <p:cNvPr id="606" name="Google Shape;606;p7"/>
          <p:cNvSpPr txBox="1"/>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07" name="Google Shape;607;p7"/>
          <p:cNvSpPr txBox="1"/>
          <p:nvPr>
            <p:ph type="body" idx="1"/>
          </p:nvPr>
        </p:nvSpPr>
        <p:spPr>
          <a:xfrm>
            <a:off x="609600" y="990600"/>
            <a:ext cx="10972800" cy="5867400"/>
          </a:xfrm>
          <a:prstGeom prst="rect">
            <a:avLst/>
          </a:prstGeom>
          <a:noFill/>
          <a:ln>
            <a:noFill/>
          </a:ln>
        </p:spPr>
        <p:txBody>
          <a:bodyPr spcFirstLastPara="1" wrap="square" lIns="91425" tIns="45700" rIns="91425" bIns="45700" anchor="t" anchorCtr="0">
            <a:normAutofit/>
          </a:bodyPr>
          <a:lstStyle/>
          <a:p>
            <a:pPr marL="342900" lvl="0" indent="-419100" algn="l" rtl="0">
              <a:spcBef>
                <a:spcPts val="0"/>
              </a:spcBef>
              <a:spcAft>
                <a:spcPts val="0"/>
              </a:spcAft>
              <a:buSzPts val="4000"/>
              <a:buFont typeface="Quattrocento Sans" panose="020B0502050000020003"/>
              <a:buChar char="❑"/>
            </a:pPr>
            <a:r>
              <a:rPr lang="en-US" sz="4000"/>
              <a:t>Mô hình phát triển Agile</a:t>
            </a:r>
            <a:endParaRPr sz="4000"/>
          </a:p>
          <a:p>
            <a:pPr marL="342900" lvl="0" indent="-165100" algn="l" rtl="0">
              <a:spcBef>
                <a:spcPts val="0"/>
              </a:spcBef>
              <a:spcAft>
                <a:spcPts val="0"/>
              </a:spcAft>
              <a:buClr>
                <a:srgbClr val="FF5A33"/>
              </a:buClr>
              <a:buSzPts val="2800"/>
              <a:buFont typeface="Noto Sans Symbols"/>
              <a:buNone/>
            </a:pPr>
            <a:endParaRPr i="1"/>
          </a:p>
        </p:txBody>
      </p:sp>
      <p:pic>
        <p:nvPicPr>
          <p:cNvPr id="608" name="Google Shape;608;p7"/>
          <p:cNvPicPr preferRelativeResize="0"/>
          <p:nvPr/>
        </p:nvPicPr>
        <p:blipFill>
          <a:blip r:embed="rId1"/>
          <a:stretch>
            <a:fillRect/>
          </a:stretch>
        </p:blipFill>
        <p:spPr>
          <a:xfrm>
            <a:off x="2089000" y="2108950"/>
            <a:ext cx="9249400" cy="31704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7">
                                            <p:txEl>
                                              <p:pRg st="0" end="0"/>
                                            </p:txEl>
                                          </p:spTgt>
                                        </p:tgtEl>
                                        <p:attrNameLst>
                                          <p:attrName>style.visibility</p:attrName>
                                        </p:attrNameLst>
                                      </p:cBhvr>
                                      <p:to>
                                        <p:strVal val="visible"/>
                                      </p:to>
                                    </p:set>
                                    <p:anim calcmode="lin" valueType="num">
                                      <p:cBhvr additive="base">
                                        <p:cTn id="7" dur="500"/>
                                        <p:tgtEl>
                                          <p:spTgt spid="607">
                                            <p:txEl>
                                              <p:pRg st="0" end="0"/>
                                            </p:txEl>
                                          </p:spTgt>
                                        </p:tgtEl>
                                        <p:attrNameLst>
                                          <p:attrName>ppt_y</p:attrName>
                                        </p:attrNameLst>
                                      </p:cBhvr>
                                      <p:tavLst>
                                        <p:tav tm="0" fmla="">
                                          <p:val>
                                            <p:strVal val="#ppt_y+1"/>
                                          </p:val>
                                        </p:tav>
                                        <p:tav tm="100000" fmla="">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07">
                                            <p:txEl>
                                              <p:pRg st="1" end="1"/>
                                            </p:txEl>
                                          </p:spTgt>
                                        </p:tgtEl>
                                        <p:attrNameLst>
                                          <p:attrName>style.visibility</p:attrName>
                                        </p:attrNameLst>
                                      </p:cBhvr>
                                      <p:to>
                                        <p:strVal val="visible"/>
                                      </p:to>
                                    </p:set>
                                    <p:anim calcmode="lin" valueType="num">
                                      <p:cBhvr additive="base">
                                        <p:cTn id="10" dur="500"/>
                                        <p:tgtEl>
                                          <p:spTgt spid="607">
                                            <p:txEl>
                                              <p:pRg st="1" end="1"/>
                                            </p:txEl>
                                          </p:spTgt>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612" name="Shape 612"/>
        <p:cNvGrpSpPr/>
        <p:nvPr/>
      </p:nvGrpSpPr>
      <p:grpSpPr>
        <a:xfrm>
          <a:off x="0" y="0"/>
          <a:ext cx="0" cy="0"/>
          <a:chOff x="0" y="0"/>
          <a:chExt cx="0" cy="0"/>
        </a:xfrm>
      </p:grpSpPr>
      <p:sp>
        <p:nvSpPr>
          <p:cNvPr id="613" name="Google Shape;613;g114ebc8dc41_0_28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14" name="Google Shape;614;g114ebc8dc41_0_286"/>
          <p:cNvSpPr txBox="1"/>
          <p:nvPr/>
        </p:nvSpPr>
        <p:spPr>
          <a:xfrm>
            <a:off x="507150" y="1481775"/>
            <a:ext cx="11075100" cy="4881600"/>
          </a:xfrm>
          <a:prstGeom prst="rect">
            <a:avLst/>
          </a:prstGeom>
          <a:noFill/>
          <a:ln>
            <a:noFill/>
          </a:ln>
        </p:spPr>
        <p:txBody>
          <a:bodyPr spcFirstLastPara="1" wrap="square" lIns="91425" tIns="45700" rIns="91425" bIns="45700" anchor="t" anchorCtr="0">
            <a:noAutofit/>
          </a:bodyPr>
          <a:lstStyle/>
          <a:p>
            <a:pPr marL="742950" lvl="1" indent="-387350" algn="l" rtl="0">
              <a:lnSpc>
                <a:spcPct val="115000"/>
              </a:lnSpc>
              <a:spcBef>
                <a:spcPts val="70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Có thể được sử dụng với bất kỳ loại hình dự án nào, nhưng cần sự tham gia và tính tương tác của khách hàng.</a:t>
            </a:r>
            <a:endParaRPr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87350" algn="l" rtl="0">
              <a:lnSpc>
                <a:spcPct val="115000"/>
              </a:lnSpc>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Sử dụng khi khách hàng yêu cầu chức năng sẵn sàng trong khoảng thời gian ngắn.</a:t>
            </a:r>
            <a:endParaRPr sz="49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15" name="Google Shape;615;g114ebc8dc41_0_286"/>
          <p:cNvSpPr txBox="1"/>
          <p:nvPr/>
        </p:nvSpPr>
        <p:spPr>
          <a:xfrm>
            <a:off x="5071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Ứng dụng m</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ô hình phát triển Agile</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4">
                                            <p:txEl>
                                              <p:pRg st="0" end="0"/>
                                            </p:txEl>
                                          </p:spTgt>
                                        </p:tgtEl>
                                        <p:attrNameLst>
                                          <p:attrName>style.visibility</p:attrName>
                                        </p:attrNameLst>
                                      </p:cBhvr>
                                      <p:to>
                                        <p:strVal val="visible"/>
                                      </p:to>
                                    </p:set>
                                    <p:anim calcmode="lin" valueType="num">
                                      <p:cBhvr additive="base">
                                        <p:cTn id="7" dur="1000"/>
                                        <p:tgtEl>
                                          <p:spTgt spid="614">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14">
                                            <p:txEl>
                                              <p:pRg st="1" end="1"/>
                                            </p:txEl>
                                          </p:spTgt>
                                        </p:tgtEl>
                                        <p:attrNameLst>
                                          <p:attrName>style.visibility</p:attrName>
                                        </p:attrNameLst>
                                      </p:cBhvr>
                                      <p:to>
                                        <p:strVal val="visible"/>
                                      </p:to>
                                    </p:set>
                                    <p:anim calcmode="lin" valueType="num">
                                      <p:cBhvr additive="base">
                                        <p:cTn id="12" dur="1000"/>
                                        <p:tgtEl>
                                          <p:spTgt spid="614">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619" name="Shape 619"/>
        <p:cNvGrpSpPr/>
        <p:nvPr/>
      </p:nvGrpSpPr>
      <p:grpSpPr>
        <a:xfrm>
          <a:off x="0" y="0"/>
          <a:ext cx="0" cy="0"/>
          <a:chOff x="0" y="0"/>
          <a:chExt cx="0" cy="0"/>
        </a:xfrm>
      </p:grpSpPr>
      <p:sp>
        <p:nvSpPr>
          <p:cNvPr id="620" name="Google Shape;620;g114ebc8dc41_0_29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21" name="Google Shape;621;g114ebc8dc41_0_292"/>
          <p:cNvSpPr txBox="1"/>
          <p:nvPr/>
        </p:nvSpPr>
        <p:spPr>
          <a:xfrm>
            <a:off x="507150" y="1481775"/>
            <a:ext cx="11075100" cy="48816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Thực hiện thay đổi dễ dàng</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Bởi vì dự án được chia thành các phần nhỏ, riêng biệt, không phụ thuộc lẫn nhau, nên những thay đổi được thực hiện rất dễ dàng, ở bất kỳ giai đoạn nào của dự án.</a:t>
            </a:r>
            <a:endParaRPr sz="4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22" name="Google Shape;622;g114ebc8dc41_0_292"/>
          <p:cNvSpPr txBox="1"/>
          <p:nvPr/>
        </p:nvSpPr>
        <p:spPr>
          <a:xfrm>
            <a:off x="584975"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Ưu điểm</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mô hình phát triển Agile</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1">
                                            <p:txEl>
                                              <p:pRg st="0" end="0"/>
                                            </p:txEl>
                                          </p:spTgt>
                                        </p:tgtEl>
                                        <p:attrNameLst>
                                          <p:attrName>style.visibility</p:attrName>
                                        </p:attrNameLst>
                                      </p:cBhvr>
                                      <p:to>
                                        <p:strVal val="visible"/>
                                      </p:to>
                                    </p:set>
                                    <p:anim calcmode="lin" valueType="num">
                                      <p:cBhvr additive="base">
                                        <p:cTn id="7" dur="1000"/>
                                        <p:tgtEl>
                                          <p:spTgt spid="62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626" name="Shape 626"/>
        <p:cNvGrpSpPr/>
        <p:nvPr/>
      </p:nvGrpSpPr>
      <p:grpSpPr>
        <a:xfrm>
          <a:off x="0" y="0"/>
          <a:ext cx="0" cy="0"/>
          <a:chOff x="0" y="0"/>
          <a:chExt cx="0" cy="0"/>
        </a:xfrm>
      </p:grpSpPr>
      <p:sp>
        <p:nvSpPr>
          <p:cNvPr id="627" name="Google Shape;627;g114ebc8dc41_0_300"/>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28" name="Google Shape;628;g114ebc8dc41_0_300"/>
          <p:cNvSpPr txBox="1"/>
          <p:nvPr/>
        </p:nvSpPr>
        <p:spPr>
          <a:xfrm>
            <a:off x="395600" y="907075"/>
            <a:ext cx="11186700" cy="47691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Không cần phải nắm mọi thông tin ngay từ đầu</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Phù hợp với những dự án chưa xác định được mục tiêu cuối cùng rõ ràng, vì việc này không quá cần thiết trong giai đoạn đầu. </a:t>
            </a:r>
            <a:endParaRPr sz="4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8">
                                            <p:txEl>
                                              <p:pRg st="0" end="0"/>
                                            </p:txEl>
                                          </p:spTgt>
                                        </p:tgtEl>
                                        <p:attrNameLst>
                                          <p:attrName>style.visibility</p:attrName>
                                        </p:attrNameLst>
                                      </p:cBhvr>
                                      <p:to>
                                        <p:strVal val="visible"/>
                                      </p:to>
                                    </p:set>
                                    <p:anim calcmode="lin" valueType="num">
                                      <p:cBhvr additive="base">
                                        <p:cTn id="7" dur="1000"/>
                                        <p:tgtEl>
                                          <p:spTgt spid="62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632" name="Shape 632"/>
        <p:cNvGrpSpPr/>
        <p:nvPr/>
      </p:nvGrpSpPr>
      <p:grpSpPr>
        <a:xfrm>
          <a:off x="0" y="0"/>
          <a:ext cx="0" cy="0"/>
          <a:chOff x="0" y="0"/>
          <a:chExt cx="0" cy="0"/>
        </a:xfrm>
      </p:grpSpPr>
      <p:sp>
        <p:nvSpPr>
          <p:cNvPr id="633" name="Google Shape;633;g114ebc8dc41_0_30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34" name="Google Shape;634;g114ebc8dc41_0_307"/>
          <p:cNvSpPr txBox="1"/>
          <p:nvPr/>
        </p:nvSpPr>
        <p:spPr>
          <a:xfrm>
            <a:off x="395600" y="907075"/>
            <a:ext cx="11643600" cy="5841000"/>
          </a:xfrm>
          <a:prstGeom prst="rect">
            <a:avLst/>
          </a:prstGeom>
          <a:noFill/>
          <a:ln>
            <a:noFill/>
          </a:ln>
        </p:spPr>
        <p:txBody>
          <a:bodyPr spcFirstLastPara="1" wrap="square" lIns="91425" tIns="45700" rIns="91425" bIns="45700" anchor="t" anchorCtr="0">
            <a:noAutofit/>
          </a:bodyPr>
          <a:lstStyle/>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6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Bàn giao nhanh hơn</a:t>
            </a: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Việc chia nhỏ dự án cho phép đội ngũ có thể tiến hành kiểm tra theo từng phần, xác định và sửa chữa vấn đề nhanh hơn, nhờ đó việc bàn giao công việc sẽ nhất quán và thành công hơn.</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36550" algn="l" rtl="0">
              <a:lnSpc>
                <a:spcPct val="115000"/>
              </a:lnSpc>
              <a:spcBef>
                <a:spcPts val="0"/>
              </a:spcBef>
              <a:spcAft>
                <a:spcPts val="0"/>
              </a:spcAft>
              <a:buClr>
                <a:srgbClr val="FF5A33"/>
              </a:buClr>
              <a:buSzPts val="3200"/>
              <a:buFont typeface="Quattrocento Sans" panose="020B0502050000020003"/>
              <a:buChar char="❖"/>
            </a:pPr>
            <a:r>
              <a:rPr lang="en-US" sz="36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Chú ý đến phản hồi của khách hàng và người dùng</a:t>
            </a: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Cả khách hàng và người dùng cuối đều có cơ hội để đóng góp các ý kiến và phản hồi, từ đó họ sẽ có ảnh hưởng một cách mạnh mẽ và tích cực tới sản phẩm cuối cùng.</a:t>
            </a:r>
            <a:endParaRPr sz="44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
                                            <p:txEl>
                                              <p:pRg st="0" end="0"/>
                                            </p:txEl>
                                          </p:spTgt>
                                        </p:tgtEl>
                                        <p:attrNameLst>
                                          <p:attrName>style.visibility</p:attrName>
                                        </p:attrNameLst>
                                      </p:cBhvr>
                                      <p:to>
                                        <p:strVal val="visible"/>
                                      </p:to>
                                    </p:set>
                                    <p:anim calcmode="lin" valueType="num">
                                      <p:cBhvr additive="base">
                                        <p:cTn id="7" dur="1000"/>
                                        <p:tgtEl>
                                          <p:spTgt spid="634">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34">
                                            <p:txEl>
                                              <p:pRg st="1" end="1"/>
                                            </p:txEl>
                                          </p:spTgt>
                                        </p:tgtEl>
                                        <p:attrNameLst>
                                          <p:attrName>style.visibility</p:attrName>
                                        </p:attrNameLst>
                                      </p:cBhvr>
                                      <p:to>
                                        <p:strVal val="visible"/>
                                      </p:to>
                                    </p:set>
                                    <p:anim calcmode="lin" valueType="num">
                                      <p:cBhvr additive="base">
                                        <p:cTn id="12" dur="1000"/>
                                        <p:tgtEl>
                                          <p:spTgt spid="634">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638" name="Shape 638"/>
        <p:cNvGrpSpPr/>
        <p:nvPr/>
      </p:nvGrpSpPr>
      <p:grpSpPr>
        <a:xfrm>
          <a:off x="0" y="0"/>
          <a:ext cx="0" cy="0"/>
          <a:chOff x="0" y="0"/>
          <a:chExt cx="0" cy="0"/>
        </a:xfrm>
      </p:grpSpPr>
      <p:sp>
        <p:nvSpPr>
          <p:cNvPr id="639" name="Google Shape;639;g114ebc8dc41_0_31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40" name="Google Shape;640;g114ebc8dc41_0_313"/>
          <p:cNvSpPr txBox="1"/>
          <p:nvPr/>
        </p:nvSpPr>
        <p:spPr>
          <a:xfrm>
            <a:off x="481025" y="907075"/>
            <a:ext cx="11558100" cy="56073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0"/>
              </a:spcBef>
              <a:spcAft>
                <a:spcPts val="0"/>
              </a:spcAft>
              <a:buClr>
                <a:srgbClr val="FF5A33"/>
              </a:buClr>
              <a:buSzPts val="30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Cải tiến liên tục</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Agile khuyến khích thành viên trong đội ngũ làm việc và khách hàng cung cấp phản hồi của mình, khi đó các giai đoạn khác nhau của sản phẩm cuối có thể được kiểm tra và cải thiện lại nhiều lần nếu cần.</a:t>
            </a:r>
            <a:endParaRPr sz="42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0">
                                            <p:txEl>
                                              <p:pRg st="0" end="0"/>
                                            </p:txEl>
                                          </p:spTgt>
                                        </p:tgtEl>
                                        <p:attrNameLst>
                                          <p:attrName>style.visibility</p:attrName>
                                        </p:attrNameLst>
                                      </p:cBhvr>
                                      <p:to>
                                        <p:strVal val="visible"/>
                                      </p:to>
                                    </p:set>
                                    <p:anim calcmode="lin" valueType="num">
                                      <p:cBhvr additive="base">
                                        <p:cTn id="7" dur="1000"/>
                                        <p:tgtEl>
                                          <p:spTgt spid="64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644" name="Shape 644"/>
        <p:cNvGrpSpPr/>
        <p:nvPr/>
      </p:nvGrpSpPr>
      <p:grpSpPr>
        <a:xfrm>
          <a:off x="0" y="0"/>
          <a:ext cx="0" cy="0"/>
          <a:chOff x="0" y="0"/>
          <a:chExt cx="0" cy="0"/>
        </a:xfrm>
      </p:grpSpPr>
      <p:sp>
        <p:nvSpPr>
          <p:cNvPr id="645" name="Google Shape;645;g114ebc8dc41_0_319"/>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46" name="Google Shape;646;g114ebc8dc41_0_319"/>
          <p:cNvSpPr txBox="1"/>
          <p:nvPr/>
        </p:nvSpPr>
        <p:spPr>
          <a:xfrm>
            <a:off x="507150" y="1481775"/>
            <a:ext cx="11394300" cy="48816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Khó lên kế hoạch dự án</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Khá là khó để xác định rõ ràng thời gian bàn giao sản phẩm cuối cùng, vì dự án được chia nhỏ thành các phần khác nhau và mỗi phần lại có thời gian bàn giao riêng biệt.</a:t>
            </a:r>
            <a:endParaRPr sz="4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47" name="Google Shape;647;g114ebc8dc41_0_319"/>
          <p:cNvSpPr txBox="1"/>
          <p:nvPr/>
        </p:nvSpPr>
        <p:spPr>
          <a:xfrm>
            <a:off x="3988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Nhược</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điểm mô hình phát triển Agile</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6">
                                            <p:txEl>
                                              <p:pRg st="0" end="0"/>
                                            </p:txEl>
                                          </p:spTgt>
                                        </p:tgtEl>
                                        <p:attrNameLst>
                                          <p:attrName>style.visibility</p:attrName>
                                        </p:attrNameLst>
                                      </p:cBhvr>
                                      <p:to>
                                        <p:strVal val="visible"/>
                                      </p:to>
                                    </p:set>
                                    <p:anim calcmode="lin" valueType="num">
                                      <p:cBhvr additive="base">
                                        <p:cTn id="7" dur="1000"/>
                                        <p:tgtEl>
                                          <p:spTgt spid="646">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g114c29839a7_1_2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63" name="Google Shape;163;g114c29839a7_1_21"/>
          <p:cNvSpPr txBox="1"/>
          <p:nvPr/>
        </p:nvSpPr>
        <p:spPr>
          <a:xfrm>
            <a:off x="486825" y="1632100"/>
            <a:ext cx="10986600" cy="5114100"/>
          </a:xfrm>
          <a:prstGeom prst="rect">
            <a:avLst/>
          </a:prstGeom>
          <a:noFill/>
          <a:ln>
            <a:noFill/>
          </a:ln>
        </p:spPr>
        <p:txBody>
          <a:bodyPr spcFirstLastPara="1" wrap="square" lIns="91425" tIns="45700" rIns="91425" bIns="45700" anchor="t" anchorCtr="0">
            <a:noAutofit/>
          </a:bodyPr>
          <a:lstStyle/>
          <a:p>
            <a:pPr marL="742950" lvl="1" indent="-342900" algn="l" rtl="0">
              <a:lnSpc>
                <a:spcPct val="115000"/>
              </a:lnSpc>
              <a:spcBef>
                <a:spcPts val="700"/>
              </a:spcBef>
              <a:spcAft>
                <a:spcPts val="0"/>
              </a:spcAft>
              <a:buClr>
                <a:srgbClr val="FF5A33"/>
              </a:buClr>
              <a:buSzPts val="3300"/>
              <a:buFont typeface="Quattrocento Sans" panose="020B0502050000020003"/>
              <a:buChar char="❖"/>
            </a:pPr>
            <a:r>
              <a:rPr lang="en-US" sz="33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Requirement gathering: Thu thập và phân tích yêu cầu được ghi lại vào tài liệu đặc tả yêu cầu trong giai đoạn này.</a:t>
            </a:r>
            <a:endParaRPr sz="3300">
              <a:solidFill>
                <a:srgbClr val="1B1B1B"/>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2900" algn="l" rtl="0">
              <a:lnSpc>
                <a:spcPct val="115000"/>
              </a:lnSpc>
              <a:spcBef>
                <a:spcPts val="0"/>
              </a:spcBef>
              <a:spcAft>
                <a:spcPts val="0"/>
              </a:spcAft>
              <a:buClr>
                <a:srgbClr val="FF5A33"/>
              </a:buClr>
              <a:buSzPts val="3300"/>
              <a:buFont typeface="Quattrocento Sans" panose="020B0502050000020003"/>
              <a:buChar char="❖"/>
            </a:pPr>
            <a:r>
              <a:rPr lang="en-US" sz="33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System Analysis: Phân tích thiết kế hệ thống phần mềm, xác định kiến trúc hệ thống tổng thể của phần mềm.</a:t>
            </a:r>
            <a:endParaRPr sz="3300">
              <a:solidFill>
                <a:srgbClr val="1B1B1B"/>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42900" algn="l" rtl="0">
              <a:lnSpc>
                <a:spcPct val="115000"/>
              </a:lnSpc>
              <a:spcBef>
                <a:spcPts val="0"/>
              </a:spcBef>
              <a:spcAft>
                <a:spcPts val="0"/>
              </a:spcAft>
              <a:buClr>
                <a:srgbClr val="FF5A33"/>
              </a:buClr>
              <a:buSzPts val="3300"/>
              <a:buFont typeface="Quattrocento Sans" panose="020B0502050000020003"/>
              <a:buChar char="❖"/>
            </a:pPr>
            <a:r>
              <a:rPr lang="en-US" sz="33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Coding: Hệ thống được phát triển theo từng unit và được tích hợp trong giai đoạn tiếp theo. Mỗi Unit được phát triển và kiểm thử bởi dev được gọi là Unit Test.</a:t>
            </a:r>
            <a:endParaRPr sz="33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 name="Google Shape;164;g114c29839a7_1_21"/>
          <p:cNvSpPr txBox="1"/>
          <p:nvPr/>
        </p:nvSpPr>
        <p:spPr>
          <a:xfrm>
            <a:off x="617100" y="831700"/>
            <a:ext cx="73302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panose="020B0502050000020003"/>
              <a:buChar char="❑"/>
            </a:pP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Phân tích mô hình </a:t>
            </a:r>
            <a:r>
              <a:rPr lang="en-US"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thác nước</a:t>
            </a:r>
            <a:endParaRPr sz="40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 calcmode="lin" valueType="num">
                                      <p:cBhvr additive="base">
                                        <p:cTn id="7" dur="1000"/>
                                        <p:tgtEl>
                                          <p:spTgt spid="16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 calcmode="lin" valueType="num">
                                      <p:cBhvr additive="base">
                                        <p:cTn id="12" dur="1000"/>
                                        <p:tgtEl>
                                          <p:spTgt spid="163">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 calcmode="lin" valueType="num">
                                      <p:cBhvr additive="base">
                                        <p:cTn id="17" dur="1000"/>
                                        <p:tgtEl>
                                          <p:spTgt spid="163">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651" name="Shape 651"/>
        <p:cNvGrpSpPr/>
        <p:nvPr/>
      </p:nvGrpSpPr>
      <p:grpSpPr>
        <a:xfrm>
          <a:off x="0" y="0"/>
          <a:ext cx="0" cy="0"/>
          <a:chOff x="0" y="0"/>
          <a:chExt cx="0" cy="0"/>
        </a:xfrm>
      </p:grpSpPr>
      <p:sp>
        <p:nvSpPr>
          <p:cNvPr id="652" name="Google Shape;652;g114ebc8dc41_0_326"/>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53" name="Google Shape;653;g114ebc8dc41_0_326"/>
          <p:cNvSpPr txBox="1"/>
          <p:nvPr/>
        </p:nvSpPr>
        <p:spPr>
          <a:xfrm>
            <a:off x="398850" y="932050"/>
            <a:ext cx="11626800" cy="57474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Bắt buộc phải hướng dẫn và đào tạo chi tiết</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Phương pháp Agile phức tạp hơn nhiều so với phương pháp truyền thống. Họ sẽ cần phải trải qua đào tạo, hướng dẫn thì mới có thể nắm được phương pháp một cách rõ ràng, đặc biệt là thời gian đầu.</a:t>
            </a:r>
            <a:endParaRPr sz="4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3">
                                            <p:txEl>
                                              <p:pRg st="0" end="0"/>
                                            </p:txEl>
                                          </p:spTgt>
                                        </p:tgtEl>
                                        <p:attrNameLst>
                                          <p:attrName>style.visibility</p:attrName>
                                        </p:attrNameLst>
                                      </p:cBhvr>
                                      <p:to>
                                        <p:strVal val="visible"/>
                                      </p:to>
                                    </p:set>
                                    <p:anim calcmode="lin" valueType="num">
                                      <p:cBhvr additive="base">
                                        <p:cTn id="7" dur="1000"/>
                                        <p:tgtEl>
                                          <p:spTgt spid="653">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657" name="Shape 657"/>
        <p:cNvGrpSpPr/>
        <p:nvPr/>
      </p:nvGrpSpPr>
      <p:grpSpPr>
        <a:xfrm>
          <a:off x="0" y="0"/>
          <a:ext cx="0" cy="0"/>
          <a:chOff x="0" y="0"/>
          <a:chExt cx="0" cy="0"/>
        </a:xfrm>
      </p:grpSpPr>
      <p:sp>
        <p:nvSpPr>
          <p:cNvPr id="658" name="Google Shape;658;g114ebc8dc41_0_333"/>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59" name="Google Shape;659;g114ebc8dc41_0_333"/>
          <p:cNvSpPr txBox="1"/>
          <p:nvPr/>
        </p:nvSpPr>
        <p:spPr>
          <a:xfrm>
            <a:off x="398850" y="932050"/>
            <a:ext cx="11626800" cy="57474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4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Ít tài liệu hướng dẫn</a:t>
            </a:r>
            <a:r>
              <a:rPr lang="en-US" sz="40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Vì Agile thay đổi rất nhiều nên các tài liệu thích hợp cũng thường bị bỏ qua, vì không xác định rõ được kỳ vọng và thành phẩm ngay từ đầu. Mặc dù tài liệu không phải là yếu tố quan trọng nhất, nhưng chúng vẫn rất cần thiết.</a:t>
            </a:r>
            <a:endParaRPr sz="45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9">
                                            <p:txEl>
                                              <p:pRg st="0" end="0"/>
                                            </p:txEl>
                                          </p:spTgt>
                                        </p:tgtEl>
                                        <p:attrNameLst>
                                          <p:attrName>style.visibility</p:attrName>
                                        </p:attrNameLst>
                                      </p:cBhvr>
                                      <p:to>
                                        <p:strVal val="visible"/>
                                      </p:to>
                                    </p:set>
                                    <p:anim calcmode="lin" valueType="num">
                                      <p:cBhvr additive="base">
                                        <p:cTn id="7" dur="1000"/>
                                        <p:tgtEl>
                                          <p:spTgt spid="659">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663" name="Shape 663"/>
        <p:cNvGrpSpPr/>
        <p:nvPr/>
      </p:nvGrpSpPr>
      <p:grpSpPr>
        <a:xfrm>
          <a:off x="0" y="0"/>
          <a:ext cx="0" cy="0"/>
          <a:chOff x="0" y="0"/>
          <a:chExt cx="0" cy="0"/>
        </a:xfrm>
      </p:grpSpPr>
      <p:sp>
        <p:nvSpPr>
          <p:cNvPr id="664" name="Google Shape;664;g114ebc8dc41_0_33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65" name="Google Shape;665;g114ebc8dc41_0_338"/>
          <p:cNvSpPr txBox="1"/>
          <p:nvPr/>
        </p:nvSpPr>
        <p:spPr>
          <a:xfrm>
            <a:off x="164925" y="932100"/>
            <a:ext cx="11888100" cy="5774700"/>
          </a:xfrm>
          <a:prstGeom prst="rect">
            <a:avLst/>
          </a:prstGeom>
          <a:noFill/>
          <a:ln>
            <a:noFill/>
          </a:ln>
        </p:spPr>
        <p:txBody>
          <a:bodyPr spcFirstLastPara="1" wrap="square" lIns="91425" tIns="45700" rIns="91425" bIns="45700" anchor="t" anchorCtr="0">
            <a:noAutofit/>
          </a:bodyPr>
          <a:lstStyle/>
          <a:p>
            <a:pPr marL="742950" lvl="1" indent="-368300" algn="l" rtl="0">
              <a:lnSpc>
                <a:spcPct val="115000"/>
              </a:lnSpc>
              <a:spcBef>
                <a:spcPts val="700"/>
              </a:spcBef>
              <a:spcAft>
                <a:spcPts val="0"/>
              </a:spcAft>
              <a:buClr>
                <a:srgbClr val="FF5A33"/>
              </a:buClr>
              <a:buSzPts val="3700"/>
              <a:buFont typeface="Quattrocento Sans" panose="020B0502050000020003"/>
              <a:buChar char="❖"/>
            </a:pPr>
            <a:r>
              <a:rPr lang="en-US" sz="37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Bắt buộc phải hợp tác để dự án thành công</a:t>
            </a: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Điều này đòi hỏi một sự cam kết về thời gian từ cả hai bên trong suốt thời gian của dự án mà các cấu trúc quản lý dự án khác không luôn yêu cầu. Phải có sự tham gia tích cực của người dùng và tiếp tục cộng tác để nó hoạt động.</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8300" algn="l" rtl="0">
              <a:lnSpc>
                <a:spcPct val="115000"/>
              </a:lnSpc>
              <a:spcBef>
                <a:spcPts val="0"/>
              </a:spcBef>
              <a:spcAft>
                <a:spcPts val="0"/>
              </a:spcAft>
              <a:buClr>
                <a:srgbClr val="FF5A33"/>
              </a:buClr>
              <a:buSzPts val="3700"/>
              <a:buFont typeface="Quattrocento Sans" panose="020B0502050000020003"/>
              <a:buChar char="❖"/>
            </a:pPr>
            <a:r>
              <a:rPr lang="en-US" sz="37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Chi phí cao</a:t>
            </a:r>
            <a:r>
              <a:rPr lang="en-US"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Chi phí thực hiện theo phương pháp Agile thường hơn một chút so với các phương pháp phát triển khác.</a:t>
            </a:r>
            <a:endParaRPr sz="37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65">
                                            <p:txEl>
                                              <p:pRg st="0" end="0"/>
                                            </p:txEl>
                                          </p:spTgt>
                                        </p:tgtEl>
                                        <p:attrNameLst>
                                          <p:attrName>style.visibility</p:attrName>
                                        </p:attrNameLst>
                                      </p:cBhvr>
                                      <p:to>
                                        <p:strVal val="visible"/>
                                      </p:to>
                                    </p:set>
                                    <p:anim calcmode="lin" valueType="num">
                                      <p:cBhvr additive="base">
                                        <p:cTn id="7" dur="1000"/>
                                        <p:tgtEl>
                                          <p:spTgt spid="665">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65">
                                            <p:txEl>
                                              <p:pRg st="1" end="1"/>
                                            </p:txEl>
                                          </p:spTgt>
                                        </p:tgtEl>
                                        <p:attrNameLst>
                                          <p:attrName>style.visibility</p:attrName>
                                        </p:attrNameLst>
                                      </p:cBhvr>
                                      <p:to>
                                        <p:strVal val="visible"/>
                                      </p:to>
                                    </p:set>
                                    <p:anim calcmode="lin" valueType="num">
                                      <p:cBhvr additive="base">
                                        <p:cTn id="12" dur="1000"/>
                                        <p:tgtEl>
                                          <p:spTgt spid="665">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669" name="Shape 669"/>
        <p:cNvGrpSpPr/>
        <p:nvPr/>
      </p:nvGrpSpPr>
      <p:grpSpPr>
        <a:xfrm>
          <a:off x="0" y="0"/>
          <a:ext cx="0" cy="0"/>
          <a:chOff x="0" y="0"/>
          <a:chExt cx="0" cy="0"/>
        </a:xfrm>
      </p:grpSpPr>
      <p:sp>
        <p:nvSpPr>
          <p:cNvPr id="670" name="Google Shape;670;g114ebc8dc41_0_351"/>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Mối liên quan kiểm thử và phát triển</a:t>
            </a:r>
            <a:endParaRPr lang="en-US"/>
          </a:p>
        </p:txBody>
      </p:sp>
      <p:sp>
        <p:nvSpPr>
          <p:cNvPr id="671" name="Google Shape;671;g114ebc8dc41_0_351"/>
          <p:cNvSpPr txBox="1"/>
          <p:nvPr/>
        </p:nvSpPr>
        <p:spPr>
          <a:xfrm>
            <a:off x="509150" y="2446250"/>
            <a:ext cx="11364900" cy="4287900"/>
          </a:xfrm>
          <a:prstGeom prst="rect">
            <a:avLst/>
          </a:prstGeom>
          <a:noFill/>
          <a:ln>
            <a:noFill/>
          </a:ln>
        </p:spPr>
        <p:txBody>
          <a:bodyPr spcFirstLastPara="1" wrap="square" lIns="91425" tIns="45700" rIns="91425" bIns="45700" anchor="t" anchorCtr="0">
            <a:noAutofit/>
          </a:bodyPr>
          <a:lstStyle/>
          <a:p>
            <a:pPr marL="742950" lvl="1" indent="-336550" algn="l" rtl="0">
              <a:lnSpc>
                <a:spcPct val="100000"/>
              </a:lnSpc>
              <a:spcBef>
                <a:spcPts val="1900"/>
              </a:spcBef>
              <a:spcAft>
                <a:spcPts val="0"/>
              </a:spcAft>
              <a:buClr>
                <a:srgbClr val="FF5A33"/>
              </a:buClr>
              <a:buSzPts val="3200"/>
              <a:buFont typeface="Quattrocento Sans" panose="020B0502050000020003"/>
              <a:buChar char="❖"/>
            </a:pPr>
            <a:r>
              <a:rPr lang="en-US" sz="32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Vòng đời phát triển phần mềm</a:t>
            </a: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a:t>
            </a:r>
            <a:r>
              <a:rPr lang="en-US" sz="32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a:t>
            </a:r>
            <a:r>
              <a:rPr lang="en-US" sz="32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Đây là chuỗi các hoạt động được các Developers thực hiện để thiết kế và phát triển phần mềm có chất lượng tốt. Vòng đời phát triển phần mềm sử dụng thuật ngữ ‘Development’, không chỉ liên quan đến các nhiệm vụ coding được thực hiện bởi các Developers mà còn kết hợp các nhiệm vụ được đóng góp bởi Tester và các bên liên quan. </a:t>
            </a:r>
            <a:r>
              <a:rPr lang="en-US" sz="3200">
                <a:solidFill>
                  <a:srgbClr val="333333"/>
                </a:solidFill>
                <a:highlight>
                  <a:schemeClr val="lt1"/>
                </a:highlight>
                <a:latin typeface="Quattrocento Sans" panose="020B0502050000020003"/>
                <a:ea typeface="Quattrocento Sans" panose="020B0502050000020003"/>
                <a:cs typeface="Quattrocento Sans" panose="020B0502050000020003"/>
                <a:sym typeface="Quattrocento Sans" panose="020B0502050000020003"/>
              </a:rPr>
              <a:t>Trong Vòng đời phát triển phần mềm, các test cases được tạo ra bởi các tester.</a:t>
            </a:r>
            <a:r>
              <a:rPr lang="en-US"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rPr>
              <a:t> </a:t>
            </a:r>
            <a:endParaRPr sz="32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72" name="Google Shape;672;g114ebc8dc41_0_351"/>
          <p:cNvSpPr txBox="1"/>
          <p:nvPr/>
        </p:nvSpPr>
        <p:spPr>
          <a:xfrm>
            <a:off x="316400" y="762150"/>
            <a:ext cx="11750400" cy="1800900"/>
          </a:xfrm>
          <a:prstGeom prst="rect">
            <a:avLst/>
          </a:prstGeom>
          <a:noFill/>
          <a:ln>
            <a:noFill/>
          </a:ln>
        </p:spPr>
        <p:txBody>
          <a:bodyPr spcFirstLastPara="1" wrap="square" lIns="91425" tIns="91425" rIns="91425" bIns="91425" anchor="t" anchorCtr="0">
            <a:spAutoFit/>
          </a:bodyPr>
          <a:lstStyle/>
          <a:p>
            <a:pPr marL="342900" lvl="0" indent="-387350" algn="l" rtl="0">
              <a:spcBef>
                <a:spcPts val="0"/>
              </a:spcBef>
              <a:spcAft>
                <a:spcPts val="0"/>
              </a:spcAft>
              <a:buClr>
                <a:srgbClr val="FF5A33"/>
              </a:buClr>
              <a:buSzPts val="3500"/>
              <a:buFont typeface="Quattrocento Sans" panose="020B0502050000020003"/>
              <a:buChar char="❑"/>
            </a:pPr>
            <a:r>
              <a:rPr lang="en-US" sz="35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Mối liên quan giữa các hoạt động phát triển phần mềm với các hoạt động kiểm thử trong vòng đời phát triển phần mềm</a:t>
            </a:r>
            <a:endParaRPr sz="3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1">
                                            <p:txEl>
                                              <p:pRg st="0" end="0"/>
                                            </p:txEl>
                                          </p:spTgt>
                                        </p:tgtEl>
                                        <p:attrNameLst>
                                          <p:attrName>style.visibility</p:attrName>
                                        </p:attrNameLst>
                                      </p:cBhvr>
                                      <p:to>
                                        <p:strVal val="visible"/>
                                      </p:to>
                                    </p:set>
                                    <p:anim calcmode="lin" valueType="num">
                                      <p:cBhvr additive="base">
                                        <p:cTn id="7" dur="1000"/>
                                        <p:tgtEl>
                                          <p:spTgt spid="671">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676" name="Shape 676"/>
        <p:cNvGrpSpPr/>
        <p:nvPr/>
      </p:nvGrpSpPr>
      <p:grpSpPr>
        <a:xfrm>
          <a:off x="0" y="0"/>
          <a:ext cx="0" cy="0"/>
          <a:chOff x="0" y="0"/>
          <a:chExt cx="0" cy="0"/>
        </a:xfrm>
      </p:grpSpPr>
      <p:sp>
        <p:nvSpPr>
          <p:cNvPr id="677" name="Google Shape;677;g114ebc8dc41_0_35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agile</a:t>
            </a:r>
            <a:endParaRPr lang="en-US"/>
          </a:p>
        </p:txBody>
      </p:sp>
      <p:sp>
        <p:nvSpPr>
          <p:cNvPr id="678" name="Google Shape;678;g114ebc8dc41_0_357"/>
          <p:cNvSpPr txBox="1"/>
          <p:nvPr/>
        </p:nvSpPr>
        <p:spPr>
          <a:xfrm>
            <a:off x="571700" y="762150"/>
            <a:ext cx="11433600" cy="5428800"/>
          </a:xfrm>
          <a:prstGeom prst="rect">
            <a:avLst/>
          </a:prstGeom>
          <a:noFill/>
          <a:ln>
            <a:noFill/>
          </a:ln>
        </p:spPr>
        <p:txBody>
          <a:bodyPr spcFirstLastPara="1" wrap="square" lIns="91425" tIns="45700" rIns="91425" bIns="45700" anchor="t" anchorCtr="0">
            <a:noAutofit/>
          </a:bodyPr>
          <a:lstStyle/>
          <a:p>
            <a:pPr marL="742950" lvl="1" indent="-431800" algn="l" rtl="0">
              <a:lnSpc>
                <a:spcPct val="100000"/>
              </a:lnSpc>
              <a:spcBef>
                <a:spcPts val="1900"/>
              </a:spcBef>
              <a:spcAft>
                <a:spcPts val="0"/>
              </a:spcAft>
              <a:buClr>
                <a:srgbClr val="FF5A33"/>
              </a:buClr>
              <a:buSzPts val="4700"/>
              <a:buFont typeface="Quattrocento Sans" panose="020B0502050000020003"/>
              <a:buChar char="❖"/>
            </a:pPr>
            <a:r>
              <a:rPr lang="en-US" sz="36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Vòng đời Kiểm thử phần mềm</a:t>
            </a:r>
            <a:r>
              <a:rPr lang="en-US"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 Bao gồm một loạt các hoạt động được thực hiện bởi tester, sử dụng các phương pháp để kiểm thử sản phẩm phần mềm. Vòng đời kiểm thử Phần mềm sử dụng thuật ngữ “Testing”, không chỉ liên quan đến tester, trong một số trường hợp cũng liên quan đến các Developers.</a:t>
            </a:r>
            <a:endParaRPr sz="4700">
              <a:solidFill>
                <a:srgbClr val="333333"/>
              </a:solidFill>
              <a:highlight>
                <a:srgbClr val="FFFFFF"/>
              </a:highlight>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8">
                                            <p:txEl>
                                              <p:pRg st="0" end="0"/>
                                            </p:txEl>
                                          </p:spTgt>
                                        </p:tgtEl>
                                        <p:attrNameLst>
                                          <p:attrName>style.visibility</p:attrName>
                                        </p:attrNameLst>
                                      </p:cBhvr>
                                      <p:to>
                                        <p:strVal val="visible"/>
                                      </p:to>
                                    </p:set>
                                    <p:anim calcmode="lin" valueType="num">
                                      <p:cBhvr additive="base">
                                        <p:cTn id="7" dur="1000"/>
                                        <p:tgtEl>
                                          <p:spTgt spid="678">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682" name="Shape 682"/>
        <p:cNvGrpSpPr/>
        <p:nvPr/>
      </p:nvGrpSpPr>
      <p:grpSpPr>
        <a:xfrm>
          <a:off x="0" y="0"/>
          <a:ext cx="0" cy="0"/>
          <a:chOff x="0" y="0"/>
          <a:chExt cx="0" cy="0"/>
        </a:xfrm>
      </p:grpSpPr>
      <p:sp>
        <p:nvSpPr>
          <p:cNvPr id="683" name="Google Shape;683;g1092294d3ad_0_402"/>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Tóm tắt bài học</a:t>
            </a:r>
            <a:endParaRPr lang="en-US"/>
          </a:p>
        </p:txBody>
      </p:sp>
      <p:sp>
        <p:nvSpPr>
          <p:cNvPr id="684" name="Google Shape;684;g1092294d3ad_0_402"/>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p>
        </p:txBody>
      </p:sp>
      <p:sp>
        <p:nvSpPr>
          <p:cNvPr id="685" name="Google Shape;685;g1092294d3ad_0_40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86" name="Google Shape;686;g1092294d3ad_0_40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687" name="Google Shape;687;g1092294d3ad_0_402"/>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000"/>
              <a:buFont typeface="Arial" panose="020B0604020202020204"/>
              <a:buChar char="•"/>
            </a:pPr>
            <a:r>
              <a:rPr lang="en-US" sz="3000">
                <a:latin typeface="Calibri" panose="020F0502020204030204"/>
                <a:ea typeface="Calibri" panose="020F0502020204030204"/>
                <a:cs typeface="Calibri" panose="020F0502020204030204"/>
                <a:sym typeface="Calibri" panose="020F0502020204030204"/>
              </a:rPr>
              <a:t>Mô hình phát triển tuần tự </a:t>
            </a:r>
            <a:endParaRPr sz="3000">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rgbClr val="000000"/>
              </a:buClr>
              <a:buSzPts val="3000"/>
              <a:buFont typeface="Arial" panose="020B0604020202020204"/>
              <a:buChar char="•"/>
            </a:pPr>
            <a:r>
              <a:rPr lang="en-US" sz="3000">
                <a:solidFill>
                  <a:schemeClr val="dk1"/>
                </a:solidFill>
              </a:rPr>
              <a:t>Mô hình phát triển lặp lại-gia tăng</a:t>
            </a:r>
            <a:endParaRPr sz="3000">
              <a:solidFill>
                <a:schemeClr val="dk1"/>
              </a:solidFill>
            </a:endParaRPr>
          </a:p>
          <a:p>
            <a:pPr marL="342900" marR="0" lvl="0" indent="-342900" algn="l" rtl="0">
              <a:spcBef>
                <a:spcPts val="0"/>
              </a:spcBef>
              <a:spcAft>
                <a:spcPts val="0"/>
              </a:spcAft>
              <a:buSzPts val="3000"/>
              <a:buFont typeface="Calibri" panose="020F0502020204030204"/>
              <a:buChar char="•"/>
            </a:pPr>
            <a:r>
              <a:rPr lang="en-US" sz="3000">
                <a:solidFill>
                  <a:schemeClr val="dk1"/>
                </a:solidFill>
              </a:rPr>
              <a:t>Mô hình Scrum</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Mô hình Kanban</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Mô hình phát triển Agile</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Mối liên quan giữa các hoạt động phát triển phần mềm với các hoạt động kiểm thử trong vòng đời phát triển phần mềm</a:t>
            </a:r>
            <a:endParaRPr sz="3000">
              <a:solidFill>
                <a:schemeClr val="dk1"/>
              </a:solidFill>
            </a:endParaRPr>
          </a:p>
        </p:txBody>
      </p:sp>
      <p:sp>
        <p:nvSpPr>
          <p:cNvPr id="688" name="Google Shape;688;g1092294d3ad_0_40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Tóm tắt bài học</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689" name="Google Shape;689;g1092294d3ad_0_402" descr="D:\Compressed\PSD Collection 2011\WP-201 copy.png"/>
          <p:cNvPicPr preferRelativeResize="0"/>
          <p:nvPr/>
        </p:nvPicPr>
        <p:blipFill rotWithShape="1">
          <a:blip r:embed="rId1"/>
          <a:srcRect/>
          <a:stretch>
            <a:fillRect/>
          </a:stretch>
        </p:blipFill>
        <p:spPr>
          <a:xfrm flipH="1">
            <a:off x="9189300" y="1095638"/>
            <a:ext cx="2782800" cy="5200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693" name="Shape 693"/>
        <p:cNvGrpSpPr/>
        <p:nvPr/>
      </p:nvGrpSpPr>
      <p:grpSpPr>
        <a:xfrm>
          <a:off x="0" y="0"/>
          <a:ext cx="0" cy="0"/>
          <a:chOff x="0" y="0"/>
          <a:chExt cx="0" cy="0"/>
        </a:xfrm>
      </p:grpSpPr>
      <p:sp>
        <p:nvSpPr>
          <p:cNvPr id="694" name="Google Shape;694;g1150bd0e76a_0_117"/>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panose="020B0502050000020003"/>
              <a:buNone/>
            </a:pPr>
            <a:r>
              <a:rPr lang="en-US"/>
              <a:t>Nội dung bài học tiếp theo</a:t>
            </a:r>
            <a:endParaRPr lang="en-US"/>
          </a:p>
        </p:txBody>
      </p:sp>
      <p:sp>
        <p:nvSpPr>
          <p:cNvPr id="695" name="Google Shape;695;g1150bd0e76a_0_117"/>
          <p:cNvSpPr txBox="1"/>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p>
        </p:txBody>
      </p:sp>
      <p:sp>
        <p:nvSpPr>
          <p:cNvPr id="696" name="Google Shape;696;g1150bd0e76a_0_11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97" name="Google Shape;697;g1150bd0e76a_0_11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g1150bd0e76a_0_117"/>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panose="020B0502050000020003"/>
              <a:buChar char="•"/>
            </a:pPr>
            <a:r>
              <a:rPr lang="en-US"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Component Testing - Kiểm thử thành phần</a:t>
            </a:r>
            <a:endParaRPr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69900" algn="l" rtl="0">
              <a:lnSpc>
                <a:spcPct val="115000"/>
              </a:lnSpc>
              <a:spcBef>
                <a:spcPts val="0"/>
              </a:spcBef>
              <a:spcAft>
                <a:spcPts val="0"/>
              </a:spcAft>
              <a:buClr>
                <a:srgbClr val="333333"/>
              </a:buClr>
              <a:buSzPts val="3800"/>
              <a:buFont typeface="Quattrocento Sans" panose="020B0502050000020003"/>
              <a:buChar char="•"/>
            </a:pPr>
            <a:r>
              <a:rPr lang="en-US"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Integration Testing - Kiểm thử tích hợp</a:t>
            </a:r>
            <a:endParaRPr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69900" algn="l" rtl="0">
              <a:lnSpc>
                <a:spcPct val="115000"/>
              </a:lnSpc>
              <a:spcBef>
                <a:spcPts val="0"/>
              </a:spcBef>
              <a:spcAft>
                <a:spcPts val="0"/>
              </a:spcAft>
              <a:buClr>
                <a:srgbClr val="333333"/>
              </a:buClr>
              <a:buSzPts val="3800"/>
              <a:buFont typeface="Quattrocento Sans" panose="020B0502050000020003"/>
              <a:buChar char="•"/>
            </a:pPr>
            <a:r>
              <a:rPr lang="en-US"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System Testing - Kiểm thử hệ thống</a:t>
            </a:r>
            <a:endParaRPr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a:p>
            <a:pPr marL="457200" lvl="0" indent="-469900" algn="l" rtl="0">
              <a:lnSpc>
                <a:spcPct val="115000"/>
              </a:lnSpc>
              <a:spcBef>
                <a:spcPts val="0"/>
              </a:spcBef>
              <a:spcAft>
                <a:spcPts val="0"/>
              </a:spcAft>
              <a:buClr>
                <a:srgbClr val="333333"/>
              </a:buClr>
              <a:buSzPts val="3800"/>
              <a:buFont typeface="Quattrocento Sans" panose="020B0502050000020003"/>
              <a:buChar char="•"/>
            </a:pPr>
            <a:r>
              <a:rPr lang="en-US" sz="3000" b="1">
                <a:solidFill>
                  <a:srgbClr val="333333"/>
                </a:solidFill>
                <a:latin typeface="Quattrocento Sans" panose="020B0502050000020003"/>
                <a:ea typeface="Quattrocento Sans" panose="020B0502050000020003"/>
                <a:cs typeface="Quattrocento Sans" panose="020B0502050000020003"/>
                <a:sym typeface="Quattrocento Sans" panose="020B0502050000020003"/>
              </a:rPr>
              <a:t>Acceptance Testing - Kiểm thử chấp nhận</a:t>
            </a:r>
            <a:endParaRPr sz="3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699" name="Google Shape;699;g1150bd0e76a_0_11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panose="020B0502050000020003"/>
              <a:buNone/>
            </a:pPr>
            <a:r>
              <a:rPr lang="en-US" sz="2800" b="1">
                <a:solidFill>
                  <a:srgbClr val="F79646"/>
                </a:solidFill>
                <a:latin typeface="Quattrocento Sans" panose="020B0502050000020003"/>
                <a:ea typeface="Quattrocento Sans" panose="020B0502050000020003"/>
                <a:cs typeface="Quattrocento Sans" panose="020B0502050000020003"/>
                <a:sym typeface="Quattrocento Sans" panose="020B0502050000020003"/>
              </a:rPr>
              <a:t>Nội dung tiếp theo</a:t>
            </a:r>
            <a:endParaRPr sz="2800" b="1" i="0" u="none" strike="noStrike" cap="none">
              <a:solidFill>
                <a:srgbClr val="F79646"/>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700" name="Google Shape;700;g1150bd0e76a_0_117" descr="D:\Pictures\PNG\present.png"/>
          <p:cNvPicPr preferRelativeResize="0"/>
          <p:nvPr/>
        </p:nvPicPr>
        <p:blipFill rotWithShape="1">
          <a:blip r:embed="rId1"/>
          <a:srcRect/>
          <a:stretch>
            <a:fillRect/>
          </a:stretch>
        </p:blipFill>
        <p:spPr>
          <a:xfrm flipH="1">
            <a:off x="9469017" y="1480800"/>
            <a:ext cx="2113383" cy="48933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704" name="Shape 704"/>
        <p:cNvGrpSpPr/>
        <p:nvPr/>
      </p:nvGrpSpPr>
      <p:grpSpPr>
        <a:xfrm>
          <a:off x="0" y="0"/>
          <a:ext cx="0" cy="0"/>
          <a:chOff x="0" y="0"/>
          <a:chExt cx="0" cy="0"/>
        </a:xfrm>
      </p:grpSpPr>
      <p:pic>
        <p:nvPicPr>
          <p:cNvPr id="705" name="Google Shape;705;p13"/>
          <p:cNvPicPr preferRelativeResize="0"/>
          <p:nvPr/>
        </p:nvPicPr>
        <p:blipFill rotWithShape="1">
          <a:blip r:embed="rId1"/>
          <a:srcRect/>
          <a:stretch>
            <a:fillRect/>
          </a:stretch>
        </p:blipFill>
        <p:spPr>
          <a:xfrm>
            <a:off x="-5953" y="0"/>
            <a:ext cx="12197953"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g114c29839a7_1_28"/>
          <p:cNvSpPr txBox="1"/>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mô hình phát triển thác nước</a:t>
            </a:r>
            <a:endParaRPr lang="en-US"/>
          </a:p>
        </p:txBody>
      </p:sp>
      <p:sp>
        <p:nvSpPr>
          <p:cNvPr id="170" name="Google Shape;170;g114c29839a7_1_28"/>
          <p:cNvSpPr txBox="1"/>
          <p:nvPr/>
        </p:nvSpPr>
        <p:spPr>
          <a:xfrm>
            <a:off x="496675" y="1006050"/>
            <a:ext cx="11085600" cy="57030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panose="020B0502050000020003"/>
              <a:buChar char="❖"/>
            </a:pPr>
            <a:r>
              <a:rPr lang="en-US"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Testing: Cài đặt và kiểm thử phần mềm. Công việc chính của giai đoạn này là kiểm tra và sửa tất cả những lỗi tìm được sao cho phần mềm hoạt động chính xác và đúng theo tài liệu đặc tả yêu cầu.</a:t>
            </a:r>
            <a:endParaRPr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Implementation: Triển khai hệ thống trong môi trường khách hàng và đưa ra thị trường.</a:t>
            </a:r>
            <a:endParaRPr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endParaRPr>
          </a:p>
          <a:p>
            <a:pPr marL="742950" lvl="1" indent="-361950" algn="l" rtl="0">
              <a:lnSpc>
                <a:spcPct val="115000"/>
              </a:lnSpc>
              <a:spcBef>
                <a:spcPts val="0"/>
              </a:spcBef>
              <a:spcAft>
                <a:spcPts val="0"/>
              </a:spcAft>
              <a:buClr>
                <a:srgbClr val="FF5A33"/>
              </a:buClr>
              <a:buSzPts val="3600"/>
              <a:buFont typeface="Quattrocento Sans" panose="020B0502050000020003"/>
              <a:buChar char="❖"/>
            </a:pPr>
            <a:r>
              <a:rPr lang="en-US" sz="3600">
                <a:solidFill>
                  <a:srgbClr val="1B1B1B"/>
                </a:solidFill>
                <a:latin typeface="Quattrocento Sans" panose="020B0502050000020003"/>
                <a:ea typeface="Quattrocento Sans" panose="020B0502050000020003"/>
                <a:cs typeface="Quattrocento Sans" panose="020B0502050000020003"/>
                <a:sym typeface="Quattrocento Sans" panose="020B0502050000020003"/>
              </a:rPr>
              <a:t>Operations and Maintenance: Bảo trì hệ thống khi có bất kỳ thay đổi nào từ phía khách hàng, người sử dụng.</a:t>
            </a:r>
            <a:endParaRPr sz="3600">
              <a:solidFill>
                <a:srgbClr val="333333"/>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 calcmode="lin" valueType="num">
                                      <p:cBhvr additive="base">
                                        <p:cTn id="7" dur="1000"/>
                                        <p:tgtEl>
                                          <p:spTgt spid="170">
                                            <p:txEl>
                                              <p:pRg st="0" end="0"/>
                                            </p:txEl>
                                          </p:spTgt>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 calcmode="lin" valueType="num">
                                      <p:cBhvr additive="base">
                                        <p:cTn id="12" dur="1000"/>
                                        <p:tgtEl>
                                          <p:spTgt spid="170">
                                            <p:txEl>
                                              <p:pRg st="1" end="1"/>
                                            </p:txEl>
                                          </p:spTgt>
                                        </p:tgtEl>
                                        <p:attrNameLst>
                                          <p:attrName>ppt_x</p:attrName>
                                        </p:attrNameLst>
                                      </p:cBhvr>
                                      <p:tavLst>
                                        <p:tav tm="0" fmla="">
                                          <p:val>
                                            <p:strVal val="#ppt_x-1"/>
                                          </p:val>
                                        </p:tav>
                                        <p:tav tm="100000" fmla="">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 calcmode="lin" valueType="num">
                                      <p:cBhvr additive="base">
                                        <p:cTn id="17" dur="1000"/>
                                        <p:tgtEl>
                                          <p:spTgt spid="170">
                                            <p:txEl>
                                              <p:pRg st="2" end="2"/>
                                            </p:txEl>
                                          </p:spTgt>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22991</Words>
  <Application>WPS Presentation</Application>
  <PresentationFormat/>
  <Paragraphs>528</Paragraphs>
  <Slides>87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87</vt:i4>
      </vt:variant>
    </vt:vector>
  </HeadingPairs>
  <TitlesOfParts>
    <vt:vector size="100" baseType="lpstr">
      <vt:lpstr>Arial</vt:lpstr>
      <vt:lpstr>SimSun</vt:lpstr>
      <vt:lpstr>Wingdings</vt:lpstr>
      <vt:lpstr>Arial</vt:lpstr>
      <vt:lpstr>Calibri</vt:lpstr>
      <vt:lpstr>Quattrocento Sans</vt:lpstr>
      <vt:lpstr>Noto Sans Symbols</vt:lpstr>
      <vt:lpstr>Noto Sans</vt:lpstr>
      <vt:lpstr>Roboto</vt:lpstr>
      <vt:lpstr>Courier New</vt:lpstr>
      <vt:lpstr>Microsoft YaHei</vt:lpstr>
      <vt:lpstr>Arial Unicode MS</vt:lpstr>
      <vt:lpstr>Custom Design</vt:lpstr>
      <vt:lpstr>Kiểm thử cơ bản(P1)</vt:lpstr>
      <vt:lpstr>Nội dung</vt:lpstr>
      <vt:lpstr>PowerPoint 演示文稿</vt:lpstr>
      <vt:lpstr>PowerPoint 演示文稿</vt:lpstr>
      <vt:lpstr>mô hình phát triển tuần tự</vt:lpstr>
      <vt:lpstr>mô hình phát triển thác nước</vt:lpstr>
      <vt:lpstr>mô hình phát triển thác nước</vt:lpstr>
      <vt:lpstr>mô hình phát triển thác nước</vt:lpstr>
      <vt:lpstr>mô hình phát triển thác nước</vt:lpstr>
      <vt:lpstr>mô hình phát triển thác nước</vt:lpstr>
      <vt:lpstr>mô hình phát triển thác nước</vt:lpstr>
      <vt:lpstr>mô hình phát triển thác nước</vt:lpstr>
      <vt:lpstr>PowerPoint 演示文稿</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PowerPoint 演示文稿</vt:lpstr>
      <vt:lpstr>Mô hình phát triển lặp</vt:lpstr>
      <vt:lpstr>Mô hình phát triển lặp</vt:lpstr>
      <vt:lpstr>Mô hình phát triển lặp</vt:lpstr>
      <vt:lpstr>Mô hình phát triển lặp</vt:lpstr>
      <vt:lpstr>Mô hình phát triển lặp</vt:lpstr>
      <vt:lpstr>Mô hình phát triển lặp</vt:lpstr>
      <vt:lpstr>PowerPoint 演示文稿</vt:lpstr>
      <vt:lpstr>Mô hình phát gia tăng</vt:lpstr>
      <vt:lpstr>Mô hình phát triển lặp</vt:lpstr>
      <vt:lpstr>Mô hình phát triển lặp</vt:lpstr>
      <vt:lpstr>Mô hình phát gia tăng</vt:lpstr>
      <vt:lpstr>Mô hình phát gia tăng</vt:lpstr>
      <vt:lpstr>Mô hình phát gia tăng</vt:lpstr>
      <vt:lpstr>PowerPoint 演示文稿</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Tóm tắt bài học</vt:lpstr>
      <vt:lpstr>Nội dung bài học tiếp theo</vt:lpstr>
      <vt:lpstr>Kiểm thử cơ bản(P2)</vt:lpstr>
      <vt:lpstr>Nội dung</vt:lpstr>
      <vt:lpstr>PowerPoint 演示文稿</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PowerPoint 演示文稿</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Mối liên quan kiểm thử và phát triển</vt:lpstr>
      <vt:lpstr>Mô hình phát triển agile</vt:lpstr>
      <vt:lpstr>Tóm tắt bài học</vt:lpstr>
      <vt:lpstr>Nội dung bài học tiếp theo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Admin</cp:lastModifiedBy>
  <cp:revision>2</cp:revision>
  <dcterms:created xsi:type="dcterms:W3CDTF">2023-02-12T14:16:00Z</dcterms:created>
  <dcterms:modified xsi:type="dcterms:W3CDTF">2023-02-27T09:11:23Z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