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Lst>
  <p:sldSz cx="12192000" cy="6858000"/>
  <p:notesSz cx="6858000" cy="9144000"/>
  <p:embeddedFontLst>
    <p:embeddedFont>
      <p:font typeface="Calibri" panose="020F0502020204030204"/>
      <p:regular r:id="rId100"/>
    </p:embeddedFont>
    <p:embeddedFont>
      <p:font typeface="Quattrocento Sans" panose="020B0502050000020003"/>
      <p:regular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1" Type="http://schemas.openxmlformats.org/officeDocument/2006/relationships/font" Target="fonts/font2.fntdata"/><Relationship Id="rId100" Type="http://schemas.openxmlformats.org/officeDocument/2006/relationships/font" Target="fonts/font1.fntdata"/><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g115e76f5ad1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5" name="Google Shape;205;g115e76f5ad1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115e76f5ad1_0_57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 name="Google Shape;271;g115e76f5ad1_0_57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115e76f5ad1_0_59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g115e76f5ad1_0_59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g115e76f5ad1_0_60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7" name="Google Shape;287;g115e76f5ad1_0_60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g115e76f5ad1_0_6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4" name="Google Shape;294;g115e76f5ad1_0_6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g115e76f5ad1_0_6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1" name="Google Shape;301;g115e76f5ad1_0_6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g115e76f5ad1_0_62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8" name="Google Shape;308;g115e76f5ad1_0_6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Google Shape;314;g115e76f5ad1_0_63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5" name="Google Shape;315;g115e76f5ad1_0_6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15e76f5ad1_0_68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4" name="Google Shape;324;g115e76f5ad1_0_68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1" name="Shape 331"/>
        <p:cNvGrpSpPr/>
        <p:nvPr/>
      </p:nvGrpSpPr>
      <p:grpSpPr>
        <a:xfrm>
          <a:off x="0" y="0"/>
          <a:ext cx="0" cy="0"/>
          <a:chOff x="0" y="0"/>
          <a:chExt cx="0" cy="0"/>
        </a:xfrm>
      </p:grpSpPr>
      <p:sp>
        <p:nvSpPr>
          <p:cNvPr id="332" name="Google Shape;332;g115e76f5ad1_0_64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3" name="Google Shape;333;g115e76f5ad1_0_64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115e76f5ad1_0_67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0" name="Google Shape;340;g115e76f5ad1_0_67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115e76f5ad1_0_10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2" name="Google Shape;212;g115e76f5ad1_0_10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115e76f5ad1_0_64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6" name="Google Shape;346;g115e76f5ad1_0_64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g117e7af2cce_0_3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3" name="Google Shape;353;g117e7af2cce_0_3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117e7af2cce_0_4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0" name="Google Shape;360;g117e7af2cce_0_4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117e7af2cce_0_5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7" name="Google Shape;367;g117e7af2cce_0_5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g117e7af2cce_0_7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6" name="Google Shape;376;g117e7af2cce_0_7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g117e7af2cce_0_8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g117e7af2cce_0_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Google Shape;389;g115e76f5ad1_0_70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0" name="Google Shape;390;g115e76f5ad1_0_70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5" name="Shape 395"/>
        <p:cNvGrpSpPr/>
        <p:nvPr/>
      </p:nvGrpSpPr>
      <p:grpSpPr>
        <a:xfrm>
          <a:off x="0" y="0"/>
          <a:ext cx="0" cy="0"/>
          <a:chOff x="0" y="0"/>
          <a:chExt cx="0" cy="0"/>
        </a:xfrm>
      </p:grpSpPr>
      <p:sp>
        <p:nvSpPr>
          <p:cNvPr id="396" name="Google Shape;396;g115e76f5ad1_0_85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7" name="Google Shape;397;g115e76f5ad1_0_85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g115e76f5ad1_0_86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4" name="Google Shape;404;g115e76f5ad1_0_86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115e76f5ad1_0_89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2" name="Google Shape;412;g115e76f5ad1_0_8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115e76f5ad1_0_33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2" name="Google Shape;222;g115e76f5ad1_0_3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7" name="Shape 417"/>
        <p:cNvGrpSpPr/>
        <p:nvPr/>
      </p:nvGrpSpPr>
      <p:grpSpPr>
        <a:xfrm>
          <a:off x="0" y="0"/>
          <a:ext cx="0" cy="0"/>
          <a:chOff x="0" y="0"/>
          <a:chExt cx="0" cy="0"/>
        </a:xfrm>
      </p:grpSpPr>
      <p:sp>
        <p:nvSpPr>
          <p:cNvPr id="418" name="Google Shape;418;g115e76f5ad1_0_86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9" name="Google Shape;419;g115e76f5ad1_0_86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4" name="Shape 424"/>
        <p:cNvGrpSpPr/>
        <p:nvPr/>
      </p:nvGrpSpPr>
      <p:grpSpPr>
        <a:xfrm>
          <a:off x="0" y="0"/>
          <a:ext cx="0" cy="0"/>
          <a:chOff x="0" y="0"/>
          <a:chExt cx="0" cy="0"/>
        </a:xfrm>
      </p:grpSpPr>
      <p:sp>
        <p:nvSpPr>
          <p:cNvPr id="425" name="Google Shape;425;g115e76f5ad1_0_87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6" name="Google Shape;426;g115e76f5ad1_0_87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1" name="Shape 431"/>
        <p:cNvGrpSpPr/>
        <p:nvPr/>
      </p:nvGrpSpPr>
      <p:grpSpPr>
        <a:xfrm>
          <a:off x="0" y="0"/>
          <a:ext cx="0" cy="0"/>
          <a:chOff x="0" y="0"/>
          <a:chExt cx="0" cy="0"/>
        </a:xfrm>
      </p:grpSpPr>
      <p:sp>
        <p:nvSpPr>
          <p:cNvPr id="432" name="Google Shape;432;g115e76f5ad1_0_88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3" name="Google Shape;433;g115e76f5ad1_0_88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8" name="Shape 438"/>
        <p:cNvGrpSpPr/>
        <p:nvPr/>
      </p:nvGrpSpPr>
      <p:grpSpPr>
        <a:xfrm>
          <a:off x="0" y="0"/>
          <a:ext cx="0" cy="0"/>
          <a:chOff x="0" y="0"/>
          <a:chExt cx="0" cy="0"/>
        </a:xfrm>
      </p:grpSpPr>
      <p:sp>
        <p:nvSpPr>
          <p:cNvPr id="439" name="Google Shape;439;g115e76f5ad1_0_89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0" name="Google Shape;440;g115e76f5ad1_0_89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115e76f5ad1_0_92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8" name="Google Shape;448;g115e76f5ad1_0_92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3" name="Shape 453"/>
        <p:cNvGrpSpPr/>
        <p:nvPr/>
      </p:nvGrpSpPr>
      <p:grpSpPr>
        <a:xfrm>
          <a:off x="0" y="0"/>
          <a:ext cx="0" cy="0"/>
          <a:chOff x="0" y="0"/>
          <a:chExt cx="0" cy="0"/>
        </a:xfrm>
      </p:grpSpPr>
      <p:sp>
        <p:nvSpPr>
          <p:cNvPr id="454" name="Google Shape;454;g115e76f5ad1_0_92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5" name="Google Shape;455;g115e76f5ad1_0_9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0" name="Shape 460"/>
        <p:cNvGrpSpPr/>
        <p:nvPr/>
      </p:nvGrpSpPr>
      <p:grpSpPr>
        <a:xfrm>
          <a:off x="0" y="0"/>
          <a:ext cx="0" cy="0"/>
          <a:chOff x="0" y="0"/>
          <a:chExt cx="0" cy="0"/>
        </a:xfrm>
      </p:grpSpPr>
      <p:sp>
        <p:nvSpPr>
          <p:cNvPr id="461" name="Google Shape;461;g115e76f5ad1_0_90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2" name="Google Shape;462;g115e76f5ad1_0_90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115e76f5ad1_0_9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9" name="Google Shape;469;g115e76f5ad1_0_9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4" name="Shape 474"/>
        <p:cNvGrpSpPr/>
        <p:nvPr/>
      </p:nvGrpSpPr>
      <p:grpSpPr>
        <a:xfrm>
          <a:off x="0" y="0"/>
          <a:ext cx="0" cy="0"/>
          <a:chOff x="0" y="0"/>
          <a:chExt cx="0" cy="0"/>
        </a:xfrm>
      </p:grpSpPr>
      <p:sp>
        <p:nvSpPr>
          <p:cNvPr id="475" name="Google Shape;475;g117e7af2cce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6" name="Google Shape;476;g117e7af2cce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2" name="Shape 482"/>
        <p:cNvGrpSpPr/>
        <p:nvPr/>
      </p:nvGrpSpPr>
      <p:grpSpPr>
        <a:xfrm>
          <a:off x="0" y="0"/>
          <a:ext cx="0" cy="0"/>
          <a:chOff x="0" y="0"/>
          <a:chExt cx="0" cy="0"/>
        </a:xfrm>
      </p:grpSpPr>
      <p:sp>
        <p:nvSpPr>
          <p:cNvPr id="483" name="Google Shape;483;g117e7af2cce_0_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4" name="Google Shape;484;g117e7af2cce_0_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115e76f5ad1_0_43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9" name="Google Shape;229;g115e76f5ad1_0_43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117e7af2cce_0_2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1" name="Google Shape;491;g117e7af2cce_0_2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6" name="Shape 496"/>
        <p:cNvGrpSpPr/>
        <p:nvPr/>
      </p:nvGrpSpPr>
      <p:grpSpPr>
        <a:xfrm>
          <a:off x="0" y="0"/>
          <a:ext cx="0" cy="0"/>
          <a:chOff x="0" y="0"/>
          <a:chExt cx="0" cy="0"/>
        </a:xfrm>
      </p:grpSpPr>
      <p:sp>
        <p:nvSpPr>
          <p:cNvPr id="497" name="Google Shape;497;g117e7af2cce_0_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8" name="Google Shape;498;g117e7af2cce_0_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3" name="Shape 503"/>
        <p:cNvGrpSpPr/>
        <p:nvPr/>
      </p:nvGrpSpPr>
      <p:grpSpPr>
        <a:xfrm>
          <a:off x="0" y="0"/>
          <a:ext cx="0" cy="0"/>
          <a:chOff x="0" y="0"/>
          <a:chExt cx="0" cy="0"/>
        </a:xfrm>
      </p:grpSpPr>
      <p:sp>
        <p:nvSpPr>
          <p:cNvPr id="504" name="Google Shape;504;g117e7af2cce_0_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5" name="Google Shape;505;g117e7af2cce_0_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0" name="Shape 510"/>
        <p:cNvGrpSpPr/>
        <p:nvPr/>
      </p:nvGrpSpPr>
      <p:grpSpPr>
        <a:xfrm>
          <a:off x="0" y="0"/>
          <a:ext cx="0" cy="0"/>
          <a:chOff x="0" y="0"/>
          <a:chExt cx="0" cy="0"/>
        </a:xfrm>
      </p:grpSpPr>
      <p:sp>
        <p:nvSpPr>
          <p:cNvPr id="511" name="Google Shape;511;g115e76f5ad1_0_7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12" name="Google Shape;512;g115e76f5ad1_0_7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115e76f5ad1_0_72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23" name="Google Shape;523;g115e76f5ad1_0_7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 name="Shape 532"/>
        <p:cNvGrpSpPr/>
        <p:nvPr/>
      </p:nvGrpSpPr>
      <p:grpSpPr>
        <a:xfrm>
          <a:off x="0" y="0"/>
          <a:ext cx="0" cy="0"/>
          <a:chOff x="0" y="0"/>
          <a:chExt cx="0" cy="0"/>
        </a:xfrm>
      </p:grpSpPr>
      <p:sp>
        <p:nvSpPr>
          <p:cNvPr id="533" name="Google Shape;533;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4" name="Google Shape;534;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7" name="Shape 537"/>
        <p:cNvGrpSpPr/>
        <p:nvPr/>
      </p:nvGrpSpPr>
      <p:grpSpPr>
        <a:xfrm>
          <a:off x="0" y="0"/>
          <a:ext cx="0" cy="0"/>
          <a:chOff x="0" y="0"/>
          <a:chExt cx="0" cy="0"/>
        </a:xfrm>
      </p:grpSpPr>
      <p:sp>
        <p:nvSpPr>
          <p:cNvPr id="538" name="Google Shape;538;g115e76f5ad1_0_2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9" name="Google Shape;539;g115e76f5ad1_0_2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15e76f5ad1_0_2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6" name="Google Shape;546;g115e76f5ad1_0_2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g115e76f5ad1_0_93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56" name="Google Shape;556;g115e76f5ad1_0_93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 name="Shape 561"/>
        <p:cNvGrpSpPr/>
        <p:nvPr/>
      </p:nvGrpSpPr>
      <p:grpSpPr>
        <a:xfrm>
          <a:off x="0" y="0"/>
          <a:ext cx="0" cy="0"/>
          <a:chOff x="0" y="0"/>
          <a:chExt cx="0" cy="0"/>
        </a:xfrm>
      </p:grpSpPr>
      <p:sp>
        <p:nvSpPr>
          <p:cNvPr id="562" name="Google Shape;562;g115e76f5ad1_0_94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3" name="Google Shape;563;g115e76f5ad1_0_94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115e76f5ad1_0_54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 name="Google Shape;236;g115e76f5ad1_0_54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8" name="Shape 568"/>
        <p:cNvGrpSpPr/>
        <p:nvPr/>
      </p:nvGrpSpPr>
      <p:grpSpPr>
        <a:xfrm>
          <a:off x="0" y="0"/>
          <a:ext cx="0" cy="0"/>
          <a:chOff x="0" y="0"/>
          <a:chExt cx="0" cy="0"/>
        </a:xfrm>
      </p:grpSpPr>
      <p:sp>
        <p:nvSpPr>
          <p:cNvPr id="569" name="Google Shape;569;g115e76f5ad1_0_95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0" name="Google Shape;570;g115e76f5ad1_0_95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5" name="Shape 575"/>
        <p:cNvGrpSpPr/>
        <p:nvPr/>
      </p:nvGrpSpPr>
      <p:grpSpPr>
        <a:xfrm>
          <a:off x="0" y="0"/>
          <a:ext cx="0" cy="0"/>
          <a:chOff x="0" y="0"/>
          <a:chExt cx="0" cy="0"/>
        </a:xfrm>
      </p:grpSpPr>
      <p:sp>
        <p:nvSpPr>
          <p:cNvPr id="576" name="Google Shape;576;g11613d185f0_0_26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7" name="Google Shape;577;g11613d185f0_0_26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2" name="Shape 582"/>
        <p:cNvGrpSpPr/>
        <p:nvPr/>
      </p:nvGrpSpPr>
      <p:grpSpPr>
        <a:xfrm>
          <a:off x="0" y="0"/>
          <a:ext cx="0" cy="0"/>
          <a:chOff x="0" y="0"/>
          <a:chExt cx="0" cy="0"/>
        </a:xfrm>
      </p:grpSpPr>
      <p:sp>
        <p:nvSpPr>
          <p:cNvPr id="583" name="Google Shape;583;g115e76f5ad1_0_97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4" name="Google Shape;584;g115e76f5ad1_0_97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9" name="Shape 589"/>
        <p:cNvGrpSpPr/>
        <p:nvPr/>
      </p:nvGrpSpPr>
      <p:grpSpPr>
        <a:xfrm>
          <a:off x="0" y="0"/>
          <a:ext cx="0" cy="0"/>
          <a:chOff x="0" y="0"/>
          <a:chExt cx="0" cy="0"/>
        </a:xfrm>
      </p:grpSpPr>
      <p:sp>
        <p:nvSpPr>
          <p:cNvPr id="590" name="Google Shape;590;g115e76f5ad1_0_98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1" name="Google Shape;591;g115e76f5ad1_0_98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6" name="Shape 596"/>
        <p:cNvGrpSpPr/>
        <p:nvPr/>
      </p:nvGrpSpPr>
      <p:grpSpPr>
        <a:xfrm>
          <a:off x="0" y="0"/>
          <a:ext cx="0" cy="0"/>
          <a:chOff x="0" y="0"/>
          <a:chExt cx="0" cy="0"/>
        </a:xfrm>
      </p:grpSpPr>
      <p:sp>
        <p:nvSpPr>
          <p:cNvPr id="597" name="Google Shape;597;g11613d185f0_0_8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8" name="Google Shape;598;g11613d185f0_0_8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3" name="Shape 603"/>
        <p:cNvGrpSpPr/>
        <p:nvPr/>
      </p:nvGrpSpPr>
      <p:grpSpPr>
        <a:xfrm>
          <a:off x="0" y="0"/>
          <a:ext cx="0" cy="0"/>
          <a:chOff x="0" y="0"/>
          <a:chExt cx="0" cy="0"/>
        </a:xfrm>
      </p:grpSpPr>
      <p:sp>
        <p:nvSpPr>
          <p:cNvPr id="604" name="Google Shape;604;g115e76f5ad1_0_99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5" name="Google Shape;605;g115e76f5ad1_0_99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1" name="Shape 611"/>
        <p:cNvGrpSpPr/>
        <p:nvPr/>
      </p:nvGrpSpPr>
      <p:grpSpPr>
        <a:xfrm>
          <a:off x="0" y="0"/>
          <a:ext cx="0" cy="0"/>
          <a:chOff x="0" y="0"/>
          <a:chExt cx="0" cy="0"/>
        </a:xfrm>
      </p:grpSpPr>
      <p:sp>
        <p:nvSpPr>
          <p:cNvPr id="612" name="Google Shape;612;g115e76f5ad1_0_10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3" name="Google Shape;613;g115e76f5ad1_0_10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7" name="Shape 617"/>
        <p:cNvGrpSpPr/>
        <p:nvPr/>
      </p:nvGrpSpPr>
      <p:grpSpPr>
        <a:xfrm>
          <a:off x="0" y="0"/>
          <a:ext cx="0" cy="0"/>
          <a:chOff x="0" y="0"/>
          <a:chExt cx="0" cy="0"/>
        </a:xfrm>
      </p:grpSpPr>
      <p:sp>
        <p:nvSpPr>
          <p:cNvPr id="618" name="Google Shape;618;g115e76f5ad1_0_100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9" name="Google Shape;619;g115e76f5ad1_0_100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5" name="Shape 625"/>
        <p:cNvGrpSpPr/>
        <p:nvPr/>
      </p:nvGrpSpPr>
      <p:grpSpPr>
        <a:xfrm>
          <a:off x="0" y="0"/>
          <a:ext cx="0" cy="0"/>
          <a:chOff x="0" y="0"/>
          <a:chExt cx="0" cy="0"/>
        </a:xfrm>
      </p:grpSpPr>
      <p:sp>
        <p:nvSpPr>
          <p:cNvPr id="626" name="Google Shape;626;g11613d185f0_0_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7" name="Google Shape;627;g11613d185f0_0_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2" name="Shape 632"/>
        <p:cNvGrpSpPr/>
        <p:nvPr/>
      </p:nvGrpSpPr>
      <p:grpSpPr>
        <a:xfrm>
          <a:off x="0" y="0"/>
          <a:ext cx="0" cy="0"/>
          <a:chOff x="0" y="0"/>
          <a:chExt cx="0" cy="0"/>
        </a:xfrm>
      </p:grpSpPr>
      <p:sp>
        <p:nvSpPr>
          <p:cNvPr id="633" name="Google Shape;633;g11613d185f0_0_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4" name="Google Shape;634;g11613d185f0_0_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115e76f5ad1_0_55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4" name="Google Shape;244;g115e76f5ad1_0_55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8" name="Shape 638"/>
        <p:cNvGrpSpPr/>
        <p:nvPr/>
      </p:nvGrpSpPr>
      <p:grpSpPr>
        <a:xfrm>
          <a:off x="0" y="0"/>
          <a:ext cx="0" cy="0"/>
          <a:chOff x="0" y="0"/>
          <a:chExt cx="0" cy="0"/>
        </a:xfrm>
      </p:grpSpPr>
      <p:sp>
        <p:nvSpPr>
          <p:cNvPr id="639" name="Google Shape;639;g11613d185f0_0_2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0" name="Google Shape;640;g11613d185f0_0_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4" name="Shape 644"/>
        <p:cNvGrpSpPr/>
        <p:nvPr/>
      </p:nvGrpSpPr>
      <p:grpSpPr>
        <a:xfrm>
          <a:off x="0" y="0"/>
          <a:ext cx="0" cy="0"/>
          <a:chOff x="0" y="0"/>
          <a:chExt cx="0" cy="0"/>
        </a:xfrm>
      </p:grpSpPr>
      <p:sp>
        <p:nvSpPr>
          <p:cNvPr id="645" name="Google Shape;645;g11613d185f0_0_3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6" name="Google Shape;646;g11613d185f0_0_3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1" name="Shape 651"/>
        <p:cNvGrpSpPr/>
        <p:nvPr/>
      </p:nvGrpSpPr>
      <p:grpSpPr>
        <a:xfrm>
          <a:off x="0" y="0"/>
          <a:ext cx="0" cy="0"/>
          <a:chOff x="0" y="0"/>
          <a:chExt cx="0" cy="0"/>
        </a:xfrm>
      </p:grpSpPr>
      <p:sp>
        <p:nvSpPr>
          <p:cNvPr id="652" name="Google Shape;652;g11613d185f0_0_4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3" name="Google Shape;653;g11613d185f0_0_4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9" name="Shape 659"/>
        <p:cNvGrpSpPr/>
        <p:nvPr/>
      </p:nvGrpSpPr>
      <p:grpSpPr>
        <a:xfrm>
          <a:off x="0" y="0"/>
          <a:ext cx="0" cy="0"/>
          <a:chOff x="0" y="0"/>
          <a:chExt cx="0" cy="0"/>
        </a:xfrm>
      </p:grpSpPr>
      <p:sp>
        <p:nvSpPr>
          <p:cNvPr id="660" name="Google Shape;660;g11613d185f0_0_5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1" name="Google Shape;661;g11613d185f0_0_5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6" name="Shape 666"/>
        <p:cNvGrpSpPr/>
        <p:nvPr/>
      </p:nvGrpSpPr>
      <p:grpSpPr>
        <a:xfrm>
          <a:off x="0" y="0"/>
          <a:ext cx="0" cy="0"/>
          <a:chOff x="0" y="0"/>
          <a:chExt cx="0" cy="0"/>
        </a:xfrm>
      </p:grpSpPr>
      <p:sp>
        <p:nvSpPr>
          <p:cNvPr id="667" name="Google Shape;667;g11613d185f0_0_3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8" name="Google Shape;668;g11613d185f0_0_3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3" name="Shape 673"/>
        <p:cNvGrpSpPr/>
        <p:nvPr/>
      </p:nvGrpSpPr>
      <p:grpSpPr>
        <a:xfrm>
          <a:off x="0" y="0"/>
          <a:ext cx="0" cy="0"/>
          <a:chOff x="0" y="0"/>
          <a:chExt cx="0" cy="0"/>
        </a:xfrm>
      </p:grpSpPr>
      <p:sp>
        <p:nvSpPr>
          <p:cNvPr id="674" name="Google Shape;674;g11613d185f0_0_32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5" name="Google Shape;675;g11613d185f0_0_3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0" name="Shape 680"/>
        <p:cNvGrpSpPr/>
        <p:nvPr/>
      </p:nvGrpSpPr>
      <p:grpSpPr>
        <a:xfrm>
          <a:off x="0" y="0"/>
          <a:ext cx="0" cy="0"/>
          <a:chOff x="0" y="0"/>
          <a:chExt cx="0" cy="0"/>
        </a:xfrm>
      </p:grpSpPr>
      <p:sp>
        <p:nvSpPr>
          <p:cNvPr id="681" name="Google Shape;681;g11613d185f0_0_9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2" name="Google Shape;682;g11613d185f0_0_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7" name="Shape 687"/>
        <p:cNvGrpSpPr/>
        <p:nvPr/>
      </p:nvGrpSpPr>
      <p:grpSpPr>
        <a:xfrm>
          <a:off x="0" y="0"/>
          <a:ext cx="0" cy="0"/>
          <a:chOff x="0" y="0"/>
          <a:chExt cx="0" cy="0"/>
        </a:xfrm>
      </p:grpSpPr>
      <p:sp>
        <p:nvSpPr>
          <p:cNvPr id="688" name="Google Shape;688;g11613d185f0_0_10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9" name="Google Shape;689;g11613d185f0_0_10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4" name="Shape 694"/>
        <p:cNvGrpSpPr/>
        <p:nvPr/>
      </p:nvGrpSpPr>
      <p:grpSpPr>
        <a:xfrm>
          <a:off x="0" y="0"/>
          <a:ext cx="0" cy="0"/>
          <a:chOff x="0" y="0"/>
          <a:chExt cx="0" cy="0"/>
        </a:xfrm>
      </p:grpSpPr>
      <p:sp>
        <p:nvSpPr>
          <p:cNvPr id="695" name="Google Shape;695;g11613d185f0_0_1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6" name="Google Shape;696;g11613d185f0_0_1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g11613d185f0_0_12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3" name="Google Shape;703;g11613d185f0_0_12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115e76f5ad1_0_55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1" name="Google Shape;251;g115e76f5ad1_0_55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8" name="Shape 708"/>
        <p:cNvGrpSpPr/>
        <p:nvPr/>
      </p:nvGrpSpPr>
      <p:grpSpPr>
        <a:xfrm>
          <a:off x="0" y="0"/>
          <a:ext cx="0" cy="0"/>
          <a:chOff x="0" y="0"/>
          <a:chExt cx="0" cy="0"/>
        </a:xfrm>
      </p:grpSpPr>
      <p:sp>
        <p:nvSpPr>
          <p:cNvPr id="709" name="Google Shape;709;g11613d185f0_0_13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10" name="Google Shape;710;g11613d185f0_0_1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7" name="Shape 717"/>
        <p:cNvGrpSpPr/>
        <p:nvPr/>
      </p:nvGrpSpPr>
      <p:grpSpPr>
        <a:xfrm>
          <a:off x="0" y="0"/>
          <a:ext cx="0" cy="0"/>
          <a:chOff x="0" y="0"/>
          <a:chExt cx="0" cy="0"/>
        </a:xfrm>
      </p:grpSpPr>
      <p:sp>
        <p:nvSpPr>
          <p:cNvPr id="718" name="Google Shape;718;g11613d185f0_0_14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19" name="Google Shape;719;g11613d185f0_0_14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6" name="Shape 726"/>
        <p:cNvGrpSpPr/>
        <p:nvPr/>
      </p:nvGrpSpPr>
      <p:grpSpPr>
        <a:xfrm>
          <a:off x="0" y="0"/>
          <a:ext cx="0" cy="0"/>
          <a:chOff x="0" y="0"/>
          <a:chExt cx="0" cy="0"/>
        </a:xfrm>
      </p:grpSpPr>
      <p:sp>
        <p:nvSpPr>
          <p:cNvPr id="727" name="Google Shape;727;g11613d185f0_0_19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8" name="Google Shape;728;g11613d185f0_0_19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3" name="Shape 733"/>
        <p:cNvGrpSpPr/>
        <p:nvPr/>
      </p:nvGrpSpPr>
      <p:grpSpPr>
        <a:xfrm>
          <a:off x="0" y="0"/>
          <a:ext cx="0" cy="0"/>
          <a:chOff x="0" y="0"/>
          <a:chExt cx="0" cy="0"/>
        </a:xfrm>
      </p:grpSpPr>
      <p:sp>
        <p:nvSpPr>
          <p:cNvPr id="734" name="Google Shape;734;g11613d185f0_0_28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35" name="Google Shape;735;g11613d185f0_0_28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0" name="Shape 740"/>
        <p:cNvGrpSpPr/>
        <p:nvPr/>
      </p:nvGrpSpPr>
      <p:grpSpPr>
        <a:xfrm>
          <a:off x="0" y="0"/>
          <a:ext cx="0" cy="0"/>
          <a:chOff x="0" y="0"/>
          <a:chExt cx="0" cy="0"/>
        </a:xfrm>
      </p:grpSpPr>
      <p:sp>
        <p:nvSpPr>
          <p:cNvPr id="741" name="Google Shape;741;g11613d185f0_0_29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2" name="Google Shape;742;g11613d185f0_0_29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7" name="Shape 747"/>
        <p:cNvGrpSpPr/>
        <p:nvPr/>
      </p:nvGrpSpPr>
      <p:grpSpPr>
        <a:xfrm>
          <a:off x="0" y="0"/>
          <a:ext cx="0" cy="0"/>
          <a:chOff x="0" y="0"/>
          <a:chExt cx="0" cy="0"/>
        </a:xfrm>
      </p:grpSpPr>
      <p:sp>
        <p:nvSpPr>
          <p:cNvPr id="748" name="Google Shape;748;g11613d185f0_0_20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9" name="Google Shape;749;g11613d185f0_0_20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5" name="Shape 755"/>
        <p:cNvGrpSpPr/>
        <p:nvPr/>
      </p:nvGrpSpPr>
      <p:grpSpPr>
        <a:xfrm>
          <a:off x="0" y="0"/>
          <a:ext cx="0" cy="0"/>
          <a:chOff x="0" y="0"/>
          <a:chExt cx="0" cy="0"/>
        </a:xfrm>
      </p:grpSpPr>
      <p:sp>
        <p:nvSpPr>
          <p:cNvPr id="756" name="Google Shape;756;g11613d185f0_0_2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7" name="Google Shape;757;g11613d185f0_0_2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2" name="Shape 762"/>
        <p:cNvGrpSpPr/>
        <p:nvPr/>
      </p:nvGrpSpPr>
      <p:grpSpPr>
        <a:xfrm>
          <a:off x="0" y="0"/>
          <a:ext cx="0" cy="0"/>
          <a:chOff x="0" y="0"/>
          <a:chExt cx="0" cy="0"/>
        </a:xfrm>
      </p:grpSpPr>
      <p:sp>
        <p:nvSpPr>
          <p:cNvPr id="763" name="Google Shape;763;g11613d185f0_0_22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64" name="Google Shape;764;g11613d185f0_0_22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9" name="Shape 769"/>
        <p:cNvGrpSpPr/>
        <p:nvPr/>
      </p:nvGrpSpPr>
      <p:grpSpPr>
        <a:xfrm>
          <a:off x="0" y="0"/>
          <a:ext cx="0" cy="0"/>
          <a:chOff x="0" y="0"/>
          <a:chExt cx="0" cy="0"/>
        </a:xfrm>
      </p:grpSpPr>
      <p:sp>
        <p:nvSpPr>
          <p:cNvPr id="770" name="Google Shape;770;g11613d185f0_0_23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1" name="Google Shape;771;g11613d185f0_0_23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7" name="Shape 777"/>
        <p:cNvGrpSpPr/>
        <p:nvPr/>
      </p:nvGrpSpPr>
      <p:grpSpPr>
        <a:xfrm>
          <a:off x="0" y="0"/>
          <a:ext cx="0" cy="0"/>
          <a:chOff x="0" y="0"/>
          <a:chExt cx="0" cy="0"/>
        </a:xfrm>
      </p:grpSpPr>
      <p:sp>
        <p:nvSpPr>
          <p:cNvPr id="778" name="Google Shape;778;g11613d185f0_0_24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9" name="Google Shape;779;g11613d185f0_0_24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g115e76f5ad1_0_56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7" name="Google Shape;257;g115e76f5ad1_0_56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5" name="Shape 785"/>
        <p:cNvGrpSpPr/>
        <p:nvPr/>
      </p:nvGrpSpPr>
      <p:grpSpPr>
        <a:xfrm>
          <a:off x="0" y="0"/>
          <a:ext cx="0" cy="0"/>
          <a:chOff x="0" y="0"/>
          <a:chExt cx="0" cy="0"/>
        </a:xfrm>
      </p:grpSpPr>
      <p:sp>
        <p:nvSpPr>
          <p:cNvPr id="786" name="Google Shape;786;g11613d185f0_0_25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7" name="Google Shape;787;g11613d185f0_0_25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2" name="Shape 792"/>
        <p:cNvGrpSpPr/>
        <p:nvPr/>
      </p:nvGrpSpPr>
      <p:grpSpPr>
        <a:xfrm>
          <a:off x="0" y="0"/>
          <a:ext cx="0" cy="0"/>
          <a:chOff x="0" y="0"/>
          <a:chExt cx="0" cy="0"/>
        </a:xfrm>
      </p:grpSpPr>
      <p:sp>
        <p:nvSpPr>
          <p:cNvPr id="793" name="Google Shape;793;g11613d185f0_0_30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94" name="Google Shape;794;g11613d185f0_0_30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9" name="Shape 799"/>
        <p:cNvGrpSpPr/>
        <p:nvPr/>
      </p:nvGrpSpPr>
      <p:grpSpPr>
        <a:xfrm>
          <a:off x="0" y="0"/>
          <a:ext cx="0" cy="0"/>
          <a:chOff x="0" y="0"/>
          <a:chExt cx="0" cy="0"/>
        </a:xfrm>
      </p:grpSpPr>
      <p:sp>
        <p:nvSpPr>
          <p:cNvPr id="800" name="Google Shape;800;g11613d185f0_0_30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01" name="Google Shape;801;g11613d185f0_0_30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6" name="Shape 806"/>
        <p:cNvGrpSpPr/>
        <p:nvPr/>
      </p:nvGrpSpPr>
      <p:grpSpPr>
        <a:xfrm>
          <a:off x="0" y="0"/>
          <a:ext cx="0" cy="0"/>
          <a:chOff x="0" y="0"/>
          <a:chExt cx="0" cy="0"/>
        </a:xfrm>
      </p:grpSpPr>
      <p:sp>
        <p:nvSpPr>
          <p:cNvPr id="807" name="Google Shape;807;g11613d185f0_0_1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08" name="Google Shape;808;g11613d185f0_0_1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4" name="Shape 814"/>
        <p:cNvGrpSpPr/>
        <p:nvPr/>
      </p:nvGrpSpPr>
      <p:grpSpPr>
        <a:xfrm>
          <a:off x="0" y="0"/>
          <a:ext cx="0" cy="0"/>
          <a:chOff x="0" y="0"/>
          <a:chExt cx="0" cy="0"/>
        </a:xfrm>
      </p:grpSpPr>
      <p:sp>
        <p:nvSpPr>
          <p:cNvPr id="815" name="Google Shape;815;g11613d185f0_0_16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16" name="Google Shape;816;g11613d185f0_0_16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1" name="Shape 821"/>
        <p:cNvGrpSpPr/>
        <p:nvPr/>
      </p:nvGrpSpPr>
      <p:grpSpPr>
        <a:xfrm>
          <a:off x="0" y="0"/>
          <a:ext cx="0" cy="0"/>
          <a:chOff x="0" y="0"/>
          <a:chExt cx="0" cy="0"/>
        </a:xfrm>
      </p:grpSpPr>
      <p:sp>
        <p:nvSpPr>
          <p:cNvPr id="822" name="Google Shape;822;g11613d185f0_0_17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3" name="Google Shape;823;g11613d185f0_0_17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8" name="Shape 828"/>
        <p:cNvGrpSpPr/>
        <p:nvPr/>
      </p:nvGrpSpPr>
      <p:grpSpPr>
        <a:xfrm>
          <a:off x="0" y="0"/>
          <a:ext cx="0" cy="0"/>
          <a:chOff x="0" y="0"/>
          <a:chExt cx="0" cy="0"/>
        </a:xfrm>
      </p:grpSpPr>
      <p:sp>
        <p:nvSpPr>
          <p:cNvPr id="829" name="Google Shape;829;g11613d185f0_0_18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30" name="Google Shape;830;g11613d185f0_0_18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5" name="Shape 835"/>
        <p:cNvGrpSpPr/>
        <p:nvPr/>
      </p:nvGrpSpPr>
      <p:grpSpPr>
        <a:xfrm>
          <a:off x="0" y="0"/>
          <a:ext cx="0" cy="0"/>
          <a:chOff x="0" y="0"/>
          <a:chExt cx="0" cy="0"/>
        </a:xfrm>
      </p:grpSpPr>
      <p:sp>
        <p:nvSpPr>
          <p:cNvPr id="836" name="Google Shape;836;g11613d185f0_0_18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37" name="Google Shape;837;g11613d185f0_0_1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3" name="Shape 843"/>
        <p:cNvGrpSpPr/>
        <p:nvPr/>
      </p:nvGrpSpPr>
      <p:grpSpPr>
        <a:xfrm>
          <a:off x="0" y="0"/>
          <a:ext cx="0" cy="0"/>
          <a:chOff x="0" y="0"/>
          <a:chExt cx="0" cy="0"/>
        </a:xfrm>
      </p:grpSpPr>
      <p:sp>
        <p:nvSpPr>
          <p:cNvPr id="844" name="Google Shape;844;g11613d185f0_0_27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5" name="Google Shape;845;g11613d185f0_0_27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0" name="Shape 850"/>
        <p:cNvGrpSpPr/>
        <p:nvPr/>
      </p:nvGrpSpPr>
      <p:grpSpPr>
        <a:xfrm>
          <a:off x="0" y="0"/>
          <a:ext cx="0" cy="0"/>
          <a:chOff x="0" y="0"/>
          <a:chExt cx="0" cy="0"/>
        </a:xfrm>
      </p:grpSpPr>
      <p:sp>
        <p:nvSpPr>
          <p:cNvPr id="851" name="Google Shape;851;g11613d185f0_0_28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52" name="Google Shape;852;g11613d185f0_0_28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115e76f5ad1_0_57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 name="Google Shape;264;g115e76f5ad1_0_57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7" name="Shape 857"/>
        <p:cNvGrpSpPr/>
        <p:nvPr/>
      </p:nvGrpSpPr>
      <p:grpSpPr>
        <a:xfrm>
          <a:off x="0" y="0"/>
          <a:ext cx="0" cy="0"/>
          <a:chOff x="0" y="0"/>
          <a:chExt cx="0" cy="0"/>
        </a:xfrm>
      </p:grpSpPr>
      <p:sp>
        <p:nvSpPr>
          <p:cNvPr id="858" name="Google Shape;858;g1176cc129b2_0_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59" name="Google Shape;859;g1176cc129b2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g1176cc129b2_0_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70" name="Google Shape;870;g1176cc129b2_0_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9" name="Shape 879"/>
        <p:cNvGrpSpPr/>
        <p:nvPr/>
      </p:nvGrpSpPr>
      <p:grpSpPr>
        <a:xfrm>
          <a:off x="0" y="0"/>
          <a:ext cx="0" cy="0"/>
          <a:chOff x="0" y="0"/>
          <a:chExt cx="0" cy="0"/>
        </a:xfrm>
      </p:grpSpPr>
      <p:sp>
        <p:nvSpPr>
          <p:cNvPr id="880" name="Google Shape;880;g115e76f5ad1_0_22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1" name="Google Shape;881;g115e76f5ad1_0_22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2"/>
          <a:srcRect/>
          <a:stretch>
            <a:fillRect/>
          </a:stretch>
        </p:blipFill>
        <p:spPr>
          <a:xfrm>
            <a:off x="-4763" y="-4763"/>
            <a:ext cx="12201525" cy="6867525"/>
          </a:xfrm>
          <a:prstGeom prst="rect">
            <a:avLst/>
          </a:prstGeom>
          <a:noFill/>
          <a:ln>
            <a:noFill/>
          </a:ln>
        </p:spPr>
      </p:pic>
      <p:sp>
        <p:nvSpPr>
          <p:cNvPr id="17" name="Google Shape;17;p15"/>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15"/>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20;p15"/>
          <p:cNvSpPr txBox="1"/>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panose="020F0502020204030204"/>
              <a:buNone/>
              <a:defRPr sz="3400" b="1" cap="small">
                <a:solidFill>
                  <a:srgbClr val="FF5A33"/>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2" name="Google Shape;82;p24"/>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8" name="Google Shape;88;p25"/>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91" name="Shape 91"/>
        <p:cNvGrpSpPr/>
        <p:nvPr/>
      </p:nvGrpSpPr>
      <p:grpSpPr>
        <a:xfrm>
          <a:off x="0" y="0"/>
          <a:ext cx="0" cy="0"/>
          <a:chOff x="0" y="0"/>
          <a:chExt cx="0" cy="0"/>
        </a:xfrm>
      </p:grpSpPr>
      <p:sp>
        <p:nvSpPr>
          <p:cNvPr id="92" name="Google Shape;92;p26"/>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6"/>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panose="020B0502050000020003"/>
              <a:buNone/>
            </a:pPr>
            <a:r>
              <a:rPr lang="en-US"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rPr>
              <a:t>Click to edit Master title style</a:t>
            </a:r>
            <a:endParaRPr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 name="Google Shape;94;p26"/>
          <p:cNvSpPr txBox="1"/>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95" name="Google Shape;95;p26"/>
          <p:cNvPicPr preferRelativeResize="0"/>
          <p:nvPr/>
        </p:nvPicPr>
        <p:blipFill rotWithShape="1">
          <a:blip r:embed="rId2"/>
          <a:srcRect/>
          <a:stretch>
            <a:fillRect/>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97" name="Shape 97"/>
        <p:cNvGrpSpPr/>
        <p:nvPr/>
      </p:nvGrpSpPr>
      <p:grpSpPr>
        <a:xfrm>
          <a:off x="0" y="0"/>
          <a:ext cx="0" cy="0"/>
          <a:chOff x="0" y="0"/>
          <a:chExt cx="0" cy="0"/>
        </a:xfrm>
      </p:grpSpPr>
      <p:sp>
        <p:nvSpPr>
          <p:cNvPr id="98" name="Google Shape;98;p27"/>
          <p:cNvSpPr txBox="1"/>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panose="020B0502050000020003"/>
              <a:buNone/>
              <a:defRPr sz="2400" b="0" i="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7"/>
          <p:cNvSpPr txBox="1"/>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panose="020B0502050000020003"/>
              <a:buNone/>
              <a:defRPr sz="2400" b="1">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00" name="Google Shape;100;p27"/>
          <p:cNvSpPr txBox="1"/>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panose="020B0502050000020003"/>
              <a:buNone/>
              <a:defRPr sz="2400" b="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01" name="Google Shape;101;p27"/>
          <p:cNvSpPr txBox="1"/>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L="0" lvl="1"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2pPr>
            <a:lvl3pPr marL="0" lvl="2"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3pPr>
            <a:lvl4pPr marL="0" lvl="3"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4pPr>
            <a:lvl5pPr marL="0" lvl="4"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5pPr>
            <a:lvl6pPr marL="0" lvl="5"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6pPr>
            <a:lvl7pPr marL="0" lvl="6"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7pPr>
            <a:lvl8pPr marL="0" lvl="7"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8pPr>
            <a:lvl9pPr marL="0" lvl="8"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02" name="Shape 102"/>
        <p:cNvGrpSpPr/>
        <p:nvPr/>
      </p:nvGrpSpPr>
      <p:grpSpPr>
        <a:xfrm>
          <a:off x="0" y="0"/>
          <a:ext cx="0" cy="0"/>
          <a:chOff x="0" y="0"/>
          <a:chExt cx="0" cy="0"/>
        </a:xfrm>
      </p:grpSpPr>
      <p:sp>
        <p:nvSpPr>
          <p:cNvPr id="103" name="Google Shape;103;p28"/>
          <p:cNvSpPr txBox="1"/>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8"/>
          <p:cNvSpPr txBox="1"/>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105" name="Google Shape;105;p28"/>
          <p:cNvPicPr preferRelativeResize="0"/>
          <p:nvPr/>
        </p:nvPicPr>
        <p:blipFill rotWithShape="1">
          <a:blip r:embed="rId2"/>
          <a:srcRect/>
          <a:stretch>
            <a:fillRect/>
          </a:stretch>
        </p:blipFill>
        <p:spPr>
          <a:xfrm>
            <a:off x="711200" y="228601"/>
            <a:ext cx="2133600" cy="4849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12" name="Shape 112"/>
        <p:cNvGrpSpPr/>
        <p:nvPr/>
      </p:nvGrpSpPr>
      <p:grpSpPr>
        <a:xfrm>
          <a:off x="0" y="0"/>
          <a:ext cx="0" cy="0"/>
          <a:chOff x="0" y="0"/>
          <a:chExt cx="0" cy="0"/>
        </a:xfrm>
      </p:grpSpPr>
      <p:pic>
        <p:nvPicPr>
          <p:cNvPr id="113" name="Google Shape;113;g115e76f5ad1_0_345"/>
          <p:cNvPicPr preferRelativeResize="0"/>
          <p:nvPr/>
        </p:nvPicPr>
        <p:blipFill rotWithShape="1">
          <a:blip r:embed="rId2"/>
          <a:srcRect/>
          <a:stretch>
            <a:fillRect/>
          </a:stretch>
        </p:blipFill>
        <p:spPr>
          <a:xfrm>
            <a:off x="-4763" y="-4763"/>
            <a:ext cx="12201525" cy="6867525"/>
          </a:xfrm>
          <a:prstGeom prst="rect">
            <a:avLst/>
          </a:prstGeom>
          <a:noFill/>
          <a:ln>
            <a:noFill/>
          </a:ln>
        </p:spPr>
      </p:pic>
      <p:sp>
        <p:nvSpPr>
          <p:cNvPr id="114" name="Google Shape;114;g115e76f5ad1_0_345"/>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rtl="0">
              <a:spcBef>
                <a:spcPts val="440"/>
              </a:spcBef>
              <a:spcAft>
                <a:spcPts val="0"/>
              </a:spcAft>
              <a:buClr>
                <a:srgbClr val="FF5A33"/>
              </a:buClr>
              <a:buSzPts val="2200"/>
              <a:buNone/>
              <a:defRPr sz="22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cxnSp>
        <p:nvCxnSpPr>
          <p:cNvPr id="115" name="Google Shape;115;g115e76f5ad1_0_345"/>
          <p:cNvCxnSpPr/>
          <p:nvPr/>
        </p:nvCxnSpPr>
        <p:spPr>
          <a:xfrm>
            <a:off x="5583936" y="4953000"/>
            <a:ext cx="6303300" cy="0"/>
          </a:xfrm>
          <a:prstGeom prst="straightConnector1">
            <a:avLst/>
          </a:prstGeom>
          <a:noFill/>
          <a:ln w="9525" cap="flat" cmpd="sng">
            <a:solidFill>
              <a:srgbClr val="FF5A33"/>
            </a:solidFill>
            <a:prstDash val="dot"/>
            <a:round/>
            <a:headEnd type="none" w="sm" len="sm"/>
            <a:tailEnd type="none" w="sm" len="sm"/>
          </a:ln>
        </p:spPr>
      </p:cxnSp>
      <p:sp>
        <p:nvSpPr>
          <p:cNvPr id="116" name="Google Shape;116;g115e76f5ad1_0_345"/>
          <p:cNvSpPr/>
          <p:nvPr/>
        </p:nvSpPr>
        <p:spPr>
          <a:xfrm>
            <a:off x="1060704" y="2133600"/>
            <a:ext cx="3308100" cy="3048000"/>
          </a:xfrm>
          <a:prstGeom prst="ellipse">
            <a:avLst/>
          </a:prstGeom>
          <a:solidFill>
            <a:schemeClr val="lt1"/>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7" name="Google Shape;117;g115e76f5ad1_0_345"/>
          <p:cNvSpPr txBox="1"/>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FF5A33"/>
              </a:buClr>
              <a:buSzPts val="3400"/>
              <a:buFont typeface="Calibri" panose="020F0502020204030204"/>
              <a:buNone/>
              <a:defRPr sz="3400" b="1" cap="small">
                <a:solidFill>
                  <a:srgbClr val="FF5A33"/>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8" name="Google Shape;118;g115e76f5ad1_0_345"/>
          <p:cNvSpPr/>
          <p:nvPr>
            <p:ph type="pic" idx="2"/>
          </p:nvPr>
        </p:nvSpPr>
        <p:spPr>
          <a:xfrm>
            <a:off x="1016000" y="2743200"/>
            <a:ext cx="3352800" cy="18288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19" name="Shape 119"/>
        <p:cNvGrpSpPr/>
        <p:nvPr/>
      </p:nvGrpSpPr>
      <p:grpSpPr>
        <a:xfrm>
          <a:off x="0" y="0"/>
          <a:ext cx="0" cy="0"/>
          <a:chOff x="0" y="0"/>
          <a:chExt cx="0" cy="0"/>
        </a:xfrm>
      </p:grpSpPr>
      <p:sp>
        <p:nvSpPr>
          <p:cNvPr id="120" name="Google Shape;120;g115e76f5ad1_0_35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Clr>
                <a:srgbClr val="FF5A33"/>
              </a:buClr>
              <a:buSzPts val="2800"/>
              <a:buFont typeface="Quattrocento Sans" panose="020B0502050000020003"/>
              <a:buNone/>
              <a:defRPr sz="28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g115e76f5ad1_0_352"/>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rgbClr val="FF5A33"/>
              </a:buClr>
              <a:buSzPts val="2800"/>
              <a:buFont typeface="Noto Sans Symbols"/>
              <a:buChar char="❑"/>
              <a:defRPr sz="280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381000" algn="l" rtl="0">
              <a:spcBef>
                <a:spcPts val="480"/>
              </a:spcBef>
              <a:spcAft>
                <a:spcPts val="0"/>
              </a:spcAft>
              <a:buClr>
                <a:srgbClr val="FF5A33"/>
              </a:buClr>
              <a:buSzPts val="2400"/>
              <a:buFont typeface="Noto Sans Symbols"/>
              <a:buChar char="❖"/>
              <a:defRPr sz="2400">
                <a:latin typeface="Quattrocento Sans" panose="020B0502050000020003"/>
                <a:ea typeface="Quattrocento Sans" panose="020B0502050000020003"/>
                <a:cs typeface="Quattrocento Sans" panose="020B0502050000020003"/>
                <a:sym typeface="Quattrocento Sans" panose="020B0502050000020003"/>
              </a:defRPr>
            </a:lvl2pPr>
            <a:lvl3pPr marL="1371600" lvl="2" indent="-355600" algn="l" rtl="0">
              <a:spcBef>
                <a:spcPts val="400"/>
              </a:spcBef>
              <a:spcAft>
                <a:spcPts val="0"/>
              </a:spcAft>
              <a:buClr>
                <a:srgbClr val="FF5A33"/>
              </a:buClr>
              <a:buSzPts val="2000"/>
              <a:buFont typeface="Noto Sans Symbols"/>
              <a:buChar char="⮚"/>
              <a:defRPr sz="2000">
                <a:latin typeface="Quattrocento Sans" panose="020B0502050000020003"/>
                <a:ea typeface="Quattrocento Sans" panose="020B0502050000020003"/>
                <a:cs typeface="Quattrocento Sans" panose="020B0502050000020003"/>
                <a:sym typeface="Quattrocento Sans" panose="020B0502050000020003"/>
              </a:defRPr>
            </a:lvl3pPr>
            <a:lvl4pPr marL="1828800" lvl="3" indent="-342900" algn="l" rtl="0">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4pPr>
            <a:lvl5pPr marL="2286000" lvl="4" indent="-342900" algn="l" rtl="0">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122" name="Google Shape;122;g115e76f5ad1_0_352"/>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23" name="Google Shape;123;g115e76f5ad1_0_352"/>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24" name="Google Shape;124;g115e76f5ad1_0_352"/>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125" name="Google Shape;125;g115e76f5ad1_0_352"/>
          <p:cNvPicPr preferRelativeResize="0"/>
          <p:nvPr/>
        </p:nvPicPr>
        <p:blipFill rotWithShape="1">
          <a:blip r:embed="rId2"/>
          <a:srcRect/>
          <a:stretch>
            <a:fillRect/>
          </a:stretch>
        </p:blipFill>
        <p:spPr>
          <a:xfrm>
            <a:off x="609600" y="156573"/>
            <a:ext cx="1625602" cy="713824"/>
          </a:xfrm>
          <a:prstGeom prst="rect">
            <a:avLst/>
          </a:prstGeom>
          <a:noFill/>
          <a:ln>
            <a:noFill/>
          </a:ln>
        </p:spPr>
      </p:pic>
      <p:cxnSp>
        <p:nvCxnSpPr>
          <p:cNvPr id="126" name="Google Shape;126;g115e76f5ad1_0_352"/>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7" name="Shape 127"/>
        <p:cNvGrpSpPr/>
        <p:nvPr/>
      </p:nvGrpSpPr>
      <p:grpSpPr>
        <a:xfrm>
          <a:off x="0" y="0"/>
          <a:ext cx="0" cy="0"/>
          <a:chOff x="0" y="0"/>
          <a:chExt cx="0" cy="0"/>
        </a:xfrm>
      </p:grpSpPr>
      <p:sp>
        <p:nvSpPr>
          <p:cNvPr id="128" name="Google Shape;128;g115e76f5ad1_0_360"/>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29" name="Google Shape;129;g115e76f5ad1_0_360"/>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30" name="Google Shape;130;g115e76f5ad1_0_360"/>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1" name="Shape 131"/>
        <p:cNvGrpSpPr/>
        <p:nvPr/>
      </p:nvGrpSpPr>
      <p:grpSpPr>
        <a:xfrm>
          <a:off x="0" y="0"/>
          <a:ext cx="0" cy="0"/>
          <a:chOff x="0" y="0"/>
          <a:chExt cx="0" cy="0"/>
        </a:xfrm>
      </p:grpSpPr>
      <p:sp>
        <p:nvSpPr>
          <p:cNvPr id="132" name="Google Shape;132;g115e76f5ad1_0_364"/>
          <p:cNvSpPr txBox="1"/>
          <p:nvPr>
            <p:ph type="title"/>
          </p:nvPr>
        </p:nvSpPr>
        <p:spPr>
          <a:xfrm>
            <a:off x="963084" y="4406901"/>
            <a:ext cx="103632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panose="020F050202020403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g115e76f5ad1_0_364"/>
          <p:cNvSpPr txBox="1"/>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134" name="Google Shape;134;g115e76f5ad1_0_364"/>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35" name="Google Shape;135;g115e76f5ad1_0_364"/>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36" name="Google Shape;136;g115e76f5ad1_0_364"/>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37" name="Shape 137"/>
        <p:cNvGrpSpPr/>
        <p:nvPr/>
      </p:nvGrpSpPr>
      <p:grpSpPr>
        <a:xfrm>
          <a:off x="0" y="0"/>
          <a:ext cx="0" cy="0"/>
          <a:chOff x="0" y="0"/>
          <a:chExt cx="0" cy="0"/>
        </a:xfrm>
      </p:grpSpPr>
      <p:sp>
        <p:nvSpPr>
          <p:cNvPr id="138" name="Google Shape;138;g115e76f5ad1_0_370"/>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g115e76f5ad1_0_370"/>
          <p:cNvSpPr txBox="1"/>
          <p:nvPr>
            <p:ph type="body" idx="1"/>
          </p:nvPr>
        </p:nvSpPr>
        <p:spPr>
          <a:xfrm>
            <a:off x="609600" y="1600201"/>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140" name="Google Shape;140;g115e76f5ad1_0_370"/>
          <p:cNvSpPr txBox="1"/>
          <p:nvPr>
            <p:ph type="body" idx="2"/>
          </p:nvPr>
        </p:nvSpPr>
        <p:spPr>
          <a:xfrm>
            <a:off x="6197600" y="1600201"/>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141" name="Google Shape;141;g115e76f5ad1_0_370"/>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42" name="Google Shape;142;g115e76f5ad1_0_370"/>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43" name="Google Shape;143;g115e76f5ad1_0_370"/>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panose="020B0502050000020003"/>
              <a:buNone/>
              <a:defRPr sz="28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381000" algn="l">
              <a:spcBef>
                <a:spcPts val="480"/>
              </a:spcBef>
              <a:spcAft>
                <a:spcPts val="0"/>
              </a:spcAft>
              <a:buClr>
                <a:srgbClr val="FF5A33"/>
              </a:buClr>
              <a:buSzPts val="2400"/>
              <a:buFont typeface="Noto Sans Symbols"/>
              <a:buChar char="❖"/>
              <a:defRPr sz="2400">
                <a:latin typeface="Quattrocento Sans" panose="020B0502050000020003"/>
                <a:ea typeface="Quattrocento Sans" panose="020B0502050000020003"/>
                <a:cs typeface="Quattrocento Sans" panose="020B0502050000020003"/>
                <a:sym typeface="Quattrocento Sans" panose="020B0502050000020003"/>
              </a:defRPr>
            </a:lvl2pPr>
            <a:lvl3pPr marL="1371600" lvl="2" indent="-355600" algn="l">
              <a:spcBef>
                <a:spcPts val="400"/>
              </a:spcBef>
              <a:spcAft>
                <a:spcPts val="0"/>
              </a:spcAft>
              <a:buClr>
                <a:srgbClr val="FF5A33"/>
              </a:buClr>
              <a:buSzPts val="2000"/>
              <a:buFont typeface="Noto Sans Symbols"/>
              <a:buChar char="⮚"/>
              <a:defRPr sz="2000">
                <a:latin typeface="Quattrocento Sans" panose="020B0502050000020003"/>
                <a:ea typeface="Quattrocento Sans" panose="020B0502050000020003"/>
                <a:cs typeface="Quattrocento Sans" panose="020B0502050000020003"/>
                <a:sym typeface="Quattrocento Sans" panose="020B0502050000020003"/>
              </a:defRPr>
            </a:lvl3pPr>
            <a:lvl4pPr marL="1828800" lvl="3" indent="-342900" algn="l">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4pPr>
            <a:lvl5pPr marL="2286000" lvl="4" indent="-342900" algn="l">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5" name="Google Shape;25;p16"/>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28" name="Google Shape;28;p16"/>
          <p:cNvPicPr preferRelativeResize="0"/>
          <p:nvPr/>
        </p:nvPicPr>
        <p:blipFill rotWithShape="1">
          <a:blip r:embed="rId2"/>
          <a:srcRect/>
          <a:stretch>
            <a:fillRect/>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44" name="Shape 144"/>
        <p:cNvGrpSpPr/>
        <p:nvPr/>
      </p:nvGrpSpPr>
      <p:grpSpPr>
        <a:xfrm>
          <a:off x="0" y="0"/>
          <a:ext cx="0" cy="0"/>
          <a:chOff x="0" y="0"/>
          <a:chExt cx="0" cy="0"/>
        </a:xfrm>
      </p:grpSpPr>
      <p:sp>
        <p:nvSpPr>
          <p:cNvPr id="145" name="Google Shape;145;g115e76f5ad1_0_377"/>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panose="020F0502020204030204"/>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g115e76f5ad1_0_377"/>
          <p:cNvSpPr txBox="1"/>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147" name="Google Shape;147;g115e76f5ad1_0_377"/>
          <p:cNvSpPr txBox="1"/>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148" name="Google Shape;148;g115e76f5ad1_0_377"/>
          <p:cNvSpPr txBox="1"/>
          <p:nvPr>
            <p:ph type="body" idx="3"/>
          </p:nvPr>
        </p:nvSpPr>
        <p:spPr>
          <a:xfrm>
            <a:off x="6193368"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149" name="Google Shape;149;g115e76f5ad1_0_377"/>
          <p:cNvSpPr txBox="1"/>
          <p:nvPr>
            <p:ph type="body" idx="4"/>
          </p:nvPr>
        </p:nvSpPr>
        <p:spPr>
          <a:xfrm>
            <a:off x="6193368"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150" name="Google Shape;150;g115e76f5ad1_0_377"/>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51" name="Google Shape;151;g115e76f5ad1_0_377"/>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52" name="Google Shape;152;g115e76f5ad1_0_377"/>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53" name="Shape 153"/>
        <p:cNvGrpSpPr/>
        <p:nvPr/>
      </p:nvGrpSpPr>
      <p:grpSpPr>
        <a:xfrm>
          <a:off x="0" y="0"/>
          <a:ext cx="0" cy="0"/>
          <a:chOff x="0" y="0"/>
          <a:chExt cx="0" cy="0"/>
        </a:xfrm>
      </p:grpSpPr>
      <p:sp>
        <p:nvSpPr>
          <p:cNvPr id="154" name="Google Shape;154;g115e76f5ad1_0_386"/>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55" name="Google Shape;155;g115e76f5ad1_0_386"/>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56" name="Google Shape;156;g115e76f5ad1_0_386"/>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57" name="Google Shape;157;g115e76f5ad1_0_386"/>
          <p:cNvSpPr/>
          <p:nvPr/>
        </p:nvSpPr>
        <p:spPr>
          <a:xfrm>
            <a:off x="2032000" y="2551018"/>
            <a:ext cx="8534400" cy="32649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58" name="Google Shape;158;g115e76f5ad1_0_386" descr="http://uconndigitalarts.com/wp-content/uploads/2013/04/original.jpg"/>
          <p:cNvPicPr preferRelativeResize="0"/>
          <p:nvPr/>
        </p:nvPicPr>
        <p:blipFill rotWithShape="1">
          <a:blip r:embed="rId2"/>
          <a:srcRect t="43978" b="41310"/>
          <a:stretch>
            <a:fillRect/>
          </a:stretch>
        </p:blipFill>
        <p:spPr>
          <a:xfrm flipH="1">
            <a:off x="3732707" y="2575401"/>
            <a:ext cx="4568091" cy="283858"/>
          </a:xfrm>
          <a:prstGeom prst="rect">
            <a:avLst/>
          </a:prstGeom>
          <a:noFill/>
          <a:ln>
            <a:noFill/>
          </a:ln>
        </p:spPr>
      </p:pic>
      <p:pic>
        <p:nvPicPr>
          <p:cNvPr id="159" name="Google Shape;159;g115e76f5ad1_0_386" descr="C:\Users\powerpoint.vn\Downloads\1e2cd4b177168ad16ce2e7c504bba4d2.x400.jpeg"/>
          <p:cNvPicPr preferRelativeResize="0"/>
          <p:nvPr/>
        </p:nvPicPr>
        <p:blipFill rotWithShape="1">
          <a:blip r:embed="rId3"/>
          <a:srcRect b="55709"/>
          <a:stretch>
            <a:fillRect/>
          </a:stretch>
        </p:blipFill>
        <p:spPr>
          <a:xfrm>
            <a:off x="2568620" y="609600"/>
            <a:ext cx="7257961" cy="2828060"/>
          </a:xfrm>
          <a:prstGeom prst="rect">
            <a:avLst/>
          </a:prstGeom>
          <a:noFill/>
          <a:ln>
            <a:noFill/>
          </a:ln>
        </p:spPr>
      </p:pic>
      <p:sp>
        <p:nvSpPr>
          <p:cNvPr id="160" name="Google Shape;160;g115e76f5ad1_0_386"/>
          <p:cNvSpPr txBox="1"/>
          <p:nvPr/>
        </p:nvSpPr>
        <p:spPr>
          <a:xfrm>
            <a:off x="4103893" y="3124200"/>
            <a:ext cx="4735200" cy="2139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panose="020F0502020204030204"/>
              <a:buNone/>
            </a:pPr>
            <a:r>
              <a:rPr lang="en-US" sz="7200" b="1">
                <a:solidFill>
                  <a:schemeClr val="lt1"/>
                </a:solidFill>
                <a:latin typeface="Calibri" panose="020F0502020204030204"/>
                <a:ea typeface="Calibri" panose="020F0502020204030204"/>
                <a:cs typeface="Calibri" panose="020F0502020204030204"/>
                <a:sym typeface="Calibri" panose="020F0502020204030204"/>
              </a:rPr>
              <a:t>DEM</a:t>
            </a:r>
            <a:r>
              <a:rPr lang="en-US" sz="11500" b="1">
                <a:solidFill>
                  <a:schemeClr val="lt1"/>
                </a:solidFill>
                <a:latin typeface="Calibri" panose="020F0502020204030204"/>
                <a:ea typeface="Calibri" panose="020F0502020204030204"/>
                <a:cs typeface="Calibri" panose="020F0502020204030204"/>
                <a:sym typeface="Calibri" panose="020F0502020204030204"/>
              </a:rPr>
              <a:t>O</a:t>
            </a:r>
            <a:endParaRPr lang="en-US" sz="11500"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61" name="Google Shape;161;g115e76f5ad1_0_386" descr="http://www.designofsignage.com/application/symbol/hands/image/600x600/hand-press-button-4.jpg"/>
          <p:cNvPicPr preferRelativeResize="0"/>
          <p:nvPr/>
        </p:nvPicPr>
        <p:blipFill rotWithShape="1">
          <a:blip r:embed="rId4"/>
          <a:srcRect/>
          <a:stretch>
            <a:fillRect/>
          </a:stretch>
        </p:blipFill>
        <p:spPr>
          <a:xfrm>
            <a:off x="6016752" y="3568725"/>
            <a:ext cx="3488948" cy="261671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62" name="Shape 162"/>
        <p:cNvGrpSpPr/>
        <p:nvPr/>
      </p:nvGrpSpPr>
      <p:grpSpPr>
        <a:xfrm>
          <a:off x="0" y="0"/>
          <a:ext cx="0" cy="0"/>
          <a:chOff x="0" y="0"/>
          <a:chExt cx="0" cy="0"/>
        </a:xfrm>
      </p:grpSpPr>
      <p:sp>
        <p:nvSpPr>
          <p:cNvPr id="163" name="Google Shape;163;g115e76f5ad1_0_395"/>
          <p:cNvSpPr txBox="1"/>
          <p:nvPr>
            <p:ph type="title"/>
          </p:nvPr>
        </p:nvSpPr>
        <p:spPr>
          <a:xfrm>
            <a:off x="609601" y="273050"/>
            <a:ext cx="4011000" cy="1162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panose="020F050202020403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g115e76f5ad1_0_395"/>
          <p:cNvSpPr txBox="1"/>
          <p:nvPr>
            <p:ph type="body" idx="1"/>
          </p:nvPr>
        </p:nvSpPr>
        <p:spPr>
          <a:xfrm>
            <a:off x="4766733" y="273051"/>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165" name="Google Shape;165;g115e76f5ad1_0_395"/>
          <p:cNvSpPr txBox="1"/>
          <p:nvPr>
            <p:ph type="body" idx="2"/>
          </p:nvPr>
        </p:nvSpPr>
        <p:spPr>
          <a:xfrm>
            <a:off x="609601" y="1435101"/>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166" name="Google Shape;166;g115e76f5ad1_0_395"/>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67" name="Google Shape;167;g115e76f5ad1_0_395"/>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68" name="Google Shape;168;g115e76f5ad1_0_395"/>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69" name="Shape 169"/>
        <p:cNvGrpSpPr/>
        <p:nvPr/>
      </p:nvGrpSpPr>
      <p:grpSpPr>
        <a:xfrm>
          <a:off x="0" y="0"/>
          <a:ext cx="0" cy="0"/>
          <a:chOff x="0" y="0"/>
          <a:chExt cx="0" cy="0"/>
        </a:xfrm>
      </p:grpSpPr>
      <p:sp>
        <p:nvSpPr>
          <p:cNvPr id="170" name="Google Shape;170;g115e76f5ad1_0_402"/>
          <p:cNvSpPr txBox="1"/>
          <p:nvPr>
            <p:ph type="title"/>
          </p:nvPr>
        </p:nvSpPr>
        <p:spPr>
          <a:xfrm>
            <a:off x="2389717" y="4800600"/>
            <a:ext cx="73152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panose="020F050202020403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g115e76f5ad1_0_402"/>
          <p:cNvSpPr/>
          <p:nvPr>
            <p:ph type="pic" idx="2"/>
          </p:nvPr>
        </p:nvSpPr>
        <p:spPr>
          <a:xfrm>
            <a:off x="2389717" y="612775"/>
            <a:ext cx="7315200" cy="4114800"/>
          </a:xfrm>
          <a:prstGeom prst="rect">
            <a:avLst/>
          </a:prstGeom>
          <a:noFill/>
          <a:ln>
            <a:noFill/>
          </a:ln>
        </p:spPr>
      </p:sp>
      <p:sp>
        <p:nvSpPr>
          <p:cNvPr id="172" name="Google Shape;172;g115e76f5ad1_0_402"/>
          <p:cNvSpPr txBox="1"/>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173" name="Google Shape;173;g115e76f5ad1_0_402"/>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4" name="Google Shape;174;g115e76f5ad1_0_402"/>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5" name="Google Shape;175;g115e76f5ad1_0_402"/>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76" name="Shape 176"/>
        <p:cNvGrpSpPr/>
        <p:nvPr/>
      </p:nvGrpSpPr>
      <p:grpSpPr>
        <a:xfrm>
          <a:off x="0" y="0"/>
          <a:ext cx="0" cy="0"/>
          <a:chOff x="0" y="0"/>
          <a:chExt cx="0" cy="0"/>
        </a:xfrm>
      </p:grpSpPr>
      <p:sp>
        <p:nvSpPr>
          <p:cNvPr id="177" name="Google Shape;177;g115e76f5ad1_0_409"/>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g115e76f5ad1_0_409"/>
          <p:cNvSpPr txBox="1"/>
          <p:nvPr>
            <p:ph type="body" idx="1"/>
          </p:nvPr>
        </p:nvSpPr>
        <p:spPr>
          <a:xfrm rot="5400000">
            <a:off x="3832950" y="-1623149"/>
            <a:ext cx="4526100" cy="10972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179" name="Google Shape;179;g115e76f5ad1_0_409"/>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0" name="Google Shape;180;g115e76f5ad1_0_409"/>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1" name="Google Shape;181;g115e76f5ad1_0_409"/>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82" name="Shape 182"/>
        <p:cNvGrpSpPr/>
        <p:nvPr/>
      </p:nvGrpSpPr>
      <p:grpSpPr>
        <a:xfrm>
          <a:off x="0" y="0"/>
          <a:ext cx="0" cy="0"/>
          <a:chOff x="0" y="0"/>
          <a:chExt cx="0" cy="0"/>
        </a:xfrm>
      </p:grpSpPr>
      <p:sp>
        <p:nvSpPr>
          <p:cNvPr id="183" name="Google Shape;183;g115e76f5ad1_0_415"/>
          <p:cNvSpPr txBox="1"/>
          <p:nvPr>
            <p:ph type="title"/>
          </p:nvPr>
        </p:nvSpPr>
        <p:spPr>
          <a:xfrm rot="5400000">
            <a:off x="7285050" y="1828789"/>
            <a:ext cx="5851500" cy="27432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4" name="Google Shape;184;g115e76f5ad1_0_415"/>
          <p:cNvSpPr txBox="1"/>
          <p:nvPr>
            <p:ph type="body" idx="1"/>
          </p:nvPr>
        </p:nvSpPr>
        <p:spPr>
          <a:xfrm rot="5400000">
            <a:off x="1697000" y="-812861"/>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185" name="Google Shape;185;g115e76f5ad1_0_415"/>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6" name="Google Shape;186;g115e76f5ad1_0_415"/>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7" name="Google Shape;187;g115e76f5ad1_0_415"/>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88" name="Shape 188"/>
        <p:cNvGrpSpPr/>
        <p:nvPr/>
      </p:nvGrpSpPr>
      <p:grpSpPr>
        <a:xfrm>
          <a:off x="0" y="0"/>
          <a:ext cx="0" cy="0"/>
          <a:chOff x="0" y="0"/>
          <a:chExt cx="0" cy="0"/>
        </a:xfrm>
      </p:grpSpPr>
      <p:sp>
        <p:nvSpPr>
          <p:cNvPr id="189" name="Google Shape;189;g115e76f5ad1_0_421"/>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g115e76f5ad1_0_421"/>
          <p:cNvSpPr txBox="1"/>
          <p:nvPr/>
        </p:nvSpPr>
        <p:spPr>
          <a:xfrm>
            <a:off x="2946400" y="274638"/>
            <a:ext cx="8636100" cy="563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panose="020B0502050000020003"/>
              <a:buNone/>
            </a:pPr>
            <a:r>
              <a:rPr lang="en-US"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rPr>
              <a:t>Click to edit Master title style</a:t>
            </a:r>
            <a:endParaRPr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 name="Google Shape;191;g115e76f5ad1_0_421"/>
          <p:cNvSpPr txBox="1"/>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pic>
        <p:nvPicPr>
          <p:cNvPr id="192" name="Google Shape;192;g115e76f5ad1_0_421"/>
          <p:cNvPicPr preferRelativeResize="0"/>
          <p:nvPr/>
        </p:nvPicPr>
        <p:blipFill rotWithShape="1">
          <a:blip r:embed="rId2"/>
          <a:srcRect/>
          <a:stretch>
            <a:fillRect/>
          </a:stretch>
        </p:blipFill>
        <p:spPr>
          <a:xfrm>
            <a:off x="711200" y="228601"/>
            <a:ext cx="2133600" cy="484909"/>
          </a:xfrm>
          <a:prstGeom prst="rect">
            <a:avLst/>
          </a:prstGeom>
          <a:noFill/>
          <a:ln>
            <a:noFill/>
          </a:ln>
        </p:spPr>
      </p:pic>
      <p:cxnSp>
        <p:nvCxnSpPr>
          <p:cNvPr id="193" name="Google Shape;193;g115e76f5ad1_0_421"/>
          <p:cNvCxnSpPr/>
          <p:nvPr/>
        </p:nvCxnSpPr>
        <p:spPr>
          <a:xfrm rot="10800000">
            <a:off x="711300" y="835152"/>
            <a:ext cx="108711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94" name="Shape 194"/>
        <p:cNvGrpSpPr/>
        <p:nvPr/>
      </p:nvGrpSpPr>
      <p:grpSpPr>
        <a:xfrm>
          <a:off x="0" y="0"/>
          <a:ext cx="0" cy="0"/>
          <a:chOff x="0" y="0"/>
          <a:chExt cx="0" cy="0"/>
        </a:xfrm>
      </p:grpSpPr>
      <p:sp>
        <p:nvSpPr>
          <p:cNvPr id="195" name="Google Shape;195;g115e76f5ad1_0_427"/>
          <p:cNvSpPr txBox="1"/>
          <p:nvPr>
            <p:ph type="title"/>
          </p:nvPr>
        </p:nvSpPr>
        <p:spPr>
          <a:xfrm>
            <a:off x="2336800" y="198438"/>
            <a:ext cx="9448800" cy="487500"/>
          </a:xfrm>
          <a:prstGeom prst="rect">
            <a:avLst/>
          </a:prstGeom>
          <a:noFill/>
          <a:ln>
            <a:noFill/>
          </a:ln>
        </p:spPr>
        <p:txBody>
          <a:bodyPr spcFirstLastPara="1" wrap="square" lIns="91425" tIns="45700" rIns="91425" bIns="45700" anchor="t" anchorCtr="0">
            <a:normAutofit/>
          </a:bodyPr>
          <a:lstStyle>
            <a:lvl1pPr lvl="0" algn="r" rtl="0">
              <a:spcBef>
                <a:spcPts val="0"/>
              </a:spcBef>
              <a:spcAft>
                <a:spcPts val="0"/>
              </a:spcAft>
              <a:buClr>
                <a:schemeClr val="lt1"/>
              </a:buClr>
              <a:buSzPts val="2400"/>
              <a:buFont typeface="Quattrocento Sans" panose="020B0502050000020003"/>
              <a:buNone/>
              <a:defRPr sz="2400" b="0" i="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g115e76f5ad1_0_427"/>
          <p:cNvSpPr txBox="1"/>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rtl="0">
              <a:spcBef>
                <a:spcPts val="480"/>
              </a:spcBef>
              <a:spcAft>
                <a:spcPts val="0"/>
              </a:spcAft>
              <a:buClr>
                <a:schemeClr val="dk1"/>
              </a:buClr>
              <a:buSzPts val="2400"/>
              <a:buFont typeface="Quattrocento Sans" panose="020B0502050000020003"/>
              <a:buNone/>
              <a:defRPr sz="2400" b="1">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rtl="0">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rtl="0">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rtl="0">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rtl="0">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197" name="Google Shape;197;g115e76f5ad1_0_427"/>
          <p:cNvSpPr txBox="1"/>
          <p:nvPr>
            <p:ph type="body" idx="2"/>
          </p:nvPr>
        </p:nvSpPr>
        <p:spPr>
          <a:xfrm>
            <a:off x="6604000" y="1828800"/>
            <a:ext cx="5384700" cy="2743200"/>
          </a:xfrm>
          <a:prstGeom prst="rect">
            <a:avLst/>
          </a:prstGeom>
          <a:noFill/>
          <a:ln>
            <a:noFill/>
          </a:ln>
        </p:spPr>
        <p:txBody>
          <a:bodyPr spcFirstLastPara="1" wrap="square" lIns="91425" tIns="45700" rIns="91425" bIns="45700" anchor="t" anchorCtr="0">
            <a:normAutofit/>
          </a:bodyPr>
          <a:lstStyle>
            <a:lvl1pPr marL="457200" lvl="0" indent="-228600" algn="l" rtl="0">
              <a:spcBef>
                <a:spcPts val="480"/>
              </a:spcBef>
              <a:spcAft>
                <a:spcPts val="0"/>
              </a:spcAft>
              <a:buClr>
                <a:schemeClr val="dk1"/>
              </a:buClr>
              <a:buSzPts val="2400"/>
              <a:buFont typeface="Quattrocento Sans" panose="020B0502050000020003"/>
              <a:buNone/>
              <a:defRPr sz="2400" b="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rtl="0">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rtl="0">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rtl="0">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rtl="0">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198" name="Google Shape;198;g115e76f5ad1_0_427"/>
          <p:cNvSpPr txBox="1"/>
          <p:nvPr>
            <p:ph type="sldNum" idx="12"/>
          </p:nvPr>
        </p:nvSpPr>
        <p:spPr>
          <a:xfrm>
            <a:off x="-1828800" y="6172201"/>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L="0" lvl="1" indent="0" algn="r" rtl="0">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2pPr>
            <a:lvl3pPr marL="0" lvl="2" indent="0" algn="r" rtl="0">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3pPr>
            <a:lvl4pPr marL="0" lvl="3" indent="0" algn="r" rtl="0">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4pPr>
            <a:lvl5pPr marL="0" lvl="4" indent="0" algn="r" rtl="0">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5pPr>
            <a:lvl6pPr marL="0" lvl="5" indent="0" algn="r" rtl="0">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6pPr>
            <a:lvl7pPr marL="0" lvl="6" indent="0" algn="r" rtl="0">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7pPr>
            <a:lvl8pPr marL="0" lvl="7" indent="0" algn="r" rtl="0">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8pPr>
            <a:lvl9pPr marL="0" lvl="8" indent="0" algn="r" rtl="0">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99" name="Shape 199"/>
        <p:cNvGrpSpPr/>
        <p:nvPr/>
      </p:nvGrpSpPr>
      <p:grpSpPr>
        <a:xfrm>
          <a:off x="0" y="0"/>
          <a:ext cx="0" cy="0"/>
          <a:chOff x="0" y="0"/>
          <a:chExt cx="0" cy="0"/>
        </a:xfrm>
      </p:grpSpPr>
      <p:sp>
        <p:nvSpPr>
          <p:cNvPr id="200" name="Google Shape;200;g115e76f5ad1_0_432"/>
          <p:cNvSpPr txBox="1"/>
          <p:nvPr>
            <p:ph type="title"/>
          </p:nvPr>
        </p:nvSpPr>
        <p:spPr>
          <a:xfrm>
            <a:off x="2946400" y="274638"/>
            <a:ext cx="8636100" cy="5637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g115e76f5ad1_0_432"/>
          <p:cNvSpPr txBox="1"/>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pic>
        <p:nvPicPr>
          <p:cNvPr id="202" name="Google Shape;202;g115e76f5ad1_0_432"/>
          <p:cNvPicPr preferRelativeResize="0"/>
          <p:nvPr/>
        </p:nvPicPr>
        <p:blipFill rotWithShape="1">
          <a:blip r:embed="rId2"/>
          <a:srcRect/>
          <a:stretch>
            <a:fillRect/>
          </a:stretch>
        </p:blipFill>
        <p:spPr>
          <a:xfrm>
            <a:off x="711200" y="228601"/>
            <a:ext cx="2133600" cy="48490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0" name="Shape 30"/>
        <p:cNvGrpSpPr/>
        <p:nvPr/>
      </p:nvGrpSpPr>
      <p:grpSpPr>
        <a:xfrm>
          <a:off x="0" y="0"/>
          <a:ext cx="0" cy="0"/>
          <a:chOff x="0" y="0"/>
          <a:chExt cx="0" cy="0"/>
        </a:xfrm>
      </p:grpSpPr>
      <p:sp>
        <p:nvSpPr>
          <p:cNvPr id="31" name="Google Shape;31;p17"/>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7" name="Google Shape;37;p18"/>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3" name="Google Shape;43;p19"/>
          <p:cNvSpPr txBox="1"/>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4" name="Google Shape;44;p19"/>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0" name="Google Shape;50;p20"/>
          <p:cNvSpPr txBox="1"/>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1" name="Google Shape;51;p20"/>
          <p:cNvSpPr txBox="1"/>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2" name="Google Shape;52;p20"/>
          <p:cNvSpPr txBox="1"/>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3" name="Google Shape;53;p20"/>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6" name="Shape 56"/>
        <p:cNvGrpSpPr/>
        <p:nvPr/>
      </p:nvGrpSpPr>
      <p:grpSpPr>
        <a:xfrm>
          <a:off x="0" y="0"/>
          <a:ext cx="0" cy="0"/>
          <a:chOff x="0" y="0"/>
          <a:chExt cx="0" cy="0"/>
        </a:xfrm>
      </p:grpSpPr>
      <p:sp>
        <p:nvSpPr>
          <p:cNvPr id="57" name="Google Shape;57;p21"/>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60" name="Google Shape;60;p21"/>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61" name="Google Shape;61;p21" descr="http://uconndigitalarts.com/wp-content/uploads/2013/04/original.jpg"/>
          <p:cNvPicPr preferRelativeResize="0"/>
          <p:nvPr/>
        </p:nvPicPr>
        <p:blipFill rotWithShape="1">
          <a:blip r:embed="rId2"/>
          <a:srcRect t="43978" b="41310"/>
          <a:stretch>
            <a:fillRect/>
          </a:stretch>
        </p:blipFill>
        <p:spPr>
          <a:xfrm flipH="1">
            <a:off x="3732707" y="2575401"/>
            <a:ext cx="4568091" cy="283858"/>
          </a:xfrm>
          <a:prstGeom prst="rect">
            <a:avLst/>
          </a:prstGeom>
          <a:noFill/>
          <a:ln>
            <a:noFill/>
          </a:ln>
        </p:spPr>
      </p:pic>
      <p:pic>
        <p:nvPicPr>
          <p:cNvPr id="62" name="Google Shape;62;p21" descr="C:\Users\powerpoint.vn\Downloads\1e2cd4b177168ad16ce2e7c504bba4d2.x400.jpeg"/>
          <p:cNvPicPr preferRelativeResize="0"/>
          <p:nvPr/>
        </p:nvPicPr>
        <p:blipFill rotWithShape="1">
          <a:blip r:embed="rId3"/>
          <a:srcRect b="55710"/>
          <a:stretch>
            <a:fillRect/>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panose="020F0502020204030204"/>
              <a:buNone/>
            </a:pPr>
            <a:r>
              <a:rPr lang="en-US" sz="7200" b="1">
                <a:solidFill>
                  <a:schemeClr val="lt1"/>
                </a:solidFill>
                <a:latin typeface="Calibri" panose="020F0502020204030204"/>
                <a:ea typeface="Calibri" panose="020F0502020204030204"/>
                <a:cs typeface="Calibri" panose="020F0502020204030204"/>
                <a:sym typeface="Calibri" panose="020F0502020204030204"/>
              </a:rPr>
              <a:t>DEM</a:t>
            </a:r>
            <a:r>
              <a:rPr lang="en-US" sz="11500" b="1">
                <a:solidFill>
                  <a:schemeClr val="lt1"/>
                </a:solidFill>
                <a:latin typeface="Calibri" panose="020F0502020204030204"/>
                <a:ea typeface="Calibri" panose="020F0502020204030204"/>
                <a:cs typeface="Calibri" panose="020F0502020204030204"/>
                <a:sym typeface="Calibri" panose="020F0502020204030204"/>
              </a:rPr>
              <a:t>O</a:t>
            </a:r>
            <a:endParaRPr lang="en-US" sz="11500"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4" name="Google Shape;64;p21" descr="http://www.designofsignage.com/application/symbol/hands/image/600x600/hand-press-button-4.jpg"/>
          <p:cNvPicPr preferRelativeResize="0"/>
          <p:nvPr/>
        </p:nvPicPr>
        <p:blipFill rotWithShape="1">
          <a:blip r:embed="rId4"/>
          <a:srcRect/>
          <a:stretch>
            <a:fill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txBox="1"/>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8" name="Google Shape;68;p22"/>
          <p:cNvSpPr txBox="1"/>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22"/>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p:nvPr>
            <p:ph type="pic" idx="2"/>
          </p:nvPr>
        </p:nvSpPr>
        <p:spPr>
          <a:xfrm>
            <a:off x="2389717" y="612775"/>
            <a:ext cx="7315200" cy="4114800"/>
          </a:xfrm>
          <a:prstGeom prst="rect">
            <a:avLst/>
          </a:prstGeom>
          <a:noFill/>
          <a:ln>
            <a:noFill/>
          </a:ln>
        </p:spPr>
      </p:sp>
      <p:sp>
        <p:nvSpPr>
          <p:cNvPr id="75" name="Google Shape;75;p23"/>
          <p:cNvSpPr txBox="1"/>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76" name="Google Shape;76;p23"/>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6" name="Shape 106"/>
        <p:cNvGrpSpPr/>
        <p:nvPr/>
      </p:nvGrpSpPr>
      <p:grpSpPr>
        <a:xfrm>
          <a:off x="0" y="0"/>
          <a:ext cx="0" cy="0"/>
          <a:chOff x="0" y="0"/>
          <a:chExt cx="0" cy="0"/>
        </a:xfrm>
      </p:grpSpPr>
      <p:sp>
        <p:nvSpPr>
          <p:cNvPr id="107" name="Google Shape;107;g115e76f5ad1_0_339"/>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8" name="Google Shape;108;g115e76f5ad1_0_339"/>
          <p:cNvSpPr txBox="1"/>
          <p:nvPr>
            <p:ph type="body" idx="1"/>
          </p:nvPr>
        </p:nvSpPr>
        <p:spPr>
          <a:xfrm>
            <a:off x="609600" y="1600201"/>
            <a:ext cx="109728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g115e76f5ad1_0_339"/>
          <p:cNvSpPr txBox="1"/>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g115e76f5ad1_0_339"/>
          <p:cNvSpPr txBox="1"/>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g115e76f5ad1_0_339"/>
          <p:cNvSpPr txBox="1"/>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6.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6.xml"/><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31.pn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3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41.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6.xml"/><Relationship Id="rId1" Type="http://schemas.openxmlformats.org/officeDocument/2006/relationships/image" Target="../media/image20.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6.xml"/><Relationship Id="rId1" Type="http://schemas.openxmlformats.org/officeDocument/2006/relationships/image" Target="../media/image8.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3.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g115e76f5ad1_0_0"/>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5: Kỹ thuật kiểm thử</a:t>
            </a:r>
            <a:endParaRPr lang="en-US"/>
          </a:p>
        </p:txBody>
      </p:sp>
      <p:sp>
        <p:nvSpPr>
          <p:cNvPr id="208" name="Google Shape;208;g115e76f5ad1_0_0"/>
          <p:cNvSpPr txBox="1"/>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panose="020F0502020204030204"/>
              <a:buNone/>
            </a:pPr>
            <a:r>
              <a:rPr lang="en-US"/>
              <a:t>kiểm thử cơ bản(P1)</a:t>
            </a:r>
            <a:endParaRPr lang="en-US"/>
          </a:p>
        </p:txBody>
      </p:sp>
      <p:pic>
        <p:nvPicPr>
          <p:cNvPr id="209" name="Google Shape;209;g115e76f5ad1_0_0"/>
          <p:cNvPicPr preferRelativeResize="0"/>
          <p:nvPr/>
        </p:nvPicPr>
        <p:blipFill rotWithShape="1">
          <a:blip r:embed="rId1"/>
          <a:srcRect/>
          <a:stretch>
            <a:fill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g115e76f5ad1_0_57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274" name="Google Shape;274;g115e76f5ad1_0_579"/>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phân tích giá trị biên(BVA)</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75" name="Google Shape;275;g115e76f5ad1_0_579"/>
          <p:cNvPicPr preferRelativeResize="0"/>
          <p:nvPr/>
        </p:nvPicPr>
        <p:blipFill>
          <a:blip r:embed="rId1"/>
          <a:stretch>
            <a:fillRect/>
          </a:stretch>
        </p:blipFill>
        <p:spPr>
          <a:xfrm>
            <a:off x="4849425" y="4622100"/>
            <a:ext cx="7342575" cy="2235900"/>
          </a:xfrm>
          <a:prstGeom prst="rect">
            <a:avLst/>
          </a:prstGeom>
          <a:noFill/>
          <a:ln>
            <a:noFill/>
          </a:ln>
        </p:spPr>
      </p:pic>
      <p:sp>
        <p:nvSpPr>
          <p:cNvPr id="276" name="Google Shape;276;g115e76f5ad1_0_579"/>
          <p:cNvSpPr txBox="1"/>
          <p:nvPr/>
        </p:nvSpPr>
        <p:spPr>
          <a:xfrm>
            <a:off x="617100" y="1701675"/>
            <a:ext cx="11414400" cy="3100800"/>
          </a:xfrm>
          <a:prstGeom prst="rect">
            <a:avLst/>
          </a:prstGeom>
          <a:noFill/>
          <a:ln>
            <a:noFill/>
          </a:ln>
        </p:spPr>
        <p:txBody>
          <a:bodyPr spcFirstLastPara="1" wrap="square" lIns="91425" tIns="45700" rIns="91425" bIns="45700" anchor="t" anchorCtr="0">
            <a:noAutofit/>
          </a:bodyPr>
          <a:lstStyle/>
          <a:p>
            <a:pPr marL="742950" lvl="1" indent="-355600" algn="l" rtl="0">
              <a:lnSpc>
                <a:spcPct val="80000"/>
              </a:lnSpc>
              <a:spcBef>
                <a:spcPts val="480"/>
              </a:spcBef>
              <a:spcAft>
                <a:spcPts val="0"/>
              </a:spcAft>
              <a:buClr>
                <a:srgbClr val="FF5A33"/>
              </a:buClr>
              <a:buSzPts val="3500"/>
              <a:buFont typeface="Quattrocento Sans" panose="020B0502050000020003"/>
              <a:buChar char="❖"/>
            </a:pPr>
            <a:r>
              <a:rPr lang="en-US" sz="35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phân tích giá trị biên là trường hợp đặc biệt của phân vùng tương đương, nó bổ sung thêm cho phân vùng tương đương các trường hợp tại các giá trị biên mà phân vùng tương đương có thể bị xót. Nhưng ta chỉ sử dụng kỹ thuật phân tích giá trị biên khi vùng xem xét bao gồm các số hoặc dữ liệu tuần tự. Giá trị nhỏ nhất (min) và giá trị lớn nhất (max) trong các vùng chính là giá trị biên.</a:t>
            </a:r>
            <a:endParaRPr sz="254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g115e76f5ad1_0_59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282" name="Google Shape;282;g115e76f5ad1_0_591"/>
          <p:cNvSpPr txBox="1"/>
          <p:nvPr/>
        </p:nvSpPr>
        <p:spPr>
          <a:xfrm>
            <a:off x="617100" y="1574350"/>
            <a:ext cx="11574900" cy="51564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r>
              <a:rPr lang="en-US"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Cho 1 ô textbox nhập vào số tầng của 1 tòa nhà từ 0 - 10 tầng. Chúng ta thực hiện vẽ một đường có các biên giá trị. Từ hình ta nhận thấy kết quả</a:t>
            </a: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 name="Google Shape;283;g115e76f5ad1_0_591"/>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Ví dụ</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84" name="Google Shape;284;g115e76f5ad1_0_591"/>
          <p:cNvPicPr preferRelativeResize="0"/>
          <p:nvPr/>
        </p:nvPicPr>
        <p:blipFill>
          <a:blip r:embed="rId1"/>
          <a:stretch>
            <a:fillRect/>
          </a:stretch>
        </p:blipFill>
        <p:spPr>
          <a:xfrm>
            <a:off x="4397425" y="3428998"/>
            <a:ext cx="7184975" cy="25284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 calcmode="lin" valueType="num">
                                      <p:cBhvr additive="base">
                                        <p:cTn id="7" dur="1000"/>
                                        <p:tgtEl>
                                          <p:spTgt spid="28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g115e76f5ad1_0_60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pic>
        <p:nvPicPr>
          <p:cNvPr id="290" name="Google Shape;290;g115e76f5ad1_0_603"/>
          <p:cNvPicPr preferRelativeResize="0"/>
          <p:nvPr/>
        </p:nvPicPr>
        <p:blipFill>
          <a:blip r:embed="rId1"/>
          <a:stretch>
            <a:fillRect/>
          </a:stretch>
        </p:blipFill>
        <p:spPr>
          <a:xfrm>
            <a:off x="2928750" y="830899"/>
            <a:ext cx="6633250" cy="2334325"/>
          </a:xfrm>
          <a:prstGeom prst="rect">
            <a:avLst/>
          </a:prstGeom>
          <a:noFill/>
          <a:ln>
            <a:noFill/>
          </a:ln>
        </p:spPr>
      </p:pic>
      <p:sp>
        <p:nvSpPr>
          <p:cNvPr id="291" name="Google Shape;291;g115e76f5ad1_0_603"/>
          <p:cNvSpPr txBox="1"/>
          <p:nvPr/>
        </p:nvSpPr>
        <p:spPr>
          <a:xfrm>
            <a:off x="836800" y="3060100"/>
            <a:ext cx="11241900" cy="390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Case 1: Nhập giá trị là -1 =&gt; hiển thị lỗi</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0"/>
              </a:spcBef>
              <a:spcAft>
                <a:spcPts val="0"/>
              </a:spcAft>
              <a:buNone/>
            </a:pP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Case 2: Nhập giá trị là 0 =&gt; pass</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0"/>
              </a:spcBef>
              <a:spcAft>
                <a:spcPts val="0"/>
              </a:spcAft>
              <a:buNone/>
            </a:pP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Case 3: Nhập giá trị với 10 =&gt; pass</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0"/>
              </a:spcBef>
              <a:spcAft>
                <a:spcPts val="0"/>
              </a:spcAft>
              <a:buNone/>
            </a:pP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Case 4: Nhập giá trị với 11 =&gt; hiển thị lỗi</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0"/>
              </a:spcBef>
              <a:spcAft>
                <a:spcPts val="0"/>
              </a:spcAft>
              <a:buNone/>
            </a:pP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Case 5: Để trống không nhập gì hay nhập ký tự không phải dạng chữ =&gt; hiển thị lỗi</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0"/>
              </a:spcBef>
              <a:spcAft>
                <a:spcPts val="0"/>
              </a:spcAft>
              <a:buNone/>
            </a:pPr>
            <a:endParaRPr sz="2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g115e76f5ad1_0_61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297" name="Google Shape;297;g115e76f5ad1_0_611"/>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Thay vì phải test hết toàn bộ các giá trị trong từng vùng tương đương, kỹ thuật phân tích giá trị biên tập trung vào việc kiểm thử các giá trị biên của miền giá trị inputs để thiết kế test case do “lỗi thường tiềm ẩn tại các ngõ ngách và tập hợp tại biên”.</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Tiết kiệm thời gian thiết kế test case và thực hiện test.</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 name="Google Shape;298;g115e76f5ad1_0_611"/>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 Kỹ thuật phân tích giá trị biên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 calcmode="lin" valueType="num">
                                      <p:cBhvr additive="base">
                                        <p:cTn id="7" dur="1000"/>
                                        <p:tgtEl>
                                          <p:spTgt spid="29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7">
                                            <p:txEl>
                                              <p:pRg st="1" end="1"/>
                                            </p:txEl>
                                          </p:spTgt>
                                        </p:tgtEl>
                                        <p:attrNameLst>
                                          <p:attrName>style.visibility</p:attrName>
                                        </p:attrNameLst>
                                      </p:cBhvr>
                                      <p:to>
                                        <p:strVal val="visible"/>
                                      </p:to>
                                    </p:set>
                                    <p:anim calcmode="lin" valueType="num">
                                      <p:cBhvr additive="base">
                                        <p:cTn id="12" dur="1000"/>
                                        <p:tgtEl>
                                          <p:spTgt spid="297">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g115e76f5ad1_0_61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04" name="Google Shape;304;g115e76f5ad1_0_617"/>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Phương pháp này chỉ hiệu quả trong trường hợp các đối số đầu vào độc lập với nhau và mỗi đối số đều có một miền giá trị hữu hạn.</a:t>
            </a:r>
            <a:endParaRPr sz="274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 name="Google Shape;305;g115e76f5ad1_0_617"/>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 điểm Kỹ thuật phân tích giá trị biên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 calcmode="lin" valueType="num">
                                      <p:cBhvr additive="base">
                                        <p:cTn id="7" dur="1000"/>
                                        <p:tgtEl>
                                          <p:spTgt spid="30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g115e76f5ad1_0_62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11" name="Google Shape;311;g115e76f5ad1_0_625"/>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bảng quyết định</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 name="Google Shape;312;g115e76f5ad1_0_625"/>
          <p:cNvSpPr txBox="1"/>
          <p:nvPr/>
        </p:nvSpPr>
        <p:spPr>
          <a:xfrm>
            <a:off x="787675" y="1635775"/>
            <a:ext cx="10965300" cy="50403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bảng quyết định là một kỹ thuật tốt với các requirement có nhiều điều kiện đầu vào và các kết quả đầu ra tương ứng.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bảng quyết định là cách tốt nhất khi kết hợp các luật nghiệp vụ mà hệ thống phải thực hiện.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bảng quyết định cũng giúp giảm thiểu test case chạy nhưng cũng đủ để bao phủ được các trường hợp test tránh dư thừa test case.</a:t>
            </a:r>
            <a:endParaRPr sz="264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g115e76f5ad1_0_63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18" name="Google Shape;318;g115e76f5ad1_0_633"/>
          <p:cNvSpPr txBox="1"/>
          <p:nvPr/>
        </p:nvSpPr>
        <p:spPr>
          <a:xfrm>
            <a:off x="617100" y="1574350"/>
            <a:ext cx="6471600" cy="18276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r>
              <a:rPr lang="en-US" sz="37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Một giao diện màn hình Đăng nhập và thực hiện viết testcase dựa trên bảng quyết định</a:t>
            </a:r>
            <a:endParaRPr sz="37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Clr>
                <a:schemeClr val="dk1"/>
              </a:buClr>
              <a:buSzPts val="1100"/>
              <a:buFont typeface="Arial" panose="020B0604020202020204"/>
              <a:buNone/>
            </a:pPr>
            <a:r>
              <a:rPr lang="en-US" sz="37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Mô tả yêu cầu:</a:t>
            </a:r>
            <a:endParaRPr sz="37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 name="Google Shape;319;g115e76f5ad1_0_633"/>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Ví dụ</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20" name="Google Shape;320;g115e76f5ad1_0_633"/>
          <p:cNvPicPr preferRelativeResize="0"/>
          <p:nvPr/>
        </p:nvPicPr>
        <p:blipFill>
          <a:blip r:embed="rId1"/>
          <a:stretch>
            <a:fillRect/>
          </a:stretch>
        </p:blipFill>
        <p:spPr>
          <a:xfrm>
            <a:off x="7088750" y="1737538"/>
            <a:ext cx="4781550" cy="2124075"/>
          </a:xfrm>
          <a:prstGeom prst="rect">
            <a:avLst/>
          </a:prstGeom>
          <a:noFill/>
          <a:ln>
            <a:noFill/>
          </a:ln>
        </p:spPr>
      </p:pic>
      <p:sp>
        <p:nvSpPr>
          <p:cNvPr id="321" name="Google Shape;321;g115e76f5ad1_0_633"/>
          <p:cNvSpPr txBox="1"/>
          <p:nvPr/>
        </p:nvSpPr>
        <p:spPr>
          <a:xfrm>
            <a:off x="471300" y="4268825"/>
            <a:ext cx="11720700" cy="2589300"/>
          </a:xfrm>
          <a:prstGeom prst="rect">
            <a:avLst/>
          </a:prstGeom>
          <a:noFill/>
          <a:ln>
            <a:noFill/>
          </a:ln>
        </p:spPr>
        <p:txBody>
          <a:bodyPr spcFirstLastPara="1" wrap="square" lIns="91425" tIns="45700" rIns="91425" bIns="45700" anchor="t" anchorCtr="0">
            <a:noAutofit/>
          </a:bodyPr>
          <a:lstStyle/>
          <a:p>
            <a:pPr marL="457200" lvl="0" indent="-469900" algn="l" rtl="0">
              <a:spcBef>
                <a:spcPts val="480"/>
              </a:spcBef>
              <a:spcAft>
                <a:spcPts val="0"/>
              </a:spcAft>
              <a:buClr>
                <a:srgbClr val="FF5A33"/>
              </a:buClr>
              <a:buSzPts val="3800"/>
              <a:buFont typeface="Quattrocento Sans" panose="020B0502050000020003"/>
              <a:buChar char="●"/>
            </a:pPr>
            <a:r>
              <a:rPr lang="en-US" sz="38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Nếu user nhập tên đăng nhập và mật khẩu chính xác, user sẽ được chuyển hướng đến trang chủ.</a:t>
            </a:r>
            <a:endParaRPr sz="38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457200" lvl="0" indent="-469900" algn="l" rtl="0">
              <a:spcBef>
                <a:spcPts val="0"/>
              </a:spcBef>
              <a:spcAft>
                <a:spcPts val="0"/>
              </a:spcAft>
              <a:buClr>
                <a:srgbClr val="FF5A33"/>
              </a:buClr>
              <a:buSzPts val="3800"/>
              <a:buFont typeface="Quattrocento Sans" panose="020B0502050000020003"/>
              <a:buChar char="●"/>
            </a:pPr>
            <a:r>
              <a:rPr lang="en-US" sz="38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Nếu user nhập tên đăng nhập hoặc mật khẩu sai thì sẽ có hiển thị thông báo đăng nhập không thành công.</a:t>
            </a:r>
            <a:endParaRPr sz="38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Google Shape;326;g115e76f5ad1_0_68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27" name="Google Shape;327;g115e76f5ad1_0_688"/>
          <p:cNvSpPr txBox="1"/>
          <p:nvPr/>
        </p:nvSpPr>
        <p:spPr>
          <a:xfrm>
            <a:off x="613350" y="1043425"/>
            <a:ext cx="11256900" cy="25572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endParaRPr sz="38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28" name="Google Shape;328;g115e76f5ad1_0_688"/>
          <p:cNvPicPr preferRelativeResize="0"/>
          <p:nvPr/>
        </p:nvPicPr>
        <p:blipFill>
          <a:blip r:embed="rId1"/>
          <a:stretch>
            <a:fillRect/>
          </a:stretch>
        </p:blipFill>
        <p:spPr>
          <a:xfrm>
            <a:off x="492925" y="919075"/>
            <a:ext cx="7179476" cy="1952200"/>
          </a:xfrm>
          <a:prstGeom prst="rect">
            <a:avLst/>
          </a:prstGeom>
          <a:noFill/>
          <a:ln>
            <a:noFill/>
          </a:ln>
        </p:spPr>
      </p:pic>
      <p:sp>
        <p:nvSpPr>
          <p:cNvPr id="329" name="Google Shape;329;g115e76f5ad1_0_688"/>
          <p:cNvSpPr txBox="1"/>
          <p:nvPr/>
        </p:nvSpPr>
        <p:spPr>
          <a:xfrm>
            <a:off x="7776750" y="919075"/>
            <a:ext cx="4093500" cy="21090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r>
              <a:rPr lang="en-US" sz="2800" b="1">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Chú thích</a:t>
            </a:r>
            <a:r>
              <a:rPr lang="en-US" sz="28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a:t>
            </a:r>
            <a:endParaRPr sz="28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r>
              <a:rPr lang="en-US" sz="15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 : Nội dung nhập đúng.</a:t>
            </a:r>
            <a:endParaRPr sz="15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r>
              <a:rPr lang="en-US" sz="15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F: Nội dung nhập sai.</a:t>
            </a:r>
            <a:endParaRPr sz="15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r>
              <a:rPr lang="en-US" sz="15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E: Thông báo thực hiện không thành công được hiển thị.</a:t>
            </a:r>
            <a:endParaRPr sz="15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r>
              <a:rPr lang="en-US" sz="15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H: Thực hiện thành công. Được chuyển đến màn hình trang chủ.</a:t>
            </a:r>
            <a:endParaRPr sz="15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endParaRPr sz="38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 name="Google Shape;330;g115e76f5ad1_0_688"/>
          <p:cNvSpPr txBox="1"/>
          <p:nvPr/>
        </p:nvSpPr>
        <p:spPr>
          <a:xfrm>
            <a:off x="492925" y="3028200"/>
            <a:ext cx="11830200" cy="37011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r>
              <a:rPr lang="en-US" sz="2900" b="1">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Test case 1</a:t>
            </a:r>
            <a:r>
              <a:rPr lang="en-US" sz="29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 Tên đăng nhập + mật khẩu sai = Thông báo thực hiện không thành công được hiển thị.</a:t>
            </a:r>
            <a:endParaRPr sz="29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r>
              <a:rPr lang="en-US" sz="2900" b="1">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Test case 2</a:t>
            </a:r>
            <a:r>
              <a:rPr lang="en-US" sz="29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 Tên đăng nhập đúng + mật khẩu sai = Thông báo thực hiện không thành công được hiển thị.</a:t>
            </a:r>
            <a:endParaRPr sz="29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r>
              <a:rPr lang="en-US" sz="2900" b="1">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Test case 3</a:t>
            </a:r>
            <a:r>
              <a:rPr lang="en-US" sz="29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 Tên đăng nhập sai + mật khẩu đúng = Thông báo thực hiện không thành công được hiển thị.</a:t>
            </a:r>
            <a:endParaRPr sz="29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r>
              <a:rPr lang="en-US" sz="2900" b="1">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Test case 4</a:t>
            </a:r>
            <a:r>
              <a:rPr lang="en-US" sz="29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 Tên đăng nhập + mật khẩu đúng = Thực hiện thành công. Được chuyển đến màn hình trang chủ.</a:t>
            </a:r>
            <a:endParaRPr sz="29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endParaRPr sz="2900" b="1">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34" name="Shape 334"/>
        <p:cNvGrpSpPr/>
        <p:nvPr/>
      </p:nvGrpSpPr>
      <p:grpSpPr>
        <a:xfrm>
          <a:off x="0" y="0"/>
          <a:ext cx="0" cy="0"/>
          <a:chOff x="0" y="0"/>
          <a:chExt cx="0" cy="0"/>
        </a:xfrm>
      </p:grpSpPr>
      <p:sp>
        <p:nvSpPr>
          <p:cNvPr id="335" name="Google Shape;335;g115e76f5ad1_0_64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36" name="Google Shape;336;g115e76f5ad1_0_641"/>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Mô tả các quy tắc nghiệp vụ phức tạp dưới dạng dễ đọc và dễ kiểm soát.</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Được dùng làm tài liệu khi làm việc với stakeholders - các bên liên quan và các thành viên non-technical trong team dự án vì bảng quyết định trình bày, minh họa các vấn đề dưới dạng bảng giúp cho mọi người dễ hiểu hơn.</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 name="Google Shape;337;g115e76f5ad1_0_641"/>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điểm Kỹ thuật bảng quyết định</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6">
                                            <p:txEl>
                                              <p:pRg st="0" end="0"/>
                                            </p:txEl>
                                          </p:spTgt>
                                        </p:tgtEl>
                                        <p:attrNameLst>
                                          <p:attrName>style.visibility</p:attrName>
                                        </p:attrNameLst>
                                      </p:cBhvr>
                                      <p:to>
                                        <p:strVal val="visible"/>
                                      </p:to>
                                    </p:set>
                                    <p:anim calcmode="lin" valueType="num">
                                      <p:cBhvr additive="base">
                                        <p:cTn id="7" dur="1000"/>
                                        <p:tgtEl>
                                          <p:spTgt spid="33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6">
                                            <p:txEl>
                                              <p:pRg st="1" end="1"/>
                                            </p:txEl>
                                          </p:spTgt>
                                        </p:tgtEl>
                                        <p:attrNameLst>
                                          <p:attrName>style.visibility</p:attrName>
                                        </p:attrNameLst>
                                      </p:cBhvr>
                                      <p:to>
                                        <p:strVal val="visible"/>
                                      </p:to>
                                    </p:set>
                                    <p:anim calcmode="lin" valueType="num">
                                      <p:cBhvr additive="base">
                                        <p:cTn id="12" dur="1000"/>
                                        <p:tgtEl>
                                          <p:spTgt spid="336">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g115e76f5ad1_0_67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43" name="Google Shape;343;g115e76f5ad1_0_678"/>
          <p:cNvSpPr txBox="1"/>
          <p:nvPr/>
        </p:nvSpPr>
        <p:spPr>
          <a:xfrm>
            <a:off x="617100" y="987300"/>
            <a:ext cx="11470200" cy="58707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Dễ dàng xây dựng và chuyển đổi thành một bộ quy tắc. Có thể được sử dụng trong quá trình tạo và test các test case hoặc kiểm tra logic của hệ thống dựa vào knowledge-based của hệ thống.</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Dựa vào bảng quyết định có thể phát hiện ra một số test case mà khi xây dựng test case theo cách thông thường tester dễ bị thiếu.</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Xác định lượng test case tối thiểu với độ bao phủ tối đa.</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 calcmode="lin" valueType="num">
                                      <p:cBhvr additive="base">
                                        <p:cTn id="7" dur="1000"/>
                                        <p:tgtEl>
                                          <p:spTgt spid="34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3">
                                            <p:txEl>
                                              <p:pRg st="1" end="1"/>
                                            </p:txEl>
                                          </p:spTgt>
                                        </p:tgtEl>
                                        <p:attrNameLst>
                                          <p:attrName>style.visibility</p:attrName>
                                        </p:attrNameLst>
                                      </p:cBhvr>
                                      <p:to>
                                        <p:strVal val="visible"/>
                                      </p:to>
                                    </p:set>
                                    <p:anim calcmode="lin" valueType="num">
                                      <p:cBhvr additive="base">
                                        <p:cTn id="12" dur="1000"/>
                                        <p:tgtEl>
                                          <p:spTgt spid="34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43">
                                            <p:txEl>
                                              <p:pRg st="2" end="2"/>
                                            </p:txEl>
                                          </p:spTgt>
                                        </p:tgtEl>
                                        <p:attrNameLst>
                                          <p:attrName>style.visibility</p:attrName>
                                        </p:attrNameLst>
                                      </p:cBhvr>
                                      <p:to>
                                        <p:strVal val="visible"/>
                                      </p:to>
                                    </p:set>
                                    <p:anim calcmode="lin" valueType="num">
                                      <p:cBhvr additive="base">
                                        <p:cTn id="17" dur="1000"/>
                                        <p:tgtEl>
                                          <p:spTgt spid="34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g115e76f5ad1_0_10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Nội dung</a:t>
            </a:r>
            <a:endParaRPr lang="en-US"/>
          </a:p>
        </p:txBody>
      </p:sp>
      <p:pic>
        <p:nvPicPr>
          <p:cNvPr id="215" name="Google Shape;215;g115e76f5ad1_0_103" descr="D:\Pictures\PNG\present.png"/>
          <p:cNvPicPr preferRelativeResize="0"/>
          <p:nvPr/>
        </p:nvPicPr>
        <p:blipFill rotWithShape="1">
          <a:blip r:embed="rId1"/>
          <a:srcRect/>
          <a:stretch>
            <a:fillRect/>
          </a:stretch>
        </p:blipFill>
        <p:spPr>
          <a:xfrm flipH="1">
            <a:off x="9268820" y="1017269"/>
            <a:ext cx="2313580" cy="5356860"/>
          </a:xfrm>
          <a:prstGeom prst="rect">
            <a:avLst/>
          </a:prstGeom>
          <a:noFill/>
          <a:ln>
            <a:noFill/>
          </a:ln>
        </p:spPr>
      </p:pic>
      <p:sp>
        <p:nvSpPr>
          <p:cNvPr id="216" name="Google Shape;216;g115e76f5ad1_0_103"/>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7" name="Google Shape;217;g115e76f5ad1_0_103"/>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18" name="Google Shape;218;g115e76f5ad1_0_103"/>
          <p:cNvSpPr txBox="1"/>
          <p:nvPr/>
        </p:nvSpPr>
        <p:spPr>
          <a:xfrm>
            <a:off x="894600" y="2067600"/>
            <a:ext cx="8374200" cy="4257000"/>
          </a:xfrm>
          <a:prstGeom prst="rect">
            <a:avLst/>
          </a:prstGeom>
          <a:noFill/>
          <a:ln>
            <a:noFill/>
          </a:ln>
        </p:spPr>
        <p:txBody>
          <a:bodyPr spcFirstLastPara="1" wrap="square" lIns="91425" tIns="45700" rIns="91425" bIns="45700" anchor="t" anchorCtr="0">
            <a:noAutofit/>
          </a:bodyPr>
          <a:lstStyle/>
          <a:p>
            <a:pPr marL="457200" lvl="0" indent="-438150" algn="l" rtl="0">
              <a:lnSpc>
                <a:spcPct val="115000"/>
              </a:lnSpc>
              <a:spcBef>
                <a:spcPts val="0"/>
              </a:spcBef>
              <a:spcAft>
                <a:spcPts val="0"/>
              </a:spcAft>
              <a:buClr>
                <a:srgbClr val="333333"/>
              </a:buClr>
              <a:buSzPts val="33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Black-box Test Techniques - Kỹ thuật kiểm thử hộp đen</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phân vùng tương đương</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phân tích giá trị biên</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bảng quyết định</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38150" algn="l" rtl="0">
              <a:lnSpc>
                <a:spcPct val="115000"/>
              </a:lnSpc>
              <a:spcBef>
                <a:spcPts val="0"/>
              </a:spcBef>
              <a:spcAft>
                <a:spcPts val="0"/>
              </a:spcAft>
              <a:buClr>
                <a:srgbClr val="333333"/>
              </a:buClr>
              <a:buSzPts val="33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Experience base Techniques - Kỹ thuật kiểm thử dựa trên kinh nghiệm</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thăm dò</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đoán lỗi</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dựa trên danh mục kiểm tra</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 name="Google Shape;219;g115e76f5ad1_0_103"/>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g115e76f5ad1_0_64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49" name="Google Shape;349;g115e76f5ad1_0_647"/>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Khi số lượng input đầu vào tăng thì Decision table sẽ trở nên phức tạp hơn.</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Không có các bước chi tiết để thực hiện test.</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 name="Google Shape;350;g115e76f5ad1_0_647"/>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 điểm Kỹ thuật bảng quyết định</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 calcmode="lin" valueType="num">
                                      <p:cBhvr additive="base">
                                        <p:cTn id="7" dur="1000"/>
                                        <p:tgtEl>
                                          <p:spTgt spid="34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 calcmode="lin" valueType="num">
                                      <p:cBhvr additive="base">
                                        <p:cTn id="12" dur="1000"/>
                                        <p:tgtEl>
                                          <p:spTgt spid="34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sp>
        <p:nvSpPr>
          <p:cNvPr id="355" name="Google Shape;355;g117e7af2cce_0_3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56" name="Google Shape;356;g117e7af2cce_0_36"/>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chuyển đổi trạng thái</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 name="Google Shape;357;g117e7af2cce_0_36"/>
          <p:cNvSpPr txBox="1"/>
          <p:nvPr/>
        </p:nvSpPr>
        <p:spPr>
          <a:xfrm>
            <a:off x="787675" y="1635775"/>
            <a:ext cx="10965300" cy="5040300"/>
          </a:xfrm>
          <a:prstGeom prst="rect">
            <a:avLst/>
          </a:prstGeom>
          <a:noFill/>
          <a:ln>
            <a:noFill/>
          </a:ln>
        </p:spPr>
        <p:txBody>
          <a:bodyPr spcFirstLastPara="1" wrap="square" lIns="91425" tIns="45700" rIns="91425" bIns="45700" anchor="t" anchorCtr="0">
            <a:noAutofit/>
          </a:bodyPr>
          <a:lstStyle/>
          <a:p>
            <a:pPr marL="742950" lvl="1" indent="-342900" algn="l" rtl="0">
              <a:spcBef>
                <a:spcPts val="0"/>
              </a:spcBef>
              <a:spcAft>
                <a:spcPts val="0"/>
              </a:spcAft>
              <a:buClr>
                <a:srgbClr val="FF5A33"/>
              </a:buClr>
              <a:buSzPts val="3300"/>
              <a:buFont typeface="Quattrocento Sans" panose="020B0502050000020003"/>
              <a:buChar char="❖"/>
            </a:pPr>
            <a:r>
              <a:rPr lang="en-US" sz="3300">
                <a:latin typeface="Quattrocento Sans" panose="020B0502050000020003"/>
                <a:ea typeface="Quattrocento Sans" panose="020B0502050000020003"/>
                <a:cs typeface="Quattrocento Sans" panose="020B0502050000020003"/>
                <a:sym typeface="Quattrocento Sans" panose="020B0502050000020003"/>
              </a:rPr>
              <a:t>Kỹ thuật chuyển đổi trạng thái(State Transition testing) là một kỹ thuật kiểm tra Hộp đen, kỹ thuật này được sử dụng khi các tính năng của một hệ thống được biểu diễn dưới dạng các trạng thái chuyển đổi thành một hệ thống khác.</a:t>
            </a:r>
            <a:endParaRPr sz="3300">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g117e7af2cce_0_4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63" name="Google Shape;363;g117e7af2cce_0_45"/>
          <p:cNvSpPr txBox="1"/>
          <p:nvPr/>
        </p:nvSpPr>
        <p:spPr>
          <a:xfrm>
            <a:off x="617100" y="987300"/>
            <a:ext cx="11470200" cy="58707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Vì vậy, ở đây chúng ta thấy rằng một thực thể chuyển đổi từ Trạng thái 1 sang Trạng thái 2 do một số điều kiện đầu vào, dẫn đến một sự kiện và kết quả là hành động và cuối cùng đưa ra đầu ra.</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64" name="Google Shape;364;g117e7af2cce_0_45"/>
          <p:cNvPicPr preferRelativeResize="0"/>
          <p:nvPr/>
        </p:nvPicPr>
        <p:blipFill>
          <a:blip r:embed="rId1"/>
          <a:stretch>
            <a:fillRect/>
          </a:stretch>
        </p:blipFill>
        <p:spPr>
          <a:xfrm>
            <a:off x="7603825" y="3198100"/>
            <a:ext cx="4483475" cy="32993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anim calcmode="lin" valueType="num">
                                      <p:cBhvr additive="base">
                                        <p:cTn id="7" dur="1000"/>
                                        <p:tgtEl>
                                          <p:spTgt spid="36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g117e7af2cce_0_5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70" name="Google Shape;370;g117e7af2cce_0_56"/>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Ví dụ</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71" name="Google Shape;371;g117e7af2cce_0_56"/>
          <p:cNvPicPr preferRelativeResize="0"/>
          <p:nvPr/>
        </p:nvPicPr>
        <p:blipFill>
          <a:blip r:embed="rId1"/>
          <a:stretch>
            <a:fillRect/>
          </a:stretch>
        </p:blipFill>
        <p:spPr>
          <a:xfrm>
            <a:off x="5456360" y="3428950"/>
            <a:ext cx="6735640" cy="3429050"/>
          </a:xfrm>
          <a:prstGeom prst="rect">
            <a:avLst/>
          </a:prstGeom>
          <a:noFill/>
          <a:ln>
            <a:noFill/>
          </a:ln>
        </p:spPr>
      </p:pic>
      <p:sp>
        <p:nvSpPr>
          <p:cNvPr id="372" name="Google Shape;372;g117e7af2cce_0_56"/>
          <p:cNvSpPr txBox="1"/>
          <p:nvPr/>
        </p:nvSpPr>
        <p:spPr>
          <a:xfrm>
            <a:off x="617100" y="1574350"/>
            <a:ext cx="11043300" cy="18546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r>
              <a:rPr lang="en-US" sz="30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Một ví dụ về nhập mã PIN ở cây ATM. Nếu người dùng nhập mật khẩu không hợp lệ trong lần thử đầu tiên hoặc lần thứ hai, người dùng sẽ được yêu cầu nhập lại mật khẩu, nếu người dùng nhập mật khẩu không đúng lần thứ 3, tài khoản sẽ bị chặn.</a:t>
            </a:r>
            <a:endParaRPr sz="30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73" name="Google Shape;373;g117e7af2cce_0_56"/>
          <p:cNvPicPr preferRelativeResize="0"/>
          <p:nvPr/>
        </p:nvPicPr>
        <p:blipFill>
          <a:blip r:embed="rId2"/>
          <a:stretch>
            <a:fillRect/>
          </a:stretch>
        </p:blipFill>
        <p:spPr>
          <a:xfrm>
            <a:off x="617109" y="3428949"/>
            <a:ext cx="4268942" cy="3429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g117e7af2cce_0_7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79" name="Google Shape;379;g117e7af2cce_0_76"/>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lnSpcReduction="10000"/>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kiểm thử này sẽ cung cấp sự diễn tả bằng hình ảnh hoặc dạng bảng cách xử lý của hệ thống, điều này sẽ khiến tester bao quát và hiểu cách xử lý của hệ thống một cách hiệu quả.</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Các trạng thái không hợp lệ của hệ thống dễ dàng được bao phủ</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Bằng cách sử dụng kiểm thử này, tester có thể xác minh rằng tất cả các điều kiện được bao phủ và kết quả được ghi lại</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 name="Google Shape;380;g117e7af2cce_0_76"/>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 Kỹ thuật chuyển trạng thái</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9">
                                            <p:txEl>
                                              <p:pRg st="0" end="0"/>
                                            </p:txEl>
                                          </p:spTgt>
                                        </p:tgtEl>
                                        <p:attrNameLst>
                                          <p:attrName>style.visibility</p:attrName>
                                        </p:attrNameLst>
                                      </p:cBhvr>
                                      <p:to>
                                        <p:strVal val="visible"/>
                                      </p:to>
                                    </p:set>
                                    <p:anim calcmode="lin" valueType="num">
                                      <p:cBhvr additive="base">
                                        <p:cTn id="7" dur="1000"/>
                                        <p:tgtEl>
                                          <p:spTgt spid="37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9">
                                            <p:txEl>
                                              <p:pRg st="1" end="1"/>
                                            </p:txEl>
                                          </p:spTgt>
                                        </p:tgtEl>
                                        <p:attrNameLst>
                                          <p:attrName>style.visibility</p:attrName>
                                        </p:attrNameLst>
                                      </p:cBhvr>
                                      <p:to>
                                        <p:strVal val="visible"/>
                                      </p:to>
                                    </p:set>
                                    <p:anim calcmode="lin" valueType="num">
                                      <p:cBhvr additive="base">
                                        <p:cTn id="12" dur="1000"/>
                                        <p:tgtEl>
                                          <p:spTgt spid="37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9">
                                            <p:txEl>
                                              <p:pRg st="2" end="2"/>
                                            </p:txEl>
                                          </p:spTgt>
                                        </p:tgtEl>
                                        <p:attrNameLst>
                                          <p:attrName>style.visibility</p:attrName>
                                        </p:attrNameLst>
                                      </p:cBhvr>
                                      <p:to>
                                        <p:strVal val="visible"/>
                                      </p:to>
                                    </p:set>
                                    <p:anim calcmode="lin" valueType="num">
                                      <p:cBhvr additive="base">
                                        <p:cTn id="17" dur="1000"/>
                                        <p:tgtEl>
                                          <p:spTgt spid="379">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g117e7af2cce_0_8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386" name="Google Shape;386;g117e7af2cce_0_87"/>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Nhược điểm chính của kỹ thuật kiểm thử này là không thể sử dụng kỹ thuật này trong hệ thống không theo thứ tự tuần tự</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Chỉ phù hợp với hệ thống nhỏ, Không phù hợp với hệ thống lớn phức tạp</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 name="Google Shape;387;g117e7af2cce_0_87"/>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 điểm Kỹ thuật </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chuyển trạng thái</a:t>
            </a:r>
            <a:endParaRPr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anim calcmode="lin" valueType="num">
                                      <p:cBhvr additive="base">
                                        <p:cTn id="7" dur="1000"/>
                                        <p:tgtEl>
                                          <p:spTgt spid="38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86">
                                            <p:txEl>
                                              <p:pRg st="1" end="1"/>
                                            </p:txEl>
                                          </p:spTgt>
                                        </p:tgtEl>
                                        <p:attrNameLst>
                                          <p:attrName>style.visibility</p:attrName>
                                        </p:attrNameLst>
                                      </p:cBhvr>
                                      <p:to>
                                        <p:strVal val="visible"/>
                                      </p:to>
                                    </p:set>
                                    <p:anim calcmode="lin" valueType="num">
                                      <p:cBhvr additive="base">
                                        <p:cTn id="12" dur="1000"/>
                                        <p:tgtEl>
                                          <p:spTgt spid="386">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91" name="Shape 391"/>
        <p:cNvGrpSpPr/>
        <p:nvPr/>
      </p:nvGrpSpPr>
      <p:grpSpPr>
        <a:xfrm>
          <a:off x="0" y="0"/>
          <a:ext cx="0" cy="0"/>
          <a:chOff x="0" y="0"/>
          <a:chExt cx="0" cy="0"/>
        </a:xfrm>
      </p:grpSpPr>
      <p:sp>
        <p:nvSpPr>
          <p:cNvPr id="392" name="Google Shape;392;g115e76f5ad1_0_704"/>
          <p:cNvSpPr/>
          <p:nvPr/>
        </p:nvSpPr>
        <p:spPr>
          <a:xfrm>
            <a:off x="3471675" y="3049625"/>
            <a:ext cx="8034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panose="020B0604020202020204"/>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kỹ thuật dựa trên kinh nghiệm</a:t>
            </a:r>
            <a:endParaRPr sz="5400" b="1" i="0" u="none" strike="noStrike"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393" name="Google Shape;393;g115e76f5ad1_0_70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94" name="Google Shape;394;g115e76f5ad1_0_704"/>
          <p:cNvPicPr preferRelativeResize="0"/>
          <p:nvPr/>
        </p:nvPicPr>
        <p:blipFill rotWithShape="1">
          <a:blip r:embed="rId1"/>
          <a:srcRect/>
          <a:stretch>
            <a:fillRect/>
          </a:stretch>
        </p:blipFill>
        <p:spPr>
          <a:xfrm>
            <a:off x="1037870" y="1143000"/>
            <a:ext cx="2543400" cy="3782100"/>
          </a:xfrm>
          <a:prstGeom prst="ellipse">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98" name="Shape 398"/>
        <p:cNvGrpSpPr/>
        <p:nvPr/>
      </p:nvGrpSpPr>
      <p:grpSpPr>
        <a:xfrm>
          <a:off x="0" y="0"/>
          <a:ext cx="0" cy="0"/>
          <a:chOff x="0" y="0"/>
          <a:chExt cx="0" cy="0"/>
        </a:xfrm>
      </p:grpSpPr>
      <p:sp>
        <p:nvSpPr>
          <p:cNvPr id="399" name="Google Shape;399;g115e76f5ad1_0_85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00" name="Google Shape;400;g115e76f5ad1_0_855"/>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lnSpcReduction="10000"/>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dựa trên kinh nghiệm phụ thuộc vào hiểu biết và năng lực của tester. Những kiến thức, kinh nghiệm của tester sẽ là cơ sở để thiết kế test case. Do đó, chất lượng của các test case dựa trên kinh nghiệm sẽ hoàn toàn phụ thuộc vào tester.</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Nhóm kỹ thuật này được chia thành 3 loại:</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thăm dò</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phỏng đoán lỗi</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dựa trên danh mục kiểm tra</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 name="Google Shape;401;g115e76f5ad1_0_855"/>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dựa trên kinh nghiệm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0">
                                            <p:txEl>
                                              <p:pRg st="0" end="0"/>
                                            </p:txEl>
                                          </p:spTgt>
                                        </p:tgtEl>
                                        <p:attrNameLst>
                                          <p:attrName>style.visibility</p:attrName>
                                        </p:attrNameLst>
                                      </p:cBhvr>
                                      <p:to>
                                        <p:strVal val="visible"/>
                                      </p:to>
                                    </p:set>
                                    <p:anim calcmode="lin" valueType="num">
                                      <p:cBhvr additive="base">
                                        <p:cTn id="7" dur="1000"/>
                                        <p:tgtEl>
                                          <p:spTgt spid="40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00">
                                            <p:txEl>
                                              <p:pRg st="1" end="1"/>
                                            </p:txEl>
                                          </p:spTgt>
                                        </p:tgtEl>
                                        <p:attrNameLst>
                                          <p:attrName>style.visibility</p:attrName>
                                        </p:attrNameLst>
                                      </p:cBhvr>
                                      <p:to>
                                        <p:strVal val="visible"/>
                                      </p:to>
                                    </p:set>
                                    <p:anim calcmode="lin" valueType="num">
                                      <p:cBhvr additive="base">
                                        <p:cTn id="12" dur="1000"/>
                                        <p:tgtEl>
                                          <p:spTgt spid="40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00">
                                            <p:txEl>
                                              <p:pRg st="2" end="2"/>
                                            </p:txEl>
                                          </p:spTgt>
                                        </p:tgtEl>
                                        <p:attrNameLst>
                                          <p:attrName>style.visibility</p:attrName>
                                        </p:attrNameLst>
                                      </p:cBhvr>
                                      <p:to>
                                        <p:strVal val="visible"/>
                                      </p:to>
                                    </p:set>
                                    <p:anim calcmode="lin" valueType="num">
                                      <p:cBhvr additive="base">
                                        <p:cTn id="17" dur="1000"/>
                                        <p:tgtEl>
                                          <p:spTgt spid="400">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00">
                                            <p:txEl>
                                              <p:pRg st="3" end="3"/>
                                            </p:txEl>
                                          </p:spTgt>
                                        </p:tgtEl>
                                        <p:attrNameLst>
                                          <p:attrName>style.visibility</p:attrName>
                                        </p:attrNameLst>
                                      </p:cBhvr>
                                      <p:to>
                                        <p:strVal val="visible"/>
                                      </p:to>
                                    </p:set>
                                    <p:anim calcmode="lin" valueType="num">
                                      <p:cBhvr additive="base">
                                        <p:cTn id="22" dur="1000"/>
                                        <p:tgtEl>
                                          <p:spTgt spid="400">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00">
                                            <p:txEl>
                                              <p:pRg st="4" end="4"/>
                                            </p:txEl>
                                          </p:spTgt>
                                        </p:tgtEl>
                                        <p:attrNameLst>
                                          <p:attrName>style.visibility</p:attrName>
                                        </p:attrNameLst>
                                      </p:cBhvr>
                                      <p:to>
                                        <p:strVal val="visible"/>
                                      </p:to>
                                    </p:set>
                                    <p:anim calcmode="lin" valueType="num">
                                      <p:cBhvr additive="base">
                                        <p:cTn id="27" dur="1000"/>
                                        <p:tgtEl>
                                          <p:spTgt spid="400">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05" name="Shape 405"/>
        <p:cNvGrpSpPr/>
        <p:nvPr/>
      </p:nvGrpSpPr>
      <p:grpSpPr>
        <a:xfrm>
          <a:off x="0" y="0"/>
          <a:ext cx="0" cy="0"/>
          <a:chOff x="0" y="0"/>
          <a:chExt cx="0" cy="0"/>
        </a:xfrm>
      </p:grpSpPr>
      <p:sp>
        <p:nvSpPr>
          <p:cNvPr id="406" name="Google Shape;406;g115e76f5ad1_0_86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07" name="Google Shape;407;g115e76f5ad1_0_861"/>
          <p:cNvSpPr txBox="1"/>
          <p:nvPr/>
        </p:nvSpPr>
        <p:spPr>
          <a:xfrm>
            <a:off x="617100" y="1701675"/>
            <a:ext cx="8769300" cy="3901200"/>
          </a:xfrm>
          <a:prstGeom prst="rect">
            <a:avLst/>
          </a:prstGeom>
          <a:noFill/>
          <a:ln>
            <a:noFill/>
          </a:ln>
        </p:spPr>
        <p:txBody>
          <a:bodyPr spcFirstLastPara="1" wrap="square" lIns="91425" tIns="45700" rIns="91425" bIns="45700" anchor="t" anchorCtr="0">
            <a:normAutofit lnSpcReduction="10000"/>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Đây là kỹ thuật test không cần chuẩn bị hay theo một lịch trình cụ thể. Khi thực hiện exploratory testing, tester sẽ vừa phân tích phần mềm, vừa thiết kế và thực thi kiểm thử. Ngoài ra, việc lên kế hoạch và lưu kết quả cũng diễn ra linh động trong quá trình kiểm thử.</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 name="Google Shape;408;g115e76f5ad1_0_861"/>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thăm dò</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09" name="Google Shape;409;g115e76f5ad1_0_861"/>
          <p:cNvPicPr preferRelativeResize="0"/>
          <p:nvPr/>
        </p:nvPicPr>
        <p:blipFill>
          <a:blip r:embed="rId1"/>
          <a:stretch>
            <a:fillRect/>
          </a:stretch>
        </p:blipFill>
        <p:spPr>
          <a:xfrm>
            <a:off x="9386500" y="2000250"/>
            <a:ext cx="2705100" cy="2857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anim calcmode="lin" valueType="num">
                                      <p:cBhvr additive="base">
                                        <p:cTn id="7" dur="1000"/>
                                        <p:tgtEl>
                                          <p:spTgt spid="40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13" name="Shape 413"/>
        <p:cNvGrpSpPr/>
        <p:nvPr/>
      </p:nvGrpSpPr>
      <p:grpSpPr>
        <a:xfrm>
          <a:off x="0" y="0"/>
          <a:ext cx="0" cy="0"/>
          <a:chOff x="0" y="0"/>
          <a:chExt cx="0" cy="0"/>
        </a:xfrm>
      </p:grpSpPr>
      <p:sp>
        <p:nvSpPr>
          <p:cNvPr id="414" name="Google Shape;414;g115e76f5ad1_0_89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15" name="Google Shape;415;g115e76f5ad1_0_892"/>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Không phải là kiểm thử ngẫu nhiên nhưng nó là kiểm thử mang tính bộc phát với mục đích tìm được các lỗi</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Là một phương pháp tiếp cận. Những hành động bạn thực hiện tiếp theo được điều chỉnh bởi những gì bạn đang làm</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 name="Google Shape;416;g115e76f5ad1_0_892"/>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Đặc điểm kiểm thử thăm dò</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5">
                                            <p:txEl>
                                              <p:pRg st="0" end="0"/>
                                            </p:txEl>
                                          </p:spTgt>
                                        </p:tgtEl>
                                        <p:attrNameLst>
                                          <p:attrName>style.visibility</p:attrName>
                                        </p:attrNameLst>
                                      </p:cBhvr>
                                      <p:to>
                                        <p:strVal val="visible"/>
                                      </p:to>
                                    </p:set>
                                    <p:anim calcmode="lin" valueType="num">
                                      <p:cBhvr additive="base">
                                        <p:cTn id="7" dur="1000"/>
                                        <p:tgtEl>
                                          <p:spTgt spid="41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5">
                                            <p:txEl>
                                              <p:pRg st="1" end="1"/>
                                            </p:txEl>
                                          </p:spTgt>
                                        </p:tgtEl>
                                        <p:attrNameLst>
                                          <p:attrName>style.visibility</p:attrName>
                                        </p:attrNameLst>
                                      </p:cBhvr>
                                      <p:to>
                                        <p:strVal val="visible"/>
                                      </p:to>
                                    </p:set>
                                    <p:anim calcmode="lin" valueType="num">
                                      <p:cBhvr additive="base">
                                        <p:cTn id="12" dur="1000"/>
                                        <p:tgtEl>
                                          <p:spTgt spid="41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g115e76f5ad1_0_333"/>
          <p:cNvSpPr/>
          <p:nvPr/>
        </p:nvSpPr>
        <p:spPr>
          <a:xfrm>
            <a:off x="3471675" y="3049625"/>
            <a:ext cx="8034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panose="020B0604020202020204"/>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kỹ thuật kiểm thử hộp đen</a:t>
            </a:r>
            <a:endParaRPr sz="5400" b="1" i="0" u="none" strike="noStrike"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225" name="Google Shape;225;g115e76f5ad1_0_33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26" name="Google Shape;226;g115e76f5ad1_0_333"/>
          <p:cNvPicPr preferRelativeResize="0"/>
          <p:nvPr/>
        </p:nvPicPr>
        <p:blipFill rotWithShape="1">
          <a:blip r:embed="rId1"/>
          <a:srcRect/>
          <a:stretch>
            <a:fillRect/>
          </a:stretch>
        </p:blipFill>
        <p:spPr>
          <a:xfrm>
            <a:off x="1037870" y="1143000"/>
            <a:ext cx="2543400" cy="37821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20" name="Shape 420"/>
        <p:cNvGrpSpPr/>
        <p:nvPr/>
      </p:nvGrpSpPr>
      <p:grpSpPr>
        <a:xfrm>
          <a:off x="0" y="0"/>
          <a:ext cx="0" cy="0"/>
          <a:chOff x="0" y="0"/>
          <a:chExt cx="0" cy="0"/>
        </a:xfrm>
      </p:grpSpPr>
      <p:sp>
        <p:nvSpPr>
          <p:cNvPr id="421" name="Google Shape;421;g115e76f5ad1_0_86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22" name="Google Shape;422;g115e76f5ad1_0_868"/>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Nhóm kiểm thử là những người đã có kinh nghiệm.</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Việc kiểm thử lặp lại sớm là cần thiết</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Đó là những tính năng quan trọng, độ ưu tiên cao, nghiêm trọng.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Những người kiểm thử mới được join vào trong team dự án.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 name="Google Shape;423;g115e76f5ad1_0_868"/>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Khi nào nên</a:t>
            </a: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kiểm thử thăm dò ?</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2">
                                            <p:txEl>
                                              <p:pRg st="0" end="0"/>
                                            </p:txEl>
                                          </p:spTgt>
                                        </p:tgtEl>
                                        <p:attrNameLst>
                                          <p:attrName>style.visibility</p:attrName>
                                        </p:attrNameLst>
                                      </p:cBhvr>
                                      <p:to>
                                        <p:strVal val="visible"/>
                                      </p:to>
                                    </p:set>
                                    <p:anim calcmode="lin" valueType="num">
                                      <p:cBhvr additive="base">
                                        <p:cTn id="7" dur="1000"/>
                                        <p:tgtEl>
                                          <p:spTgt spid="42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2">
                                            <p:txEl>
                                              <p:pRg st="1" end="1"/>
                                            </p:txEl>
                                          </p:spTgt>
                                        </p:tgtEl>
                                        <p:attrNameLst>
                                          <p:attrName>style.visibility</p:attrName>
                                        </p:attrNameLst>
                                      </p:cBhvr>
                                      <p:to>
                                        <p:strVal val="visible"/>
                                      </p:to>
                                    </p:set>
                                    <p:anim calcmode="lin" valueType="num">
                                      <p:cBhvr additive="base">
                                        <p:cTn id="12" dur="1000"/>
                                        <p:tgtEl>
                                          <p:spTgt spid="42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22">
                                            <p:txEl>
                                              <p:pRg st="2" end="2"/>
                                            </p:txEl>
                                          </p:spTgt>
                                        </p:tgtEl>
                                        <p:attrNameLst>
                                          <p:attrName>style.visibility</p:attrName>
                                        </p:attrNameLst>
                                      </p:cBhvr>
                                      <p:to>
                                        <p:strVal val="visible"/>
                                      </p:to>
                                    </p:set>
                                    <p:anim calcmode="lin" valueType="num">
                                      <p:cBhvr additive="base">
                                        <p:cTn id="17" dur="1000"/>
                                        <p:tgtEl>
                                          <p:spTgt spid="422">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22">
                                            <p:txEl>
                                              <p:pRg st="3" end="3"/>
                                            </p:txEl>
                                          </p:spTgt>
                                        </p:tgtEl>
                                        <p:attrNameLst>
                                          <p:attrName>style.visibility</p:attrName>
                                        </p:attrNameLst>
                                      </p:cBhvr>
                                      <p:to>
                                        <p:strVal val="visible"/>
                                      </p:to>
                                    </p:set>
                                    <p:anim calcmode="lin" valueType="num">
                                      <p:cBhvr additive="base">
                                        <p:cTn id="22" dur="1000"/>
                                        <p:tgtEl>
                                          <p:spTgt spid="422">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27" name="Shape 427"/>
        <p:cNvGrpSpPr/>
        <p:nvPr/>
      </p:nvGrpSpPr>
      <p:grpSpPr>
        <a:xfrm>
          <a:off x="0" y="0"/>
          <a:ext cx="0" cy="0"/>
          <a:chOff x="0" y="0"/>
          <a:chExt cx="0" cy="0"/>
        </a:xfrm>
      </p:grpSpPr>
      <p:sp>
        <p:nvSpPr>
          <p:cNvPr id="428" name="Google Shape;428;g115e76f5ad1_0_87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29" name="Google Shape;429;g115e76f5ad1_0_877"/>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Hữu ích khi tài liệu yêu cầu không đầy đủ hoặc có phần nào đó không đầy đủ</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liên quan đến quy trình điều tra giúp tìm kiếm nhiều lỗi hơn so với kiểm thử thông thường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Giúp mở rộng tưởng tượng của người kiểm thử bởi việc thực hiện nhiều hơn các testcase, nâng cao hiệu suất của người kiểm thử</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 name="Google Shape;430;g115e76f5ad1_0_877"/>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Ưu</a:t>
            </a: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điểm kiểm thử thăm dò</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9">
                                            <p:txEl>
                                              <p:pRg st="0" end="0"/>
                                            </p:txEl>
                                          </p:spTgt>
                                        </p:tgtEl>
                                        <p:attrNameLst>
                                          <p:attrName>style.visibility</p:attrName>
                                        </p:attrNameLst>
                                      </p:cBhvr>
                                      <p:to>
                                        <p:strVal val="visible"/>
                                      </p:to>
                                    </p:set>
                                    <p:anim calcmode="lin" valueType="num">
                                      <p:cBhvr additive="base">
                                        <p:cTn id="7" dur="1000"/>
                                        <p:tgtEl>
                                          <p:spTgt spid="42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9">
                                            <p:txEl>
                                              <p:pRg st="1" end="1"/>
                                            </p:txEl>
                                          </p:spTgt>
                                        </p:tgtEl>
                                        <p:attrNameLst>
                                          <p:attrName>style.visibility</p:attrName>
                                        </p:attrNameLst>
                                      </p:cBhvr>
                                      <p:to>
                                        <p:strVal val="visible"/>
                                      </p:to>
                                    </p:set>
                                    <p:anim calcmode="lin" valueType="num">
                                      <p:cBhvr additive="base">
                                        <p:cTn id="12" dur="1000"/>
                                        <p:tgtEl>
                                          <p:spTgt spid="42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29">
                                            <p:txEl>
                                              <p:pRg st="2" end="2"/>
                                            </p:txEl>
                                          </p:spTgt>
                                        </p:tgtEl>
                                        <p:attrNameLst>
                                          <p:attrName>style.visibility</p:attrName>
                                        </p:attrNameLst>
                                      </p:cBhvr>
                                      <p:to>
                                        <p:strVal val="visible"/>
                                      </p:to>
                                    </p:set>
                                    <p:anim calcmode="lin" valueType="num">
                                      <p:cBhvr additive="base">
                                        <p:cTn id="17" dur="1000"/>
                                        <p:tgtEl>
                                          <p:spTgt spid="429">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34" name="Shape 434"/>
        <p:cNvGrpSpPr/>
        <p:nvPr/>
      </p:nvGrpSpPr>
      <p:grpSpPr>
        <a:xfrm>
          <a:off x="0" y="0"/>
          <a:ext cx="0" cy="0"/>
          <a:chOff x="0" y="0"/>
          <a:chExt cx="0" cy="0"/>
        </a:xfrm>
      </p:grpSpPr>
      <p:sp>
        <p:nvSpPr>
          <p:cNvPr id="435" name="Google Shape;435;g115e76f5ad1_0_88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36" name="Google Shape;436;g115e76f5ad1_0_883"/>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Hoàn toàn phụ thuộc vào kĩ năng của người kiểm thử</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Bị giới hạn bởi kiến thức trong phạm vi đó của người kiểm thử</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Không phù hợp khi thời gian test dài</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 name="Google Shape;437;g115e76f5ad1_0_883"/>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Nhược </a:t>
            </a: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điểm kiểm thử thăm dò</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6">
                                            <p:txEl>
                                              <p:pRg st="0" end="0"/>
                                            </p:txEl>
                                          </p:spTgt>
                                        </p:tgtEl>
                                        <p:attrNameLst>
                                          <p:attrName>style.visibility</p:attrName>
                                        </p:attrNameLst>
                                      </p:cBhvr>
                                      <p:to>
                                        <p:strVal val="visible"/>
                                      </p:to>
                                    </p:set>
                                    <p:anim calcmode="lin" valueType="num">
                                      <p:cBhvr additive="base">
                                        <p:cTn id="7" dur="1000"/>
                                        <p:tgtEl>
                                          <p:spTgt spid="43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6">
                                            <p:txEl>
                                              <p:pRg st="1" end="1"/>
                                            </p:txEl>
                                          </p:spTgt>
                                        </p:tgtEl>
                                        <p:attrNameLst>
                                          <p:attrName>style.visibility</p:attrName>
                                        </p:attrNameLst>
                                      </p:cBhvr>
                                      <p:to>
                                        <p:strVal val="visible"/>
                                      </p:to>
                                    </p:set>
                                    <p:anim calcmode="lin" valueType="num">
                                      <p:cBhvr additive="base">
                                        <p:cTn id="12" dur="1000"/>
                                        <p:tgtEl>
                                          <p:spTgt spid="436">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6">
                                            <p:txEl>
                                              <p:pRg st="2" end="2"/>
                                            </p:txEl>
                                          </p:spTgt>
                                        </p:tgtEl>
                                        <p:attrNameLst>
                                          <p:attrName>style.visibility</p:attrName>
                                        </p:attrNameLst>
                                      </p:cBhvr>
                                      <p:to>
                                        <p:strVal val="visible"/>
                                      </p:to>
                                    </p:set>
                                    <p:anim calcmode="lin" valueType="num">
                                      <p:cBhvr additive="base">
                                        <p:cTn id="17" dur="1000"/>
                                        <p:tgtEl>
                                          <p:spTgt spid="436">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41" name="Shape 441"/>
        <p:cNvGrpSpPr/>
        <p:nvPr/>
      </p:nvGrpSpPr>
      <p:grpSpPr>
        <a:xfrm>
          <a:off x="0" y="0"/>
          <a:ext cx="0" cy="0"/>
          <a:chOff x="0" y="0"/>
          <a:chExt cx="0" cy="0"/>
        </a:xfrm>
      </p:grpSpPr>
      <p:sp>
        <p:nvSpPr>
          <p:cNvPr id="442" name="Google Shape;442;g115e76f5ad1_0_89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43" name="Google Shape;443;g115e76f5ad1_0_899"/>
          <p:cNvSpPr txBox="1"/>
          <p:nvPr/>
        </p:nvSpPr>
        <p:spPr>
          <a:xfrm>
            <a:off x="398825" y="1610250"/>
            <a:ext cx="7987200" cy="51564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Đoán lỗi (Error Guessing) là một kỹ thuật kiểm thử phần mềm, về cơ bản, đây là một kỹ thuật kiểm thử dựa trên kinh nghiệm để đưa ra một phỏng đoán có chứng cứ về các lỗi có thể xảy ra của phần mềm. Kỹ thuật này nhất thiết đòi hỏi tester có năng khiếu và kinh nghiệm.</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 name="Google Shape;444;g115e76f5ad1_0_899"/>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phỏng đoán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45" name="Google Shape;445;g115e76f5ad1_0_899"/>
          <p:cNvPicPr preferRelativeResize="0"/>
          <p:nvPr/>
        </p:nvPicPr>
        <p:blipFill>
          <a:blip r:embed="rId1"/>
          <a:stretch>
            <a:fillRect/>
          </a:stretch>
        </p:blipFill>
        <p:spPr>
          <a:xfrm>
            <a:off x="8258675" y="1912550"/>
            <a:ext cx="3810000" cy="2857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3">
                                            <p:txEl>
                                              <p:pRg st="0" end="0"/>
                                            </p:txEl>
                                          </p:spTgt>
                                        </p:tgtEl>
                                        <p:attrNameLst>
                                          <p:attrName>style.visibility</p:attrName>
                                        </p:attrNameLst>
                                      </p:cBhvr>
                                      <p:to>
                                        <p:strVal val="visible"/>
                                      </p:to>
                                    </p:set>
                                    <p:anim calcmode="lin" valueType="num">
                                      <p:cBhvr additive="base">
                                        <p:cTn id="7" dur="1000"/>
                                        <p:tgtEl>
                                          <p:spTgt spid="44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g115e76f5ad1_0_92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51" name="Google Shape;451;g115e76f5ad1_0_929"/>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Bài học rút ra từ các lần kiểm thử phần mềm trước, các lỗi thường gặp,...</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Trực giác kiểm thử</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Có kiến thức liên quan, hiểu rõ về hệ thống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Tập trung test theo từng phần, từng chức năng sẽ giúp tester chú trọng và lý giải những vấn đề xảy ra ở vùng nào.</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 name="Google Shape;452;g115e76f5ad1_0_929"/>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Đặc điểm kiểm thử phỏng đoán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1">
                                            <p:txEl>
                                              <p:pRg st="0" end="0"/>
                                            </p:txEl>
                                          </p:spTgt>
                                        </p:tgtEl>
                                        <p:attrNameLst>
                                          <p:attrName>style.visibility</p:attrName>
                                        </p:attrNameLst>
                                      </p:cBhvr>
                                      <p:to>
                                        <p:strVal val="visible"/>
                                      </p:to>
                                    </p:set>
                                    <p:anim calcmode="lin" valueType="num">
                                      <p:cBhvr additive="base">
                                        <p:cTn id="7" dur="1000"/>
                                        <p:tgtEl>
                                          <p:spTgt spid="45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1">
                                            <p:txEl>
                                              <p:pRg st="1" end="1"/>
                                            </p:txEl>
                                          </p:spTgt>
                                        </p:tgtEl>
                                        <p:attrNameLst>
                                          <p:attrName>style.visibility</p:attrName>
                                        </p:attrNameLst>
                                      </p:cBhvr>
                                      <p:to>
                                        <p:strVal val="visible"/>
                                      </p:to>
                                    </p:set>
                                    <p:anim calcmode="lin" valueType="num">
                                      <p:cBhvr additive="base">
                                        <p:cTn id="12" dur="1000"/>
                                        <p:tgtEl>
                                          <p:spTgt spid="45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1">
                                            <p:txEl>
                                              <p:pRg st="2" end="2"/>
                                            </p:txEl>
                                          </p:spTgt>
                                        </p:tgtEl>
                                        <p:attrNameLst>
                                          <p:attrName>style.visibility</p:attrName>
                                        </p:attrNameLst>
                                      </p:cBhvr>
                                      <p:to>
                                        <p:strVal val="visible"/>
                                      </p:to>
                                    </p:set>
                                    <p:anim calcmode="lin" valueType="num">
                                      <p:cBhvr additive="base">
                                        <p:cTn id="17" dur="1000"/>
                                        <p:tgtEl>
                                          <p:spTgt spid="451">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1">
                                            <p:txEl>
                                              <p:pRg st="3" end="3"/>
                                            </p:txEl>
                                          </p:spTgt>
                                        </p:tgtEl>
                                        <p:attrNameLst>
                                          <p:attrName>style.visibility</p:attrName>
                                        </p:attrNameLst>
                                      </p:cBhvr>
                                      <p:to>
                                        <p:strVal val="visible"/>
                                      </p:to>
                                    </p:set>
                                    <p:anim calcmode="lin" valueType="num">
                                      <p:cBhvr additive="base">
                                        <p:cTn id="22" dur="1000"/>
                                        <p:tgtEl>
                                          <p:spTgt spid="451">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56" name="Shape 456"/>
        <p:cNvGrpSpPr/>
        <p:nvPr/>
      </p:nvGrpSpPr>
      <p:grpSpPr>
        <a:xfrm>
          <a:off x="0" y="0"/>
          <a:ext cx="0" cy="0"/>
          <a:chOff x="0" y="0"/>
          <a:chExt cx="0" cy="0"/>
        </a:xfrm>
      </p:grpSpPr>
      <p:sp>
        <p:nvSpPr>
          <p:cNvPr id="457" name="Google Shape;457;g115e76f5ad1_0_92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58" name="Google Shape;458;g115e76f5ad1_0_922"/>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này có thể được sử dụng ở bất kỳ cấp độ kiểm thử nào, được vận dụng khi thiết kế test case, trong suốt quá trình thực hiện kiểm thử khi hầu hết kỹ thuật kiểm thử chính thức đã được áp dụng.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 name="Google Shape;459;g115e76f5ad1_0_922"/>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Khi nào nên kiểm thử phỏng đoán ?</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anim calcmode="lin" valueType="num">
                                      <p:cBhvr additive="base">
                                        <p:cTn id="7" dur="1000"/>
                                        <p:tgtEl>
                                          <p:spTgt spid="45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63" name="Shape 463"/>
        <p:cNvGrpSpPr/>
        <p:nvPr/>
      </p:nvGrpSpPr>
      <p:grpSpPr>
        <a:xfrm>
          <a:off x="0" y="0"/>
          <a:ext cx="0" cy="0"/>
          <a:chOff x="0" y="0"/>
          <a:chExt cx="0" cy="0"/>
        </a:xfrm>
      </p:grpSpPr>
      <p:sp>
        <p:nvSpPr>
          <p:cNvPr id="464" name="Google Shape;464;g115e76f5ad1_0_90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65" name="Google Shape;465;g115e76f5ad1_0_908"/>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lnSpcReduction="10000"/>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Error Guessing đã chứng minh được hiệu quả khi sử dụng kết hợp với các kỹ thuật kiểm thử phần mềm chính thức khác.</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này giúp phát hiện ra những lỗi không mô tả trong tài liệu spec, hay các kỹ thuật kiểm thử chính thức sẽ không thấy được. Do đó, tester có kinh nghiệm tiết kiệm rất nhiều thời gian và công sức.</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Rất hữu ích để đoán các vùng có vấn đề của phần mềm.</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 name="Google Shape;466;g115e76f5ad1_0_908"/>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Ưu điểm kiểm thử phỏng đoán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5">
                                            <p:txEl>
                                              <p:pRg st="0" end="0"/>
                                            </p:txEl>
                                          </p:spTgt>
                                        </p:tgtEl>
                                        <p:attrNameLst>
                                          <p:attrName>style.visibility</p:attrName>
                                        </p:attrNameLst>
                                      </p:cBhvr>
                                      <p:to>
                                        <p:strVal val="visible"/>
                                      </p:to>
                                    </p:set>
                                    <p:anim calcmode="lin" valueType="num">
                                      <p:cBhvr additive="base">
                                        <p:cTn id="7" dur="1000"/>
                                        <p:tgtEl>
                                          <p:spTgt spid="46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65">
                                            <p:txEl>
                                              <p:pRg st="1" end="1"/>
                                            </p:txEl>
                                          </p:spTgt>
                                        </p:tgtEl>
                                        <p:attrNameLst>
                                          <p:attrName>style.visibility</p:attrName>
                                        </p:attrNameLst>
                                      </p:cBhvr>
                                      <p:to>
                                        <p:strVal val="visible"/>
                                      </p:to>
                                    </p:set>
                                    <p:anim calcmode="lin" valueType="num">
                                      <p:cBhvr additive="base">
                                        <p:cTn id="12" dur="1000"/>
                                        <p:tgtEl>
                                          <p:spTgt spid="46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65">
                                            <p:txEl>
                                              <p:pRg st="2" end="2"/>
                                            </p:txEl>
                                          </p:spTgt>
                                        </p:tgtEl>
                                        <p:attrNameLst>
                                          <p:attrName>style.visibility</p:attrName>
                                        </p:attrNameLst>
                                      </p:cBhvr>
                                      <p:to>
                                        <p:strVal val="visible"/>
                                      </p:to>
                                    </p:set>
                                    <p:anim calcmode="lin" valueType="num">
                                      <p:cBhvr additive="base">
                                        <p:cTn id="17" dur="1000"/>
                                        <p:tgtEl>
                                          <p:spTgt spid="46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g115e76f5ad1_0_91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72" name="Google Shape;472;g115e76f5ad1_0_914"/>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Những tester có kinh nghiệm mới có thể thực hiện kỹ thuật kiểm thử này. Bạn có thể làm được điều đó bằng cách làm mới.</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Đôi khi quá lan man trong đoán lỗi dẫn tới mất nhiều thời gian thiết kết testcase và thực hiện test nhưng không thấy bug, chưa đạt hiệu quả cao.</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 name="Google Shape;473;g115e76f5ad1_0_914"/>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Nhược điểm kiểm thử phỏng đoán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anim calcmode="lin" valueType="num">
                                      <p:cBhvr additive="base">
                                        <p:cTn id="7" dur="1000"/>
                                        <p:tgtEl>
                                          <p:spTgt spid="47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72">
                                            <p:txEl>
                                              <p:pRg st="1" end="1"/>
                                            </p:txEl>
                                          </p:spTgt>
                                        </p:tgtEl>
                                        <p:attrNameLst>
                                          <p:attrName>style.visibility</p:attrName>
                                        </p:attrNameLst>
                                      </p:cBhvr>
                                      <p:to>
                                        <p:strVal val="visible"/>
                                      </p:to>
                                    </p:set>
                                    <p:anim calcmode="lin" valueType="num">
                                      <p:cBhvr additive="base">
                                        <p:cTn id="12" dur="1000"/>
                                        <p:tgtEl>
                                          <p:spTgt spid="47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77" name="Shape 477"/>
        <p:cNvGrpSpPr/>
        <p:nvPr/>
      </p:nvGrpSpPr>
      <p:grpSpPr>
        <a:xfrm>
          <a:off x="0" y="0"/>
          <a:ext cx="0" cy="0"/>
          <a:chOff x="0" y="0"/>
          <a:chExt cx="0" cy="0"/>
        </a:xfrm>
      </p:grpSpPr>
      <p:sp>
        <p:nvSpPr>
          <p:cNvPr id="478" name="Google Shape;478;g117e7af2cce_0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79" name="Google Shape;479;g117e7af2cce_0_0"/>
          <p:cNvSpPr txBox="1"/>
          <p:nvPr/>
        </p:nvSpPr>
        <p:spPr>
          <a:xfrm>
            <a:off x="398825" y="1610250"/>
            <a:ext cx="7987200" cy="51564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dựa trên danh mục kiểm tra(Checklist base testing) là kiểm thử dựa trên kinh nghiệm, nhưng kinh nghiệm đó đã được tổng kết và ghi chép thành một danh mục kiểm tra(Checklist).</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 name="Google Shape;480;g117e7af2cce_0_0"/>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dựa trên danh mục kiểm tra</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81" name="Google Shape;481;g117e7af2cce_0_0"/>
          <p:cNvPicPr preferRelativeResize="0"/>
          <p:nvPr/>
        </p:nvPicPr>
        <p:blipFill>
          <a:blip r:embed="rId1"/>
          <a:stretch>
            <a:fillRect/>
          </a:stretch>
        </p:blipFill>
        <p:spPr>
          <a:xfrm>
            <a:off x="8122575" y="2199200"/>
            <a:ext cx="4069424" cy="2312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9">
                                            <p:txEl>
                                              <p:pRg st="0" end="0"/>
                                            </p:txEl>
                                          </p:spTgt>
                                        </p:tgtEl>
                                        <p:attrNameLst>
                                          <p:attrName>style.visibility</p:attrName>
                                        </p:attrNameLst>
                                      </p:cBhvr>
                                      <p:to>
                                        <p:strVal val="visible"/>
                                      </p:to>
                                    </p:set>
                                    <p:anim calcmode="lin" valueType="num">
                                      <p:cBhvr additive="base">
                                        <p:cTn id="7" dur="1000"/>
                                        <p:tgtEl>
                                          <p:spTgt spid="47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85" name="Shape 485"/>
        <p:cNvGrpSpPr/>
        <p:nvPr/>
      </p:nvGrpSpPr>
      <p:grpSpPr>
        <a:xfrm>
          <a:off x="0" y="0"/>
          <a:ext cx="0" cy="0"/>
          <a:chOff x="0" y="0"/>
          <a:chExt cx="0" cy="0"/>
        </a:xfrm>
      </p:grpSpPr>
      <p:sp>
        <p:nvSpPr>
          <p:cNvPr id="486" name="Google Shape;486;g117e7af2cce_0_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87" name="Google Shape;487;g117e7af2cce_0_8"/>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Kinh nghiệm của kiểm thử viên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Đã thu thập kiến thức/ thông tin quan trọng từ phía người dùng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Hiểu biết về lý do và cách thức mà phần mềm không đạt.</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 name="Google Shape;488;g117e7af2cce_0_8"/>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Vậy danh mục kiểm tra dựa vào đâu ?</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anim calcmode="lin" valueType="num">
                                      <p:cBhvr additive="base">
                                        <p:cTn id="7" dur="1000"/>
                                        <p:tgtEl>
                                          <p:spTgt spid="48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87">
                                            <p:txEl>
                                              <p:pRg st="1" end="1"/>
                                            </p:txEl>
                                          </p:spTgt>
                                        </p:tgtEl>
                                        <p:attrNameLst>
                                          <p:attrName>style.visibility</p:attrName>
                                        </p:attrNameLst>
                                      </p:cBhvr>
                                      <p:to>
                                        <p:strVal val="visible"/>
                                      </p:to>
                                    </p:set>
                                    <p:anim calcmode="lin" valueType="num">
                                      <p:cBhvr additive="base">
                                        <p:cTn id="12" dur="1000"/>
                                        <p:tgtEl>
                                          <p:spTgt spid="487">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87">
                                            <p:txEl>
                                              <p:pRg st="2" end="2"/>
                                            </p:txEl>
                                          </p:spTgt>
                                        </p:tgtEl>
                                        <p:attrNameLst>
                                          <p:attrName>style.visibility</p:attrName>
                                        </p:attrNameLst>
                                      </p:cBhvr>
                                      <p:to>
                                        <p:strVal val="visible"/>
                                      </p:to>
                                    </p:set>
                                    <p:anim calcmode="lin" valueType="num">
                                      <p:cBhvr additive="base">
                                        <p:cTn id="17" dur="1000"/>
                                        <p:tgtEl>
                                          <p:spTgt spid="487">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g115e76f5ad1_0_43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a:t>
            </a:r>
            <a:r>
              <a:rPr lang="en-US"/>
              <a:t>test techniques</a:t>
            </a:r>
            <a:endParaRPr lang="en-US"/>
          </a:p>
        </p:txBody>
      </p:sp>
      <p:sp>
        <p:nvSpPr>
          <p:cNvPr id="232" name="Google Shape;232;g115e76f5ad1_0_436"/>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phân vùng tương đương - Equiᴠalence Claѕѕ Partitioning</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phân tích giá trị biên - Boundarу ᴠalue analуѕiѕ</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bảng quyết định - Deciѕion Tableѕ</a:t>
            </a:r>
            <a:endParaRPr sz="274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 name="Google Shape;233;g115e76f5ad1_0_436"/>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kiểm thử hộp đen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anim calcmode="lin" valueType="num">
                                      <p:cBhvr additive="base">
                                        <p:cTn id="7" dur="1000"/>
                                        <p:tgtEl>
                                          <p:spTgt spid="23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2">
                                            <p:txEl>
                                              <p:pRg st="1" end="1"/>
                                            </p:txEl>
                                          </p:spTgt>
                                        </p:tgtEl>
                                        <p:attrNameLst>
                                          <p:attrName>style.visibility</p:attrName>
                                        </p:attrNameLst>
                                      </p:cBhvr>
                                      <p:to>
                                        <p:strVal val="visible"/>
                                      </p:to>
                                    </p:set>
                                    <p:anim calcmode="lin" valueType="num">
                                      <p:cBhvr additive="base">
                                        <p:cTn id="12" dur="1000"/>
                                        <p:tgtEl>
                                          <p:spTgt spid="23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2">
                                            <p:txEl>
                                              <p:pRg st="2" end="2"/>
                                            </p:txEl>
                                          </p:spTgt>
                                        </p:tgtEl>
                                        <p:attrNameLst>
                                          <p:attrName>style.visibility</p:attrName>
                                        </p:attrNameLst>
                                      </p:cBhvr>
                                      <p:to>
                                        <p:strVal val="visible"/>
                                      </p:to>
                                    </p:set>
                                    <p:anim calcmode="lin" valueType="num">
                                      <p:cBhvr additive="base">
                                        <p:cTn id="17" dur="1000"/>
                                        <p:tgtEl>
                                          <p:spTgt spid="232">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3" name="Google Shape;493;g117e7af2cce_0_2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494" name="Google Shape;494;g117e7af2cce_0_29"/>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Khi không có đủ thời gian viết test case</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Dùng để training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Dùng để xác nhận review trước khi bắt tay vào phát triển test case</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 name="Google Shape;495;g117e7af2cce_0_29"/>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Khi nào nên sử dụng checklist</a:t>
            </a: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anim calcmode="lin" valueType="num">
                                      <p:cBhvr additive="base">
                                        <p:cTn id="7" dur="1000"/>
                                        <p:tgtEl>
                                          <p:spTgt spid="49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94">
                                            <p:txEl>
                                              <p:pRg st="1" end="1"/>
                                            </p:txEl>
                                          </p:spTgt>
                                        </p:tgtEl>
                                        <p:attrNameLst>
                                          <p:attrName>style.visibility</p:attrName>
                                        </p:attrNameLst>
                                      </p:cBhvr>
                                      <p:to>
                                        <p:strVal val="visible"/>
                                      </p:to>
                                    </p:set>
                                    <p:anim calcmode="lin" valueType="num">
                                      <p:cBhvr additive="base">
                                        <p:cTn id="12" dur="1000"/>
                                        <p:tgtEl>
                                          <p:spTgt spid="494">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94">
                                            <p:txEl>
                                              <p:pRg st="2" end="2"/>
                                            </p:txEl>
                                          </p:spTgt>
                                        </p:tgtEl>
                                        <p:attrNameLst>
                                          <p:attrName>style.visibility</p:attrName>
                                        </p:attrNameLst>
                                      </p:cBhvr>
                                      <p:to>
                                        <p:strVal val="visible"/>
                                      </p:to>
                                    </p:set>
                                    <p:anim calcmode="lin" valueType="num">
                                      <p:cBhvr additive="base">
                                        <p:cTn id="17" dur="1000"/>
                                        <p:tgtEl>
                                          <p:spTgt spid="494">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99" name="Shape 499"/>
        <p:cNvGrpSpPr/>
        <p:nvPr/>
      </p:nvGrpSpPr>
      <p:grpSpPr>
        <a:xfrm>
          <a:off x="0" y="0"/>
          <a:ext cx="0" cy="0"/>
          <a:chOff x="0" y="0"/>
          <a:chExt cx="0" cy="0"/>
        </a:xfrm>
      </p:grpSpPr>
      <p:sp>
        <p:nvSpPr>
          <p:cNvPr id="500" name="Google Shape;500;g117e7af2cce_0_1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501" name="Google Shape;501;g117e7af2cce_0_15"/>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lnSpcReduction="20000"/>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Ngắn gọn, đảm bảo tính đúng đắn, chính xác cho phần mềm kiểm thử</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Giúp tester nhìn thấy rõ và bao quát quy trình kiểm tra</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Mất ít thời gian phù hợp những dự án có specs thay đổi nhiều, lượng công việc lớn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Kết quả phân tích (Tiến độ công việc, tình trạng hoàn thành) là rất dễ dàng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Rất linh hoạt (Bạn có thể thêm hoặc bỏ các mục không cần thiết)</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 name="Google Shape;502;g117e7af2cce_0_15"/>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Ưu điểm kiểm thử dựa trên checklist</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1">
                                            <p:txEl>
                                              <p:pRg st="0" end="0"/>
                                            </p:txEl>
                                          </p:spTgt>
                                        </p:tgtEl>
                                        <p:attrNameLst>
                                          <p:attrName>style.visibility</p:attrName>
                                        </p:attrNameLst>
                                      </p:cBhvr>
                                      <p:to>
                                        <p:strVal val="visible"/>
                                      </p:to>
                                    </p:set>
                                    <p:anim calcmode="lin" valueType="num">
                                      <p:cBhvr additive="base">
                                        <p:cTn id="7" dur="1000"/>
                                        <p:tgtEl>
                                          <p:spTgt spid="50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01">
                                            <p:txEl>
                                              <p:pRg st="1" end="1"/>
                                            </p:txEl>
                                          </p:spTgt>
                                        </p:tgtEl>
                                        <p:attrNameLst>
                                          <p:attrName>style.visibility</p:attrName>
                                        </p:attrNameLst>
                                      </p:cBhvr>
                                      <p:to>
                                        <p:strVal val="visible"/>
                                      </p:to>
                                    </p:set>
                                    <p:anim calcmode="lin" valueType="num">
                                      <p:cBhvr additive="base">
                                        <p:cTn id="12" dur="1000"/>
                                        <p:tgtEl>
                                          <p:spTgt spid="50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01">
                                            <p:txEl>
                                              <p:pRg st="2" end="2"/>
                                            </p:txEl>
                                          </p:spTgt>
                                        </p:tgtEl>
                                        <p:attrNameLst>
                                          <p:attrName>style.visibility</p:attrName>
                                        </p:attrNameLst>
                                      </p:cBhvr>
                                      <p:to>
                                        <p:strVal val="visible"/>
                                      </p:to>
                                    </p:set>
                                    <p:anim calcmode="lin" valueType="num">
                                      <p:cBhvr additive="base">
                                        <p:cTn id="17" dur="1000"/>
                                        <p:tgtEl>
                                          <p:spTgt spid="501">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01">
                                            <p:txEl>
                                              <p:pRg st="3" end="3"/>
                                            </p:txEl>
                                          </p:spTgt>
                                        </p:tgtEl>
                                        <p:attrNameLst>
                                          <p:attrName>style.visibility</p:attrName>
                                        </p:attrNameLst>
                                      </p:cBhvr>
                                      <p:to>
                                        <p:strVal val="visible"/>
                                      </p:to>
                                    </p:set>
                                    <p:anim calcmode="lin" valueType="num">
                                      <p:cBhvr additive="base">
                                        <p:cTn id="22" dur="1000"/>
                                        <p:tgtEl>
                                          <p:spTgt spid="501">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01">
                                            <p:txEl>
                                              <p:pRg st="4" end="4"/>
                                            </p:txEl>
                                          </p:spTgt>
                                        </p:tgtEl>
                                        <p:attrNameLst>
                                          <p:attrName>style.visibility</p:attrName>
                                        </p:attrNameLst>
                                      </p:cBhvr>
                                      <p:to>
                                        <p:strVal val="visible"/>
                                      </p:to>
                                    </p:set>
                                    <p:anim calcmode="lin" valueType="num">
                                      <p:cBhvr additive="base">
                                        <p:cTn id="27" dur="1000"/>
                                        <p:tgtEl>
                                          <p:spTgt spid="501">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06" name="Shape 506"/>
        <p:cNvGrpSpPr/>
        <p:nvPr/>
      </p:nvGrpSpPr>
      <p:grpSpPr>
        <a:xfrm>
          <a:off x="0" y="0"/>
          <a:ext cx="0" cy="0"/>
          <a:chOff x="0" y="0"/>
          <a:chExt cx="0" cy="0"/>
        </a:xfrm>
      </p:grpSpPr>
      <p:sp>
        <p:nvSpPr>
          <p:cNvPr id="507" name="Google Shape;507;g117e7af2cce_0_2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experience base techniques</a:t>
            </a:r>
            <a:endParaRPr lang="en-US"/>
          </a:p>
        </p:txBody>
      </p:sp>
      <p:sp>
        <p:nvSpPr>
          <p:cNvPr id="508" name="Google Shape;508;g117e7af2cce_0_21"/>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Việc chọn lọc case sẽ khó khăn nếu không nắm rõ yêu cầu của hệ thống.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viên cần khả năng nhìn nhận để thực hiện được nhiều case test dựa trên các hạng mục ở checklist</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Sẽ khó khăn cho những bạn kiểm thử viên mới vì trong checklist không có thao tác rõ ràng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 name="Google Shape;509;g117e7af2cce_0_21"/>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Nhược điểm kiểm thử dựa trên checklist</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8">
                                            <p:txEl>
                                              <p:pRg st="0" end="0"/>
                                            </p:txEl>
                                          </p:spTgt>
                                        </p:tgtEl>
                                        <p:attrNameLst>
                                          <p:attrName>style.visibility</p:attrName>
                                        </p:attrNameLst>
                                      </p:cBhvr>
                                      <p:to>
                                        <p:strVal val="visible"/>
                                      </p:to>
                                    </p:set>
                                    <p:anim calcmode="lin" valueType="num">
                                      <p:cBhvr additive="base">
                                        <p:cTn id="7" dur="1000"/>
                                        <p:tgtEl>
                                          <p:spTgt spid="50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08">
                                            <p:txEl>
                                              <p:pRg st="1" end="1"/>
                                            </p:txEl>
                                          </p:spTgt>
                                        </p:tgtEl>
                                        <p:attrNameLst>
                                          <p:attrName>style.visibility</p:attrName>
                                        </p:attrNameLst>
                                      </p:cBhvr>
                                      <p:to>
                                        <p:strVal val="visible"/>
                                      </p:to>
                                    </p:set>
                                    <p:anim calcmode="lin" valueType="num">
                                      <p:cBhvr additive="base">
                                        <p:cTn id="12" dur="1000"/>
                                        <p:tgtEl>
                                          <p:spTgt spid="50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08">
                                            <p:txEl>
                                              <p:pRg st="2" end="2"/>
                                            </p:txEl>
                                          </p:spTgt>
                                        </p:tgtEl>
                                        <p:attrNameLst>
                                          <p:attrName>style.visibility</p:attrName>
                                        </p:attrNameLst>
                                      </p:cBhvr>
                                      <p:to>
                                        <p:strVal val="visible"/>
                                      </p:to>
                                    </p:set>
                                    <p:anim calcmode="lin" valueType="num">
                                      <p:cBhvr additive="base">
                                        <p:cTn id="17" dur="1000"/>
                                        <p:tgtEl>
                                          <p:spTgt spid="508">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13" name="Shape 513"/>
        <p:cNvGrpSpPr/>
        <p:nvPr/>
      </p:nvGrpSpPr>
      <p:grpSpPr>
        <a:xfrm>
          <a:off x="0" y="0"/>
          <a:ext cx="0" cy="0"/>
          <a:chOff x="0" y="0"/>
          <a:chExt cx="0" cy="0"/>
        </a:xfrm>
      </p:grpSpPr>
      <p:sp>
        <p:nvSpPr>
          <p:cNvPr id="514" name="Google Shape;514;g115e76f5ad1_0_71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Tóm tắt bài học</a:t>
            </a:r>
            <a:endParaRPr lang="en-US"/>
          </a:p>
        </p:txBody>
      </p:sp>
      <p:sp>
        <p:nvSpPr>
          <p:cNvPr id="515" name="Google Shape;515;g115e76f5ad1_0_71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516" name="Google Shape;516;g115e76f5ad1_0_71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7" name="Google Shape;517;g115e76f5ad1_0_71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g115e76f5ad1_0_710"/>
          <p:cNvSpPr txBox="1"/>
          <p:nvPr/>
        </p:nvSpPr>
        <p:spPr>
          <a:xfrm>
            <a:off x="894600" y="2067600"/>
            <a:ext cx="8294700" cy="4257000"/>
          </a:xfrm>
          <a:prstGeom prst="rect">
            <a:avLst/>
          </a:prstGeom>
          <a:noFill/>
          <a:ln>
            <a:noFill/>
          </a:ln>
        </p:spPr>
        <p:txBody>
          <a:bodyPr spcFirstLastPara="1" wrap="square" lIns="91425" tIns="45700" rIns="91425" bIns="45700" anchor="t" anchorCtr="0">
            <a:noAutofit/>
          </a:bodyPr>
          <a:lstStyle/>
          <a:p>
            <a:pPr marL="457200" lvl="0" indent="-438150" algn="l" rtl="0">
              <a:lnSpc>
                <a:spcPct val="115000"/>
              </a:lnSpc>
              <a:spcBef>
                <a:spcPts val="0"/>
              </a:spcBef>
              <a:spcAft>
                <a:spcPts val="0"/>
              </a:spcAft>
              <a:buClr>
                <a:srgbClr val="333333"/>
              </a:buClr>
              <a:buSzPts val="33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Black-box Test Techniques - Kỹ thuật kiểm thử hộp đen</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phân vùng tương đương</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phân tích giá trị biên</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bảng quyết định</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38150" algn="l" rtl="0">
              <a:lnSpc>
                <a:spcPct val="115000"/>
              </a:lnSpc>
              <a:spcBef>
                <a:spcPts val="0"/>
              </a:spcBef>
              <a:spcAft>
                <a:spcPts val="0"/>
              </a:spcAft>
              <a:buClr>
                <a:srgbClr val="333333"/>
              </a:buClr>
              <a:buSzPts val="33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Experience base Techniques - Kỹ thuật kiểm thử dựa trên kinh nghiệm</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thăm dò</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đoán lỗi</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387350" algn="l" rtl="0">
              <a:lnSpc>
                <a:spcPct val="115000"/>
              </a:lnSpc>
              <a:spcBef>
                <a:spcPts val="0"/>
              </a:spcBef>
              <a:spcAft>
                <a:spcPts val="0"/>
              </a:spcAft>
              <a:buClr>
                <a:srgbClr val="333333"/>
              </a:buClr>
              <a:buSzPts val="2500"/>
              <a:buFont typeface="Quattrocento Sans" panose="020B0502050000020003"/>
              <a:buChar char="○"/>
            </a:pPr>
            <a:r>
              <a:rPr lang="en-US"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dựa trên danh mục kiểm tra</a:t>
            </a:r>
            <a:endParaRPr sz="25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44500" algn="l" rtl="0">
              <a:lnSpc>
                <a:spcPct val="115000"/>
              </a:lnSpc>
              <a:spcBef>
                <a:spcPts val="0"/>
              </a:spcBef>
              <a:spcAft>
                <a:spcPts val="0"/>
              </a:spcAft>
              <a:buClr>
                <a:srgbClr val="333333"/>
              </a:buClr>
              <a:buSzPts val="3400"/>
              <a:buFont typeface="Quattrocento Sans" panose="020B0502050000020003"/>
              <a:buChar char="•"/>
            </a:pPr>
            <a:endParaRPr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 name="Google Shape;519;g115e76f5ad1_0_71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Tóm tắt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520" name="Google Shape;520;g115e76f5ad1_0_710" descr="D:\Compressed\PSD Collection 2011\WP-201 copy.png"/>
          <p:cNvPicPr preferRelativeResize="0"/>
          <p:nvPr/>
        </p:nvPicPr>
        <p:blipFill rotWithShape="1">
          <a:blip r:embed="rId1"/>
          <a:srcRect/>
          <a:stretch>
            <a:fillRect/>
          </a:stretch>
        </p:blipFill>
        <p:spPr>
          <a:xfrm flipH="1">
            <a:off x="9189300" y="1095638"/>
            <a:ext cx="2782800" cy="5200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24" name="Shape 524"/>
        <p:cNvGrpSpPr/>
        <p:nvPr/>
      </p:nvGrpSpPr>
      <p:grpSpPr>
        <a:xfrm>
          <a:off x="0" y="0"/>
          <a:ext cx="0" cy="0"/>
          <a:chOff x="0" y="0"/>
          <a:chExt cx="0" cy="0"/>
        </a:xfrm>
      </p:grpSpPr>
      <p:sp>
        <p:nvSpPr>
          <p:cNvPr id="525" name="Google Shape;525;g115e76f5ad1_0_72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Nội dung bài học tiếp theo</a:t>
            </a:r>
            <a:endParaRPr lang="en-US"/>
          </a:p>
        </p:txBody>
      </p:sp>
      <p:sp>
        <p:nvSpPr>
          <p:cNvPr id="526" name="Google Shape;526;g115e76f5ad1_0_72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527" name="Google Shape;527;g115e76f5ad1_0_72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8" name="Google Shape;528;g115e76f5ad1_0_72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9" name="Google Shape;529;g115e76f5ad1_0_72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White-box Test Techniques - Kỹ thuật kiểm thử hộp trắng</a:t>
            </a:r>
            <a:endParaRPr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Đường cơ sở</a:t>
            </a:r>
            <a:endParaRPr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bao phủ câu lệnh</a:t>
            </a:r>
            <a:endParaRPr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bao phủ quyết định</a:t>
            </a:r>
            <a:endParaRPr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bao phủ nhánh</a:t>
            </a:r>
            <a:endParaRPr sz="27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 name="Google Shape;530;g115e76f5ad1_0_72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tiếp theo</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531" name="Google Shape;531;g115e76f5ad1_0_720" descr="D:\Pictures\PNG\present.png"/>
          <p:cNvPicPr preferRelativeResize="0"/>
          <p:nvPr/>
        </p:nvPicPr>
        <p:blipFill rotWithShape="1">
          <a:blip r:embed="rId1"/>
          <a:srcRect/>
          <a:stretch>
            <a:fillRect/>
          </a:stretch>
        </p:blipFill>
        <p:spPr>
          <a:xfrm flipH="1">
            <a:off x="9469017" y="1480800"/>
            <a:ext cx="2113383" cy="48933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35" name="Shape 535"/>
        <p:cNvGrpSpPr/>
        <p:nvPr/>
      </p:nvGrpSpPr>
      <p:grpSpPr>
        <a:xfrm>
          <a:off x="0" y="0"/>
          <a:ext cx="0" cy="0"/>
          <a:chOff x="0" y="0"/>
          <a:chExt cx="0" cy="0"/>
        </a:xfrm>
      </p:grpSpPr>
      <p:pic>
        <p:nvPicPr>
          <p:cNvPr id="536" name="Google Shape;536;p13"/>
          <p:cNvPicPr preferRelativeResize="0"/>
          <p:nvPr/>
        </p:nvPicPr>
        <p:blipFill rotWithShape="1">
          <a:blip r:embed="rId1"/>
          <a:srcRect/>
          <a:stretch>
            <a:fillRect/>
          </a:stretch>
        </p:blipFill>
        <p:spPr>
          <a:xfrm>
            <a:off x="-5953" y="0"/>
            <a:ext cx="12197953" cy="6858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40" name="Shape 540"/>
        <p:cNvGrpSpPr/>
        <p:nvPr/>
      </p:nvGrpSpPr>
      <p:grpSpPr>
        <a:xfrm>
          <a:off x="0" y="0"/>
          <a:ext cx="0" cy="0"/>
          <a:chOff x="0" y="0"/>
          <a:chExt cx="0" cy="0"/>
        </a:xfrm>
      </p:grpSpPr>
      <p:sp>
        <p:nvSpPr>
          <p:cNvPr id="541" name="Google Shape;541;g115e76f5ad1_0_211"/>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5: kỹ thuật kiểm thử</a:t>
            </a:r>
            <a:endParaRPr lang="en-US"/>
          </a:p>
        </p:txBody>
      </p:sp>
      <p:sp>
        <p:nvSpPr>
          <p:cNvPr id="542" name="Google Shape;542;g115e76f5ad1_0_211"/>
          <p:cNvSpPr txBox="1"/>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panose="020F0502020204030204"/>
              <a:buNone/>
            </a:pPr>
            <a:r>
              <a:rPr lang="en-US"/>
              <a:t>kiểm thử cơ bản(P2)</a:t>
            </a:r>
            <a:endParaRPr lang="en-US"/>
          </a:p>
        </p:txBody>
      </p:sp>
      <p:pic>
        <p:nvPicPr>
          <p:cNvPr id="543" name="Google Shape;543;g115e76f5ad1_0_211"/>
          <p:cNvPicPr preferRelativeResize="0"/>
          <p:nvPr/>
        </p:nvPicPr>
        <p:blipFill rotWithShape="1">
          <a:blip r:embed="rId1"/>
          <a:srcRect/>
          <a:stretch>
            <a:fill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g115e76f5ad1_0_21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Nội dung</a:t>
            </a:r>
            <a:endParaRPr lang="en-US"/>
          </a:p>
        </p:txBody>
      </p:sp>
      <p:pic>
        <p:nvPicPr>
          <p:cNvPr id="549" name="Google Shape;549;g115e76f5ad1_0_217" descr="D:\Pictures\PNG\present.png"/>
          <p:cNvPicPr preferRelativeResize="0"/>
          <p:nvPr/>
        </p:nvPicPr>
        <p:blipFill rotWithShape="1">
          <a:blip r:embed="rId1"/>
          <a:srcRect/>
          <a:stretch>
            <a:fillRect/>
          </a:stretch>
        </p:blipFill>
        <p:spPr>
          <a:xfrm flipH="1">
            <a:off x="9268820" y="1017269"/>
            <a:ext cx="2313580" cy="5356860"/>
          </a:xfrm>
          <a:prstGeom prst="rect">
            <a:avLst/>
          </a:prstGeom>
          <a:noFill/>
          <a:ln>
            <a:noFill/>
          </a:ln>
        </p:spPr>
      </p:pic>
      <p:sp>
        <p:nvSpPr>
          <p:cNvPr id="550" name="Google Shape;550;g115e76f5ad1_0_21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1" name="Google Shape;551;g115e76f5ad1_0_21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552" name="Google Shape;552;g115e76f5ad1_0_217"/>
          <p:cNvSpPr txBox="1"/>
          <p:nvPr/>
        </p:nvSpPr>
        <p:spPr>
          <a:xfrm>
            <a:off x="894600" y="2067600"/>
            <a:ext cx="8437200" cy="3933900"/>
          </a:xfrm>
          <a:prstGeom prst="rect">
            <a:avLst/>
          </a:prstGeom>
          <a:noFill/>
          <a:ln>
            <a:noFill/>
          </a:ln>
        </p:spPr>
        <p:txBody>
          <a:bodyPr spcFirstLastPara="1" wrap="square" lIns="91425" tIns="45700" rIns="91425" bIns="45700" anchor="t" anchorCtr="0">
            <a:noAutofit/>
          </a:bodyPr>
          <a:lstStyle/>
          <a:p>
            <a:pPr marL="457200" lvl="0"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White-box Test Techniques - Kỹ thuật kiểm thử hộp trắng</a:t>
            </a:r>
            <a:endParaRPr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Đường cơ sở</a:t>
            </a:r>
            <a:endParaRPr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bao phủ câu lệnh</a:t>
            </a:r>
            <a:endParaRPr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bao phủ quyết định</a:t>
            </a:r>
            <a:endParaRPr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914400" lvl="1" indent="-444500" algn="l" rtl="0">
              <a:lnSpc>
                <a:spcPct val="115000"/>
              </a:lnSpc>
              <a:spcBef>
                <a:spcPts val="0"/>
              </a:spcBef>
              <a:spcAft>
                <a:spcPts val="0"/>
              </a:spcAft>
              <a:buClr>
                <a:srgbClr val="333333"/>
              </a:buClr>
              <a:buSzPts val="3400"/>
              <a:buFont typeface="Quattrocento Sans" panose="020B0502050000020003"/>
              <a:buChar char="○"/>
            </a:pPr>
            <a:r>
              <a:rPr lang="en-US" sz="34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bao phủ nhánh</a:t>
            </a:r>
            <a:endParaRPr sz="27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 name="Google Shape;553;g115e76f5ad1_0_21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g115e76f5ad1_0_936"/>
          <p:cNvSpPr/>
          <p:nvPr/>
        </p:nvSpPr>
        <p:spPr>
          <a:xfrm>
            <a:off x="3471675" y="3049625"/>
            <a:ext cx="8034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panose="020B0604020202020204"/>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kỹ thuật kiểm thử hộp trắng</a:t>
            </a:r>
            <a:endParaRPr sz="5400" b="1" i="0" u="none" strike="noStrike"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559" name="Google Shape;559;g115e76f5ad1_0_93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560" name="Google Shape;560;g115e76f5ad1_0_936"/>
          <p:cNvPicPr preferRelativeResize="0"/>
          <p:nvPr/>
        </p:nvPicPr>
        <p:blipFill rotWithShape="1">
          <a:blip r:embed="rId1"/>
          <a:srcRect/>
          <a:stretch>
            <a:fillRect/>
          </a:stretch>
        </p:blipFill>
        <p:spPr>
          <a:xfrm>
            <a:off x="1037870" y="1143000"/>
            <a:ext cx="2543400" cy="3782100"/>
          </a:xfrm>
          <a:prstGeom prst="ellipse">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564" name="Shape 564"/>
        <p:cNvGrpSpPr/>
        <p:nvPr/>
      </p:nvGrpSpPr>
      <p:grpSpPr>
        <a:xfrm>
          <a:off x="0" y="0"/>
          <a:ext cx="0" cy="0"/>
          <a:chOff x="0" y="0"/>
          <a:chExt cx="0" cy="0"/>
        </a:xfrm>
      </p:grpSpPr>
      <p:sp>
        <p:nvSpPr>
          <p:cNvPr id="565" name="Google Shape;565;g115e76f5ad1_0_94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whitebox test</a:t>
            </a:r>
            <a:r>
              <a:rPr lang="en-US"/>
              <a:t> techniques</a:t>
            </a:r>
            <a:endParaRPr lang="en-US"/>
          </a:p>
        </p:txBody>
      </p:sp>
      <p:sp>
        <p:nvSpPr>
          <p:cNvPr id="566" name="Google Shape;566;g115e76f5ad1_0_948"/>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Hộp Trắng (còn gọi là Clear Box Testing, Open Box Testing, Glass Box Testing, Transparent Box Testing, Code-Based Testing hoặc Structural Testing) là một phương pháp kiểm thử phần mềm trong đó tester biết về cấu trúc nội bộ / thiết kế.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 name="Google Shape;567;g115e76f5ad1_0_948"/>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Nhắc lại khái niệm về kiểm thử hộp trắng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anim calcmode="lin" valueType="num">
                                      <p:cBhvr additive="base">
                                        <p:cTn id="7" dur="1000"/>
                                        <p:tgtEl>
                                          <p:spTgt spid="56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g115e76f5ad1_0_54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239" name="Google Shape;239;g115e76f5ad1_0_542"/>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phân vùng tương đương(EP)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40" name="Google Shape;240;g115e76f5ad1_0_542"/>
          <p:cNvPicPr preferRelativeResize="0"/>
          <p:nvPr/>
        </p:nvPicPr>
        <p:blipFill>
          <a:blip r:embed="rId1"/>
          <a:stretch>
            <a:fillRect/>
          </a:stretch>
        </p:blipFill>
        <p:spPr>
          <a:xfrm>
            <a:off x="5420900" y="4195175"/>
            <a:ext cx="6643775" cy="2444600"/>
          </a:xfrm>
          <a:prstGeom prst="rect">
            <a:avLst/>
          </a:prstGeom>
          <a:noFill/>
          <a:ln>
            <a:noFill/>
          </a:ln>
        </p:spPr>
      </p:pic>
      <p:sp>
        <p:nvSpPr>
          <p:cNvPr id="241" name="Google Shape;241;g115e76f5ad1_0_542"/>
          <p:cNvSpPr txBox="1"/>
          <p:nvPr/>
        </p:nvSpPr>
        <p:spPr>
          <a:xfrm>
            <a:off x="787675" y="1635775"/>
            <a:ext cx="11181900" cy="47856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phân vùng tương đương là chia đầu vào thành nhiều vùng giá trị khác nhau mà khi lấy ra một hoặc một vài giá trị trong cùng một vùng thì có kết quả tương đương nhau. Mỗi giá trị chỉ được phụ thuộc vào một và chỉ một vùng tương đương.</a:t>
            </a:r>
            <a:endParaRPr sz="264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571" name="Shape 571"/>
        <p:cNvGrpSpPr/>
        <p:nvPr/>
      </p:nvGrpSpPr>
      <p:grpSpPr>
        <a:xfrm>
          <a:off x="0" y="0"/>
          <a:ext cx="0" cy="0"/>
          <a:chOff x="0" y="0"/>
          <a:chExt cx="0" cy="0"/>
        </a:xfrm>
      </p:grpSpPr>
      <p:sp>
        <p:nvSpPr>
          <p:cNvPr id="572" name="Google Shape;572;g115e76f5ad1_0_95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whitebox test techniques</a:t>
            </a:r>
            <a:endParaRPr lang="en-US"/>
          </a:p>
        </p:txBody>
      </p:sp>
      <p:sp>
        <p:nvSpPr>
          <p:cNvPr id="573" name="Google Shape;573;g115e76f5ad1_0_958"/>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đường cơ bản - Đồ thị dòng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Kiểm thử dựa trên luồng điều khiển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 name="Google Shape;574;g115e76f5ad1_0_958"/>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Một số k</a:t>
            </a: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ỹ thuật kiểm thử hộp trắng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
                                            <p:txEl>
                                              <p:pRg st="0" end="0"/>
                                            </p:txEl>
                                          </p:spTgt>
                                        </p:tgtEl>
                                        <p:attrNameLst>
                                          <p:attrName>style.visibility</p:attrName>
                                        </p:attrNameLst>
                                      </p:cBhvr>
                                      <p:to>
                                        <p:strVal val="visible"/>
                                      </p:to>
                                    </p:set>
                                    <p:anim calcmode="lin" valueType="num">
                                      <p:cBhvr additive="base">
                                        <p:cTn id="7" dur="1000"/>
                                        <p:tgtEl>
                                          <p:spTgt spid="57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73">
                                            <p:txEl>
                                              <p:pRg st="1" end="1"/>
                                            </p:txEl>
                                          </p:spTgt>
                                        </p:tgtEl>
                                        <p:attrNameLst>
                                          <p:attrName>style.visibility</p:attrName>
                                        </p:attrNameLst>
                                      </p:cBhvr>
                                      <p:to>
                                        <p:strVal val="visible"/>
                                      </p:to>
                                    </p:set>
                                    <p:anim calcmode="lin" valueType="num">
                                      <p:cBhvr additive="base">
                                        <p:cTn id="12" dur="1000"/>
                                        <p:tgtEl>
                                          <p:spTgt spid="57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578" name="Shape 578"/>
        <p:cNvGrpSpPr/>
        <p:nvPr/>
      </p:nvGrpSpPr>
      <p:grpSpPr>
        <a:xfrm>
          <a:off x="0" y="0"/>
          <a:ext cx="0" cy="0"/>
          <a:chOff x="0" y="0"/>
          <a:chExt cx="0" cy="0"/>
        </a:xfrm>
      </p:grpSpPr>
      <p:sp>
        <p:nvSpPr>
          <p:cNvPr id="579" name="Google Shape;579;g11613d185f0_0_26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a:t>
            </a:r>
            <a:r>
              <a:rPr lang="en-US"/>
              <a:t>techniques</a:t>
            </a:r>
            <a:endParaRPr lang="en-US"/>
          </a:p>
        </p:txBody>
      </p:sp>
      <p:sp>
        <p:nvSpPr>
          <p:cNvPr id="580" name="Google Shape;580;g11613d185f0_0_262"/>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0"/>
              </a:spcBef>
              <a:spcAft>
                <a:spcPts val="0"/>
              </a:spcAft>
              <a:buClr>
                <a:srgbClr val="FF5A33"/>
              </a:buClr>
              <a:buSzPts val="3600"/>
              <a:buFont typeface="Quattrocento Sans" panose="020B0502050000020003"/>
              <a:buChar char="❖"/>
            </a:pP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Được McCabe đưa ra vào năm 1976</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0"/>
              </a:spcBef>
              <a:spcAft>
                <a:spcPts val="0"/>
              </a:spcAft>
              <a:buClr>
                <a:srgbClr val="FF5A33"/>
              </a:buClr>
              <a:buSzPts val="3600"/>
              <a:buFont typeface="Quattrocento Sans" panose="020B0502050000020003"/>
              <a:buChar char="❖"/>
            </a:pP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Là phương pháp thiết kế test case đảm bảo rằng tất cả các independent path trong một code module đều được thực thi ít nhất một lần</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0"/>
              </a:spcBef>
              <a:spcAft>
                <a:spcPts val="0"/>
              </a:spcAft>
              <a:buClr>
                <a:srgbClr val="FF5A33"/>
              </a:buClr>
              <a:buSzPts val="3600"/>
              <a:buFont typeface="Quattrocento Sans" panose="020B0502050000020003"/>
              <a:buChar char="❖"/>
            </a:pPr>
            <a:r>
              <a:rPr lang="en-US" sz="3600">
                <a:solidFill>
                  <a:srgbClr val="4A86E8"/>
                </a:solidFill>
                <a:latin typeface="Quattrocento Sans" panose="020B0502050000020003"/>
                <a:ea typeface="Quattrocento Sans" panose="020B0502050000020003"/>
                <a:cs typeface="Quattrocento Sans" panose="020B0502050000020003"/>
                <a:sym typeface="Quattrocento Sans" panose="020B0502050000020003"/>
              </a:rPr>
              <a:t>Independent path</a:t>
            </a: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là bất kỳ path nào trong code mà bổ sung vào ít nhất một tập các lệnh xử lý hay một biểu thức điều kiện</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0"/>
              </a:spcBef>
              <a:spcAft>
                <a:spcPts val="0"/>
              </a:spcAft>
              <a:buClr>
                <a:srgbClr val="FF5A33"/>
              </a:buClr>
              <a:buSzPts val="3600"/>
              <a:buFont typeface="Quattrocento Sans" panose="020B0502050000020003"/>
              <a:buChar char="❖"/>
            </a:pP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Cho biết số lượng test case tối thiểu cần phải thiết kế khi kiểm thử một code module</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 name="Google Shape;581;g11613d185f0_0_262"/>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kiểm thử đường cơ bản - Đồ thị dòng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0">
                                            <p:txEl>
                                              <p:pRg st="0" end="0"/>
                                            </p:txEl>
                                          </p:spTgt>
                                        </p:tgtEl>
                                        <p:attrNameLst>
                                          <p:attrName>style.visibility</p:attrName>
                                        </p:attrNameLst>
                                      </p:cBhvr>
                                      <p:to>
                                        <p:strVal val="visible"/>
                                      </p:to>
                                    </p:set>
                                    <p:anim calcmode="lin" valueType="num">
                                      <p:cBhvr additive="base">
                                        <p:cTn id="7" dur="1000"/>
                                        <p:tgtEl>
                                          <p:spTgt spid="58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80">
                                            <p:txEl>
                                              <p:pRg st="1" end="1"/>
                                            </p:txEl>
                                          </p:spTgt>
                                        </p:tgtEl>
                                        <p:attrNameLst>
                                          <p:attrName>style.visibility</p:attrName>
                                        </p:attrNameLst>
                                      </p:cBhvr>
                                      <p:to>
                                        <p:strVal val="visible"/>
                                      </p:to>
                                    </p:set>
                                    <p:anim calcmode="lin" valueType="num">
                                      <p:cBhvr additive="base">
                                        <p:cTn id="12" dur="1000"/>
                                        <p:tgtEl>
                                          <p:spTgt spid="58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80">
                                            <p:txEl>
                                              <p:pRg st="2" end="2"/>
                                            </p:txEl>
                                          </p:spTgt>
                                        </p:tgtEl>
                                        <p:attrNameLst>
                                          <p:attrName>style.visibility</p:attrName>
                                        </p:attrNameLst>
                                      </p:cBhvr>
                                      <p:to>
                                        <p:strVal val="visible"/>
                                      </p:to>
                                    </p:set>
                                    <p:anim calcmode="lin" valueType="num">
                                      <p:cBhvr additive="base">
                                        <p:cTn id="17" dur="1000"/>
                                        <p:tgtEl>
                                          <p:spTgt spid="580">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80">
                                            <p:txEl>
                                              <p:pRg st="3" end="3"/>
                                            </p:txEl>
                                          </p:spTgt>
                                        </p:tgtEl>
                                        <p:attrNameLst>
                                          <p:attrName>style.visibility</p:attrName>
                                        </p:attrNameLst>
                                      </p:cBhvr>
                                      <p:to>
                                        <p:strVal val="visible"/>
                                      </p:to>
                                    </p:set>
                                    <p:anim calcmode="lin" valueType="num">
                                      <p:cBhvr additive="base">
                                        <p:cTn id="22" dur="1000"/>
                                        <p:tgtEl>
                                          <p:spTgt spid="580">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585" name="Shape 585"/>
        <p:cNvGrpSpPr/>
        <p:nvPr/>
      </p:nvGrpSpPr>
      <p:grpSpPr>
        <a:xfrm>
          <a:off x="0" y="0"/>
          <a:ext cx="0" cy="0"/>
          <a:chOff x="0" y="0"/>
          <a:chExt cx="0" cy="0"/>
        </a:xfrm>
      </p:grpSpPr>
      <p:sp>
        <p:nvSpPr>
          <p:cNvPr id="586" name="Google Shape;586;g115e76f5ad1_0_97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587" name="Google Shape;587;g115e76f5ad1_0_975"/>
          <p:cNvSpPr txBox="1"/>
          <p:nvPr/>
        </p:nvSpPr>
        <p:spPr>
          <a:xfrm>
            <a:off x="617100" y="883075"/>
            <a:ext cx="11574900" cy="59748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Cấu tạo đồ thị dòng gồm 2 loại thành phần : các nút và các cung nối kết giữa chúng.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Các nút trong đồ thị dòng: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588" name="Google Shape;588;g115e76f5ad1_0_975"/>
          <p:cNvPicPr preferRelativeResize="0"/>
          <p:nvPr/>
        </p:nvPicPr>
        <p:blipFill>
          <a:blip r:embed="rId1"/>
          <a:stretch>
            <a:fillRect/>
          </a:stretch>
        </p:blipFill>
        <p:spPr>
          <a:xfrm>
            <a:off x="1327575" y="3249900"/>
            <a:ext cx="10153800" cy="1770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 calcmode="lin" valueType="num">
                                      <p:cBhvr additive="base">
                                        <p:cTn id="7" dur="1000"/>
                                        <p:tgtEl>
                                          <p:spTgt spid="58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87">
                                            <p:txEl>
                                              <p:pRg st="1" end="1"/>
                                            </p:txEl>
                                          </p:spTgt>
                                        </p:tgtEl>
                                        <p:attrNameLst>
                                          <p:attrName>style.visibility</p:attrName>
                                        </p:attrNameLst>
                                      </p:cBhvr>
                                      <p:to>
                                        <p:strVal val="visible"/>
                                      </p:to>
                                    </p:set>
                                    <p:anim calcmode="lin" valueType="num">
                                      <p:cBhvr additive="base">
                                        <p:cTn id="12" dur="1000"/>
                                        <p:tgtEl>
                                          <p:spTgt spid="587">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87">
                                            <p:txEl>
                                              <p:pRg st="2" end="2"/>
                                            </p:txEl>
                                          </p:spTgt>
                                        </p:tgtEl>
                                        <p:attrNameLst>
                                          <p:attrName>style.visibility</p:attrName>
                                        </p:attrNameLst>
                                      </p:cBhvr>
                                      <p:to>
                                        <p:strVal val="visible"/>
                                      </p:to>
                                    </p:set>
                                    <p:anim calcmode="lin" valueType="num">
                                      <p:cBhvr additive="base">
                                        <p:cTn id="17" dur="1000"/>
                                        <p:tgtEl>
                                          <p:spTgt spid="587">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592" name="Shape 592"/>
        <p:cNvGrpSpPr/>
        <p:nvPr/>
      </p:nvGrpSpPr>
      <p:grpSpPr>
        <a:xfrm>
          <a:off x="0" y="0"/>
          <a:ext cx="0" cy="0"/>
          <a:chOff x="0" y="0"/>
          <a:chExt cx="0" cy="0"/>
        </a:xfrm>
      </p:grpSpPr>
      <p:sp>
        <p:nvSpPr>
          <p:cNvPr id="593" name="Google Shape;593;g115e76f5ad1_0_98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594" name="Google Shape;594;g115e76f5ad1_0_984"/>
          <p:cNvSpPr txBox="1"/>
          <p:nvPr/>
        </p:nvSpPr>
        <p:spPr>
          <a:xfrm>
            <a:off x="617100" y="883075"/>
            <a:ext cx="11574900" cy="5974800"/>
          </a:xfrm>
          <a:prstGeom prst="rect">
            <a:avLst/>
          </a:prstGeom>
          <a:noFill/>
          <a:ln>
            <a:noFill/>
          </a:ln>
        </p:spPr>
        <p:txBody>
          <a:bodyPr spcFirstLastPara="1" wrap="square" lIns="91425" tIns="45700" rIns="91425" bIns="45700" anchor="t" anchorCtr="0">
            <a:normAutofit/>
          </a:bodyPr>
          <a:lstStyle/>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Các cung nối kết trong đồ thị dòng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595" name="Google Shape;595;g115e76f5ad1_0_984"/>
          <p:cNvPicPr preferRelativeResize="0"/>
          <p:nvPr/>
        </p:nvPicPr>
        <p:blipFill>
          <a:blip r:embed="rId1"/>
          <a:stretch>
            <a:fillRect/>
          </a:stretch>
        </p:blipFill>
        <p:spPr>
          <a:xfrm>
            <a:off x="2235200" y="1629400"/>
            <a:ext cx="7114975" cy="4912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
                                            <p:txEl>
                                              <p:pRg st="0" end="0"/>
                                            </p:txEl>
                                          </p:spTgt>
                                        </p:tgtEl>
                                        <p:attrNameLst>
                                          <p:attrName>style.visibility</p:attrName>
                                        </p:attrNameLst>
                                      </p:cBhvr>
                                      <p:to>
                                        <p:strVal val="visible"/>
                                      </p:to>
                                    </p:set>
                                    <p:anim calcmode="lin" valueType="num">
                                      <p:cBhvr additive="base">
                                        <p:cTn id="7" dur="1000"/>
                                        <p:tgtEl>
                                          <p:spTgt spid="59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599" name="Shape 599"/>
        <p:cNvGrpSpPr/>
        <p:nvPr/>
      </p:nvGrpSpPr>
      <p:grpSpPr>
        <a:xfrm>
          <a:off x="0" y="0"/>
          <a:ext cx="0" cy="0"/>
          <a:chOff x="0" y="0"/>
          <a:chExt cx="0" cy="0"/>
        </a:xfrm>
      </p:grpSpPr>
      <p:sp>
        <p:nvSpPr>
          <p:cNvPr id="600" name="Google Shape;600;g11613d185f0_0_8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01" name="Google Shape;601;g11613d185f0_0_82"/>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Các bước thực hiện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 name="Google Shape;602;g11613d185f0_0_82"/>
          <p:cNvSpPr txBox="1"/>
          <p:nvPr/>
        </p:nvSpPr>
        <p:spPr>
          <a:xfrm>
            <a:off x="617100" y="1737550"/>
            <a:ext cx="11574900" cy="5029500"/>
          </a:xfrm>
          <a:prstGeom prst="rect">
            <a:avLst/>
          </a:prstGeom>
          <a:noFill/>
          <a:ln>
            <a:noFill/>
          </a:ln>
        </p:spPr>
        <p:txBody>
          <a:bodyPr spcFirstLastPara="1" wrap="square" lIns="91425" tIns="45700" rIns="91425" bIns="45700" anchor="t" anchorCtr="0">
            <a:normAutofit/>
          </a:bodyPr>
          <a:lstStyle/>
          <a:p>
            <a:pPr marL="742950" lvl="1" indent="-361950" algn="l" rtl="0">
              <a:spcBef>
                <a:spcPts val="0"/>
              </a:spcBef>
              <a:spcAft>
                <a:spcPts val="0"/>
              </a:spcAft>
              <a:buClr>
                <a:srgbClr val="FF5A33"/>
              </a:buClr>
              <a:buSzPts val="3600"/>
              <a:buFont typeface="Quattrocento Sans" panose="020B0502050000020003"/>
              <a:buChar char="❖"/>
            </a:pPr>
            <a:r>
              <a:rPr lang="en-US" sz="3600">
                <a:latin typeface="Quattrocento Sans" panose="020B0502050000020003"/>
                <a:ea typeface="Quattrocento Sans" panose="020B0502050000020003"/>
                <a:cs typeface="Quattrocento Sans" panose="020B0502050000020003"/>
                <a:sym typeface="Quattrocento Sans" panose="020B0502050000020003"/>
              </a:rPr>
              <a:t>Bước 1: Xây dựng đồ thị luồng điều khiển</a:t>
            </a:r>
            <a:endParaRPr sz="3600">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0"/>
              </a:spcBef>
              <a:spcAft>
                <a:spcPts val="0"/>
              </a:spcAft>
              <a:buClr>
                <a:srgbClr val="FF5A33"/>
              </a:buClr>
              <a:buSzPts val="3600"/>
              <a:buFont typeface="Quattrocento Sans" panose="020B0502050000020003"/>
              <a:buChar char="❖"/>
            </a:pPr>
            <a:r>
              <a:rPr lang="en-US" sz="3600">
                <a:latin typeface="Quattrocento Sans" panose="020B0502050000020003"/>
                <a:ea typeface="Quattrocento Sans" panose="020B0502050000020003"/>
                <a:cs typeface="Quattrocento Sans" panose="020B0502050000020003"/>
                <a:sym typeface="Quattrocento Sans" panose="020B0502050000020003"/>
              </a:rPr>
              <a:t>Bước 2: Tính toán độ phức tạp Cyclomatic</a:t>
            </a:r>
            <a:endParaRPr sz="3600">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0"/>
              </a:spcBef>
              <a:spcAft>
                <a:spcPts val="0"/>
              </a:spcAft>
              <a:buClr>
                <a:srgbClr val="FF5A33"/>
              </a:buClr>
              <a:buSzPts val="3600"/>
              <a:buFont typeface="Quattrocento Sans" panose="020B0502050000020003"/>
              <a:buChar char="❖"/>
            </a:pPr>
            <a:r>
              <a:rPr lang="en-US" sz="3600">
                <a:latin typeface="Quattrocento Sans" panose="020B0502050000020003"/>
                <a:ea typeface="Quattrocento Sans" panose="020B0502050000020003"/>
                <a:cs typeface="Quattrocento Sans" panose="020B0502050000020003"/>
                <a:sym typeface="Quattrocento Sans" panose="020B0502050000020003"/>
              </a:rPr>
              <a:t>Bước 3: Từ bước 2 chọn được các tập path cơ sở cần test</a:t>
            </a:r>
            <a:endParaRPr sz="3600">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0"/>
              </a:spcBef>
              <a:spcAft>
                <a:spcPts val="0"/>
              </a:spcAft>
              <a:buClr>
                <a:srgbClr val="FF5A33"/>
              </a:buClr>
              <a:buSzPts val="3600"/>
              <a:buFont typeface="Quattrocento Sans" panose="020B0502050000020003"/>
              <a:buChar char="❖"/>
            </a:pPr>
            <a:r>
              <a:rPr lang="en-US" sz="3600">
                <a:latin typeface="Quattrocento Sans" panose="020B0502050000020003"/>
                <a:ea typeface="Quattrocento Sans" panose="020B0502050000020003"/>
                <a:cs typeface="Quattrocento Sans" panose="020B0502050000020003"/>
                <a:sym typeface="Quattrocento Sans" panose="020B0502050000020003"/>
              </a:rPr>
              <a:t>Bước 4: Thực hiện kiểm tra từng path trong tập path cơ sở</a:t>
            </a:r>
            <a:endParaRPr sz="3600">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06" name="Shape 606"/>
        <p:cNvGrpSpPr/>
        <p:nvPr/>
      </p:nvGrpSpPr>
      <p:grpSpPr>
        <a:xfrm>
          <a:off x="0" y="0"/>
          <a:ext cx="0" cy="0"/>
          <a:chOff x="0" y="0"/>
          <a:chExt cx="0" cy="0"/>
        </a:xfrm>
      </p:grpSpPr>
      <p:sp>
        <p:nvSpPr>
          <p:cNvPr id="607" name="Google Shape;607;g115e76f5ad1_0_99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08" name="Google Shape;608;g115e76f5ad1_0_998"/>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Ví dụ kỹ thuật kiểm thử đường cơ sở</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 name="Google Shape;609;g115e76f5ad1_0_998"/>
          <p:cNvSpPr txBox="1"/>
          <p:nvPr/>
        </p:nvSpPr>
        <p:spPr>
          <a:xfrm>
            <a:off x="617100" y="1737550"/>
            <a:ext cx="10965300" cy="50835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Bước 1: Chúng ta xây dựng đồ thị luồng điều khiển của chương trình từ việc phân tích source code.</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0" indent="0" algn="l" rtl="0">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Ví dụ : Đồ thị luồng điều khiển của chương trình có dạng như hình dưới.</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610" name="Google Shape;610;g115e76f5ad1_0_998"/>
          <p:cNvPicPr preferRelativeResize="0"/>
          <p:nvPr/>
        </p:nvPicPr>
        <p:blipFill>
          <a:blip r:embed="rId1"/>
          <a:stretch>
            <a:fillRect/>
          </a:stretch>
        </p:blipFill>
        <p:spPr>
          <a:xfrm>
            <a:off x="6531210" y="3535502"/>
            <a:ext cx="4403790" cy="3285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14" name="Shape 614"/>
        <p:cNvGrpSpPr/>
        <p:nvPr/>
      </p:nvGrpSpPr>
      <p:grpSpPr>
        <a:xfrm>
          <a:off x="0" y="0"/>
          <a:ext cx="0" cy="0"/>
          <a:chOff x="0" y="0"/>
          <a:chExt cx="0" cy="0"/>
        </a:xfrm>
      </p:grpSpPr>
      <p:sp>
        <p:nvSpPr>
          <p:cNvPr id="615" name="Google Shape;615;g115e76f5ad1_0_101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16" name="Google Shape;616;g115e76f5ad1_0_1018"/>
          <p:cNvSpPr txBox="1"/>
          <p:nvPr/>
        </p:nvSpPr>
        <p:spPr>
          <a:xfrm>
            <a:off x="613350" y="887250"/>
            <a:ext cx="10968900" cy="58746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Từ đồ thị luồng điều khiển, chúng ta thu được đồ thị dòng bằng cách: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Bước 1: Gộp các lệnh tuần tự </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có nghĩa là gộp các nút mà từ nút này luôn đi qua nút kia.</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Bước 2: Thay lệnh rẽ nhánh và điểm kết thúc của các đường điều khiển bằng 1 nút vị tự(</a:t>
            </a:r>
            <a:r>
              <a:rPr lang="en-US" sz="3600" b="1">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nút vị tự là nút rẽ nhánh hoặc nút kết thúc rẽ nhánh</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20" name="Shape 620"/>
        <p:cNvGrpSpPr/>
        <p:nvPr/>
      </p:nvGrpSpPr>
      <p:grpSpPr>
        <a:xfrm>
          <a:off x="0" y="0"/>
          <a:ext cx="0" cy="0"/>
          <a:chOff x="0" y="0"/>
          <a:chExt cx="0" cy="0"/>
        </a:xfrm>
      </p:grpSpPr>
      <p:sp>
        <p:nvSpPr>
          <p:cNvPr id="621" name="Google Shape;621;g115e76f5ad1_0_100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22" name="Google Shape;622;g115e76f5ad1_0_1008"/>
          <p:cNvSpPr txBox="1"/>
          <p:nvPr/>
        </p:nvSpPr>
        <p:spPr>
          <a:xfrm>
            <a:off x="613350" y="887250"/>
            <a:ext cx="10968900" cy="5874600"/>
          </a:xfrm>
          <a:prstGeom prst="rect">
            <a:avLst/>
          </a:prstGeom>
          <a:noFill/>
          <a:ln>
            <a:noFill/>
          </a:ln>
        </p:spPr>
        <p:txBody>
          <a:bodyPr spcFirstLastPara="1" wrap="square" lIns="91425" tIns="45700" rIns="91425" bIns="45700" anchor="t" anchorCtr="0">
            <a:normAutofit/>
          </a:bodyPr>
          <a:lstStyle/>
          <a:p>
            <a:pPr marL="0" lvl="0" indent="0" algn="l" rtl="0">
              <a:spcBef>
                <a:spcPts val="480"/>
              </a:spcBef>
              <a:spcAft>
                <a:spcPts val="0"/>
              </a:spcAft>
              <a:buNone/>
            </a:pPr>
            <a:r>
              <a:rPr lang="en-US"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Kết quả</a:t>
            </a:r>
            <a:endParaRPr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623" name="Google Shape;623;g115e76f5ad1_0_1008"/>
          <p:cNvPicPr preferRelativeResize="0"/>
          <p:nvPr/>
        </p:nvPicPr>
        <p:blipFill>
          <a:blip r:embed="rId1"/>
          <a:stretch>
            <a:fillRect/>
          </a:stretch>
        </p:blipFill>
        <p:spPr>
          <a:xfrm>
            <a:off x="2235200" y="1080674"/>
            <a:ext cx="8712820" cy="3794500"/>
          </a:xfrm>
          <a:prstGeom prst="rect">
            <a:avLst/>
          </a:prstGeom>
          <a:noFill/>
          <a:ln>
            <a:noFill/>
          </a:ln>
        </p:spPr>
      </p:pic>
      <p:sp>
        <p:nvSpPr>
          <p:cNvPr id="624" name="Google Shape;624;g115e76f5ad1_0_1008"/>
          <p:cNvSpPr txBox="1"/>
          <p:nvPr/>
        </p:nvSpPr>
        <p:spPr>
          <a:xfrm>
            <a:off x="613350" y="4875175"/>
            <a:ext cx="11392800" cy="1982700"/>
          </a:xfrm>
          <a:prstGeom prst="rect">
            <a:avLst/>
          </a:prstGeom>
          <a:noFill/>
          <a:ln>
            <a:noFill/>
          </a:ln>
        </p:spPr>
        <p:txBody>
          <a:bodyPr spcFirstLastPara="1" wrap="square" lIns="91425" tIns="45700" rIns="91425" bIns="45700" anchor="t" anchorCtr="0">
            <a:normAutofit/>
          </a:bodyPr>
          <a:lstStyle/>
          <a:p>
            <a:pPr marL="0" lvl="0" indent="0" algn="l" rtl="0">
              <a:spcBef>
                <a:spcPts val="480"/>
              </a:spcBef>
              <a:spcAft>
                <a:spcPts val="0"/>
              </a:spcAft>
              <a:buNone/>
            </a:pPr>
            <a:r>
              <a:rPr lang="en-US"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Ở ví dụ trên, ta thấy nút 2 và 3 có thể ghép được với nhau vì dòng chảy từ 2 luôn luôn đi qua 3, tương tự cho nút 4 và 5, và cũng tương tự cho nút 9 và 10</a:t>
            </a:r>
            <a:endParaRPr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28" name="Shape 628"/>
        <p:cNvGrpSpPr/>
        <p:nvPr/>
      </p:nvGrpSpPr>
      <p:grpSpPr>
        <a:xfrm>
          <a:off x="0" y="0"/>
          <a:ext cx="0" cy="0"/>
          <a:chOff x="0" y="0"/>
          <a:chExt cx="0" cy="0"/>
        </a:xfrm>
      </p:grpSpPr>
      <p:sp>
        <p:nvSpPr>
          <p:cNvPr id="629" name="Google Shape;629;g11613d185f0_0_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30" name="Google Shape;630;g11613d185f0_0_8"/>
          <p:cNvSpPr txBox="1"/>
          <p:nvPr/>
        </p:nvSpPr>
        <p:spPr>
          <a:xfrm>
            <a:off x="613350" y="887250"/>
            <a:ext cx="7002300" cy="58746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Sau khi biến đổi từ đồ thị luồng điều khiển, đồ thị dòng có cấu trúc</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Mỗi nút (hình tròn) biểu thị một hay một số lệnh tuần tự, hoặc thay cho điểm hội tụ các đường điều khiển.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Mỗi cạnh nối hai nút biểu diễn dòng điều khiển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631" name="Google Shape;631;g11613d185f0_0_8"/>
          <p:cNvPicPr preferRelativeResize="0"/>
          <p:nvPr/>
        </p:nvPicPr>
        <p:blipFill>
          <a:blip r:embed="rId1"/>
          <a:stretch>
            <a:fillRect/>
          </a:stretch>
        </p:blipFill>
        <p:spPr>
          <a:xfrm>
            <a:off x="7403726" y="1656775"/>
            <a:ext cx="4412550" cy="3381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35" name="Shape 635"/>
        <p:cNvGrpSpPr/>
        <p:nvPr/>
      </p:nvGrpSpPr>
      <p:grpSpPr>
        <a:xfrm>
          <a:off x="0" y="0"/>
          <a:ext cx="0" cy="0"/>
          <a:chOff x="0" y="0"/>
          <a:chExt cx="0" cy="0"/>
        </a:xfrm>
      </p:grpSpPr>
      <p:sp>
        <p:nvSpPr>
          <p:cNvPr id="636" name="Google Shape;636;g11613d185f0_0_1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37" name="Google Shape;637;g11613d185f0_0_17"/>
          <p:cNvSpPr txBox="1"/>
          <p:nvPr/>
        </p:nvSpPr>
        <p:spPr>
          <a:xfrm>
            <a:off x="613350" y="887250"/>
            <a:ext cx="10968900" cy="58746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Sau khi biến đổi từ đồ thị luồng điều khiển, đồ thị dòng có cấu trúc:</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9 nút (trong đó 5 nút là vị tự (màu đỏ) - Xin nhắc lại: nút vị tự là nút rẽ nhánh hoặc nút kết thúc rẽ nhánh)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11 cung</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Chia mặt phẳng thành 4 miền (Số miền được xác định như hình trên, phần đánh số màu xanh lá cây)</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g115e76f5ad1_0_55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247" name="Google Shape;247;g115e76f5ad1_0_550"/>
          <p:cNvSpPr txBox="1"/>
          <p:nvPr/>
        </p:nvSpPr>
        <p:spPr>
          <a:xfrm>
            <a:off x="617100" y="1574350"/>
            <a:ext cx="11574900" cy="51564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r>
              <a:rPr lang="en-US"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Tài khoản tiết kiệm trong ngân hàng có tỷ lệ lãi suất khác nhau phụ thuộc vào số dư của tài khoản. Nếu số dư tài khoản trong phạm vi từ 0$ đến 100$ có lãi suất là 3%, số dư tài khoản trên 100$ và đến 1000$ có lãi suất là 5% và số dư tài khoản trên 1000$ có lãi suất là 7%. Hãy chia các vùng tương đương cho trường hợp này.</a:t>
            </a: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 name="Google Shape;248;g115e76f5ad1_0_550"/>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Ví dụ</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 calcmode="lin" valueType="num">
                                      <p:cBhvr additive="base">
                                        <p:cTn id="7" dur="1000"/>
                                        <p:tgtEl>
                                          <p:spTgt spid="24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41" name="Shape 641"/>
        <p:cNvGrpSpPr/>
        <p:nvPr/>
      </p:nvGrpSpPr>
      <p:grpSpPr>
        <a:xfrm>
          <a:off x="0" y="0"/>
          <a:ext cx="0" cy="0"/>
          <a:chOff x="0" y="0"/>
          <a:chExt cx="0" cy="0"/>
        </a:xfrm>
      </p:grpSpPr>
      <p:sp>
        <p:nvSpPr>
          <p:cNvPr id="642" name="Google Shape;642;g11613d185f0_0_2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43" name="Google Shape;643;g11613d185f0_0_24"/>
          <p:cNvSpPr txBox="1"/>
          <p:nvPr/>
        </p:nvSpPr>
        <p:spPr>
          <a:xfrm>
            <a:off x="613350" y="887250"/>
            <a:ext cx="11447400" cy="5874600"/>
          </a:xfrm>
          <a:prstGeom prst="rect">
            <a:avLst/>
          </a:prstGeom>
          <a:noFill/>
          <a:ln>
            <a:noFill/>
          </a:ln>
        </p:spPr>
        <p:txBody>
          <a:bodyPr spcFirstLastPara="1" wrap="square" lIns="91425" tIns="45700" rIns="91425" bIns="45700" anchor="t" anchorCtr="0">
            <a:normAutofit/>
          </a:bodyPr>
          <a:lstStyle/>
          <a:p>
            <a:pPr marL="742950" lvl="1" indent="-38735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Bước 2: Tính độ phức tạp của kiểm thử đường cơ sở(</a:t>
            </a: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Cyclomatic </a:t>
            </a: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ký hiệu V(G) </a:t>
            </a:r>
            <a:r>
              <a:rPr lang="en-US"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655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V(G) = E - N + 2 = 11-9+2 = 4</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655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V(G) = số miền phẳng = 4</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655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V(G) = P – 1 = 5-1 =4</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Trong đó: E=số cung; N=số nút; P=số nút vị tự</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828800" lvl="0" indent="-463550" algn="l" rtl="0">
              <a:spcBef>
                <a:spcPts val="480"/>
              </a:spcBef>
              <a:spcAft>
                <a:spcPts val="0"/>
              </a:spcAft>
              <a:buClr>
                <a:srgbClr val="3333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Với ví dụ về đồ thị dòng ở trên ta có: V(G) = 4</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647" name="Shape 647"/>
        <p:cNvGrpSpPr/>
        <p:nvPr/>
      </p:nvGrpSpPr>
      <p:grpSpPr>
        <a:xfrm>
          <a:off x="0" y="0"/>
          <a:ext cx="0" cy="0"/>
          <a:chOff x="0" y="0"/>
          <a:chExt cx="0" cy="0"/>
        </a:xfrm>
      </p:grpSpPr>
      <p:sp>
        <p:nvSpPr>
          <p:cNvPr id="648" name="Google Shape;648;g11613d185f0_0_3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49" name="Google Shape;649;g11613d185f0_0_36"/>
          <p:cNvSpPr txBox="1"/>
          <p:nvPr/>
        </p:nvSpPr>
        <p:spPr>
          <a:xfrm>
            <a:off x="613350" y="887250"/>
            <a:ext cx="7002300" cy="58746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Bước 3: </a:t>
            </a: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V(G) = 4 với các đường cơ sở sau:</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11</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2,3 &gt; 6 &gt; 7 &gt; 9 &gt; 10 &gt; 1</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2,3 &gt; 6 &gt; 8 &gt; 9 &gt; 10 &gt; 1</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2,3 &gt; 4,5 &gt; 10 &gt; 1</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0" indent="0" algn="l" rtl="0">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Bước 4: Thực hiện kiểm thử</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0" indent="0" algn="l" rtl="0">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650" name="Google Shape;650;g11613d185f0_0_36"/>
          <p:cNvPicPr preferRelativeResize="0"/>
          <p:nvPr/>
        </p:nvPicPr>
        <p:blipFill>
          <a:blip r:embed="rId1"/>
          <a:stretch>
            <a:fillRect/>
          </a:stretch>
        </p:blipFill>
        <p:spPr>
          <a:xfrm>
            <a:off x="6979200" y="1744240"/>
            <a:ext cx="4603100" cy="3369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654" name="Shape 654"/>
        <p:cNvGrpSpPr/>
        <p:nvPr/>
      </p:nvGrpSpPr>
      <p:grpSpPr>
        <a:xfrm>
          <a:off x="0" y="0"/>
          <a:ext cx="0" cy="0"/>
          <a:chOff x="0" y="0"/>
          <a:chExt cx="0" cy="0"/>
        </a:xfrm>
      </p:grpSpPr>
      <p:sp>
        <p:nvSpPr>
          <p:cNvPr id="655" name="Google Shape;655;g11613d185f0_0_4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56" name="Google Shape;656;g11613d185f0_0_44"/>
          <p:cNvSpPr txBox="1"/>
          <p:nvPr/>
        </p:nvSpPr>
        <p:spPr>
          <a:xfrm>
            <a:off x="376875" y="850875"/>
            <a:ext cx="9919200" cy="750000"/>
          </a:xfrm>
          <a:prstGeom prst="rect">
            <a:avLst/>
          </a:prstGeom>
          <a:noFill/>
          <a:ln>
            <a:noFill/>
          </a:ln>
        </p:spPr>
        <p:txBody>
          <a:bodyPr spcFirstLastPara="1" wrap="square" lIns="91425" tIns="45700" rIns="91425" bIns="45700" anchor="t" anchorCtr="0">
            <a:noAutofit/>
          </a:bodyPr>
          <a:lstStyle/>
          <a:p>
            <a:pPr marL="742950" lvl="1" indent="-361950" algn="l" rtl="0">
              <a:lnSpc>
                <a:spcPct val="8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Ví dụ bài tập</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80000"/>
              </a:lnSpc>
              <a:spcBef>
                <a:spcPts val="480"/>
              </a:spcBef>
              <a:spcAft>
                <a:spcPts val="0"/>
              </a:spcAft>
              <a:buSzPts val="440"/>
              <a:buNone/>
            </a:pPr>
            <a:endParaRPr sz="134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657" name="Google Shape;657;g11613d185f0_0_44"/>
          <p:cNvPicPr preferRelativeResize="0"/>
          <p:nvPr/>
        </p:nvPicPr>
        <p:blipFill>
          <a:blip r:embed="rId1"/>
          <a:stretch>
            <a:fillRect/>
          </a:stretch>
        </p:blipFill>
        <p:spPr>
          <a:xfrm>
            <a:off x="376875" y="1389425"/>
            <a:ext cx="7940625" cy="4522650"/>
          </a:xfrm>
          <a:prstGeom prst="rect">
            <a:avLst/>
          </a:prstGeom>
          <a:noFill/>
          <a:ln>
            <a:noFill/>
          </a:ln>
        </p:spPr>
      </p:pic>
      <p:pic>
        <p:nvPicPr>
          <p:cNvPr id="658" name="Google Shape;658;g11613d185f0_0_44"/>
          <p:cNvPicPr preferRelativeResize="0"/>
          <p:nvPr/>
        </p:nvPicPr>
        <p:blipFill>
          <a:blip r:embed="rId2"/>
          <a:stretch>
            <a:fillRect/>
          </a:stretch>
        </p:blipFill>
        <p:spPr>
          <a:xfrm>
            <a:off x="8317500" y="1600863"/>
            <a:ext cx="3569699" cy="420744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662" name="Shape 662"/>
        <p:cNvGrpSpPr/>
        <p:nvPr/>
      </p:nvGrpSpPr>
      <p:grpSpPr>
        <a:xfrm>
          <a:off x="0" y="0"/>
          <a:ext cx="0" cy="0"/>
          <a:chOff x="0" y="0"/>
          <a:chExt cx="0" cy="0"/>
        </a:xfrm>
      </p:grpSpPr>
      <p:sp>
        <p:nvSpPr>
          <p:cNvPr id="663" name="Google Shape;663;g11613d185f0_0_5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pic>
        <p:nvPicPr>
          <p:cNvPr id="664" name="Google Shape;664;g11613d185f0_0_54"/>
          <p:cNvPicPr preferRelativeResize="0"/>
          <p:nvPr/>
        </p:nvPicPr>
        <p:blipFill>
          <a:blip r:embed="rId1"/>
          <a:stretch>
            <a:fillRect/>
          </a:stretch>
        </p:blipFill>
        <p:spPr>
          <a:xfrm>
            <a:off x="8282325" y="1477650"/>
            <a:ext cx="3909675" cy="4608151"/>
          </a:xfrm>
          <a:prstGeom prst="rect">
            <a:avLst/>
          </a:prstGeom>
          <a:noFill/>
          <a:ln>
            <a:noFill/>
          </a:ln>
        </p:spPr>
      </p:pic>
      <p:sp>
        <p:nvSpPr>
          <p:cNvPr id="665" name="Google Shape;665;g11613d185f0_0_54"/>
          <p:cNvSpPr txBox="1"/>
          <p:nvPr/>
        </p:nvSpPr>
        <p:spPr>
          <a:xfrm>
            <a:off x="376875" y="850875"/>
            <a:ext cx="8238600" cy="5861700"/>
          </a:xfrm>
          <a:prstGeom prst="rect">
            <a:avLst/>
          </a:prstGeom>
          <a:noFill/>
          <a:ln>
            <a:noFill/>
          </a:ln>
        </p:spPr>
        <p:txBody>
          <a:bodyPr spcFirstLastPara="1" wrap="square" lIns="91425" tIns="45700" rIns="91425" bIns="45700" anchor="t" anchorCtr="0">
            <a:normAutofit lnSpcReduction="10000"/>
          </a:bodyPr>
          <a:lstStyle/>
          <a:p>
            <a:pPr marL="742950" lvl="1" indent="-361950" algn="l" rtl="0">
              <a:spcBef>
                <a:spcPts val="480"/>
              </a:spcBef>
              <a:spcAft>
                <a:spcPts val="0"/>
              </a:spcAft>
              <a:buClr>
                <a:srgbClr val="FF5A33"/>
              </a:buClr>
              <a:buSzPts val="36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Ví dụ bài tập</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75920" algn="l" rtl="0">
              <a:spcBef>
                <a:spcPts val="0"/>
              </a:spcBef>
              <a:spcAft>
                <a:spcPts val="0"/>
              </a:spcAft>
              <a:buClr>
                <a:srgbClr val="FF5A33"/>
              </a:buClr>
              <a:buSzPts val="4324"/>
              <a:buFont typeface="Quattrocento Sans" panose="020B0502050000020003"/>
              <a:buChar char="⮚"/>
            </a:pPr>
            <a:r>
              <a:rPr lang="en-US"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2 -&gt; 13</a:t>
            </a:r>
            <a:endParaRPr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75920" algn="l" rtl="0">
              <a:spcBef>
                <a:spcPts val="0"/>
              </a:spcBef>
              <a:spcAft>
                <a:spcPts val="0"/>
              </a:spcAft>
              <a:buClr>
                <a:srgbClr val="FF5A33"/>
              </a:buClr>
              <a:buSzPts val="4324"/>
              <a:buFont typeface="Quattrocento Sans" panose="020B0502050000020003"/>
              <a:buChar char="⮚"/>
            </a:pPr>
            <a:r>
              <a:rPr lang="en-US"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2 -&gt; 3 -&gt; 12 -&gt; 14</a:t>
            </a:r>
            <a:endParaRPr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75920" algn="l" rtl="0">
              <a:spcBef>
                <a:spcPts val="0"/>
              </a:spcBef>
              <a:spcAft>
                <a:spcPts val="0"/>
              </a:spcAft>
              <a:buClr>
                <a:srgbClr val="FF5A33"/>
              </a:buClr>
              <a:buSzPts val="4324"/>
              <a:buFont typeface="Quattrocento Sans" panose="020B0502050000020003"/>
              <a:buChar char="⮚"/>
            </a:pPr>
            <a:r>
              <a:rPr lang="en-US"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2 -&gt; 3 -&gt; 4 -&gt; 5 -&gt; 6 -&gt; 8 -&gt; 10 -&gt; 12 -&gt; 14</a:t>
            </a:r>
            <a:endParaRPr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75920" algn="l" rtl="0">
              <a:spcBef>
                <a:spcPts val="0"/>
              </a:spcBef>
              <a:spcAft>
                <a:spcPts val="0"/>
              </a:spcAft>
              <a:buClr>
                <a:srgbClr val="FF5A33"/>
              </a:buClr>
              <a:buSzPts val="4324"/>
              <a:buFont typeface="Quattrocento Sans" panose="020B0502050000020003"/>
              <a:buChar char="⮚"/>
            </a:pPr>
            <a:r>
              <a:rPr lang="en-US"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2 -&gt; 3 -&gt; 4 -&gt; 6 -&gt; 7 -&gt; 8 -&gt; 10 -&gt; 12 -&gt; 14</a:t>
            </a:r>
            <a:endParaRPr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75920" algn="l" rtl="0">
              <a:spcBef>
                <a:spcPts val="0"/>
              </a:spcBef>
              <a:spcAft>
                <a:spcPts val="0"/>
              </a:spcAft>
              <a:buClr>
                <a:srgbClr val="FF5A33"/>
              </a:buClr>
              <a:buSzPts val="4324"/>
              <a:buFont typeface="Quattrocento Sans" panose="020B0502050000020003"/>
              <a:buChar char="⮚"/>
            </a:pPr>
            <a:r>
              <a:rPr lang="en-US"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2 -&gt; 3 -&gt; 4 -&gt; 6 -&gt; 8 -&gt; 9 -&gt; 10 -&gt; 12 -&gt; 14</a:t>
            </a:r>
            <a:endParaRPr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75920" algn="l" rtl="0">
              <a:spcBef>
                <a:spcPts val="0"/>
              </a:spcBef>
              <a:spcAft>
                <a:spcPts val="0"/>
              </a:spcAft>
              <a:buClr>
                <a:srgbClr val="FF5A33"/>
              </a:buClr>
              <a:buSzPts val="4324"/>
              <a:buFont typeface="Quattrocento Sans" panose="020B0502050000020003"/>
              <a:buChar char="⮚"/>
            </a:pPr>
            <a:r>
              <a:rPr lang="en-US"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2 -&gt; 3 -&gt; 4 -&gt; 6 -&gt; 8 -&gt; 10 -&gt; 11 -&gt; 12 -&gt; 14</a:t>
            </a:r>
            <a:endParaRPr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75920" algn="l" rtl="0">
              <a:spcBef>
                <a:spcPts val="0"/>
              </a:spcBef>
              <a:spcAft>
                <a:spcPts val="0"/>
              </a:spcAft>
              <a:buClr>
                <a:srgbClr val="FF5A33"/>
              </a:buClr>
              <a:buSzPts val="4324"/>
              <a:buFont typeface="Quattrocento Sans" panose="020B0502050000020003"/>
              <a:buChar char="⮚"/>
            </a:pPr>
            <a:r>
              <a:rPr lang="en-US"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1 -&gt; 2 -&gt; 3 -&gt; 4 -&gt; 6 -&gt; 8 -&gt; 10 -&gt; 12 -&gt; 14</a:t>
            </a:r>
            <a:endParaRPr sz="2925">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669" name="Shape 669"/>
        <p:cNvGrpSpPr/>
        <p:nvPr/>
      </p:nvGrpSpPr>
      <p:grpSpPr>
        <a:xfrm>
          <a:off x="0" y="0"/>
          <a:ext cx="0" cy="0"/>
          <a:chOff x="0" y="0"/>
          <a:chExt cx="0" cy="0"/>
        </a:xfrm>
      </p:grpSpPr>
      <p:sp>
        <p:nvSpPr>
          <p:cNvPr id="670" name="Google Shape;670;g11613d185f0_0_31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71" name="Google Shape;671;g11613d185f0_0_314"/>
          <p:cNvSpPr txBox="1"/>
          <p:nvPr/>
        </p:nvSpPr>
        <p:spPr>
          <a:xfrm>
            <a:off x="307800" y="901275"/>
            <a:ext cx="12116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Ưu điểm Kỹ thuật đường cơ sở</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2" name="Google Shape;672;g11613d185f0_0_314"/>
          <p:cNvSpPr txBox="1"/>
          <p:nvPr/>
        </p:nvSpPr>
        <p:spPr>
          <a:xfrm>
            <a:off x="346950" y="1701675"/>
            <a:ext cx="11235300" cy="40881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giúp giảm các test thừa.</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Cung cấp phạm vi kiểm tra cao vì nó bao gồm tất cả các câu lệnh và các nhánh trong mã.</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2">
                                            <p:txEl>
                                              <p:pRg st="0" end="0"/>
                                            </p:txEl>
                                          </p:spTgt>
                                        </p:tgtEl>
                                        <p:attrNameLst>
                                          <p:attrName>style.visibility</p:attrName>
                                        </p:attrNameLst>
                                      </p:cBhvr>
                                      <p:to>
                                        <p:strVal val="visible"/>
                                      </p:to>
                                    </p:set>
                                    <p:anim calcmode="lin" valueType="num">
                                      <p:cBhvr additive="base">
                                        <p:cTn id="7" dur="1000"/>
                                        <p:tgtEl>
                                          <p:spTgt spid="67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72">
                                            <p:txEl>
                                              <p:pRg st="1" end="1"/>
                                            </p:txEl>
                                          </p:spTgt>
                                        </p:tgtEl>
                                        <p:attrNameLst>
                                          <p:attrName>style.visibility</p:attrName>
                                        </p:attrNameLst>
                                      </p:cBhvr>
                                      <p:to>
                                        <p:strVal val="visible"/>
                                      </p:to>
                                    </p:set>
                                    <p:anim calcmode="lin" valueType="num">
                                      <p:cBhvr additive="base">
                                        <p:cTn id="12" dur="1000"/>
                                        <p:tgtEl>
                                          <p:spTgt spid="67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676" name="Shape 676"/>
        <p:cNvGrpSpPr/>
        <p:nvPr/>
      </p:nvGrpSpPr>
      <p:grpSpPr>
        <a:xfrm>
          <a:off x="0" y="0"/>
          <a:ext cx="0" cy="0"/>
          <a:chOff x="0" y="0"/>
          <a:chExt cx="0" cy="0"/>
        </a:xfrm>
      </p:grpSpPr>
      <p:sp>
        <p:nvSpPr>
          <p:cNvPr id="677" name="Google Shape;677;g11613d185f0_0_32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basis path techniques</a:t>
            </a:r>
            <a:endParaRPr lang="en-US"/>
          </a:p>
        </p:txBody>
      </p:sp>
      <p:sp>
        <p:nvSpPr>
          <p:cNvPr id="678" name="Google Shape;678;g11613d185f0_0_320"/>
          <p:cNvSpPr txBox="1"/>
          <p:nvPr/>
        </p:nvSpPr>
        <p:spPr>
          <a:xfrm>
            <a:off x="307800" y="901275"/>
            <a:ext cx="12116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Nhược điểm Kỹ thuật đường cơ sở</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9" name="Google Shape;679;g11613d185f0_0_320"/>
          <p:cNvSpPr txBox="1"/>
          <p:nvPr/>
        </p:nvSpPr>
        <p:spPr>
          <a:xfrm>
            <a:off x="346950" y="1701675"/>
            <a:ext cx="11235300" cy="51564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Đánh giá mỗi đường dẫn là một thách thức cũng như tốn thời gian vì một số đường dẫn theo cấp số nhân của số nhánh. Ví dụ, một hàm chứa 10 câu lệnh if có 1024 đường dẫn để kiểm tra.</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Đôi khi nhiều đường dẫn không thể thực hiện do mối quan hệ của dữ liệu.</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9">
                                            <p:txEl>
                                              <p:pRg st="0" end="0"/>
                                            </p:txEl>
                                          </p:spTgt>
                                        </p:tgtEl>
                                        <p:attrNameLst>
                                          <p:attrName>style.visibility</p:attrName>
                                        </p:attrNameLst>
                                      </p:cBhvr>
                                      <p:to>
                                        <p:strVal val="visible"/>
                                      </p:to>
                                    </p:set>
                                    <p:anim calcmode="lin" valueType="num">
                                      <p:cBhvr additive="base">
                                        <p:cTn id="7" dur="1000"/>
                                        <p:tgtEl>
                                          <p:spTgt spid="67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79">
                                            <p:txEl>
                                              <p:pRg st="1" end="1"/>
                                            </p:txEl>
                                          </p:spTgt>
                                        </p:tgtEl>
                                        <p:attrNameLst>
                                          <p:attrName>style.visibility</p:attrName>
                                        </p:attrNameLst>
                                      </p:cBhvr>
                                      <p:to>
                                        <p:strVal val="visible"/>
                                      </p:to>
                                    </p:set>
                                    <p:anim calcmode="lin" valueType="num">
                                      <p:cBhvr additive="base">
                                        <p:cTn id="12" dur="1000"/>
                                        <p:tgtEl>
                                          <p:spTgt spid="67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683" name="Shape 683"/>
        <p:cNvGrpSpPr/>
        <p:nvPr/>
      </p:nvGrpSpPr>
      <p:grpSpPr>
        <a:xfrm>
          <a:off x="0" y="0"/>
          <a:ext cx="0" cy="0"/>
          <a:chOff x="0" y="0"/>
          <a:chExt cx="0" cy="0"/>
        </a:xfrm>
      </p:grpSpPr>
      <p:sp>
        <p:nvSpPr>
          <p:cNvPr id="684" name="Google Shape;684;g11613d185f0_0_9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control flow</a:t>
            </a:r>
            <a:r>
              <a:rPr lang="en-US"/>
              <a:t> techniques</a:t>
            </a:r>
            <a:endParaRPr lang="en-US"/>
          </a:p>
        </p:txBody>
      </p:sp>
      <p:sp>
        <p:nvSpPr>
          <p:cNvPr id="685" name="Google Shape;685;g11613d185f0_0_92"/>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Là kỹ thuật thiết kế test case đảm bảo “cover” được tất cả các câu lệnh, biểu thức điều kiện trong code module cần test.</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Có ba tiêu chí đánh giá độ bao phủ</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Statement Coverage (bao phủ câu lệnh)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Decision Coverage(bao phủ quyết định)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143000" lvl="2" indent="-33020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Branch Coverage (bao phủ nhánh)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6" name="Google Shape;686;g11613d185f0_0_92"/>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kiểm thử luồng điều khiển(Control Flow)</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anim calcmode="lin" valueType="num">
                                      <p:cBhvr additive="base">
                                        <p:cTn id="7" dur="1000"/>
                                        <p:tgtEl>
                                          <p:spTgt spid="68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85">
                                            <p:txEl>
                                              <p:pRg st="1" end="1"/>
                                            </p:txEl>
                                          </p:spTgt>
                                        </p:tgtEl>
                                        <p:attrNameLst>
                                          <p:attrName>style.visibility</p:attrName>
                                        </p:attrNameLst>
                                      </p:cBhvr>
                                      <p:to>
                                        <p:strVal val="visible"/>
                                      </p:to>
                                    </p:set>
                                    <p:anim calcmode="lin" valueType="num">
                                      <p:cBhvr additive="base">
                                        <p:cTn id="12" dur="1000"/>
                                        <p:tgtEl>
                                          <p:spTgt spid="68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85">
                                            <p:txEl>
                                              <p:pRg st="2" end="2"/>
                                            </p:txEl>
                                          </p:spTgt>
                                        </p:tgtEl>
                                        <p:attrNameLst>
                                          <p:attrName>style.visibility</p:attrName>
                                        </p:attrNameLst>
                                      </p:cBhvr>
                                      <p:to>
                                        <p:strVal val="visible"/>
                                      </p:to>
                                    </p:set>
                                    <p:anim calcmode="lin" valueType="num">
                                      <p:cBhvr additive="base">
                                        <p:cTn id="17" dur="1000"/>
                                        <p:tgtEl>
                                          <p:spTgt spid="68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85">
                                            <p:txEl>
                                              <p:pRg st="3" end="3"/>
                                            </p:txEl>
                                          </p:spTgt>
                                        </p:tgtEl>
                                        <p:attrNameLst>
                                          <p:attrName>style.visibility</p:attrName>
                                        </p:attrNameLst>
                                      </p:cBhvr>
                                      <p:to>
                                        <p:strVal val="visible"/>
                                      </p:to>
                                    </p:set>
                                    <p:anim calcmode="lin" valueType="num">
                                      <p:cBhvr additive="base">
                                        <p:cTn id="22" dur="1000"/>
                                        <p:tgtEl>
                                          <p:spTgt spid="685">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85">
                                            <p:txEl>
                                              <p:pRg st="4" end="4"/>
                                            </p:txEl>
                                          </p:spTgt>
                                        </p:tgtEl>
                                        <p:attrNameLst>
                                          <p:attrName>style.visibility</p:attrName>
                                        </p:attrNameLst>
                                      </p:cBhvr>
                                      <p:to>
                                        <p:strVal val="visible"/>
                                      </p:to>
                                    </p:set>
                                    <p:anim calcmode="lin" valueType="num">
                                      <p:cBhvr additive="base">
                                        <p:cTn id="27" dur="1000"/>
                                        <p:tgtEl>
                                          <p:spTgt spid="685">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690" name="Shape 690"/>
        <p:cNvGrpSpPr/>
        <p:nvPr/>
      </p:nvGrpSpPr>
      <p:grpSpPr>
        <a:xfrm>
          <a:off x="0" y="0"/>
          <a:ext cx="0" cy="0"/>
          <a:chOff x="0" y="0"/>
          <a:chExt cx="0" cy="0"/>
        </a:xfrm>
      </p:grpSpPr>
      <p:sp>
        <p:nvSpPr>
          <p:cNvPr id="691" name="Google Shape;691;g11613d185f0_0_10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statement coverage</a:t>
            </a:r>
            <a:endParaRPr lang="en-US"/>
          </a:p>
        </p:txBody>
      </p:sp>
      <p:sp>
        <p:nvSpPr>
          <p:cNvPr id="692" name="Google Shape;692;g11613d185f0_0_104"/>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Là một kỹ thuật kiểm tra hộp trắng trong đó tất cả các câu lệnh trong mã nguồn được thực thi ít nhất một lần. Nó được sử dụng để tính toán số lượng câu lệnh trong mã nguồn đã được thực thi. Mục đích chính của Statement Coverage là bao phủ 100% tất cả các đường dẫn, dòng và câu lệnh có thể có trong mã nguồn.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Mức độ bao phủ của câu lệnh được sử dụng để xác định kịch bản dựa trên cấu trúc của mã được kiểm tra.</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3" name="Google Shape;693;g11613d185f0_0_104"/>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bao phủ câu lệnh(</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Statement Coverage)</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2">
                                            <p:txEl>
                                              <p:pRg st="0" end="0"/>
                                            </p:txEl>
                                          </p:spTgt>
                                        </p:tgtEl>
                                        <p:attrNameLst>
                                          <p:attrName>style.visibility</p:attrName>
                                        </p:attrNameLst>
                                      </p:cBhvr>
                                      <p:to>
                                        <p:strVal val="visible"/>
                                      </p:to>
                                    </p:set>
                                    <p:anim calcmode="lin" valueType="num">
                                      <p:cBhvr additive="base">
                                        <p:cTn id="7" dur="1000"/>
                                        <p:tgtEl>
                                          <p:spTgt spid="69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92">
                                            <p:txEl>
                                              <p:pRg st="1" end="1"/>
                                            </p:txEl>
                                          </p:spTgt>
                                        </p:tgtEl>
                                        <p:attrNameLst>
                                          <p:attrName>style.visibility</p:attrName>
                                        </p:attrNameLst>
                                      </p:cBhvr>
                                      <p:to>
                                        <p:strVal val="visible"/>
                                      </p:to>
                                    </p:set>
                                    <p:anim calcmode="lin" valueType="num">
                                      <p:cBhvr additive="base">
                                        <p:cTn id="12" dur="1000"/>
                                        <p:tgtEl>
                                          <p:spTgt spid="69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697" name="Shape 697"/>
        <p:cNvGrpSpPr/>
        <p:nvPr/>
      </p:nvGrpSpPr>
      <p:grpSpPr>
        <a:xfrm>
          <a:off x="0" y="0"/>
          <a:ext cx="0" cy="0"/>
          <a:chOff x="0" y="0"/>
          <a:chExt cx="0" cy="0"/>
        </a:xfrm>
      </p:grpSpPr>
      <p:sp>
        <p:nvSpPr>
          <p:cNvPr id="698" name="Google Shape;698;g11613d185f0_0_11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statement coverage</a:t>
            </a:r>
            <a:endParaRPr lang="en-US"/>
          </a:p>
        </p:txBody>
      </p:sp>
      <p:sp>
        <p:nvSpPr>
          <p:cNvPr id="699" name="Google Shape;699;g11613d185f0_0_119"/>
          <p:cNvSpPr txBox="1"/>
          <p:nvPr/>
        </p:nvSpPr>
        <p:spPr>
          <a:xfrm>
            <a:off x="693900" y="887250"/>
            <a:ext cx="11498100" cy="5083500"/>
          </a:xfrm>
          <a:prstGeom prst="rect">
            <a:avLst/>
          </a:prstGeom>
          <a:noFill/>
          <a:ln>
            <a:noFill/>
          </a:ln>
        </p:spPr>
        <p:txBody>
          <a:bodyPr spcFirstLastPara="1" wrap="square" lIns="91425" tIns="45700" rIns="91425" bIns="45700" anchor="t" anchorCtr="0">
            <a:norm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Công thức tính độ bao phủ câu lệnh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00" name="Google Shape;700;g11613d185f0_0_119"/>
          <p:cNvPicPr preferRelativeResize="0"/>
          <p:nvPr/>
        </p:nvPicPr>
        <p:blipFill>
          <a:blip r:embed="rId1"/>
          <a:stretch>
            <a:fillRect/>
          </a:stretch>
        </p:blipFill>
        <p:spPr>
          <a:xfrm>
            <a:off x="546698" y="3107900"/>
            <a:ext cx="11098600" cy="10327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9">
                                            <p:txEl>
                                              <p:pRg st="0" end="0"/>
                                            </p:txEl>
                                          </p:spTgt>
                                        </p:tgtEl>
                                        <p:attrNameLst>
                                          <p:attrName>style.visibility</p:attrName>
                                        </p:attrNameLst>
                                      </p:cBhvr>
                                      <p:to>
                                        <p:strVal val="visible"/>
                                      </p:to>
                                    </p:set>
                                    <p:anim calcmode="lin" valueType="num">
                                      <p:cBhvr additive="base">
                                        <p:cTn id="7" dur="1000"/>
                                        <p:tgtEl>
                                          <p:spTgt spid="69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sp>
        <p:nvSpPr>
          <p:cNvPr id="705" name="Google Shape;705;g11613d185f0_0_12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statement coverage</a:t>
            </a:r>
            <a:endParaRPr lang="en-US"/>
          </a:p>
        </p:txBody>
      </p:sp>
      <p:sp>
        <p:nvSpPr>
          <p:cNvPr id="706" name="Google Shape;706;g11613d185f0_0_126"/>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480"/>
              </a:spcBef>
              <a:spcAft>
                <a:spcPts val="0"/>
              </a:spcAft>
              <a:buClr>
                <a:schemeClr val="dk1"/>
              </a:buClr>
              <a:buSzPts val="1100"/>
              <a:buFont typeface="Arial" panose="020B0604020202020204"/>
              <a:buNone/>
            </a:pPr>
            <a:r>
              <a:rPr lang="en-US" sz="3600" b="1">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Source Code:</a:t>
            </a:r>
            <a:endParaRPr sz="3600" b="1">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prints (int a, int b) {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Clr>
                <a:schemeClr val="dk1"/>
              </a:buClr>
              <a:buSzPts val="1100"/>
              <a:buFont typeface="Arial" panose="020B0604020202020204"/>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  Printsum is a function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Clr>
                <a:schemeClr val="dk1"/>
              </a:buClr>
              <a:buSzPts val="1100"/>
              <a:buFont typeface="Arial" panose="020B0604020202020204"/>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int result = a+ b;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Clr>
                <a:schemeClr val="dk1"/>
              </a:buClr>
              <a:buSzPts val="1100"/>
              <a:buFont typeface="Arial" panose="020B0604020202020204"/>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If (result&gt; 0)</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Clr>
                <a:schemeClr val="dk1"/>
              </a:buClr>
              <a:buSzPts val="1100"/>
              <a:buFont typeface="Arial" panose="020B0604020202020204"/>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Print ("Positive", result)</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Clr>
                <a:schemeClr val="dk1"/>
              </a:buClr>
              <a:buSzPts val="1100"/>
              <a:buFont typeface="Arial" panose="020B0604020202020204"/>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Else</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Clr>
                <a:schemeClr val="dk1"/>
              </a:buClr>
              <a:buSzPts val="1100"/>
              <a:buFont typeface="Arial" panose="020B0604020202020204"/>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Print ("Negative", result)</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Clr>
                <a:schemeClr val="dk1"/>
              </a:buClr>
              <a:buSzPts val="1100"/>
              <a:buFont typeface="Arial" panose="020B0604020202020204"/>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   End of the source code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7" name="Google Shape;707;g11613d185f0_0_126"/>
          <p:cNvSpPr txBox="1"/>
          <p:nvPr/>
        </p:nvSpPr>
        <p:spPr>
          <a:xfrm>
            <a:off x="617100" y="901275"/>
            <a:ext cx="114981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39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Ví dụ </a:t>
            </a:r>
            <a:r>
              <a:rPr lang="en-US" sz="39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bao phủ câu lệnh(</a:t>
            </a:r>
            <a:r>
              <a:rPr lang="en-US" sz="35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Statement Coverage)</a:t>
            </a:r>
            <a:endParaRPr sz="39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g115e76f5ad1_0_55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254" name="Google Shape;254;g115e76f5ad1_0_558"/>
          <p:cNvSpPr txBox="1"/>
          <p:nvPr/>
        </p:nvSpPr>
        <p:spPr>
          <a:xfrm>
            <a:off x="544325" y="850800"/>
            <a:ext cx="11574900" cy="51564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panose="020B0604020202020204"/>
              <a:buNone/>
            </a:pPr>
            <a:r>
              <a:rPr lang="en-US"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Giải thích: Ta sẽ chia đầu vào thành 2 vùng giá trị: Valid (vùng hợp lệ) và Invalid (vùng không hợp lệ)</a:t>
            </a: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457200" lvl="0" indent="-438150" algn="l" rtl="0">
              <a:spcBef>
                <a:spcPts val="480"/>
              </a:spcBef>
              <a:spcAft>
                <a:spcPts val="0"/>
              </a:spcAft>
              <a:buClr>
                <a:srgbClr val="1B1B1B"/>
              </a:buClr>
              <a:buSzPts val="3300"/>
              <a:buFont typeface="Quattrocento Sans" panose="020B0502050000020003"/>
              <a:buAutoNum type="arabicPeriod"/>
            </a:pPr>
            <a:r>
              <a:rPr lang="en-US"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Vùng hợp lệ:</a:t>
            </a: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457200" lvl="0" indent="0" algn="l" rtl="0">
              <a:spcBef>
                <a:spcPts val="480"/>
              </a:spcBef>
              <a:spcAft>
                <a:spcPts val="0"/>
              </a:spcAft>
              <a:buClr>
                <a:schemeClr val="dk1"/>
              </a:buClr>
              <a:buSzPts val="1100"/>
              <a:buFont typeface="Arial" panose="020B0604020202020204"/>
              <a:buNone/>
            </a:pPr>
            <a:r>
              <a:rPr lang="en-US"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0 &lt;= X &lt; 100 $ với lãi suất 3%</a:t>
            </a: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457200" lvl="0" indent="0" algn="l" rtl="0">
              <a:spcBef>
                <a:spcPts val="480"/>
              </a:spcBef>
              <a:spcAft>
                <a:spcPts val="0"/>
              </a:spcAft>
              <a:buClr>
                <a:schemeClr val="dk1"/>
              </a:buClr>
              <a:buSzPts val="1100"/>
              <a:buFont typeface="Arial" panose="020B0604020202020204"/>
              <a:buNone/>
            </a:pPr>
            <a:r>
              <a:rPr lang="en-US"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100 &lt;= X &lt; 1000 $ với lãi suất 5%</a:t>
            </a: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457200" lvl="0" indent="0" algn="l" rtl="0">
              <a:spcBef>
                <a:spcPts val="480"/>
              </a:spcBef>
              <a:spcAft>
                <a:spcPts val="0"/>
              </a:spcAft>
              <a:buClr>
                <a:schemeClr val="dk1"/>
              </a:buClr>
              <a:buSzPts val="1100"/>
              <a:buFont typeface="Arial" panose="020B0604020202020204"/>
              <a:buNone/>
            </a:pPr>
            <a:r>
              <a:rPr lang="en-US"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1000 &lt;= X $ với lãi suất 7%</a:t>
            </a: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457200" lvl="0" indent="-438150" algn="l" rtl="0">
              <a:spcBef>
                <a:spcPts val="480"/>
              </a:spcBef>
              <a:spcAft>
                <a:spcPts val="0"/>
              </a:spcAft>
              <a:buClr>
                <a:srgbClr val="1B1B1B"/>
              </a:buClr>
              <a:buSzPts val="3300"/>
              <a:buFont typeface="Quattrocento Sans" panose="020B0502050000020003"/>
              <a:buAutoNum type="arabicPeriod"/>
            </a:pPr>
            <a:r>
              <a:rPr lang="en-US"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Vùng không hợp lệ:</a:t>
            </a: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457200" algn="l" rtl="0">
              <a:spcBef>
                <a:spcPts val="480"/>
              </a:spcBef>
              <a:spcAft>
                <a:spcPts val="0"/>
              </a:spcAft>
              <a:buClr>
                <a:schemeClr val="dk1"/>
              </a:buClr>
              <a:buSzPts val="1100"/>
              <a:buFont typeface="Arial" panose="020B0604020202020204"/>
              <a:buNone/>
            </a:pPr>
            <a:r>
              <a:rPr lang="en-US"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X &lt; 0 (số âm)</a:t>
            </a: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spcBef>
                <a:spcPts val="480"/>
              </a:spcBef>
              <a:spcAft>
                <a:spcPts val="0"/>
              </a:spcAft>
              <a:buNone/>
            </a:pPr>
            <a:endParaRPr sz="3300">
              <a:solidFill>
                <a:srgbClr val="1B1B1B"/>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711" name="Shape 711"/>
        <p:cNvGrpSpPr/>
        <p:nvPr/>
      </p:nvGrpSpPr>
      <p:grpSpPr>
        <a:xfrm>
          <a:off x="0" y="0"/>
          <a:ext cx="0" cy="0"/>
          <a:chOff x="0" y="0"/>
          <a:chExt cx="0" cy="0"/>
        </a:xfrm>
      </p:grpSpPr>
      <p:sp>
        <p:nvSpPr>
          <p:cNvPr id="712" name="Google Shape;712;g11613d185f0_0_13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statement coverage</a:t>
            </a:r>
            <a:endParaRPr lang="en-US"/>
          </a:p>
        </p:txBody>
      </p:sp>
      <p:sp>
        <p:nvSpPr>
          <p:cNvPr id="713" name="Google Shape;713;g11613d185f0_0_133"/>
          <p:cNvSpPr txBox="1"/>
          <p:nvPr/>
        </p:nvSpPr>
        <p:spPr>
          <a:xfrm>
            <a:off x="617100" y="1701675"/>
            <a:ext cx="11316300" cy="508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480"/>
              </a:spcBef>
              <a:spcAft>
                <a:spcPts val="0"/>
              </a:spcAft>
              <a:buClr>
                <a:schemeClr val="dk1"/>
              </a:buClr>
              <a:buSzPts val="1100"/>
              <a:buFont typeface="Arial" panose="020B0604020202020204"/>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Các câu lệnh được đánh dấu bằng màu vàng là những câu lệnh được thực thi theo tình huống</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Number of executed statements = 5</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Clr>
                <a:schemeClr val="dk1"/>
              </a:buClr>
              <a:buSzPts val="1100"/>
              <a:buFont typeface="Arial" panose="020B0604020202020204"/>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Total number of statements = 7</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Clr>
                <a:schemeClr val="dk1"/>
              </a:buClr>
              <a:buSzPts val="1100"/>
              <a:buFont typeface="Arial" panose="020B0604020202020204"/>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Statement Coverage: 5/7 = 71%</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4" name="Google Shape;714;g11613d185f0_0_133"/>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Kịch bản 1 : </a:t>
            </a: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Nếu </a:t>
            </a: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A = 3, B = 9</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15" name="Google Shape;715;g11613d185f0_0_133"/>
          <p:cNvPicPr preferRelativeResize="0"/>
          <p:nvPr/>
        </p:nvPicPr>
        <p:blipFill>
          <a:blip r:embed="rId1"/>
          <a:stretch>
            <a:fillRect/>
          </a:stretch>
        </p:blipFill>
        <p:spPr>
          <a:xfrm>
            <a:off x="6808050" y="4393350"/>
            <a:ext cx="5125350" cy="2391825"/>
          </a:xfrm>
          <a:prstGeom prst="rect">
            <a:avLst/>
          </a:prstGeom>
          <a:noFill/>
          <a:ln>
            <a:noFill/>
          </a:ln>
        </p:spPr>
      </p:pic>
      <p:pic>
        <p:nvPicPr>
          <p:cNvPr id="716" name="Google Shape;716;g11613d185f0_0_133"/>
          <p:cNvPicPr preferRelativeResize="0"/>
          <p:nvPr/>
        </p:nvPicPr>
        <p:blipFill>
          <a:blip r:embed="rId2"/>
          <a:stretch>
            <a:fillRect/>
          </a:stretch>
        </p:blipFill>
        <p:spPr>
          <a:xfrm>
            <a:off x="370225" y="5184425"/>
            <a:ext cx="6181600" cy="5752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720" name="Shape 720"/>
        <p:cNvGrpSpPr/>
        <p:nvPr/>
      </p:nvGrpSpPr>
      <p:grpSpPr>
        <a:xfrm>
          <a:off x="0" y="0"/>
          <a:ext cx="0" cy="0"/>
          <a:chOff x="0" y="0"/>
          <a:chExt cx="0" cy="0"/>
        </a:xfrm>
      </p:grpSpPr>
      <p:sp>
        <p:nvSpPr>
          <p:cNvPr id="721" name="Google Shape;721;g11613d185f0_0_14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statement coverage</a:t>
            </a:r>
            <a:endParaRPr lang="en-US"/>
          </a:p>
        </p:txBody>
      </p:sp>
      <p:sp>
        <p:nvSpPr>
          <p:cNvPr id="722" name="Google Shape;722;g11613d185f0_0_147"/>
          <p:cNvSpPr txBox="1"/>
          <p:nvPr/>
        </p:nvSpPr>
        <p:spPr>
          <a:xfrm>
            <a:off x="617100" y="1701675"/>
            <a:ext cx="11316300" cy="508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Các câu lệnh được đánh dấu bằng màu vàng là những câu lệnh được thực thi theo tình huống</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Number of executed statements = 6</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Total number of statements = 7</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Statement Coverage: 6/7 = 85%</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3" name="Google Shape;723;g11613d185f0_0_147"/>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Kịch bản 2 : </a:t>
            </a: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Nếu A = -3, B = -9</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24" name="Google Shape;724;g11613d185f0_0_147"/>
          <p:cNvPicPr preferRelativeResize="0"/>
          <p:nvPr/>
        </p:nvPicPr>
        <p:blipFill>
          <a:blip r:embed="rId1"/>
          <a:stretch>
            <a:fillRect/>
          </a:stretch>
        </p:blipFill>
        <p:spPr>
          <a:xfrm>
            <a:off x="6821725" y="4399800"/>
            <a:ext cx="4760675" cy="2221650"/>
          </a:xfrm>
          <a:prstGeom prst="rect">
            <a:avLst/>
          </a:prstGeom>
          <a:noFill/>
          <a:ln>
            <a:noFill/>
          </a:ln>
        </p:spPr>
      </p:pic>
      <p:pic>
        <p:nvPicPr>
          <p:cNvPr id="725" name="Google Shape;725;g11613d185f0_0_147"/>
          <p:cNvPicPr preferRelativeResize="0"/>
          <p:nvPr/>
        </p:nvPicPr>
        <p:blipFill>
          <a:blip r:embed="rId2"/>
          <a:stretch>
            <a:fillRect/>
          </a:stretch>
        </p:blipFill>
        <p:spPr>
          <a:xfrm>
            <a:off x="370225" y="5184425"/>
            <a:ext cx="6181600" cy="5752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729" name="Shape 729"/>
        <p:cNvGrpSpPr/>
        <p:nvPr/>
      </p:nvGrpSpPr>
      <p:grpSpPr>
        <a:xfrm>
          <a:off x="0" y="0"/>
          <a:ext cx="0" cy="0"/>
          <a:chOff x="0" y="0"/>
          <a:chExt cx="0" cy="0"/>
        </a:xfrm>
      </p:grpSpPr>
      <p:sp>
        <p:nvSpPr>
          <p:cNvPr id="730" name="Google Shape;730;g11613d185f0_0_19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statement coverage</a:t>
            </a:r>
            <a:endParaRPr lang="en-US"/>
          </a:p>
        </p:txBody>
      </p:sp>
      <p:sp>
        <p:nvSpPr>
          <p:cNvPr id="731" name="Google Shape;731;g11613d185f0_0_199"/>
          <p:cNvSpPr txBox="1"/>
          <p:nvPr/>
        </p:nvSpPr>
        <p:spPr>
          <a:xfrm>
            <a:off x="598950" y="887250"/>
            <a:ext cx="11316300" cy="508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Nhìn về mặt tổng thể ở kịch bản 2 thì hầu hết các câu lệnh đều đi qua nên có kể kết luận là độ bao phủ câu lệnh là 100%</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32" name="Google Shape;732;g11613d185f0_0_199"/>
          <p:cNvPicPr preferRelativeResize="0"/>
          <p:nvPr/>
        </p:nvPicPr>
        <p:blipFill>
          <a:blip r:embed="rId1"/>
          <a:stretch>
            <a:fillRect/>
          </a:stretch>
        </p:blipFill>
        <p:spPr>
          <a:xfrm>
            <a:off x="3701150" y="2453675"/>
            <a:ext cx="6520525" cy="3042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736" name="Shape 736"/>
        <p:cNvGrpSpPr/>
        <p:nvPr/>
      </p:nvGrpSpPr>
      <p:grpSpPr>
        <a:xfrm>
          <a:off x="0" y="0"/>
          <a:ext cx="0" cy="0"/>
          <a:chOff x="0" y="0"/>
          <a:chExt cx="0" cy="0"/>
        </a:xfrm>
      </p:grpSpPr>
      <p:sp>
        <p:nvSpPr>
          <p:cNvPr id="737" name="Google Shape;737;g11613d185f0_0_28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statement coverage</a:t>
            </a:r>
            <a:endParaRPr lang="en-US"/>
          </a:p>
        </p:txBody>
      </p:sp>
      <p:sp>
        <p:nvSpPr>
          <p:cNvPr id="738" name="Google Shape;738;g11613d185f0_0_288"/>
          <p:cNvSpPr txBox="1"/>
          <p:nvPr/>
        </p:nvSpPr>
        <p:spPr>
          <a:xfrm>
            <a:off x="307800" y="901275"/>
            <a:ext cx="12116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Ưu điểm Kỹ thuật bao phủ câu lệnh</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9" name="Google Shape;739;g11613d185f0_0_288"/>
          <p:cNvSpPr txBox="1"/>
          <p:nvPr/>
        </p:nvSpPr>
        <p:spPr>
          <a:xfrm>
            <a:off x="346950" y="1701675"/>
            <a:ext cx="11235300" cy="40881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có thể được áp dụng trực tiếp vào mã đối tượng và không yêu cầu xử lý mã nguồn.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xác minh những gì mã nguồn viết được dự kiến ​​sẽ thực thi và không thực thi</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9">
                                            <p:txEl>
                                              <p:pRg st="0" end="0"/>
                                            </p:txEl>
                                          </p:spTgt>
                                        </p:tgtEl>
                                        <p:attrNameLst>
                                          <p:attrName>style.visibility</p:attrName>
                                        </p:attrNameLst>
                                      </p:cBhvr>
                                      <p:to>
                                        <p:strVal val="visible"/>
                                      </p:to>
                                    </p:set>
                                    <p:anim calcmode="lin" valueType="num">
                                      <p:cBhvr additive="base">
                                        <p:cTn id="7" dur="1000"/>
                                        <p:tgtEl>
                                          <p:spTgt spid="73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39">
                                            <p:txEl>
                                              <p:pRg st="1" end="1"/>
                                            </p:txEl>
                                          </p:spTgt>
                                        </p:tgtEl>
                                        <p:attrNameLst>
                                          <p:attrName>style.visibility</p:attrName>
                                        </p:attrNameLst>
                                      </p:cBhvr>
                                      <p:to>
                                        <p:strVal val="visible"/>
                                      </p:to>
                                    </p:set>
                                    <p:anim calcmode="lin" valueType="num">
                                      <p:cBhvr additive="base">
                                        <p:cTn id="12" dur="1000"/>
                                        <p:tgtEl>
                                          <p:spTgt spid="73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743" name="Shape 743"/>
        <p:cNvGrpSpPr/>
        <p:nvPr/>
      </p:nvGrpSpPr>
      <p:grpSpPr>
        <a:xfrm>
          <a:off x="0" y="0"/>
          <a:ext cx="0" cy="0"/>
          <a:chOff x="0" y="0"/>
          <a:chExt cx="0" cy="0"/>
        </a:xfrm>
      </p:grpSpPr>
      <p:sp>
        <p:nvSpPr>
          <p:cNvPr id="744" name="Google Shape;744;g11613d185f0_0_29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statement </a:t>
            </a:r>
            <a:r>
              <a:rPr lang="en-US"/>
              <a:t>coverage</a:t>
            </a:r>
            <a:endParaRPr lang="en-US"/>
          </a:p>
        </p:txBody>
      </p:sp>
      <p:sp>
        <p:nvSpPr>
          <p:cNvPr id="745" name="Google Shape;745;g11613d185f0_0_294"/>
          <p:cNvSpPr txBox="1"/>
          <p:nvPr/>
        </p:nvSpPr>
        <p:spPr>
          <a:xfrm>
            <a:off x="307800" y="901275"/>
            <a:ext cx="12116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Nhược điểm Kỹ thuật bao phủ câu lệnh</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6" name="Google Shape;746;g11613d185f0_0_294"/>
          <p:cNvSpPr txBox="1"/>
          <p:nvPr/>
        </p:nvSpPr>
        <p:spPr>
          <a:xfrm>
            <a:off x="346950" y="1701675"/>
            <a:ext cx="11235300" cy="40881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chỉ bao gồm các điều kiện “true” của mã nguồn.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Statement Coverage hoàn toàn không quan tâm với các toán tử logic (|| và &amp;&amp;)</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6">
                                            <p:txEl>
                                              <p:pRg st="0" end="0"/>
                                            </p:txEl>
                                          </p:spTgt>
                                        </p:tgtEl>
                                        <p:attrNameLst>
                                          <p:attrName>style.visibility</p:attrName>
                                        </p:attrNameLst>
                                      </p:cBhvr>
                                      <p:to>
                                        <p:strVal val="visible"/>
                                      </p:to>
                                    </p:set>
                                    <p:anim calcmode="lin" valueType="num">
                                      <p:cBhvr additive="base">
                                        <p:cTn id="7" dur="1000"/>
                                        <p:tgtEl>
                                          <p:spTgt spid="74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46">
                                            <p:txEl>
                                              <p:pRg st="1" end="1"/>
                                            </p:txEl>
                                          </p:spTgt>
                                        </p:tgtEl>
                                        <p:attrNameLst>
                                          <p:attrName>style.visibility</p:attrName>
                                        </p:attrNameLst>
                                      </p:cBhvr>
                                      <p:to>
                                        <p:strVal val="visible"/>
                                      </p:to>
                                    </p:set>
                                    <p:anim calcmode="lin" valueType="num">
                                      <p:cBhvr additive="base">
                                        <p:cTn id="12" dur="1000"/>
                                        <p:tgtEl>
                                          <p:spTgt spid="746">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750" name="Shape 750"/>
        <p:cNvGrpSpPr/>
        <p:nvPr/>
      </p:nvGrpSpPr>
      <p:grpSpPr>
        <a:xfrm>
          <a:off x="0" y="0"/>
          <a:ext cx="0" cy="0"/>
          <a:chOff x="0" y="0"/>
          <a:chExt cx="0" cy="0"/>
        </a:xfrm>
      </p:grpSpPr>
      <p:sp>
        <p:nvSpPr>
          <p:cNvPr id="751" name="Google Shape;751;g11613d185f0_0_20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decision </a:t>
            </a:r>
            <a:r>
              <a:rPr lang="en-US"/>
              <a:t>coverage</a:t>
            </a:r>
            <a:endParaRPr lang="en-US"/>
          </a:p>
        </p:txBody>
      </p:sp>
      <p:sp>
        <p:nvSpPr>
          <p:cNvPr id="752" name="Google Shape;752;g11613d185f0_0_207"/>
          <p:cNvSpPr txBox="1"/>
          <p:nvPr/>
        </p:nvSpPr>
        <p:spPr>
          <a:xfrm>
            <a:off x="307800" y="901275"/>
            <a:ext cx="12116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bao phủ quyết định(</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Decision </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Coverage)</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53" name="Google Shape;753;g11613d185f0_0_207"/>
          <p:cNvPicPr preferRelativeResize="0"/>
          <p:nvPr/>
        </p:nvPicPr>
        <p:blipFill rotWithShape="1">
          <a:blip r:embed="rId1"/>
          <a:srcRect r="55844"/>
          <a:stretch>
            <a:fillRect/>
          </a:stretch>
        </p:blipFill>
        <p:spPr>
          <a:xfrm>
            <a:off x="8203925" y="1938675"/>
            <a:ext cx="3988076" cy="4345500"/>
          </a:xfrm>
          <a:prstGeom prst="rect">
            <a:avLst/>
          </a:prstGeom>
          <a:noFill/>
          <a:ln>
            <a:noFill/>
          </a:ln>
        </p:spPr>
      </p:pic>
      <p:sp>
        <p:nvSpPr>
          <p:cNvPr id="754" name="Google Shape;754;g11613d185f0_0_207"/>
          <p:cNvSpPr txBox="1"/>
          <p:nvPr/>
        </p:nvSpPr>
        <p:spPr>
          <a:xfrm>
            <a:off x="307800" y="1569675"/>
            <a:ext cx="8604900" cy="50835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Là một kỹ thuật kiểm tra hộp trắng thực thi trả kết quả đúng hoặc sai của mỗi biểu thức của mã nguồn.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Mục tiêu của Decision Coverage là xác thực tất cả mã nguồn có thể truy cập bằng cách kiểm tra và đảm bảo rằng mỗi nhánh của mọi điểm Decision có thể được thực thi ít nhất một lần.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758" name="Shape 758"/>
        <p:cNvGrpSpPr/>
        <p:nvPr/>
      </p:nvGrpSpPr>
      <p:grpSpPr>
        <a:xfrm>
          <a:off x="0" y="0"/>
          <a:ext cx="0" cy="0"/>
          <a:chOff x="0" y="0"/>
          <a:chExt cx="0" cy="0"/>
        </a:xfrm>
      </p:grpSpPr>
      <p:sp>
        <p:nvSpPr>
          <p:cNvPr id="759" name="Google Shape;759;g11613d185f0_0_21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decision </a:t>
            </a:r>
            <a:r>
              <a:rPr lang="en-US"/>
              <a:t>coverage</a:t>
            </a:r>
            <a:endParaRPr lang="en-US"/>
          </a:p>
        </p:txBody>
      </p:sp>
      <p:sp>
        <p:nvSpPr>
          <p:cNvPr id="760" name="Google Shape;760;g11613d185f0_0_216"/>
          <p:cNvSpPr txBox="1"/>
          <p:nvPr/>
        </p:nvSpPr>
        <p:spPr>
          <a:xfrm>
            <a:off x="693900" y="887250"/>
            <a:ext cx="11498100" cy="5083500"/>
          </a:xfrm>
          <a:prstGeom prst="rect">
            <a:avLst/>
          </a:prstGeom>
          <a:noFill/>
          <a:ln>
            <a:noFill/>
          </a:ln>
        </p:spPr>
        <p:txBody>
          <a:bodyPr spcFirstLastPara="1" wrap="square" lIns="91425" tIns="45700" rIns="91425" bIns="45700" anchor="t" anchorCtr="0">
            <a:norm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Công thức tính độ bao phủ quyết định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61" name="Google Shape;761;g11613d185f0_0_216"/>
          <p:cNvPicPr preferRelativeResize="0"/>
          <p:nvPr/>
        </p:nvPicPr>
        <p:blipFill>
          <a:blip r:embed="rId1"/>
          <a:stretch>
            <a:fillRect/>
          </a:stretch>
        </p:blipFill>
        <p:spPr>
          <a:xfrm>
            <a:off x="778800" y="2834908"/>
            <a:ext cx="10888400" cy="11881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60">
                                            <p:txEl>
                                              <p:pRg st="0" end="0"/>
                                            </p:txEl>
                                          </p:spTgt>
                                        </p:tgtEl>
                                        <p:attrNameLst>
                                          <p:attrName>style.visibility</p:attrName>
                                        </p:attrNameLst>
                                      </p:cBhvr>
                                      <p:to>
                                        <p:strVal val="visible"/>
                                      </p:to>
                                    </p:set>
                                    <p:anim calcmode="lin" valueType="num">
                                      <p:cBhvr additive="base">
                                        <p:cTn id="7" dur="1000"/>
                                        <p:tgtEl>
                                          <p:spTgt spid="76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765" name="Shape 765"/>
        <p:cNvGrpSpPr/>
        <p:nvPr/>
      </p:nvGrpSpPr>
      <p:grpSpPr>
        <a:xfrm>
          <a:off x="0" y="0"/>
          <a:ext cx="0" cy="0"/>
          <a:chOff x="0" y="0"/>
          <a:chExt cx="0" cy="0"/>
        </a:xfrm>
      </p:grpSpPr>
      <p:sp>
        <p:nvSpPr>
          <p:cNvPr id="766" name="Google Shape;766;g11613d185f0_0_22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decision </a:t>
            </a:r>
            <a:r>
              <a:rPr lang="en-US"/>
              <a:t>coverage</a:t>
            </a:r>
            <a:endParaRPr lang="en-US"/>
          </a:p>
        </p:txBody>
      </p:sp>
      <p:sp>
        <p:nvSpPr>
          <p:cNvPr id="767" name="Google Shape;767;g11613d185f0_0_229"/>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480"/>
              </a:spcBef>
              <a:spcAft>
                <a:spcPts val="0"/>
              </a:spcAft>
              <a:buNone/>
            </a:pPr>
            <a:r>
              <a:rPr lang="en-US" sz="3600" b="1">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Source Code:</a:t>
            </a:r>
            <a:endParaRPr sz="3600" b="1">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  is a function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Demo(int a) {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If (a&gt; 5)</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a=a*3</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Print (a)</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   End of the source code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8" name="Google Shape;768;g11613d185f0_0_229"/>
          <p:cNvSpPr txBox="1"/>
          <p:nvPr/>
        </p:nvSpPr>
        <p:spPr>
          <a:xfrm>
            <a:off x="433500" y="831713"/>
            <a:ext cx="11681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39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Ví dụ Kỹ thuật bao phủ quyết định(</a:t>
            </a:r>
            <a:r>
              <a:rPr lang="en-US" sz="35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Decision</a:t>
            </a:r>
            <a:r>
              <a:rPr lang="en-US" sz="35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Coverage)</a:t>
            </a:r>
            <a:endParaRPr sz="39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772" name="Shape 772"/>
        <p:cNvGrpSpPr/>
        <p:nvPr/>
      </p:nvGrpSpPr>
      <p:grpSpPr>
        <a:xfrm>
          <a:off x="0" y="0"/>
          <a:ext cx="0" cy="0"/>
          <a:chOff x="0" y="0"/>
          <a:chExt cx="0" cy="0"/>
        </a:xfrm>
      </p:grpSpPr>
      <p:sp>
        <p:nvSpPr>
          <p:cNvPr id="773" name="Google Shape;773;g11613d185f0_0_23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decision </a:t>
            </a:r>
            <a:r>
              <a:rPr lang="en-US"/>
              <a:t>coverage</a:t>
            </a:r>
            <a:endParaRPr lang="en-US"/>
          </a:p>
        </p:txBody>
      </p:sp>
      <p:sp>
        <p:nvSpPr>
          <p:cNvPr id="774" name="Google Shape;774;g11613d185f0_0_235"/>
          <p:cNvSpPr txBox="1"/>
          <p:nvPr/>
        </p:nvSpPr>
        <p:spPr>
          <a:xfrm>
            <a:off x="617100" y="1701675"/>
            <a:ext cx="11316300" cy="508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Đoạn mã được tô màu vàng sẽ được thực thi. Ở đây, kết quả “Sai” của decision nếu (a&gt; 5) được chọn.</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Decision Coverage = 50%</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5" name="Google Shape;775;g11613d185f0_0_235"/>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Kịch bản 1 : </a:t>
            </a: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Nếu A =2</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76" name="Google Shape;776;g11613d185f0_0_235"/>
          <p:cNvPicPr preferRelativeResize="0"/>
          <p:nvPr/>
        </p:nvPicPr>
        <p:blipFill>
          <a:blip r:embed="rId1"/>
          <a:stretch>
            <a:fillRect/>
          </a:stretch>
        </p:blipFill>
        <p:spPr>
          <a:xfrm>
            <a:off x="6025764" y="3429000"/>
            <a:ext cx="5556636" cy="3008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780" name="Shape 780"/>
        <p:cNvGrpSpPr/>
        <p:nvPr/>
      </p:nvGrpSpPr>
      <p:grpSpPr>
        <a:xfrm>
          <a:off x="0" y="0"/>
          <a:ext cx="0" cy="0"/>
          <a:chOff x="0" y="0"/>
          <a:chExt cx="0" cy="0"/>
        </a:xfrm>
      </p:grpSpPr>
      <p:sp>
        <p:nvSpPr>
          <p:cNvPr id="781" name="Google Shape;781;g11613d185f0_0_24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decision </a:t>
            </a:r>
            <a:r>
              <a:rPr lang="en-US"/>
              <a:t>coverage</a:t>
            </a:r>
            <a:endParaRPr lang="en-US"/>
          </a:p>
        </p:txBody>
      </p:sp>
      <p:sp>
        <p:nvSpPr>
          <p:cNvPr id="782" name="Google Shape;782;g11613d185f0_0_246"/>
          <p:cNvSpPr txBox="1"/>
          <p:nvPr/>
        </p:nvSpPr>
        <p:spPr>
          <a:xfrm>
            <a:off x="617100" y="1701675"/>
            <a:ext cx="11316300" cy="508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Đoạn mã được tô màu vàng sẽ được thực thi. Ở đây, kết quả “Đúng” của </a:t>
            </a: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decision </a:t>
            </a: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 nếu (a&gt; 5) được chọn.</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Decision Coverage = 50%</a:t>
            </a: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3" name="Google Shape;783;g11613d185f0_0_246"/>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Kịch bản 2 : </a:t>
            </a:r>
            <a:r>
              <a:rPr lang="en-US" sz="3600">
                <a:solidFill>
                  <a:srgbClr val="222222"/>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Nếu A =6</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84" name="Google Shape;784;g11613d185f0_0_246"/>
          <p:cNvPicPr preferRelativeResize="0"/>
          <p:nvPr/>
        </p:nvPicPr>
        <p:blipFill>
          <a:blip r:embed="rId1"/>
          <a:stretch>
            <a:fillRect/>
          </a:stretch>
        </p:blipFill>
        <p:spPr>
          <a:xfrm>
            <a:off x="6095989" y="3299700"/>
            <a:ext cx="4905825" cy="2883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g115e76f5ad1_0_56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260" name="Google Shape;260;g115e76f5ad1_0_565"/>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Vì mỗi vùng tương đương ta chỉ cần test trên các phần tử đại diện nên số lượng test case được giảm đi khá nhiều nhờ đó mà thời gian thực hiện test cũng giảm đáng kể.</a:t>
            </a:r>
            <a:endParaRPr sz="274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 name="Google Shape;261;g115e76f5ad1_0_565"/>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 </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Kỹ thuật phân vùng tương đương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anim calcmode="lin" valueType="num">
                                      <p:cBhvr additive="base">
                                        <p:cTn id="7" dur="1000"/>
                                        <p:tgtEl>
                                          <p:spTgt spid="26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788" name="Shape 788"/>
        <p:cNvGrpSpPr/>
        <p:nvPr/>
      </p:nvGrpSpPr>
      <p:grpSpPr>
        <a:xfrm>
          <a:off x="0" y="0"/>
          <a:ext cx="0" cy="0"/>
          <a:chOff x="0" y="0"/>
          <a:chExt cx="0" cy="0"/>
        </a:xfrm>
      </p:grpSpPr>
      <p:sp>
        <p:nvSpPr>
          <p:cNvPr id="789" name="Google Shape;789;g11613d185f0_0_25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decision </a:t>
            </a:r>
            <a:r>
              <a:rPr lang="en-US"/>
              <a:t>coverage</a:t>
            </a:r>
            <a:endParaRPr lang="en-US"/>
          </a:p>
        </p:txBody>
      </p:sp>
      <p:sp>
        <p:nvSpPr>
          <p:cNvPr id="790" name="Google Shape;790;g11613d185f0_0_254"/>
          <p:cNvSpPr txBox="1"/>
          <p:nvPr/>
        </p:nvSpPr>
        <p:spPr>
          <a:xfrm>
            <a:off x="586075" y="887250"/>
            <a:ext cx="11498100" cy="508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Bảng kết quả của kịch bản 1 và 2</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91" name="Google Shape;791;g11613d185f0_0_254"/>
          <p:cNvPicPr preferRelativeResize="0"/>
          <p:nvPr/>
        </p:nvPicPr>
        <p:blipFill>
          <a:blip r:embed="rId1"/>
          <a:stretch>
            <a:fillRect/>
          </a:stretch>
        </p:blipFill>
        <p:spPr>
          <a:xfrm>
            <a:off x="946750" y="2195263"/>
            <a:ext cx="9467850" cy="19335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795" name="Shape 795"/>
        <p:cNvGrpSpPr/>
        <p:nvPr/>
      </p:nvGrpSpPr>
      <p:grpSpPr>
        <a:xfrm>
          <a:off x="0" y="0"/>
          <a:ext cx="0" cy="0"/>
          <a:chOff x="0" y="0"/>
          <a:chExt cx="0" cy="0"/>
        </a:xfrm>
      </p:grpSpPr>
      <p:sp>
        <p:nvSpPr>
          <p:cNvPr id="796" name="Google Shape;796;g11613d185f0_0_30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decision coverage</a:t>
            </a:r>
            <a:endParaRPr lang="en-US"/>
          </a:p>
        </p:txBody>
      </p:sp>
      <p:sp>
        <p:nvSpPr>
          <p:cNvPr id="797" name="Google Shape;797;g11613d185f0_0_302"/>
          <p:cNvSpPr txBox="1"/>
          <p:nvPr/>
        </p:nvSpPr>
        <p:spPr>
          <a:xfrm>
            <a:off x="307800" y="901275"/>
            <a:ext cx="12116700" cy="13545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Ưu điểm Kỹ thuật bao phủ quyết định (</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Decision</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Coverage)</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8" name="Google Shape;798;g11613d185f0_0_302"/>
          <p:cNvSpPr txBox="1"/>
          <p:nvPr/>
        </p:nvSpPr>
        <p:spPr>
          <a:xfrm>
            <a:off x="346950" y="1701675"/>
            <a:ext cx="11235300" cy="40881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có thể được áp dụng trực tiếp vào mã đối tượng và không yêu cầu xử lý mã nguồn.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xác minh những gì mã nguồn viết được dự kiến ​​sẽ thực thi và không thực thi</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98">
                                            <p:txEl>
                                              <p:pRg st="0" end="0"/>
                                            </p:txEl>
                                          </p:spTgt>
                                        </p:tgtEl>
                                        <p:attrNameLst>
                                          <p:attrName>style.visibility</p:attrName>
                                        </p:attrNameLst>
                                      </p:cBhvr>
                                      <p:to>
                                        <p:strVal val="visible"/>
                                      </p:to>
                                    </p:set>
                                    <p:anim calcmode="lin" valueType="num">
                                      <p:cBhvr additive="base">
                                        <p:cTn id="7" dur="1000"/>
                                        <p:tgtEl>
                                          <p:spTgt spid="79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98">
                                            <p:txEl>
                                              <p:pRg st="1" end="1"/>
                                            </p:txEl>
                                          </p:spTgt>
                                        </p:tgtEl>
                                        <p:attrNameLst>
                                          <p:attrName>style.visibility</p:attrName>
                                        </p:attrNameLst>
                                      </p:cBhvr>
                                      <p:to>
                                        <p:strVal val="visible"/>
                                      </p:to>
                                    </p:set>
                                    <p:anim calcmode="lin" valueType="num">
                                      <p:cBhvr additive="base">
                                        <p:cTn id="12" dur="1000"/>
                                        <p:tgtEl>
                                          <p:spTgt spid="79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802" name="Shape 802"/>
        <p:cNvGrpSpPr/>
        <p:nvPr/>
      </p:nvGrpSpPr>
      <p:grpSpPr>
        <a:xfrm>
          <a:off x="0" y="0"/>
          <a:ext cx="0" cy="0"/>
          <a:chOff x="0" y="0"/>
          <a:chExt cx="0" cy="0"/>
        </a:xfrm>
      </p:grpSpPr>
      <p:sp>
        <p:nvSpPr>
          <p:cNvPr id="803" name="Google Shape;803;g11613d185f0_0_30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decision coverage</a:t>
            </a:r>
            <a:endParaRPr lang="en-US"/>
          </a:p>
        </p:txBody>
      </p:sp>
      <p:sp>
        <p:nvSpPr>
          <p:cNvPr id="804" name="Google Shape;804;g11613d185f0_0_308"/>
          <p:cNvSpPr txBox="1"/>
          <p:nvPr/>
        </p:nvSpPr>
        <p:spPr>
          <a:xfrm>
            <a:off x="307800" y="901275"/>
            <a:ext cx="12116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Nhược điểm Kỹ thuật bao phủ quyết định</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5" name="Google Shape;805;g11613d185f0_0_308"/>
          <p:cNvSpPr txBox="1"/>
          <p:nvPr/>
        </p:nvSpPr>
        <p:spPr>
          <a:xfrm>
            <a:off x="346950" y="1701675"/>
            <a:ext cx="11235300" cy="40881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chỉ bao gồm các điều kiện “true” của mã nguồn.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Statement Coverage hoàn toàn không quan tâm với các toán tử logic (|| và &amp;&amp;)</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5">
                                            <p:txEl>
                                              <p:pRg st="0" end="0"/>
                                            </p:txEl>
                                          </p:spTgt>
                                        </p:tgtEl>
                                        <p:attrNameLst>
                                          <p:attrName>style.visibility</p:attrName>
                                        </p:attrNameLst>
                                      </p:cBhvr>
                                      <p:to>
                                        <p:strVal val="visible"/>
                                      </p:to>
                                    </p:set>
                                    <p:anim calcmode="lin" valueType="num">
                                      <p:cBhvr additive="base">
                                        <p:cTn id="7" dur="1000"/>
                                        <p:tgtEl>
                                          <p:spTgt spid="80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05">
                                            <p:txEl>
                                              <p:pRg st="1" end="1"/>
                                            </p:txEl>
                                          </p:spTgt>
                                        </p:tgtEl>
                                        <p:attrNameLst>
                                          <p:attrName>style.visibility</p:attrName>
                                        </p:attrNameLst>
                                      </p:cBhvr>
                                      <p:to>
                                        <p:strVal val="visible"/>
                                      </p:to>
                                    </p:set>
                                    <p:anim calcmode="lin" valueType="num">
                                      <p:cBhvr additive="base">
                                        <p:cTn id="12" dur="1000"/>
                                        <p:tgtEl>
                                          <p:spTgt spid="80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809" name="Shape 809"/>
        <p:cNvGrpSpPr/>
        <p:nvPr/>
      </p:nvGrpSpPr>
      <p:grpSpPr>
        <a:xfrm>
          <a:off x="0" y="0"/>
          <a:ext cx="0" cy="0"/>
          <a:chOff x="0" y="0"/>
          <a:chExt cx="0" cy="0"/>
        </a:xfrm>
      </p:grpSpPr>
      <p:sp>
        <p:nvSpPr>
          <p:cNvPr id="810" name="Google Shape;810;g11613d185f0_0_11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branch </a:t>
            </a:r>
            <a:r>
              <a:rPr lang="en-US"/>
              <a:t>coverage</a:t>
            </a:r>
            <a:endParaRPr lang="en-US"/>
          </a:p>
        </p:txBody>
      </p:sp>
      <p:sp>
        <p:nvSpPr>
          <p:cNvPr id="811" name="Google Shape;811;g11613d185f0_0_110"/>
          <p:cNvSpPr txBox="1"/>
          <p:nvPr/>
        </p:nvSpPr>
        <p:spPr>
          <a:xfrm>
            <a:off x="307800" y="901275"/>
            <a:ext cx="12116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bao phủ nhánh (</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Branch Coverage)</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812" name="Google Shape;812;g11613d185f0_0_110"/>
          <p:cNvPicPr preferRelativeResize="0"/>
          <p:nvPr/>
        </p:nvPicPr>
        <p:blipFill rotWithShape="1">
          <a:blip r:embed="rId1"/>
          <a:srcRect l="16570" t="8858" r="16180"/>
          <a:stretch>
            <a:fillRect/>
          </a:stretch>
        </p:blipFill>
        <p:spPr>
          <a:xfrm>
            <a:off x="6259800" y="2507774"/>
            <a:ext cx="5932201" cy="3941350"/>
          </a:xfrm>
          <a:prstGeom prst="rect">
            <a:avLst/>
          </a:prstGeom>
          <a:noFill/>
          <a:ln>
            <a:noFill/>
          </a:ln>
        </p:spPr>
      </p:pic>
      <p:sp>
        <p:nvSpPr>
          <p:cNvPr id="813" name="Google Shape;813;g11613d185f0_0_110"/>
          <p:cNvSpPr txBox="1"/>
          <p:nvPr/>
        </p:nvSpPr>
        <p:spPr>
          <a:xfrm>
            <a:off x="346950" y="1701675"/>
            <a:ext cx="7323000" cy="5083500"/>
          </a:xfrm>
          <a:prstGeom prst="rect">
            <a:avLst/>
          </a:prstGeom>
          <a:noFill/>
          <a:ln>
            <a:noFill/>
          </a:ln>
        </p:spPr>
        <p:txBody>
          <a:bodyPr spcFirstLastPara="1" wrap="square" lIns="91425" tIns="45700" rIns="91425" bIns="45700" anchor="t" anchorCtr="0">
            <a:normAutofit lnSpcReduction="10000"/>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Là một phương pháp kiểm tra hộp trắng trong đó mọi kết quả từ module (câu lệnh hoặc vòng lặp) đều được kiểm tra.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Mục đích của việc Branch Coverage là đảm bảo rằng mỗi điều kiện quyết định từ mọi nhánh được thực thi ít nhất một lần. Nó giúp đo lường các đoạn mã độc lập và tìm ra các đoạn không có nhánh.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3">
                                            <p:txEl>
                                              <p:pRg st="0" end="0"/>
                                            </p:txEl>
                                          </p:spTgt>
                                        </p:tgtEl>
                                        <p:attrNameLst>
                                          <p:attrName>style.visibility</p:attrName>
                                        </p:attrNameLst>
                                      </p:cBhvr>
                                      <p:to>
                                        <p:strVal val="visible"/>
                                      </p:to>
                                    </p:set>
                                    <p:anim calcmode="lin" valueType="num">
                                      <p:cBhvr additive="base">
                                        <p:cTn id="7" dur="1000"/>
                                        <p:tgtEl>
                                          <p:spTgt spid="81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13">
                                            <p:txEl>
                                              <p:pRg st="1" end="1"/>
                                            </p:txEl>
                                          </p:spTgt>
                                        </p:tgtEl>
                                        <p:attrNameLst>
                                          <p:attrName>style.visibility</p:attrName>
                                        </p:attrNameLst>
                                      </p:cBhvr>
                                      <p:to>
                                        <p:strVal val="visible"/>
                                      </p:to>
                                    </p:set>
                                    <p:anim calcmode="lin" valueType="num">
                                      <p:cBhvr additive="base">
                                        <p:cTn id="12" dur="1000"/>
                                        <p:tgtEl>
                                          <p:spTgt spid="81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817" name="Shape 817"/>
        <p:cNvGrpSpPr/>
        <p:nvPr/>
      </p:nvGrpSpPr>
      <p:grpSpPr>
        <a:xfrm>
          <a:off x="0" y="0"/>
          <a:ext cx="0" cy="0"/>
          <a:chOff x="0" y="0"/>
          <a:chExt cx="0" cy="0"/>
        </a:xfrm>
      </p:grpSpPr>
      <p:sp>
        <p:nvSpPr>
          <p:cNvPr id="818" name="Google Shape;818;g11613d185f0_0_16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branch coverage</a:t>
            </a:r>
            <a:endParaRPr lang="en-US"/>
          </a:p>
        </p:txBody>
      </p:sp>
      <p:sp>
        <p:nvSpPr>
          <p:cNvPr id="819" name="Google Shape;819;g11613d185f0_0_166"/>
          <p:cNvSpPr txBox="1"/>
          <p:nvPr/>
        </p:nvSpPr>
        <p:spPr>
          <a:xfrm>
            <a:off x="693900" y="887250"/>
            <a:ext cx="11498100" cy="5083500"/>
          </a:xfrm>
          <a:prstGeom prst="rect">
            <a:avLst/>
          </a:prstGeom>
          <a:noFill/>
          <a:ln>
            <a:noFill/>
          </a:ln>
        </p:spPr>
        <p:txBody>
          <a:bodyPr spcFirstLastPara="1" wrap="square" lIns="91425" tIns="45700" rIns="91425" bIns="45700" anchor="t" anchorCtr="0">
            <a:norm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Công thức tính độ bao phủ nhánh</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820" name="Google Shape;820;g11613d185f0_0_166"/>
          <p:cNvPicPr preferRelativeResize="0"/>
          <p:nvPr/>
        </p:nvPicPr>
        <p:blipFill>
          <a:blip r:embed="rId1"/>
          <a:stretch>
            <a:fillRect/>
          </a:stretch>
        </p:blipFill>
        <p:spPr>
          <a:xfrm>
            <a:off x="693901" y="2611201"/>
            <a:ext cx="10888400" cy="16355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
                                            <p:txEl>
                                              <p:pRg st="0" end="0"/>
                                            </p:txEl>
                                          </p:spTgt>
                                        </p:tgtEl>
                                        <p:attrNameLst>
                                          <p:attrName>style.visibility</p:attrName>
                                        </p:attrNameLst>
                                      </p:cBhvr>
                                      <p:to>
                                        <p:strVal val="visible"/>
                                      </p:to>
                                    </p:set>
                                    <p:anim calcmode="lin" valueType="num">
                                      <p:cBhvr additive="base">
                                        <p:cTn id="7" dur="1000"/>
                                        <p:tgtEl>
                                          <p:spTgt spid="81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19">
                                            <p:txEl>
                                              <p:pRg st="1" end="1"/>
                                            </p:txEl>
                                          </p:spTgt>
                                        </p:tgtEl>
                                        <p:attrNameLst>
                                          <p:attrName>style.visibility</p:attrName>
                                        </p:attrNameLst>
                                      </p:cBhvr>
                                      <p:to>
                                        <p:strVal val="visible"/>
                                      </p:to>
                                    </p:set>
                                    <p:anim calcmode="lin" valueType="num">
                                      <p:cBhvr additive="base">
                                        <p:cTn id="12" dur="1000"/>
                                        <p:tgtEl>
                                          <p:spTgt spid="81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824" name="Shape 824"/>
        <p:cNvGrpSpPr/>
        <p:nvPr/>
      </p:nvGrpSpPr>
      <p:grpSpPr>
        <a:xfrm>
          <a:off x="0" y="0"/>
          <a:ext cx="0" cy="0"/>
          <a:chOff x="0" y="0"/>
          <a:chExt cx="0" cy="0"/>
        </a:xfrm>
      </p:grpSpPr>
      <p:sp>
        <p:nvSpPr>
          <p:cNvPr id="825" name="Google Shape;825;g11613d185f0_0_17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branch coverage</a:t>
            </a:r>
            <a:endParaRPr lang="en-US"/>
          </a:p>
        </p:txBody>
      </p:sp>
      <p:sp>
        <p:nvSpPr>
          <p:cNvPr id="826" name="Google Shape;826;g11613d185f0_0_173"/>
          <p:cNvSpPr txBox="1"/>
          <p:nvPr/>
        </p:nvSpPr>
        <p:spPr>
          <a:xfrm>
            <a:off x="617100" y="1701675"/>
            <a:ext cx="11498100" cy="5083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480"/>
              </a:spcBef>
              <a:spcAft>
                <a:spcPts val="0"/>
              </a:spcAft>
              <a:buNone/>
            </a:pPr>
            <a:r>
              <a:rPr lang="en-US" sz="3600" b="1">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Source Code:</a:t>
            </a:r>
            <a:endParaRPr sz="3600" b="1">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  is a function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Demo(int a) {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If (a&gt; 5)</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a=a*3</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Print (a)</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37160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   End of the source code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7" name="Google Shape;827;g11613d185f0_0_173"/>
          <p:cNvSpPr txBox="1"/>
          <p:nvPr/>
        </p:nvSpPr>
        <p:spPr>
          <a:xfrm>
            <a:off x="617100" y="901275"/>
            <a:ext cx="114981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39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Ví dụ Kỹ thuật bao phủ nhánh(</a:t>
            </a:r>
            <a:r>
              <a:rPr lang="en-US" sz="35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Branch</a:t>
            </a:r>
            <a:r>
              <a:rPr lang="en-US" sz="35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Coverage)</a:t>
            </a:r>
            <a:endParaRPr sz="39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831" name="Shape 831"/>
        <p:cNvGrpSpPr/>
        <p:nvPr/>
      </p:nvGrpSpPr>
      <p:grpSpPr>
        <a:xfrm>
          <a:off x="0" y="0"/>
          <a:ext cx="0" cy="0"/>
          <a:chOff x="0" y="0"/>
          <a:chExt cx="0" cy="0"/>
        </a:xfrm>
      </p:grpSpPr>
      <p:sp>
        <p:nvSpPr>
          <p:cNvPr id="832" name="Google Shape;832;g11613d185f0_0_18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branch coverage</a:t>
            </a:r>
            <a:endParaRPr lang="en-US"/>
          </a:p>
        </p:txBody>
      </p:sp>
      <p:sp>
        <p:nvSpPr>
          <p:cNvPr id="833" name="Google Shape;833;g11613d185f0_0_180"/>
          <p:cNvSpPr txBox="1"/>
          <p:nvPr/>
        </p:nvSpPr>
        <p:spPr>
          <a:xfrm>
            <a:off x="586075" y="887250"/>
            <a:ext cx="11498100" cy="508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Biểu diễn code dưới dạng sơ đồ</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834" name="Google Shape;834;g11613d185f0_0_180"/>
          <p:cNvPicPr preferRelativeResize="0"/>
          <p:nvPr/>
        </p:nvPicPr>
        <p:blipFill>
          <a:blip r:embed="rId1"/>
          <a:stretch>
            <a:fillRect/>
          </a:stretch>
        </p:blipFill>
        <p:spPr>
          <a:xfrm>
            <a:off x="2606649" y="2023199"/>
            <a:ext cx="6548675" cy="3180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838" name="Shape 838"/>
        <p:cNvGrpSpPr/>
        <p:nvPr/>
      </p:nvGrpSpPr>
      <p:grpSpPr>
        <a:xfrm>
          <a:off x="0" y="0"/>
          <a:ext cx="0" cy="0"/>
          <a:chOff x="0" y="0"/>
          <a:chExt cx="0" cy="0"/>
        </a:xfrm>
      </p:grpSpPr>
      <p:sp>
        <p:nvSpPr>
          <p:cNvPr id="839" name="Google Shape;839;g11613d185f0_0_18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branch coverage</a:t>
            </a:r>
            <a:endParaRPr lang="en-US"/>
          </a:p>
        </p:txBody>
      </p:sp>
      <p:sp>
        <p:nvSpPr>
          <p:cNvPr id="840" name="Google Shape;840;g11613d185f0_0_187"/>
          <p:cNvSpPr txBox="1"/>
          <p:nvPr/>
        </p:nvSpPr>
        <p:spPr>
          <a:xfrm>
            <a:off x="586075" y="887250"/>
            <a:ext cx="11498100" cy="508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480"/>
              </a:spcBef>
              <a:spcAft>
                <a:spcPts val="0"/>
              </a:spcAft>
              <a:buNone/>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Branch Coverage sẽ xem xét nhánh unconditional branch( nhánh vô điều kiện)</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480"/>
              </a:spcBef>
              <a:spcAft>
                <a:spcPts val="0"/>
              </a:spcAft>
              <a:buNone/>
            </a:pP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841" name="Google Shape;841;g11613d185f0_0_187"/>
          <p:cNvPicPr preferRelativeResize="0"/>
          <p:nvPr/>
        </p:nvPicPr>
        <p:blipFill>
          <a:blip r:embed="rId1"/>
          <a:stretch>
            <a:fillRect/>
          </a:stretch>
        </p:blipFill>
        <p:spPr>
          <a:xfrm>
            <a:off x="956750" y="4391675"/>
            <a:ext cx="11020425" cy="2066925"/>
          </a:xfrm>
          <a:prstGeom prst="rect">
            <a:avLst/>
          </a:prstGeom>
          <a:noFill/>
          <a:ln>
            <a:noFill/>
          </a:ln>
        </p:spPr>
      </p:pic>
      <p:pic>
        <p:nvPicPr>
          <p:cNvPr id="842" name="Google Shape;842;g11613d185f0_0_187"/>
          <p:cNvPicPr preferRelativeResize="0"/>
          <p:nvPr/>
        </p:nvPicPr>
        <p:blipFill>
          <a:blip r:embed="rId2"/>
          <a:stretch>
            <a:fillRect/>
          </a:stretch>
        </p:blipFill>
        <p:spPr>
          <a:xfrm>
            <a:off x="6245725" y="1534150"/>
            <a:ext cx="5731450" cy="27838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846" name="Shape 846"/>
        <p:cNvGrpSpPr/>
        <p:nvPr/>
      </p:nvGrpSpPr>
      <p:grpSpPr>
        <a:xfrm>
          <a:off x="0" y="0"/>
          <a:ext cx="0" cy="0"/>
          <a:chOff x="0" y="0"/>
          <a:chExt cx="0" cy="0"/>
        </a:xfrm>
      </p:grpSpPr>
      <p:sp>
        <p:nvSpPr>
          <p:cNvPr id="847" name="Google Shape;847;g11613d185f0_0_27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branch coverage</a:t>
            </a:r>
            <a:endParaRPr lang="en-US"/>
          </a:p>
        </p:txBody>
      </p:sp>
      <p:sp>
        <p:nvSpPr>
          <p:cNvPr id="848" name="Google Shape;848;g11613d185f0_0_273"/>
          <p:cNvSpPr txBox="1"/>
          <p:nvPr/>
        </p:nvSpPr>
        <p:spPr>
          <a:xfrm>
            <a:off x="307800" y="901275"/>
            <a:ext cx="12116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Ưu điểm </a:t>
            </a: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Kỹ thuật bao phủ nhánh (</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Branch Coverage)</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9" name="Google Shape;849;g11613d185f0_0_273"/>
          <p:cNvSpPr txBox="1"/>
          <p:nvPr/>
        </p:nvSpPr>
        <p:spPr>
          <a:xfrm>
            <a:off x="346950" y="1701675"/>
            <a:ext cx="11235300" cy="40881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bao gồm các điều kiện đúng và sai không có khả năng được gọi trong statement coverage.</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đảm bảo tất cả các nhánh được kiểm thử.</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anim calcmode="lin" valueType="num">
                                      <p:cBhvr additive="base">
                                        <p:cTn id="7" dur="1000"/>
                                        <p:tgtEl>
                                          <p:spTgt spid="84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49">
                                            <p:txEl>
                                              <p:pRg st="1" end="1"/>
                                            </p:txEl>
                                          </p:spTgt>
                                        </p:tgtEl>
                                        <p:attrNameLst>
                                          <p:attrName>style.visibility</p:attrName>
                                        </p:attrNameLst>
                                      </p:cBhvr>
                                      <p:to>
                                        <p:strVal val="visible"/>
                                      </p:to>
                                    </p:set>
                                    <p:anim calcmode="lin" valueType="num">
                                      <p:cBhvr additive="base">
                                        <p:cTn id="12" dur="1000"/>
                                        <p:tgtEl>
                                          <p:spTgt spid="84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853" name="Shape 853"/>
        <p:cNvGrpSpPr/>
        <p:nvPr/>
      </p:nvGrpSpPr>
      <p:grpSpPr>
        <a:xfrm>
          <a:off x="0" y="0"/>
          <a:ext cx="0" cy="0"/>
          <a:chOff x="0" y="0"/>
          <a:chExt cx="0" cy="0"/>
        </a:xfrm>
      </p:grpSpPr>
      <p:sp>
        <p:nvSpPr>
          <p:cNvPr id="854" name="Google Shape;854;g11613d185f0_0_28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branch coverage</a:t>
            </a:r>
            <a:endParaRPr lang="en-US"/>
          </a:p>
        </p:txBody>
      </p:sp>
      <p:sp>
        <p:nvSpPr>
          <p:cNvPr id="855" name="Google Shape;855;g11613d185f0_0_281"/>
          <p:cNvSpPr txBox="1"/>
          <p:nvPr/>
        </p:nvSpPr>
        <p:spPr>
          <a:xfrm>
            <a:off x="307800" y="901275"/>
            <a:ext cx="121167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480"/>
              </a:spcBef>
              <a:spcAft>
                <a:spcPts val="0"/>
              </a:spcAft>
              <a:buClr>
                <a:srgbClr val="FF5A33"/>
              </a:buClr>
              <a:buSzPts val="4000"/>
              <a:buFont typeface="Quattrocento Sans" panose="020B0502050000020003"/>
              <a:buChar char="❑"/>
            </a:pP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Nhược </a:t>
            </a:r>
            <a:r>
              <a:rPr lang="en-US"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điểm Kỹ thuật bao phủ nhánh</a:t>
            </a:r>
            <a:endParaRPr sz="40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6" name="Google Shape;856;g11613d185f0_0_281"/>
          <p:cNvSpPr txBox="1"/>
          <p:nvPr/>
        </p:nvSpPr>
        <p:spPr>
          <a:xfrm>
            <a:off x="346950" y="1701675"/>
            <a:ext cx="11235300" cy="4088100"/>
          </a:xfrm>
          <a:prstGeom prst="rect">
            <a:avLst/>
          </a:prstGeom>
          <a:noFill/>
          <a:ln>
            <a:noFill/>
          </a:ln>
        </p:spPr>
        <p:txBody>
          <a:bodyPr spcFirstLastPara="1" wrap="square" lIns="91425" tIns="45700" rIns="91425" bIns="45700" anchor="t" anchorCtr="0">
            <a:normAutofit/>
          </a:bodyPr>
          <a:lstStyle/>
          <a:p>
            <a:pPr marL="742950" lvl="1" indent="-361950" algn="l" rtl="0">
              <a:lnSpc>
                <a:spcPct val="90000"/>
              </a:lnSpc>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Nó bỏ qua các nhánh trong các biểu thức Boolean xảy ra do các toán tử ngắt mạch.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6">
                                            <p:txEl>
                                              <p:pRg st="0" end="0"/>
                                            </p:txEl>
                                          </p:spTgt>
                                        </p:tgtEl>
                                        <p:attrNameLst>
                                          <p:attrName>style.visibility</p:attrName>
                                        </p:attrNameLst>
                                      </p:cBhvr>
                                      <p:to>
                                        <p:strVal val="visible"/>
                                      </p:to>
                                    </p:set>
                                    <p:anim calcmode="lin" valueType="num">
                                      <p:cBhvr additive="base">
                                        <p:cTn id="7" dur="1000"/>
                                        <p:tgtEl>
                                          <p:spTgt spid="85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g115e76f5ad1_0_57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blackbox test techniques</a:t>
            </a:r>
            <a:endParaRPr lang="en-US"/>
          </a:p>
        </p:txBody>
      </p:sp>
      <p:sp>
        <p:nvSpPr>
          <p:cNvPr id="267" name="Google Shape;267;g115e76f5ad1_0_572"/>
          <p:cNvSpPr txBox="1"/>
          <p:nvPr/>
        </p:nvSpPr>
        <p:spPr>
          <a:xfrm>
            <a:off x="617100" y="1701675"/>
            <a:ext cx="11425200" cy="48834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Không phải với bất kỳ bài toán nào đều có thể áp dụng kỹ thuật này. Có thể bị lỗi ở biên nếu chỉ chọn giá trị ở khoảng giữa của miền tương đương. Vì vậy khi phần lớn các lỗi được tìm thấy lúc kiểm tra giá trị ở biên của các phân vùng thì chúng ta nên tìm hiểu thêm một kỹ thuật nữa là Boundary value analysis (phân tích giá trị biên).</a:t>
            </a:r>
            <a:endParaRPr sz="274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 name="Google Shape;268;g115e76f5ad1_0_572"/>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điểm Kỹ thuật phân vùng tương đương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 calcmode="lin" valueType="num">
                                      <p:cBhvr additive="base">
                                        <p:cTn id="7" dur="1000"/>
                                        <p:tgtEl>
                                          <p:spTgt spid="26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860" name="Shape 860"/>
        <p:cNvGrpSpPr/>
        <p:nvPr/>
      </p:nvGrpSpPr>
      <p:grpSpPr>
        <a:xfrm>
          <a:off x="0" y="0"/>
          <a:ext cx="0" cy="0"/>
          <a:chOff x="0" y="0"/>
          <a:chExt cx="0" cy="0"/>
        </a:xfrm>
      </p:grpSpPr>
      <p:sp>
        <p:nvSpPr>
          <p:cNvPr id="861" name="Google Shape;861;g1176cc129b2_0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Tóm tắt bài học</a:t>
            </a:r>
            <a:endParaRPr lang="en-US"/>
          </a:p>
        </p:txBody>
      </p:sp>
      <p:sp>
        <p:nvSpPr>
          <p:cNvPr id="862" name="Google Shape;862;g1176cc129b2_0_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863" name="Google Shape;863;g1176cc129b2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64" name="Google Shape;864;g1176cc129b2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5" name="Google Shape;865;g1176cc129b2_0_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63550" algn="l" rtl="0">
              <a:lnSpc>
                <a:spcPct val="115000"/>
              </a:lnSpc>
              <a:spcBef>
                <a:spcPts val="0"/>
              </a:spcBef>
              <a:spcAft>
                <a:spcPts val="0"/>
              </a:spcAft>
              <a:buClr>
                <a:srgbClr val="333333"/>
              </a:buClr>
              <a:buSzPts val="3700"/>
              <a:buFont typeface="Quattrocento Sans" panose="020B0502050000020003"/>
              <a:buChar char="•"/>
            </a:pPr>
            <a:r>
              <a:rPr lang="en-US" sz="27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White-box Test Techniques - Kỹ thuật kiểm thử hộp trắng</a:t>
            </a:r>
            <a:endParaRPr sz="29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6" name="Google Shape;866;g1176cc129b2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Tóm tắt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867" name="Google Shape;867;g1176cc129b2_0_0" descr="D:\Compressed\PSD Collection 2011\WP-201 copy.png"/>
          <p:cNvPicPr preferRelativeResize="0"/>
          <p:nvPr/>
        </p:nvPicPr>
        <p:blipFill rotWithShape="1">
          <a:blip r:embed="rId1"/>
          <a:srcRect/>
          <a:stretch>
            <a:fillRect/>
          </a:stretch>
        </p:blipFill>
        <p:spPr>
          <a:xfrm flipH="1">
            <a:off x="9189300" y="1095638"/>
            <a:ext cx="2782800" cy="52001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871" name="Shape 871"/>
        <p:cNvGrpSpPr/>
        <p:nvPr/>
      </p:nvGrpSpPr>
      <p:grpSpPr>
        <a:xfrm>
          <a:off x="0" y="0"/>
          <a:ext cx="0" cy="0"/>
          <a:chOff x="0" y="0"/>
          <a:chExt cx="0" cy="0"/>
        </a:xfrm>
      </p:grpSpPr>
      <p:sp>
        <p:nvSpPr>
          <p:cNvPr id="872" name="Google Shape;872;g1176cc129b2_0_1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Nội dung bài học tiếp theo</a:t>
            </a:r>
            <a:endParaRPr lang="en-US"/>
          </a:p>
        </p:txBody>
      </p:sp>
      <p:sp>
        <p:nvSpPr>
          <p:cNvPr id="873" name="Google Shape;873;g1176cc129b2_0_1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874" name="Google Shape;874;g1176cc129b2_0_1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5" name="Google Shape;875;g1176cc129b2_0_1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6" name="Google Shape;876;g1176cc129b2_0_1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50850" algn="l" rtl="0">
              <a:lnSpc>
                <a:spcPct val="115000"/>
              </a:lnSpc>
              <a:spcBef>
                <a:spcPts val="0"/>
              </a:spcBef>
              <a:spcAft>
                <a:spcPts val="0"/>
              </a:spcAft>
              <a:buClr>
                <a:srgbClr val="333333"/>
              </a:buClr>
              <a:buSzPts val="3500"/>
              <a:buFont typeface="Quattrocento Sans" panose="020B0502050000020003"/>
              <a:buChar char="•"/>
            </a:pPr>
            <a:r>
              <a:rPr lang="en-US" sz="27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Test Plan - Lập kế hoạch kiểm thử</a:t>
            </a:r>
            <a:endParaRPr sz="22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7" name="Google Shape;877;g1176cc129b2_0_1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tiếp theo</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878" name="Google Shape;878;g1176cc129b2_0_10" descr="D:\Pictures\PNG\present.png"/>
          <p:cNvPicPr preferRelativeResize="0"/>
          <p:nvPr/>
        </p:nvPicPr>
        <p:blipFill rotWithShape="1">
          <a:blip r:embed="rId1"/>
          <a:srcRect/>
          <a:stretch>
            <a:fillRect/>
          </a:stretch>
        </p:blipFill>
        <p:spPr>
          <a:xfrm flipH="1">
            <a:off x="9469017" y="1480800"/>
            <a:ext cx="2113383" cy="4893324"/>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882" name="Shape 882"/>
        <p:cNvGrpSpPr/>
        <p:nvPr/>
      </p:nvGrpSpPr>
      <p:grpSpPr>
        <a:xfrm>
          <a:off x="0" y="0"/>
          <a:ext cx="0" cy="0"/>
          <a:chOff x="0" y="0"/>
          <a:chExt cx="0" cy="0"/>
        </a:xfrm>
      </p:grpSpPr>
      <p:pic>
        <p:nvPicPr>
          <p:cNvPr id="883" name="Google Shape;883;g115e76f5ad1_0_226"/>
          <p:cNvPicPr preferRelativeResize="0"/>
          <p:nvPr/>
        </p:nvPicPr>
        <p:blipFill rotWithShape="1">
          <a:blip r:embed="rId1"/>
          <a:srcRect/>
          <a:stretch>
            <a:fillRect/>
          </a:stretch>
        </p:blipFill>
        <p:spPr>
          <a:xfrm>
            <a:off x="-5953" y="0"/>
            <a:ext cx="12197953" cy="6858000"/>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21365</Words>
  <Application>WPS Presentation</Application>
  <PresentationFormat/>
  <Paragraphs>671</Paragraphs>
  <Slides>92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92</vt:i4>
      </vt:variant>
    </vt:vector>
  </HeadingPairs>
  <TitlesOfParts>
    <vt:vector size="106" baseType="lpstr">
      <vt:lpstr>Arial</vt:lpstr>
      <vt:lpstr>SimSun</vt:lpstr>
      <vt:lpstr>Wingdings</vt:lpstr>
      <vt:lpstr>Arial</vt:lpstr>
      <vt:lpstr>Calibri</vt:lpstr>
      <vt:lpstr>Quattrocento Sans</vt:lpstr>
      <vt:lpstr>Noto Sans Symbols</vt:lpstr>
      <vt:lpstr>Noto Sans</vt:lpstr>
      <vt:lpstr>Roboto</vt:lpstr>
      <vt:lpstr>Courier New</vt:lpstr>
      <vt:lpstr>Microsoft YaHei</vt:lpstr>
      <vt:lpstr>Arial Unicode MS</vt:lpstr>
      <vt:lpstr>Custom Design</vt:lpstr>
      <vt:lpstr>Custom Design</vt:lpstr>
      <vt:lpstr>kiểm thử cơ bản(P1)</vt:lpstr>
      <vt:lpstr>Nội dung</vt:lpstr>
      <vt:lpstr>PowerPoint 演示文稿</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blackbox test techniques</vt:lpstr>
      <vt:lpstr>PowerPoint 演示文稿</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experience base techniques</vt:lpstr>
      <vt:lpstr>Tóm tắt bài học</vt:lpstr>
      <vt:lpstr>Nội dung bài học tiếp theo</vt:lpstr>
      <vt:lpstr>PowerPoint 演示文稿</vt:lpstr>
      <vt:lpstr>kiểm thử cơ bản(P2)</vt:lpstr>
      <vt:lpstr>Nội dung</vt:lpstr>
      <vt:lpstr>PowerPoint 演示文稿</vt:lpstr>
      <vt:lpstr>whitebox test techniques</vt:lpstr>
      <vt:lpstr>whitebox test techniques</vt:lpstr>
      <vt:lpstr>basis path techniques</vt:lpstr>
      <vt:lpstr>basis path techniques</vt:lpstr>
      <vt:lpstr>basis path techniques</vt:lpstr>
      <vt:lpstr>basis path techniques</vt:lpstr>
      <vt:lpstr>basis path techniques</vt:lpstr>
      <vt:lpstr>basis path techniques</vt:lpstr>
      <vt:lpstr>basis path techniques</vt:lpstr>
      <vt:lpstr>basis path techniques</vt:lpstr>
      <vt:lpstr>basis path techniques</vt:lpstr>
      <vt:lpstr>basis path techniques</vt:lpstr>
      <vt:lpstr>basis path techniques</vt:lpstr>
      <vt:lpstr>basis path techniques</vt:lpstr>
      <vt:lpstr>basis path techniques</vt:lpstr>
      <vt:lpstr>basis path techniques</vt:lpstr>
      <vt:lpstr>basis path techniques</vt:lpstr>
      <vt:lpstr>control flow techniques</vt:lpstr>
      <vt:lpstr>statement coverage</vt:lpstr>
      <vt:lpstr>statement coverage</vt:lpstr>
      <vt:lpstr>statement coverage</vt:lpstr>
      <vt:lpstr>statement coverage</vt:lpstr>
      <vt:lpstr>statement coverage</vt:lpstr>
      <vt:lpstr>statement coverage</vt:lpstr>
      <vt:lpstr>statement coverage</vt:lpstr>
      <vt:lpstr>statement coverage</vt:lpstr>
      <vt:lpstr>decision coverage</vt:lpstr>
      <vt:lpstr>decision coverage</vt:lpstr>
      <vt:lpstr>decision coverage</vt:lpstr>
      <vt:lpstr>decision coverage</vt:lpstr>
      <vt:lpstr>decision coverage</vt:lpstr>
      <vt:lpstr>decision coverage</vt:lpstr>
      <vt:lpstr>decision coverage</vt:lpstr>
      <vt:lpstr>decision coverage</vt:lpstr>
      <vt:lpstr>branch coverage</vt:lpstr>
      <vt:lpstr>branch coverage</vt:lpstr>
      <vt:lpstr>branch coverage</vt:lpstr>
      <vt:lpstr>branch coverage</vt:lpstr>
      <vt:lpstr>branch coverage</vt:lpstr>
      <vt:lpstr>branch coverage</vt:lpstr>
      <vt:lpstr>branch coverage</vt:lpstr>
      <vt:lpstr>Tóm tắt bài học</vt:lpstr>
      <vt:lpstr>Nội dung bài học tiếp theo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Nguyen Thanh Ha (FPL HCM)</cp:lastModifiedBy>
  <cp:revision>1</cp:revision>
  <dcterms:created xsi:type="dcterms:W3CDTF">2023-02-16T09:17:51Z</dcterms:created>
  <dcterms:modified xsi:type="dcterms:W3CDTF">2023-02-16T09:17:52Z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