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6858000" cy="9144000"/>
  <p:embeddedFontLst>
    <p:embeddedFont>
      <p:font typeface="Roboto"/>
      <p:regular r:id="rId55"/>
      <p:bold r:id="rId56"/>
      <p:italic r:id="rId57"/>
      <p:boldItalic r:id="rId58"/>
    </p:embeddedFont>
    <p:embeddedFont>
      <p:font typeface="Quattrocen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63" roundtripDataSignature="AMtx7mgWkNLycne3XE0zHQ39iArV9r8f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attrocento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QuattrocentoSans-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e76f5ad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15e76f5a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6633eea3b_0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116633eea3b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6633eea3b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6633eea3b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6633eea3b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16633eea3b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633eea3b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16633eea3b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6633eea3b_0_1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16633eea3b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6633eea3b_0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16633eea3b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6633eea3b_0_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16633eea3b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6633eea3b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16633eea3b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6633eea3b_0_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16633eea3b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6633eea3b_0_5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16633eea3b_0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5e76f5ad1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115e76f5ad1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6633eea3b_0_4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16633eea3b_0_4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6633eea3b_0_4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116633eea3b_0_4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6633eea3b_0_4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116633eea3b_0_4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6633eea3b_0_3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116633eea3b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6633eea3b_0_3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116633eea3b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6633eea3b_0_3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116633eea3b_0_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6633eea3b_0_2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116633eea3b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6633eea3b_0_2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16633eea3b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6633eea3b_0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116633eea3b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6633eea3b_0_2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116633eea3b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668136614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1668136614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6633eea3b_0_2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116633eea3b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6633eea3b_0_2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116633eea3b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6633eea3b_0_2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116633eea3b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6633eea3b_0_2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116633eea3b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6633eea3b_0_2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116633eea3b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6633eea3b_0_3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116633eea3b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6633eea3b_0_3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116633eea3b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6633eea3b_0_3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116633eea3b_0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6633eea3b_0_3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g116633eea3b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6633eea3b_0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116633eea3b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668136614_0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1668136614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6633eea3b_0_3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116633eea3b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6633eea3b_0_3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116633eea3b_0_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6633eea3b_0_4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g116633eea3b_0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6633eea3b_0_4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116633eea3b_0_4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6633eea3b_0_4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116633eea3b_0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668136614_0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11668136614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6633eea3b_0_4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g116633eea3b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668136614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1166813661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5e76f5ad1_0_2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g115e76f5ad1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668136614_0_1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1668136614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6633eea3b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16633eea3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6633eea3b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16633eea3b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6633eea3b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16633eea3b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6633eea3b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16633eea3b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1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5"/>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9900"/>
              </a:buClr>
              <a:buSzPts val="3200"/>
              <a:buFont typeface="Quattrocento Sans"/>
              <a:buNone/>
            </a:pPr>
            <a:r>
              <a:rPr b="1" i="0" lang="en-US" sz="3200" u="none" cap="small" strike="noStrike">
                <a:solidFill>
                  <a:srgbClr val="FF9900"/>
                </a:solidFill>
                <a:latin typeface="Quattrocento Sans"/>
                <a:ea typeface="Quattrocento Sans"/>
                <a:cs typeface="Quattrocento Sans"/>
                <a:sym typeface="Quattrocento Sans"/>
              </a:rPr>
              <a:t>Click to edit Master title style</a:t>
            </a:r>
            <a:endParaRPr b="1" i="0" sz="3200" u="none" cap="small" strike="noStrike">
              <a:solidFill>
                <a:srgbClr val="FF9900"/>
              </a:solidFill>
              <a:latin typeface="Quattrocento Sans"/>
              <a:ea typeface="Quattrocento Sans"/>
              <a:cs typeface="Quattrocento Sans"/>
              <a:sym typeface="Quattrocento Sans"/>
            </a:endParaRPr>
          </a:p>
        </p:txBody>
      </p:sp>
      <p:sp>
        <p:nvSpPr>
          <p:cNvPr id="94" name="Google Shape;94;p26"/>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7"/>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27"/>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 name="Google Shape;101;p27"/>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19"/>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20"/>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descr="http://uconndigitalarts.com/wp-content/uploads/2013/04/original.jpg" id="61" name="Google Shape;61;p21"/>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1"/>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i="0" lang="en-US" sz="7200" u="none" cap="none" strike="noStrike">
                <a:solidFill>
                  <a:schemeClr val="lt1"/>
                </a:solidFill>
                <a:latin typeface="Calibri"/>
                <a:ea typeface="Calibri"/>
                <a:cs typeface="Calibri"/>
                <a:sym typeface="Calibri"/>
              </a:rPr>
              <a:t>DEM</a:t>
            </a:r>
            <a:r>
              <a:rPr b="1" i="0" lang="en-US" sz="11500" u="none" cap="none" strike="noStrike">
                <a:solidFill>
                  <a:schemeClr val="lt1"/>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1"/>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2389717" y="612775"/>
            <a:ext cx="7315200" cy="4114800"/>
          </a:xfrm>
          <a:prstGeom prst="rect">
            <a:avLst/>
          </a:prstGeom>
          <a:noFill/>
          <a:ln>
            <a:noFill/>
          </a:ln>
        </p:spPr>
      </p:sp>
      <p:sp>
        <p:nvSpPr>
          <p:cNvPr id="75" name="Google Shape;75;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15e76f5ad1_0_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7: thiết kế testcase</a:t>
            </a:r>
            <a:endParaRPr/>
          </a:p>
        </p:txBody>
      </p:sp>
      <p:sp>
        <p:nvSpPr>
          <p:cNvPr id="113" name="Google Shape;113;g115e76f5ad1_0_0"/>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bản(P1)</a:t>
            </a:r>
            <a:endParaRPr/>
          </a:p>
        </p:txBody>
      </p:sp>
      <p:pic>
        <p:nvPicPr>
          <p:cNvPr id="114" name="Google Shape;114;g115e76f5ad1_0_0"/>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6633eea3b_0_18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78" name="Google Shape;178;g116633eea3b_0_183"/>
          <p:cNvSpPr txBox="1"/>
          <p:nvPr/>
        </p:nvSpPr>
        <p:spPr>
          <a:xfrm>
            <a:off x="617100" y="2353150"/>
            <a:ext cx="10965300" cy="43299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Các TestCase có xu hướng sửa đổi và cập nhật thường xuyên</a:t>
            </a:r>
            <a:endParaRPr sz="3600">
              <a:latin typeface="Quattrocento Sans"/>
              <a:ea typeface="Quattrocento Sans"/>
              <a:cs typeface="Quattrocento Sans"/>
              <a:sym typeface="Quattrocento Sans"/>
            </a:endParaRPr>
          </a:p>
          <a:p>
            <a:pPr indent="-457200" lvl="1" marL="914400" marR="0" rtl="0" algn="l">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Các TestCase có xu hướng phân bổ giữa những  Tester</a:t>
            </a:r>
            <a:endParaRPr sz="3600">
              <a:latin typeface="Quattrocento Sans"/>
              <a:ea typeface="Quattrocento Sans"/>
              <a:cs typeface="Quattrocento Sans"/>
              <a:sym typeface="Quattrocento Sans"/>
            </a:endParaRPr>
          </a:p>
          <a:p>
            <a:pPr indent="-457200" lvl="1" marL="914400" marR="0" rtl="0" algn="l">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Các TestCase có xu hướng phân cụm và theo nhóm</a:t>
            </a:r>
            <a:endParaRPr sz="3600">
              <a:latin typeface="Quattrocento Sans"/>
              <a:ea typeface="Quattrocento Sans"/>
              <a:cs typeface="Quattrocento Sans"/>
              <a:sym typeface="Quattrocento Sans"/>
            </a:endParaRPr>
          </a:p>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TestCase có xu hướng phụ thuộc lẫn nhau</a:t>
            </a:r>
            <a:endParaRPr sz="3600">
              <a:latin typeface="Quattrocento Sans"/>
              <a:ea typeface="Quattrocento Sans"/>
              <a:cs typeface="Quattrocento Sans"/>
              <a:sym typeface="Quattrocento Sans"/>
            </a:endParaRPr>
          </a:p>
        </p:txBody>
      </p:sp>
      <p:sp>
        <p:nvSpPr>
          <p:cNvPr id="179" name="Google Shape;179;g116633eea3b_0_183"/>
          <p:cNvSpPr txBox="1"/>
          <p:nvPr/>
        </p:nvSpPr>
        <p:spPr>
          <a:xfrm>
            <a:off x="617100" y="937150"/>
            <a:ext cx="10965300" cy="14160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Các yếu tố quan trọng liên quan đến quá trình viết TestCase</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 calcmode="lin" valueType="num">
                                      <p:cBhvr additive="base">
                                        <p:cTn dur="1000"/>
                                        <p:tgtEl>
                                          <p:spTgt spid="1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 calcmode="lin" valueType="num">
                                      <p:cBhvr additive="base">
                                        <p:cTn dur="1000"/>
                                        <p:tgtEl>
                                          <p:spTgt spid="17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 calcmode="lin" valueType="num">
                                      <p:cBhvr additive="base">
                                        <p:cTn dur="1000"/>
                                        <p:tgtEl>
                                          <p:spTgt spid="17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 calcmode="lin" valueType="num">
                                      <p:cBhvr additive="base">
                                        <p:cTn dur="1000"/>
                                        <p:tgtEl>
                                          <p:spTgt spid="17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6633eea3b_0_4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85" name="Google Shape;185;g116633eea3b_0_43"/>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3500">
              <a:latin typeface="Quattrocento Sans"/>
              <a:ea typeface="Quattrocento Sans"/>
              <a:cs typeface="Quattrocento Sans"/>
              <a:sym typeface="Quattrocento Sans"/>
            </a:endParaRPr>
          </a:p>
        </p:txBody>
      </p:sp>
      <p:sp>
        <p:nvSpPr>
          <p:cNvPr id="186" name="Google Shape;186;g116633eea3b_0_4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Mẫu Test Case</a:t>
            </a:r>
            <a:endParaRPr b="0" i="0" sz="4000" u="none" cap="none" strike="noStrike">
              <a:solidFill>
                <a:schemeClr val="dk1"/>
              </a:solidFill>
              <a:latin typeface="Quattrocento Sans"/>
              <a:ea typeface="Quattrocento Sans"/>
              <a:cs typeface="Quattrocento Sans"/>
              <a:sym typeface="Quattrocento Sans"/>
            </a:endParaRPr>
          </a:p>
        </p:txBody>
      </p:sp>
      <p:pic>
        <p:nvPicPr>
          <p:cNvPr id="187" name="Google Shape;187;g116633eea3b_0_43"/>
          <p:cNvPicPr preferRelativeResize="0"/>
          <p:nvPr/>
        </p:nvPicPr>
        <p:blipFill>
          <a:blip r:embed="rId3">
            <a:alphaModFix/>
          </a:blip>
          <a:stretch>
            <a:fillRect/>
          </a:stretch>
        </p:blipFill>
        <p:spPr>
          <a:xfrm>
            <a:off x="442913" y="1701675"/>
            <a:ext cx="11306175" cy="38862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6633eea3b_0_1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93" name="Google Shape;193;g116633eea3b_0_103"/>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latin typeface="Quattrocento Sans"/>
                <a:ea typeface="Quattrocento Sans"/>
                <a:cs typeface="Quattrocento Sans"/>
                <a:sym typeface="Quattrocento Sans"/>
              </a:rPr>
              <a:t>Thực hiện viết TCs cho chức năng đăng nhập facebook trên máy tính</a:t>
            </a:r>
            <a:r>
              <a:rPr lang="en-US" sz="3500">
                <a:latin typeface="Quattrocento Sans"/>
                <a:ea typeface="Quattrocento Sans"/>
                <a:cs typeface="Quattrocento Sans"/>
                <a:sym typeface="Quattrocento Sans"/>
              </a:rPr>
              <a:t>.</a:t>
            </a:r>
            <a:endParaRPr sz="3500">
              <a:latin typeface="Quattrocento Sans"/>
              <a:ea typeface="Quattrocento Sans"/>
              <a:cs typeface="Quattrocento Sans"/>
              <a:sym typeface="Quattrocento Sans"/>
            </a:endParaRPr>
          </a:p>
        </p:txBody>
      </p:sp>
      <p:sp>
        <p:nvSpPr>
          <p:cNvPr id="194" name="Google Shape;194;g116633eea3b_0_10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 các bước xác định Testcase</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16633eea3b_0_10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00" name="Google Shape;200;g116633eea3b_0_109"/>
          <p:cNvSpPr txBox="1"/>
          <p:nvPr/>
        </p:nvSpPr>
        <p:spPr>
          <a:xfrm>
            <a:off x="617100" y="850800"/>
            <a:ext cx="11334300" cy="58434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B1: Xác định mục đích test: </a:t>
            </a:r>
            <a:endParaRPr sz="3600">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lang="en-US" sz="3600">
                <a:latin typeface="Quattrocento Sans"/>
                <a:ea typeface="Quattrocento Sans"/>
                <a:cs typeface="Quattrocento Sans"/>
                <a:sym typeface="Quattrocento Sans"/>
              </a:rPr>
              <a:t>Kiểm tra việc đăng nhập thành công vào hệ thống facebook, không test chức năng đăng ký ở cùng trên form, chỉ test trên môi trường web ,ko test trên môi trường điện thoại, browser trên điện thoại.</a:t>
            </a:r>
            <a:endParaRPr sz="36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1000"/>
                                        <p:tgtEl>
                                          <p:spTgt spid="20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 calcmode="lin" valueType="num">
                                      <p:cBhvr additive="base">
                                        <p:cTn dur="1000"/>
                                        <p:tgtEl>
                                          <p:spTgt spid="20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16633eea3b_0_15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06" name="Google Shape;206;g116633eea3b_0_158"/>
          <p:cNvSpPr txBox="1"/>
          <p:nvPr/>
        </p:nvSpPr>
        <p:spPr>
          <a:xfrm>
            <a:off x="617100" y="850800"/>
            <a:ext cx="11334300" cy="58434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B2: Xác định hiệu suất testing: </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Chức năng form login của facebook cũng thực hiện tương tự như hầu hết chức năng của các hệ thống khác. Form login bao gồm: 2 text box email/điện thoại và mật khẩu, 1 button đăng nhập, 1 link quên mật khẩu.</a:t>
            </a:r>
            <a:endParaRPr sz="36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 calcmode="lin" valueType="num">
                                      <p:cBhvr additive="base">
                                        <p:cTn dur="1000"/>
                                        <p:tgtEl>
                                          <p:spTgt spid="20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 calcmode="lin" valueType="num">
                                      <p:cBhvr additive="base">
                                        <p:cTn dur="1000"/>
                                        <p:tgtEl>
                                          <p:spTgt spid="20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16633eea3b_0_1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12" name="Google Shape;212;g116633eea3b_0_118"/>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B3: </a:t>
            </a:r>
            <a:r>
              <a:rPr lang="en-US" sz="3600">
                <a:solidFill>
                  <a:schemeClr val="dk1"/>
                </a:solidFill>
                <a:latin typeface="Quattrocento Sans"/>
                <a:ea typeface="Quattrocento Sans"/>
                <a:cs typeface="Quattrocento Sans"/>
                <a:sym typeface="Quattrocento Sans"/>
              </a:rPr>
              <a:t>Xác định các yêu cầu phi chức năng</a:t>
            </a:r>
            <a:r>
              <a:rPr lang="en-US" sz="3600">
                <a:solidFill>
                  <a:schemeClr val="dk1"/>
                </a:solidFill>
                <a:latin typeface="Quattrocento Sans"/>
                <a:ea typeface="Quattrocento Sans"/>
                <a:cs typeface="Quattrocento Sans"/>
                <a:sym typeface="Quattrocento Sans"/>
              </a:rPr>
              <a:t>: </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Cần check tính bảo mật với những trường hợp email chưa đăng ký vào hệ thống trước đó, lưu mật khẩu vào trình duyệt, loại trình duyệt: firefox, chrome, safari, IE, …, Ngoài ra, cần kiểm tra hệ thống mạng, phần cứng máy tính.</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4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 calcmode="lin" valueType="num">
                                      <p:cBhvr additive="base">
                                        <p:cTn dur="1000"/>
                                        <p:tgtEl>
                                          <p:spTgt spid="2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 calcmode="lin" valueType="num">
                                      <p:cBhvr additive="base">
                                        <p:cTn dur="1000"/>
                                        <p:tgtEl>
                                          <p:spTgt spid="2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 calcmode="lin" valueType="num">
                                      <p:cBhvr additive="base">
                                        <p:cTn dur="1000"/>
                                        <p:tgtEl>
                                          <p:spTgt spid="2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6633eea3b_0_13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18" name="Google Shape;218;g116633eea3b_0_13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B4: Xác định biểu mẫu cho TCs: </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Yêu cầu sẽ bao gồm test các phần: UI, chức năng đăng nhập, tốc độ đăng nhập.</a:t>
            </a:r>
            <a:endParaRPr sz="3600">
              <a:solidFill>
                <a:schemeClr val="dk1"/>
              </a:solidFill>
              <a:latin typeface="Quattrocento Sans"/>
              <a:ea typeface="Quattrocento Sans"/>
              <a:cs typeface="Quattrocento Sans"/>
              <a:sym typeface="Quattrocento Sans"/>
            </a:endParaRPr>
          </a:p>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B5: Xác định tính ảnh hưởng giữa các nguyên tắc mô-đun: </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Có thể check account đăng nhập của người dùng có là 1 account thực hay không so với DB của hệ thống (giả sử ta có DB đó). Sau khi đăng nhập thành công sẽ chuyển hướng tới trang chủ của người dùng.</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 calcmode="lin" valueType="num">
                                      <p:cBhvr additive="base">
                                        <p:cTn dur="1000"/>
                                        <p:tgtEl>
                                          <p:spTgt spid="2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 calcmode="lin" valueType="num">
                                      <p:cBhvr additive="base">
                                        <p:cTn dur="1000"/>
                                        <p:tgtEl>
                                          <p:spTgt spid="2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 calcmode="lin" valueType="num">
                                      <p:cBhvr additive="base">
                                        <p:cTn dur="1000"/>
                                        <p:tgtEl>
                                          <p:spTgt spid="2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 calcmode="lin" valueType="num">
                                      <p:cBhvr additive="base">
                                        <p:cTn dur="1000"/>
                                        <p:tgtEl>
                                          <p:spTgt spid="2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6633eea3b_0_2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24" name="Google Shape;224;g116633eea3b_0_210"/>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500">
                <a:latin typeface="Quattrocento Sans"/>
                <a:ea typeface="Quattrocento Sans"/>
                <a:cs typeface="Quattrocento Sans"/>
                <a:sym typeface="Quattrocento Sans"/>
              </a:rPr>
              <a:t>Viết các trường hợp kiểm thử một cách hiệu quả cho màn hình 'Đăng nhập' như trong hình bên dưới</a:t>
            </a:r>
            <a:endParaRPr sz="3500">
              <a:latin typeface="Quattrocento Sans"/>
              <a:ea typeface="Quattrocento Sans"/>
              <a:cs typeface="Quattrocento Sans"/>
              <a:sym typeface="Quattrocento Sans"/>
            </a:endParaRPr>
          </a:p>
        </p:txBody>
      </p:sp>
      <p:sp>
        <p:nvSpPr>
          <p:cNvPr id="225" name="Google Shape;225;g116633eea3b_0_210"/>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Ví dụ thực tế  về các trường hợp kiểm thử</a:t>
            </a:r>
            <a:endParaRPr b="0" i="0" sz="4000" u="none" cap="none" strike="noStrike">
              <a:solidFill>
                <a:schemeClr val="dk1"/>
              </a:solidFill>
              <a:latin typeface="Quattrocento Sans"/>
              <a:ea typeface="Quattrocento Sans"/>
              <a:cs typeface="Quattrocento Sans"/>
              <a:sym typeface="Quattrocento Sans"/>
            </a:endParaRPr>
          </a:p>
        </p:txBody>
      </p:sp>
      <p:pic>
        <p:nvPicPr>
          <p:cNvPr id="226" name="Google Shape;226;g116633eea3b_0_210"/>
          <p:cNvPicPr preferRelativeResize="0"/>
          <p:nvPr/>
        </p:nvPicPr>
        <p:blipFill>
          <a:blip r:embed="rId3">
            <a:alphaModFix/>
          </a:blip>
          <a:stretch>
            <a:fillRect/>
          </a:stretch>
        </p:blipFill>
        <p:spPr>
          <a:xfrm>
            <a:off x="2535663" y="3101575"/>
            <a:ext cx="7737762" cy="27933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16633eea3b_0_2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32" name="Google Shape;232;g116633eea3b_0_219"/>
          <p:cNvSpPr txBox="1"/>
          <p:nvPr/>
        </p:nvSpPr>
        <p:spPr>
          <a:xfrm>
            <a:off x="617100" y="850800"/>
            <a:ext cx="11334300" cy="584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3600">
              <a:latin typeface="Quattrocento Sans"/>
              <a:ea typeface="Quattrocento Sans"/>
              <a:cs typeface="Quattrocento Sans"/>
              <a:sym typeface="Quattrocento Sans"/>
            </a:endParaRPr>
          </a:p>
        </p:txBody>
      </p:sp>
      <p:pic>
        <p:nvPicPr>
          <p:cNvPr id="233" name="Google Shape;233;g116633eea3b_0_219"/>
          <p:cNvPicPr preferRelativeResize="0"/>
          <p:nvPr/>
        </p:nvPicPr>
        <p:blipFill>
          <a:blip r:embed="rId3">
            <a:alphaModFix/>
          </a:blip>
          <a:stretch>
            <a:fillRect/>
          </a:stretch>
        </p:blipFill>
        <p:spPr>
          <a:xfrm>
            <a:off x="72775" y="1200600"/>
            <a:ext cx="12119226" cy="5657401"/>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1000"/>
                                        <p:tgtEl>
                                          <p:spTgt spid="2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16633eea3b_0_50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239" name="Google Shape;239;g116633eea3b_0_50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240" name="Google Shape;240;g116633eea3b_0_502"/>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g116633eea3b_0_502"/>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g116633eea3b_0_50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63550" lvl="1" marL="914400" rtl="0" algn="l">
              <a:lnSpc>
                <a:spcPct val="115000"/>
              </a:lnSpc>
              <a:spcBef>
                <a:spcPts val="0"/>
              </a:spcBef>
              <a:spcAft>
                <a:spcPts val="0"/>
              </a:spcAft>
              <a:buClr>
                <a:srgbClr val="333333"/>
              </a:buClr>
              <a:buSzPts val="3700"/>
              <a:buFont typeface="Quattrocento Sans"/>
              <a:buChar char="○"/>
            </a:pPr>
            <a:r>
              <a:rPr b="1" lang="en-US" sz="2900">
                <a:solidFill>
                  <a:srgbClr val="333333"/>
                </a:solidFill>
                <a:latin typeface="Quattrocento Sans"/>
                <a:ea typeface="Quattrocento Sans"/>
                <a:cs typeface="Quattrocento Sans"/>
                <a:sym typeface="Quattrocento Sans"/>
              </a:rPr>
              <a:t>Test Case là gì và Cách viết Test Case?</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Cần chuẩn bị gì khi viết Test Case ?</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Test Case mẫu</a:t>
            </a:r>
            <a:endParaRPr b="1" sz="2900">
              <a:solidFill>
                <a:srgbClr val="333333"/>
              </a:solidFill>
              <a:latin typeface="Quattrocento Sans"/>
              <a:ea typeface="Quattrocento Sans"/>
              <a:cs typeface="Quattrocento Sans"/>
              <a:sym typeface="Quattrocento Sans"/>
            </a:endParaRPr>
          </a:p>
        </p:txBody>
      </p:sp>
      <p:sp>
        <p:nvSpPr>
          <p:cNvPr id="243" name="Google Shape;243;g116633eea3b_0_502"/>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244" name="Google Shape;244;g116633eea3b_0_502"/>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15e76f5ad1_0_1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120" name="Google Shape;120;g115e76f5ad1_0_103"/>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21" name="Google Shape;121;g115e76f5ad1_0_10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2" name="Google Shape;122;g115e76f5ad1_0_10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g115e76f5ad1_0_103"/>
          <p:cNvSpPr txBox="1"/>
          <p:nvPr/>
        </p:nvSpPr>
        <p:spPr>
          <a:xfrm>
            <a:off x="894600" y="2067600"/>
            <a:ext cx="8437200" cy="39339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15000"/>
              </a:lnSpc>
              <a:spcBef>
                <a:spcPts val="0"/>
              </a:spcBef>
              <a:spcAft>
                <a:spcPts val="0"/>
              </a:spcAft>
              <a:buClr>
                <a:srgbClr val="333333"/>
              </a:buClr>
              <a:buSzPts val="3700"/>
              <a:buFont typeface="Quattrocento Sans"/>
              <a:buChar char="•"/>
            </a:pPr>
            <a:r>
              <a:rPr b="1" lang="en-US" sz="2900">
                <a:solidFill>
                  <a:srgbClr val="333333"/>
                </a:solidFill>
                <a:latin typeface="Quattrocento Sans"/>
                <a:ea typeface="Quattrocento Sans"/>
                <a:cs typeface="Quattrocento Sans"/>
                <a:sym typeface="Quattrocento Sans"/>
              </a:rPr>
              <a:t>Tìm hiểu về TestCase và tại sao lại viết TestCase?</a:t>
            </a:r>
            <a:endParaRPr b="1" i="0" sz="2900" u="none" cap="none" strike="noStrike">
              <a:solidFill>
                <a:srgbClr val="333333"/>
              </a:solidFill>
              <a:latin typeface="Quattrocento Sans"/>
              <a:ea typeface="Quattrocento Sans"/>
              <a:cs typeface="Quattrocento Sans"/>
              <a:sym typeface="Quattrocento Sans"/>
            </a:endParaRPr>
          </a:p>
          <a:p>
            <a:pPr indent="-406400" lvl="0" marL="4572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Cần chuẩn bị gì khi viết Test Case ?</a:t>
            </a:r>
            <a:endParaRPr b="1" sz="2900">
              <a:solidFill>
                <a:srgbClr val="333333"/>
              </a:solidFill>
              <a:latin typeface="Quattrocento Sans"/>
              <a:ea typeface="Quattrocento Sans"/>
              <a:cs typeface="Quattrocento Sans"/>
              <a:sym typeface="Quattrocento Sans"/>
            </a:endParaRPr>
          </a:p>
          <a:p>
            <a:pPr indent="-406400" lvl="0" marL="4572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Mẫu Test Case</a:t>
            </a:r>
            <a:endParaRPr b="1" sz="2900">
              <a:solidFill>
                <a:srgbClr val="333333"/>
              </a:solidFill>
              <a:latin typeface="Quattrocento Sans"/>
              <a:ea typeface="Quattrocento Sans"/>
              <a:cs typeface="Quattrocento Sans"/>
              <a:sym typeface="Quattrocento Sans"/>
            </a:endParaRPr>
          </a:p>
        </p:txBody>
      </p:sp>
      <p:sp>
        <p:nvSpPr>
          <p:cNvPr id="124" name="Google Shape;124;g115e76f5ad1_0_10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6633eea3b_0_48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250" name="Google Shape;250;g116633eea3b_0_48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251" name="Google Shape;251;g116633eea3b_0_482"/>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2" name="Google Shape;252;g116633eea3b_0_482"/>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g116633eea3b_0_48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12750" lvl="0" marL="457200" rtl="0" algn="l">
              <a:lnSpc>
                <a:spcPct val="115000"/>
              </a:lnSpc>
              <a:spcBef>
                <a:spcPts val="0"/>
              </a:spcBef>
              <a:spcAft>
                <a:spcPts val="0"/>
              </a:spcAft>
              <a:buClr>
                <a:srgbClr val="333333"/>
              </a:buClr>
              <a:buSzPts val="2900"/>
              <a:buFont typeface="Quattrocento Sans"/>
              <a:buChar char="•"/>
            </a:pPr>
            <a:r>
              <a:t/>
            </a:r>
            <a:endParaRPr b="1" sz="2200">
              <a:solidFill>
                <a:srgbClr val="333333"/>
              </a:solidFill>
              <a:latin typeface="Quattrocento Sans"/>
              <a:ea typeface="Quattrocento Sans"/>
              <a:cs typeface="Quattrocento Sans"/>
              <a:sym typeface="Quattrocento Sans"/>
            </a:endParaRPr>
          </a:p>
        </p:txBody>
      </p:sp>
      <p:sp>
        <p:nvSpPr>
          <p:cNvPr id="254" name="Google Shape;254;g116633eea3b_0_482"/>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255" name="Google Shape;255;g116633eea3b_0_482"/>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
        <p:nvSpPr>
          <p:cNvPr id="256" name="Google Shape;256;g116633eea3b_0_48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900">
                <a:solidFill>
                  <a:srgbClr val="333333"/>
                </a:solidFill>
                <a:latin typeface="Quattrocento Sans"/>
                <a:ea typeface="Quattrocento Sans"/>
                <a:cs typeface="Quattrocento Sans"/>
                <a:sym typeface="Quattrocento Sans"/>
              </a:rPr>
              <a:t>Những tính huống khi viết TestCase</a:t>
            </a:r>
            <a:endParaRPr b="1" sz="2900">
              <a:solidFill>
                <a:srgbClr val="333333"/>
              </a:solidFill>
              <a:latin typeface="Quattrocento Sans"/>
              <a:ea typeface="Quattrocento Sans"/>
              <a:cs typeface="Quattrocento Sans"/>
              <a:sym typeface="Quattrocento Sans"/>
            </a:endParaRPr>
          </a:p>
          <a:p>
            <a:pPr indent="-412750" lvl="0"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Chung</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Giao diện và khả năng sử dụng</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Tiêu chí lọc</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Lưới kết quả</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cửa sổ</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Cơ sở dữ liệu</a:t>
            </a:r>
            <a:endParaRPr b="1" sz="2900">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16633eea3b_0_49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 bài học tiếp theo</a:t>
            </a:r>
            <a:endParaRPr/>
          </a:p>
        </p:txBody>
      </p:sp>
      <p:pic>
        <p:nvPicPr>
          <p:cNvPr descr="D:\Pictures\PNG\present.png" id="262" name="Google Shape;262;g116633eea3b_0_493"/>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63" name="Google Shape;263;g116633eea3b_0_49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4" name="Google Shape;264;g116633eea3b_0_49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g116633eea3b_0_49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ti</a:t>
            </a:r>
            <a:r>
              <a:rPr b="1" lang="en-US" sz="2800">
                <a:solidFill>
                  <a:srgbClr val="F79646"/>
                </a:solidFill>
                <a:latin typeface="Quattrocento Sans"/>
                <a:ea typeface="Quattrocento Sans"/>
                <a:cs typeface="Quattrocento Sans"/>
                <a:sym typeface="Quattrocento Sans"/>
              </a:rPr>
              <a:t>ếp theo</a:t>
            </a:r>
            <a:endParaRPr b="1" i="0" sz="2800" u="none" cap="none" strike="noStrike">
              <a:solidFill>
                <a:srgbClr val="F79646"/>
              </a:solidFill>
              <a:latin typeface="Quattrocento Sans"/>
              <a:ea typeface="Quattrocento Sans"/>
              <a:cs typeface="Quattrocento Sans"/>
              <a:sym typeface="Quattrocento Sans"/>
            </a:endParaRPr>
          </a:p>
        </p:txBody>
      </p:sp>
      <p:sp>
        <p:nvSpPr>
          <p:cNvPr id="266" name="Google Shape;266;g116633eea3b_0_493"/>
          <p:cNvSpPr txBox="1"/>
          <p:nvPr/>
        </p:nvSpPr>
        <p:spPr>
          <a:xfrm>
            <a:off x="913886" y="2067600"/>
            <a:ext cx="8304600" cy="3498000"/>
          </a:xfrm>
          <a:prstGeom prst="rect">
            <a:avLst/>
          </a:prstGeom>
          <a:noFill/>
          <a:ln>
            <a:noFill/>
          </a:ln>
        </p:spPr>
        <p:txBody>
          <a:bodyPr anchorCtr="0" anchor="t" bIns="45700" lIns="91425" spcFirstLastPara="1" rIns="91425" wrap="square" tIns="45700">
            <a:noAutofit/>
          </a:bodyPr>
          <a:lstStyle/>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Upload</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Gửi Email</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Xuất Excel</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Hiệu năng</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Bảo mật</a:t>
            </a:r>
            <a:endParaRPr b="1" sz="2900">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g116633eea3b_0_478"/>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6633eea3b_0_368"/>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7: thiết kế testcase</a:t>
            </a:r>
            <a:endParaRPr/>
          </a:p>
        </p:txBody>
      </p:sp>
      <p:sp>
        <p:nvSpPr>
          <p:cNvPr id="277" name="Google Shape;277;g116633eea3b_0_368"/>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bản(P2)</a:t>
            </a:r>
            <a:endParaRPr/>
          </a:p>
        </p:txBody>
      </p:sp>
      <p:pic>
        <p:nvPicPr>
          <p:cNvPr id="278" name="Google Shape;278;g116633eea3b_0_368"/>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16633eea3b_0_37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284" name="Google Shape;284;g116633eea3b_0_374"/>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85" name="Google Shape;285;g116633eea3b_0_374"/>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6" name="Google Shape;286;g116633eea3b_0_374"/>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g116633eea3b_0_374"/>
          <p:cNvSpPr txBox="1"/>
          <p:nvPr/>
        </p:nvSpPr>
        <p:spPr>
          <a:xfrm>
            <a:off x="894600" y="2067600"/>
            <a:ext cx="8514600" cy="8067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Những tính huống thường khi viết TestCase</a:t>
            </a:r>
            <a:endParaRPr b="1" sz="2900">
              <a:solidFill>
                <a:srgbClr val="333333"/>
              </a:solidFill>
              <a:latin typeface="Quattrocento Sans"/>
              <a:ea typeface="Quattrocento Sans"/>
              <a:cs typeface="Quattrocento Sans"/>
              <a:sym typeface="Quattrocento Sans"/>
            </a:endParaRPr>
          </a:p>
        </p:txBody>
      </p:sp>
      <p:sp>
        <p:nvSpPr>
          <p:cNvPr id="288" name="Google Shape;288;g116633eea3b_0_374"/>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
        <p:nvSpPr>
          <p:cNvPr id="289" name="Google Shape;289;g116633eea3b_0_374"/>
          <p:cNvSpPr txBox="1"/>
          <p:nvPr/>
        </p:nvSpPr>
        <p:spPr>
          <a:xfrm>
            <a:off x="1055075" y="2529250"/>
            <a:ext cx="8069100" cy="3328200"/>
          </a:xfrm>
          <a:prstGeom prst="rect">
            <a:avLst/>
          </a:prstGeom>
          <a:noFill/>
          <a:ln>
            <a:noFill/>
          </a:ln>
        </p:spPr>
        <p:txBody>
          <a:bodyPr anchorCtr="0" anchor="t" bIns="45700" lIns="91425" spcFirstLastPara="1" rIns="91425" wrap="square" tIns="45700">
            <a:noAutofit/>
          </a:bodyPr>
          <a:lstStyle/>
          <a:p>
            <a:pPr indent="-412750" lvl="0"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Chung</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Giao diện và khả năng sử dụng</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Tiêu chí lọc</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Lưới kết quả</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cửa sổ</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Cơ sở dữ liệu</a:t>
            </a:r>
            <a:endParaRPr b="1" sz="2900">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16633eea3b_0_38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295" name="Google Shape;295;g116633eea3b_0_385"/>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96" name="Google Shape;296;g116633eea3b_0_385"/>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7" name="Google Shape;297;g116633eea3b_0_385"/>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g116633eea3b_0_385"/>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
        <p:nvSpPr>
          <p:cNvPr id="299" name="Google Shape;299;g116633eea3b_0_385"/>
          <p:cNvSpPr txBox="1"/>
          <p:nvPr/>
        </p:nvSpPr>
        <p:spPr>
          <a:xfrm>
            <a:off x="913886" y="2067600"/>
            <a:ext cx="8304600" cy="3498000"/>
          </a:xfrm>
          <a:prstGeom prst="rect">
            <a:avLst/>
          </a:prstGeom>
          <a:noFill/>
          <a:ln>
            <a:noFill/>
          </a:ln>
        </p:spPr>
        <p:txBody>
          <a:bodyPr anchorCtr="0" anchor="t" bIns="45700" lIns="91425" spcFirstLastPara="1" rIns="91425" wrap="square" tIns="45700">
            <a:noAutofit/>
          </a:bodyPr>
          <a:lstStyle/>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Upload</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Gửi Email</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Xuất Excel</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Hiệu năng</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Bảo mật</a:t>
            </a:r>
            <a:endParaRPr b="1" sz="2900">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16633eea3b_0_22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05" name="Google Shape;305;g116633eea3b_0_225"/>
          <p:cNvSpPr txBox="1"/>
          <p:nvPr/>
        </p:nvSpPr>
        <p:spPr>
          <a:xfrm>
            <a:off x="744425" y="1737550"/>
            <a:ext cx="10837800" cy="5156400"/>
          </a:xfrm>
          <a:prstGeom prst="rect">
            <a:avLst/>
          </a:prstGeom>
          <a:noFill/>
          <a:ln>
            <a:noFill/>
          </a:ln>
        </p:spPr>
        <p:txBody>
          <a:bodyPr anchorCtr="0" anchor="t" bIns="45700" lIns="91425" spcFirstLastPara="1" rIns="91425" wrap="square" tIns="45700">
            <a:noAutofit/>
          </a:bodyPr>
          <a:lstStyle/>
          <a:p>
            <a:pPr indent="-450850" lvl="0" marL="4572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Giả sử rằng ứng dụng của bạn hỗ trợ các chức năng sau:</a:t>
            </a:r>
            <a:endParaRPr sz="3500">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Forms with various fields</a:t>
            </a:r>
            <a:endParaRPr sz="3500">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Child windows</a:t>
            </a:r>
            <a:endParaRPr sz="3500">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The application interacts with the database</a:t>
            </a:r>
            <a:endParaRPr sz="3500">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Various search filter criteria and display results</a:t>
            </a:r>
            <a:endParaRPr sz="3500">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Image upload</a:t>
            </a:r>
            <a:endParaRPr sz="3500">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Send email functionality</a:t>
            </a:r>
            <a:endParaRPr sz="3500">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Data export functionality</a:t>
            </a:r>
            <a:endParaRPr sz="3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3500">
              <a:latin typeface="Quattrocento Sans"/>
              <a:ea typeface="Quattrocento Sans"/>
              <a:cs typeface="Quattrocento Sans"/>
              <a:sym typeface="Quattrocento Sans"/>
            </a:endParaRPr>
          </a:p>
        </p:txBody>
      </p:sp>
      <p:sp>
        <p:nvSpPr>
          <p:cNvPr id="306" name="Google Shape;306;g116633eea3b_0_22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Tình huống khi kiểm thử ứng dụng web</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16633eea3b_0_2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12" name="Google Shape;312;g116633eea3b_0_233"/>
          <p:cNvSpPr txBox="1"/>
          <p:nvPr/>
        </p:nvSpPr>
        <p:spPr>
          <a:xfrm>
            <a:off x="617100" y="850800"/>
            <a:ext cx="112797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Một số tình huống chung:</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Tất cả các trường bắt buộc phải được xác thực và được biểu thị bằng biểu tượng dấu hoa thị (*).</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 Ứng dụng bị treo hoặc các trang không khả dụng nên được chuyển hướng đến trang lỗi.</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văn bản trên tất cả các trang để tìm lỗi chính tả và ngữ pháp.</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các trường nhập số với giá trị đầu vào ký tự. Một thông báo xác thực thích hợp sẽ xuất hiện.</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 Kiểm tra các số âm nếu được phép đối với các trường số.</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 calcmode="lin" valueType="num">
                                      <p:cBhvr additive="base">
                                        <p:cTn dur="1000"/>
                                        <p:tgtEl>
                                          <p:spTgt spid="3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 calcmode="lin" valueType="num">
                                      <p:cBhvr additive="base">
                                        <p:cTn dur="1000"/>
                                        <p:tgtEl>
                                          <p:spTgt spid="3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 calcmode="lin" valueType="num">
                                      <p:cBhvr additive="base">
                                        <p:cTn dur="1000"/>
                                        <p:tgtEl>
                                          <p:spTgt spid="3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 calcmode="lin" valueType="num">
                                      <p:cBhvr additive="base">
                                        <p:cTn dur="1000"/>
                                        <p:tgtEl>
                                          <p:spTgt spid="31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 calcmode="lin" valueType="num">
                                      <p:cBhvr additive="base">
                                        <p:cTn dur="1000"/>
                                        <p:tgtEl>
                                          <p:spTgt spid="31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 calcmode="lin" valueType="num">
                                      <p:cBhvr additive="base">
                                        <p:cTn dur="1000"/>
                                        <p:tgtEl>
                                          <p:spTgt spid="31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6633eea3b_0_24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18" name="Google Shape;318;g116633eea3b_0_24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chức năng của các nút có sẵn trên tất cả các trang.</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Người dùng sẽ không thể gửi một trang hai lần bằng cách nhấn nút gửi liên tiếp.</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văn bản trên tất cả các trang để tìm lỗi chính tả và ngữ pháp.</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Sai số chia cho 0 cần được xử lý cho bất kỳ phép tính nào.</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 </a:t>
            </a:r>
            <a:r>
              <a:rPr lang="en-US" sz="3600">
                <a:solidFill>
                  <a:schemeClr val="dk1"/>
                </a:solidFill>
                <a:latin typeface="Quattrocento Sans"/>
                <a:ea typeface="Quattrocento Sans"/>
                <a:cs typeface="Quattrocento Sans"/>
                <a:sym typeface="Quattrocento Sans"/>
              </a:rPr>
              <a:t>Dữ liệu đầu vào có vị trí trống đầu tiên và cuối cùng cần được xử lý chính xác.</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 calcmode="lin" valueType="num">
                                      <p:cBhvr additive="base">
                                        <p:cTn dur="1000"/>
                                        <p:tgtEl>
                                          <p:spTgt spid="3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 calcmode="lin" valueType="num">
                                      <p:cBhvr additive="base">
                                        <p:cTn dur="1000"/>
                                        <p:tgtEl>
                                          <p:spTgt spid="3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 calcmode="lin" valueType="num">
                                      <p:cBhvr additive="base">
                                        <p:cTn dur="1000"/>
                                        <p:tgtEl>
                                          <p:spTgt spid="3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 calcmode="lin" valueType="num">
                                      <p:cBhvr additive="base">
                                        <p:cTn dur="1000"/>
                                        <p:tgtEl>
                                          <p:spTgt spid="3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anim calcmode="lin" valueType="num">
                                      <p:cBhvr additive="base">
                                        <p:cTn dur="1000"/>
                                        <p:tgtEl>
                                          <p:spTgt spid="31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16633eea3b_0_25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24" name="Google Shape;324;g116633eea3b_0_25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GUI và các kịch bản kiểm tra khả năng sử dụng</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Tất cả các trường trên trang ( Ví dụ, hộp văn bản, tùy chọn radio, danh sách thả xuống) phải được căn chỉnh đúng cách.</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tất cả các trang để tìm hình ảnh bị hỏng.</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tất cả các trang để tìm các liên kết bị hỏng.</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Tất cả các trang phải có tiêu đề.</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Đồng hồ cát sẽ được hiển thị khi ứng dụng đang bận.</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1000"/>
                                        <p:tgtEl>
                                          <p:spTgt spid="3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 calcmode="lin" valueType="num">
                                      <p:cBhvr additive="base">
                                        <p:cTn dur="1000"/>
                                        <p:tgtEl>
                                          <p:spTgt spid="3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 calcmode="lin" valueType="num">
                                      <p:cBhvr additive="base">
                                        <p:cTn dur="1000"/>
                                        <p:tgtEl>
                                          <p:spTgt spid="32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 calcmode="lin" valueType="num">
                                      <p:cBhvr additive="base">
                                        <p:cTn dur="1000"/>
                                        <p:tgtEl>
                                          <p:spTgt spid="32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 calcmode="lin" valueType="num">
                                      <p:cBhvr additive="base">
                                        <p:cTn dur="1000"/>
                                        <p:tgtEl>
                                          <p:spTgt spid="32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anim calcmode="lin" valueType="num">
                                      <p:cBhvr additive="base">
                                        <p:cTn dur="1000"/>
                                        <p:tgtEl>
                                          <p:spTgt spid="32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1668136614_0_62"/>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test </a:t>
            </a:r>
            <a:r>
              <a:rPr b="1" lang="en-US" sz="5400" cap="small">
                <a:solidFill>
                  <a:srgbClr val="FFA15D"/>
                </a:solidFill>
                <a:latin typeface="Calibri"/>
                <a:ea typeface="Calibri"/>
                <a:cs typeface="Calibri"/>
                <a:sym typeface="Calibri"/>
              </a:rPr>
              <a:t>case</a:t>
            </a:r>
            <a:endParaRPr b="1" i="0" sz="5400" u="none" cap="small" strike="noStrike">
              <a:solidFill>
                <a:srgbClr val="FFA15D"/>
              </a:solidFill>
              <a:latin typeface="Calibri"/>
              <a:ea typeface="Calibri"/>
              <a:cs typeface="Calibri"/>
              <a:sym typeface="Calibri"/>
            </a:endParaRPr>
          </a:p>
        </p:txBody>
      </p:sp>
      <p:cxnSp>
        <p:nvCxnSpPr>
          <p:cNvPr id="130" name="Google Shape;130;g11668136614_0_6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31" name="Google Shape;131;g11668136614_0_62"/>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16633eea3b_0_26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30" name="Google Shape;330;g116633eea3b_0_26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kiểm tra cho tiêu chí bộ lọc</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Người dùng có thể lọc kết quả bằng cách sử dụng tất cả các tham số trên trang.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Tinh chỉnh chức năng tìm kiếm sẽ tải trang tìm kiếm với tất cả các tham số tìm kiếm do người dùng lựa chọn.</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Khi có ít nhất một tiêu chí bộ lọc được yêu cầu để thực hiện thao tác tìm kiếm, thì hãy đảm bảo rằng thông báo lỗi thích hợp được hiển thị khi người dùng gửi trang mà không chọn bất kỳ tiêu chí bộ lọc nào.</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 calcmode="lin" valueType="num">
                                      <p:cBhvr additive="base">
                                        <p:cTn dur="1000"/>
                                        <p:tgtEl>
                                          <p:spTgt spid="33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 calcmode="lin" valueType="num">
                                      <p:cBhvr additive="base">
                                        <p:cTn dur="1000"/>
                                        <p:tgtEl>
                                          <p:spTgt spid="33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 calcmode="lin" valueType="num">
                                      <p:cBhvr additive="base">
                                        <p:cTn dur="1000"/>
                                        <p:tgtEl>
                                          <p:spTgt spid="33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 calcmode="lin" valueType="num">
                                      <p:cBhvr additive="base">
                                        <p:cTn dur="1000"/>
                                        <p:tgtEl>
                                          <p:spTgt spid="33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16633eea3b_0_27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36" name="Google Shape;336;g116633eea3b_0_270"/>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Khi ít nhất một lựa chọn tiêu chí bộ lọc không bắt buộc, người dùng sẽ có thể gửi trang và tiêu chí tìm kiếm mặc định sẽ được sử dụng để truy vấn kết quả.</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Thông báo xác thực thích hợp sẽ được hiển thị cho tất cả các giá trị không hợp lệ cho tiêu chí bộ lọc.</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 calcmode="lin" valueType="num">
                                      <p:cBhvr additive="base">
                                        <p:cTn dur="1000"/>
                                        <p:tgtEl>
                                          <p:spTgt spid="3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 calcmode="lin" valueType="num">
                                      <p:cBhvr additive="base">
                                        <p:cTn dur="1000"/>
                                        <p:tgtEl>
                                          <p:spTgt spid="3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16633eea3b_0_27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42" name="Google Shape;342;g116633eea3b_0_275"/>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thử nghiệm cho lưới kết quả</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Biểu tượng tải trang sẽ được hiển thị khi mất nhiều thời gian hơn thời gian mặc định để tải trang kết quả.</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tất cả các tham số tìm kiếm có được sử dụng để tìm nạp dữ liệu được hiển thị trên lưới kết quả hay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Tổng số kết quả sẽ được hiển thị trong lưới kết quả.</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Các giá trị lưới kết quả nên được sắp xếp theo cột mặc định.</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Lưới kết quả nên bao gồm tất cả các cột được chỉ định với các giá trị chính xác.</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 calcmode="lin" valueType="num">
                                      <p:cBhvr additive="base">
                                        <p:cTn dur="1000"/>
                                        <p:tgtEl>
                                          <p:spTgt spid="3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 calcmode="lin" valueType="num">
                                      <p:cBhvr additive="base">
                                        <p:cTn dur="1000"/>
                                        <p:tgtEl>
                                          <p:spTgt spid="3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 calcmode="lin" valueType="num">
                                      <p:cBhvr additive="base">
                                        <p:cTn dur="1000"/>
                                        <p:tgtEl>
                                          <p:spTgt spid="3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 calcmode="lin" valueType="num">
                                      <p:cBhvr additive="base">
                                        <p:cTn dur="1000"/>
                                        <p:tgtEl>
                                          <p:spTgt spid="3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 calcmode="lin" valueType="num">
                                      <p:cBhvr additive="base">
                                        <p:cTn dur="1000"/>
                                        <p:tgtEl>
                                          <p:spTgt spid="3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 calcmode="lin" valueType="num">
                                      <p:cBhvr additive="base">
                                        <p:cTn dur="1000"/>
                                        <p:tgtEl>
                                          <p:spTgt spid="34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16633eea3b_0_28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48" name="Google Shape;348;g116633eea3b_0_286"/>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Phân trang nên được bật khi có nhiều kết quả hơn số kết quả mặc định trên mỗi trang.</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chức năng phân trang trang Tiếp theo, Trước đó, Đầu tiên và Cuối cùng.</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bản ghi trùng lặp không được hiển thị trong lưới kết quả.</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xem các ký hiệu thích hợp được sử dụng để hiển thị các giá trị cột, ví dụ: ký hiệu % có được hiển thị để tính phần trăm hay không.</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 calcmode="lin" valueType="num">
                                      <p:cBhvr additive="base">
                                        <p:cTn dur="1000"/>
                                        <p:tgtEl>
                                          <p:spTgt spid="34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 calcmode="lin" valueType="num">
                                      <p:cBhvr additive="base">
                                        <p:cTn dur="1000"/>
                                        <p:tgtEl>
                                          <p:spTgt spid="34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 calcmode="lin" valueType="num">
                                      <p:cBhvr additive="base">
                                        <p:cTn dur="1000"/>
                                        <p:tgtEl>
                                          <p:spTgt spid="34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 calcmode="lin" valueType="num">
                                      <p:cBhvr additive="base">
                                        <p:cTn dur="1000"/>
                                        <p:tgtEl>
                                          <p:spTgt spid="34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16633eea3b_0_29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54" name="Google Shape;354;g116633eea3b_0_295"/>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thử nghiệm cho cửa sổ</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kích thước cửa sổ mặc định có đúng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kích thước cửa sổ con có đúng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các cửa sổ con có được đóng lại khi đóng cửa sổ cha / người mở hay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Nếu cửa sổ con được mở, người dùng sẽ không thể sử dụng hoặc cập nhật bất kỳ trường nào trong nền hoặc cửa sổ mẹ.</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 calcmode="lin" valueType="num">
                                      <p:cBhvr additive="base">
                                        <p:cTn dur="1000"/>
                                        <p:tgtEl>
                                          <p:spTgt spid="3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 calcmode="lin" valueType="num">
                                      <p:cBhvr additive="base">
                                        <p:cTn dur="1000"/>
                                        <p:tgtEl>
                                          <p:spTgt spid="3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 calcmode="lin" valueType="num">
                                      <p:cBhvr additive="base">
                                        <p:cTn dur="1000"/>
                                        <p:tgtEl>
                                          <p:spTgt spid="35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 calcmode="lin" valueType="num">
                                      <p:cBhvr additive="base">
                                        <p:cTn dur="1000"/>
                                        <p:tgtEl>
                                          <p:spTgt spid="35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 calcmode="lin" valueType="num">
                                      <p:cBhvr additive="base">
                                        <p:cTn dur="1000"/>
                                        <p:tgtEl>
                                          <p:spTgt spid="35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16633eea3b_0_30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60" name="Google Shape;360;g116633eea3b_0_30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cửa sổ để thu nhỏ, tối đa hóa và đóng chức năng.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cửa sổ có thể thay đổi kích thước lớn hay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thanh cuộn cho cửa sổ cha và con.</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của nút hủy cho cửa sổ con.</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 calcmode="lin" valueType="num">
                                      <p:cBhvr additive="base">
                                        <p:cTn dur="1000"/>
                                        <p:tgtEl>
                                          <p:spTgt spid="3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 calcmode="lin" valueType="num">
                                      <p:cBhvr additive="base">
                                        <p:cTn dur="1000"/>
                                        <p:tgtEl>
                                          <p:spTgt spid="36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 calcmode="lin" valueType="num">
                                      <p:cBhvr additive="base">
                                        <p:cTn dur="1000"/>
                                        <p:tgtEl>
                                          <p:spTgt spid="36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anim calcmode="lin" valueType="num">
                                      <p:cBhvr additive="base">
                                        <p:cTn dur="1000"/>
                                        <p:tgtEl>
                                          <p:spTgt spid="36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16633eea3b_0_30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66" name="Google Shape;366;g116633eea3b_0_307"/>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kịch bản thử nghiệm kiểm tra cơ sở dữ liệu</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dữ liệu chính xác có được lưu trong cơ sở dữ liệu khi gửi trang thành công hay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giá trị cho các cột không chấp nhận giá trị null.</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Các bảng phải có cột khóa chính.</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Các cột của bảng phải có sẵn thông tin mô tả (ngoại trừ các cột kiểm tra như ngày tạo, được tạo bởi, v.v.)</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Dữ liệu nên được khôi phục trong trường hợp giao dịch không thành công.</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 calcmode="lin" valueType="num">
                                      <p:cBhvr additive="base">
                                        <p:cTn dur="1000"/>
                                        <p:tgtEl>
                                          <p:spTgt spid="36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 calcmode="lin" valueType="num">
                                      <p:cBhvr additive="base">
                                        <p:cTn dur="1000"/>
                                        <p:tgtEl>
                                          <p:spTgt spid="36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 calcmode="lin" valueType="num">
                                      <p:cBhvr additive="base">
                                        <p:cTn dur="1000"/>
                                        <p:tgtEl>
                                          <p:spTgt spid="36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anim calcmode="lin" valueType="num">
                                      <p:cBhvr additive="base">
                                        <p:cTn dur="1000"/>
                                        <p:tgtEl>
                                          <p:spTgt spid="36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anim calcmode="lin" valueType="num">
                                      <p:cBhvr additive="base">
                                        <p:cTn dur="1000"/>
                                        <p:tgtEl>
                                          <p:spTgt spid="36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5" st="5"/>
                                            </p:txEl>
                                          </p:spTgt>
                                        </p:tgtEl>
                                        <p:attrNameLst>
                                          <p:attrName>style.visibility</p:attrName>
                                        </p:attrNameLst>
                                      </p:cBhvr>
                                      <p:to>
                                        <p:strVal val="visible"/>
                                      </p:to>
                                    </p:set>
                                    <p:anim calcmode="lin" valueType="num">
                                      <p:cBhvr additive="base">
                                        <p:cTn dur="1000"/>
                                        <p:tgtEl>
                                          <p:spTgt spid="36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6633eea3b_0_32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72" name="Google Shape;372;g116633eea3b_0_32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dữ liệu đầu vào có bị cắt bớt khi lưu hay không. Độ dài trường hiển thị cho người dùng trên trang và trong lược đồ cơ sở dữ liệu phải giống nhau.</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Khoảng trống ở đầu và cuối của trường đầu vào nên được cắt bớt trước khi chuyển dữ liệu vào cơ sở dữ liệu.</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Giá trị rỗng không được phép cho cột Khóa chính.</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tính toàn vẹn của dữ liệu. Dữ liệu nên được lưu trữ trong một hoặc nhiều bảng dựa trên thiết kế.</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 calcmode="lin" valueType="num">
                                      <p:cBhvr additive="base">
                                        <p:cTn dur="1000"/>
                                        <p:tgtEl>
                                          <p:spTgt spid="3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 calcmode="lin" valueType="num">
                                      <p:cBhvr additive="base">
                                        <p:cTn dur="1000"/>
                                        <p:tgtEl>
                                          <p:spTgt spid="3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 calcmode="lin" valueType="num">
                                      <p:cBhvr additive="base">
                                        <p:cTn dur="1000"/>
                                        <p:tgtEl>
                                          <p:spTgt spid="37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anim calcmode="lin" valueType="num">
                                      <p:cBhvr additive="base">
                                        <p:cTn dur="1000"/>
                                        <p:tgtEl>
                                          <p:spTgt spid="37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16633eea3b_0_33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78" name="Google Shape;378;g116633eea3b_0_33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thử nghiệm cho chức năng tải lên hình ảnh</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đường dẫn hình ảnh đã tải lên.</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tải lên và thay đổi hình ảnh.</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tải lên hình ảnh với các tệp hình ảnh có các phần mở rộng khác nhau ( Ví dụ: JPEG, PNG, BMP, v.v.)</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chức năng tải lên hình ảnh với các hình ảnh có khoảng trắng hoặc bất kỳ ký tự đặc biệt nào khác được phép trong tên tệp.</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 calcmode="lin" valueType="num">
                                      <p:cBhvr additive="base">
                                        <p:cTn dur="1000"/>
                                        <p:tgtEl>
                                          <p:spTgt spid="3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 calcmode="lin" valueType="num">
                                      <p:cBhvr additive="base">
                                        <p:cTn dur="1000"/>
                                        <p:tgtEl>
                                          <p:spTgt spid="37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anim calcmode="lin" valueType="num">
                                      <p:cBhvr additive="base">
                                        <p:cTn dur="1000"/>
                                        <p:tgtEl>
                                          <p:spTgt spid="37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anim calcmode="lin" valueType="num">
                                      <p:cBhvr additive="base">
                                        <p:cTn dur="1000"/>
                                        <p:tgtEl>
                                          <p:spTgt spid="37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anim calcmode="lin" valueType="num">
                                      <p:cBhvr additive="base">
                                        <p:cTn dur="1000"/>
                                        <p:tgtEl>
                                          <p:spTgt spid="37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16633eea3b_0_34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84" name="Google Shape;384;g116633eea3b_0_34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hình ảnh tải lên với kích thước hình ảnh lớn hơn kích thước tối đa cho phép.</a:t>
            </a:r>
            <a:r>
              <a:rPr lang="en-US" sz="3600">
                <a:solidFill>
                  <a:schemeClr val="dk1"/>
                </a:solidFill>
                <a:latin typeface="Quattrocento Sans"/>
                <a:ea typeface="Quattrocento Sans"/>
                <a:cs typeface="Quattrocento Sans"/>
                <a:sym typeface="Quattrocento Sans"/>
              </a:rPr>
              <a:t>Kiểm tra chức năng tải lên hình ảnh với các loại tệp khác với hình ảnh ( Ví dụ: txt, doc, pdf, exe, v.v.). </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xem hình ảnh có chiều cao và chiều rộng được chỉ định.</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chức năng tải lên nhiều hình ảnh.</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chất lượng hình ảnh sau khi tải lên.</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xem người dùng có thể sử dụng</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 calcmode="lin" valueType="num">
                                      <p:cBhvr additive="base">
                                        <p:cTn dur="1000"/>
                                        <p:tgtEl>
                                          <p:spTgt spid="38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anim calcmode="lin" valueType="num">
                                      <p:cBhvr additive="base">
                                        <p:cTn dur="1000"/>
                                        <p:tgtEl>
                                          <p:spTgt spid="38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anim calcmode="lin" valueType="num">
                                      <p:cBhvr additive="base">
                                        <p:cTn dur="1000"/>
                                        <p:tgtEl>
                                          <p:spTgt spid="38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anim calcmode="lin" valueType="num">
                                      <p:cBhvr additive="base">
                                        <p:cTn dur="1000"/>
                                        <p:tgtEl>
                                          <p:spTgt spid="38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anim calcmode="lin" valueType="num">
                                      <p:cBhvr additive="base">
                                        <p:cTn dur="1000"/>
                                        <p:tgtEl>
                                          <p:spTgt spid="38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668136614_0_6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37" name="Google Shape;137;g11668136614_0_68"/>
          <p:cNvSpPr txBox="1"/>
          <p:nvPr/>
        </p:nvSpPr>
        <p:spPr>
          <a:xfrm>
            <a:off x="617100" y="1701675"/>
            <a:ext cx="11425200" cy="48834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TestCase là một tập hợp các hướng dẫn về “CÁCH” để xác thực một mục tiêu cụ thể, sẽ cho chúng ta biết liệu hành vi mong đợi của hệ thống có được thỏa mãn hay không. </a:t>
            </a:r>
            <a:endParaRPr sz="3500">
              <a:latin typeface="Quattrocento Sans"/>
              <a:ea typeface="Quattrocento Sans"/>
              <a:cs typeface="Quattrocento Sans"/>
              <a:sym typeface="Quattrocento Sans"/>
            </a:endParaRPr>
          </a:p>
          <a:p>
            <a:pPr indent="-450850" lvl="1" marL="9144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Một TestCase có các thành phần mô tả đầu vào, hành động và phản hồi dự kiến, để xác định xem một tính năng của ứng dụng có hoạt động chính xác hay không.</a:t>
            </a:r>
            <a:endParaRPr sz="3500">
              <a:latin typeface="Quattrocento Sans"/>
              <a:ea typeface="Quattrocento Sans"/>
              <a:cs typeface="Quattrocento Sans"/>
              <a:sym typeface="Quattrocento Sans"/>
            </a:endParaRPr>
          </a:p>
        </p:txBody>
      </p:sp>
      <p:sp>
        <p:nvSpPr>
          <p:cNvPr id="138" name="Google Shape;138;g11668136614_0_6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Test </a:t>
            </a:r>
            <a:r>
              <a:rPr lang="en-US" sz="4000">
                <a:solidFill>
                  <a:srgbClr val="333333"/>
                </a:solidFill>
                <a:latin typeface="Quattrocento Sans"/>
                <a:ea typeface="Quattrocento Sans"/>
                <a:cs typeface="Quattrocento Sans"/>
                <a:sym typeface="Quattrocento Sans"/>
              </a:rPr>
              <a:t>Case </a:t>
            </a:r>
            <a:r>
              <a:rPr b="0" i="0" lang="en-US" sz="4000" u="none" cap="none" strike="noStrike">
                <a:solidFill>
                  <a:srgbClr val="333333"/>
                </a:solidFill>
                <a:latin typeface="Quattrocento Sans"/>
                <a:ea typeface="Quattrocento Sans"/>
                <a:cs typeface="Quattrocento Sans"/>
                <a:sym typeface="Quattrocento Sans"/>
              </a:rPr>
              <a:t>là gì ?</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1000"/>
                                        <p:tgtEl>
                                          <p:spTgt spid="1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 calcmode="lin" valueType="num">
                                      <p:cBhvr additive="base">
                                        <p:cTn dur="1000"/>
                                        <p:tgtEl>
                                          <p:spTgt spid="1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16633eea3b_0_35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90" name="Google Shape;390;g116633eea3b_0_35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thử nghiệm để gửi email</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Địa chỉ email nên được xác thực.</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Tiêu đề email không được để trống.</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Tên người gửi email không được để trống.</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email văn bản thuần túy.</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các email định dạng HTML.</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email có tệp đính kèm.</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để gửi chức năng email đến người nhận đơn lẻ, nhiều người hoặc danh sách phân phối.</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để gửi một lượng lớn email.</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 calcmode="lin" valueType="num">
                                      <p:cBhvr additive="base">
                                        <p:cTn dur="1000"/>
                                        <p:tgtEl>
                                          <p:spTgt spid="39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 calcmode="lin" valueType="num">
                                      <p:cBhvr additive="base">
                                        <p:cTn dur="1000"/>
                                        <p:tgtEl>
                                          <p:spTgt spid="39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 calcmode="lin" valueType="num">
                                      <p:cBhvr additive="base">
                                        <p:cTn dur="1000"/>
                                        <p:tgtEl>
                                          <p:spTgt spid="39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 calcmode="lin" valueType="num">
                                      <p:cBhvr additive="base">
                                        <p:cTn dur="1000"/>
                                        <p:tgtEl>
                                          <p:spTgt spid="39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 calcmode="lin" valueType="num">
                                      <p:cBhvr additive="base">
                                        <p:cTn dur="1000"/>
                                        <p:tgtEl>
                                          <p:spTgt spid="39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anim calcmode="lin" valueType="num">
                                      <p:cBhvr additive="base">
                                        <p:cTn dur="1000"/>
                                        <p:tgtEl>
                                          <p:spTgt spid="39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anim calcmode="lin" valueType="num">
                                      <p:cBhvr additive="base">
                                        <p:cTn dur="1000"/>
                                        <p:tgtEl>
                                          <p:spTgt spid="39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anim calcmode="lin" valueType="num">
                                      <p:cBhvr additive="base">
                                        <p:cTn dur="1000"/>
                                        <p:tgtEl>
                                          <p:spTgt spid="39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anim calcmode="lin" valueType="num">
                                      <p:cBhvr additive="base">
                                        <p:cTn dur="1000"/>
                                        <p:tgtEl>
                                          <p:spTgt spid="39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16633eea3b_0_39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96" name="Google Shape;396;g116633eea3b_0_396"/>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xuất Excel:</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Tệp sẽ được xuất với phần mở rộng tệp thích hợp.</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định dạng ngày tháng nếu tệp Excel xuất ra có chứa các cột ngày tháng.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định dạng số cho các giá trị số hoặc tiền tệ. Định dạng phải giống như được hiển thị trên trang.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Tệp được xuất ra phải có các cột với tên cột thích hợp.</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dữ liệu hiển thị trên trang và tệp Excel xuất ra có giống nhau không.</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anim calcmode="lin" valueType="num">
                                      <p:cBhvr additive="base">
                                        <p:cTn dur="1000"/>
                                        <p:tgtEl>
                                          <p:spTgt spid="39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anim calcmode="lin" valueType="num">
                                      <p:cBhvr additive="base">
                                        <p:cTn dur="1000"/>
                                        <p:tgtEl>
                                          <p:spTgt spid="39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anim calcmode="lin" valueType="num">
                                      <p:cBhvr additive="base">
                                        <p:cTn dur="1000"/>
                                        <p:tgtEl>
                                          <p:spTgt spid="39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anim calcmode="lin" valueType="num">
                                      <p:cBhvr additive="base">
                                        <p:cTn dur="1000"/>
                                        <p:tgtEl>
                                          <p:spTgt spid="39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4" st="4"/>
                                            </p:txEl>
                                          </p:spTgt>
                                        </p:tgtEl>
                                        <p:attrNameLst>
                                          <p:attrName>style.visibility</p:attrName>
                                        </p:attrNameLst>
                                      </p:cBhvr>
                                      <p:to>
                                        <p:strVal val="visible"/>
                                      </p:to>
                                    </p:set>
                                    <p:anim calcmode="lin" valueType="num">
                                      <p:cBhvr additive="base">
                                        <p:cTn dur="1000"/>
                                        <p:tgtEl>
                                          <p:spTgt spid="39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5" st="5"/>
                                            </p:txEl>
                                          </p:spTgt>
                                        </p:tgtEl>
                                        <p:attrNameLst>
                                          <p:attrName>style.visibility</p:attrName>
                                        </p:attrNameLst>
                                      </p:cBhvr>
                                      <p:to>
                                        <p:strVal val="visible"/>
                                      </p:to>
                                    </p:set>
                                    <p:anim calcmode="lin" valueType="num">
                                      <p:cBhvr additive="base">
                                        <p:cTn dur="1000"/>
                                        <p:tgtEl>
                                          <p:spTgt spid="39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16633eea3b_0_41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402" name="Google Shape;402;g116633eea3b_0_411"/>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kiểm tra thử nghiệm hiệu suất</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thời gian tải trang có nằm trong phạm vi chấp nhận được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xem trang có tải trên kết nối chậm không.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thời gian phản hồi cho bất kỳ hành động nào trong các điều kiện tải nhẹ, bình thường, trung bình và nặng.</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thời gian thực hiện truy vấn cơ sở dữ liệu.</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việc sử dụng CPU và bộ nhớ trong điều kiện tải cao điểm.</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 calcmode="lin" valueType="num">
                                      <p:cBhvr additive="base">
                                        <p:cTn dur="1000"/>
                                        <p:tgtEl>
                                          <p:spTgt spid="40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 calcmode="lin" valueType="num">
                                      <p:cBhvr additive="base">
                                        <p:cTn dur="1000"/>
                                        <p:tgtEl>
                                          <p:spTgt spid="40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 calcmode="lin" valueType="num">
                                      <p:cBhvr additive="base">
                                        <p:cTn dur="1000"/>
                                        <p:tgtEl>
                                          <p:spTgt spid="40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 calcmode="lin" valueType="num">
                                      <p:cBhvr additive="base">
                                        <p:cTn dur="1000"/>
                                        <p:tgtEl>
                                          <p:spTgt spid="40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 calcmode="lin" valueType="num">
                                      <p:cBhvr additive="base">
                                        <p:cTn dur="1000"/>
                                        <p:tgtEl>
                                          <p:spTgt spid="40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anim calcmode="lin" valueType="num">
                                      <p:cBhvr additive="base">
                                        <p:cTn dur="1000"/>
                                        <p:tgtEl>
                                          <p:spTgt spid="40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16633eea3b_0_42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408" name="Google Shape;408;g116633eea3b_0_42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tình huống kiểm tra kiểm tra bảo mật</a:t>
            </a:r>
            <a:endParaRPr sz="36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các cuộc tấn công SQL injection.</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Các trang bảo mật nên sử dụng giao thức HTTPS.</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Sự cố trang không được tiết lộ thông tin ứng dụng hoặc máy chủ. Trang lỗi sẽ được hiển thị cho điều này.</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Thông báo lỗi không được tiết lộ bất kỳ thông tin nhạy cảm nào.</a:t>
            </a:r>
            <a:endParaRPr sz="3500">
              <a:solidFill>
                <a:schemeClr val="dk1"/>
              </a:solidFill>
              <a:latin typeface="Quattrocento Sans"/>
              <a:ea typeface="Quattrocento Sans"/>
              <a:cs typeface="Quattrocento Sans"/>
              <a:sym typeface="Quattrocento Sans"/>
            </a:endParaRPr>
          </a:p>
          <a:p>
            <a:pPr indent="-450850" lvl="2" marL="1371600" rtl="0" algn="l">
              <a:spcBef>
                <a:spcPts val="0"/>
              </a:spcBef>
              <a:spcAft>
                <a:spcPts val="0"/>
              </a:spcAft>
              <a:buClr>
                <a:srgbClr val="FF5A33"/>
              </a:buClr>
              <a:buSzPts val="3500"/>
              <a:buFont typeface="Quattrocento Sans"/>
              <a:buChar char="➢"/>
            </a:pPr>
            <a:r>
              <a:rPr lang="en-US" sz="3500">
                <a:solidFill>
                  <a:schemeClr val="dk1"/>
                </a:solidFill>
                <a:latin typeface="Quattrocento Sans"/>
                <a:ea typeface="Quattrocento Sans"/>
                <a:cs typeface="Quattrocento Sans"/>
                <a:sym typeface="Quattrocento Sans"/>
              </a:rPr>
              <a:t>Kiểm tra bảo mật mật khẩu và thực thi chính sách mật khẩu.</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 calcmode="lin" valueType="num">
                                      <p:cBhvr additive="base">
                                        <p:cTn dur="1000"/>
                                        <p:tgtEl>
                                          <p:spTgt spid="40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anim calcmode="lin" valueType="num">
                                      <p:cBhvr additive="base">
                                        <p:cTn dur="1000"/>
                                        <p:tgtEl>
                                          <p:spTgt spid="40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anim calcmode="lin" valueType="num">
                                      <p:cBhvr additive="base">
                                        <p:cTn dur="1000"/>
                                        <p:tgtEl>
                                          <p:spTgt spid="40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anim calcmode="lin" valueType="num">
                                      <p:cBhvr additive="base">
                                        <p:cTn dur="1000"/>
                                        <p:tgtEl>
                                          <p:spTgt spid="40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anim calcmode="lin" valueType="num">
                                      <p:cBhvr additive="base">
                                        <p:cTn dur="1000"/>
                                        <p:tgtEl>
                                          <p:spTgt spid="40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anim calcmode="lin" valueType="num">
                                      <p:cBhvr additive="base">
                                        <p:cTn dur="1000"/>
                                        <p:tgtEl>
                                          <p:spTgt spid="40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16633eea3b_0_4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414" name="Google Shape;414;g116633eea3b_0_43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Kiểm tra chức năng đăng xuất ứng dụng.</a:t>
            </a:r>
            <a:r>
              <a:rPr lang="en-US" sz="3600">
                <a:solidFill>
                  <a:schemeClr val="dk1"/>
                </a:solidFill>
                <a:latin typeface="Quattrocento Sans"/>
                <a:ea typeface="Quattrocento Sans"/>
                <a:cs typeface="Quattrocento Sans"/>
                <a:sym typeface="Quattrocento Sans"/>
              </a:rPr>
              <a:t> </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Thông tin cookie chỉ nên được lưu trữ ở định dạng được mã hóa.</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Mật khẩu không nên được lưu trữ trong cookie.</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Các trường nhạy cảm như mật khẩu và thông tin thẻ tín dụng không được bật tính năng tự động điền.</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Mật khẩu và các trường nhạy cảm khác nên được che trong khi nhập.</a:t>
            </a:r>
            <a:endParaRPr sz="3600">
              <a:solidFill>
                <a:schemeClr val="dk1"/>
              </a:solidFill>
              <a:latin typeface="Quattrocento Sans"/>
              <a:ea typeface="Quattrocento Sans"/>
              <a:cs typeface="Quattrocento Sans"/>
              <a:sym typeface="Quattrocento Sans"/>
            </a:endParaRPr>
          </a:p>
          <a:p>
            <a:pPr indent="-457200" lvl="2" marL="13716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Xác minh chức năng CAPTCHA.</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 calcmode="lin" valueType="num">
                                      <p:cBhvr additive="base">
                                        <p:cTn dur="1000"/>
                                        <p:tgtEl>
                                          <p:spTgt spid="4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 calcmode="lin" valueType="num">
                                      <p:cBhvr additive="base">
                                        <p:cTn dur="1000"/>
                                        <p:tgtEl>
                                          <p:spTgt spid="4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 calcmode="lin" valueType="num">
                                      <p:cBhvr additive="base">
                                        <p:cTn dur="1000"/>
                                        <p:tgtEl>
                                          <p:spTgt spid="41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 calcmode="lin" valueType="num">
                                      <p:cBhvr additive="base">
                                        <p:cTn dur="1000"/>
                                        <p:tgtEl>
                                          <p:spTgt spid="41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anim calcmode="lin" valueType="num">
                                      <p:cBhvr additive="base">
                                        <p:cTn dur="1000"/>
                                        <p:tgtEl>
                                          <p:spTgt spid="41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anim calcmode="lin" valueType="num">
                                      <p:cBhvr additive="base">
                                        <p:cTn dur="1000"/>
                                        <p:tgtEl>
                                          <p:spTgt spid="41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1668136614_0_18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20" name="Google Shape;420;g11668136614_0_18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21" name="Google Shape;421;g11668136614_0_186"/>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2" name="Google Shape;422;g11668136614_0_186"/>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g11668136614_0_186"/>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900">
                <a:solidFill>
                  <a:srgbClr val="333333"/>
                </a:solidFill>
                <a:latin typeface="Quattrocento Sans"/>
                <a:ea typeface="Quattrocento Sans"/>
                <a:cs typeface="Quattrocento Sans"/>
                <a:sym typeface="Quattrocento Sans"/>
              </a:rPr>
              <a:t>Những tính huống thường gặp khi viết TestCase</a:t>
            </a:r>
            <a:endParaRPr b="1" sz="2900">
              <a:solidFill>
                <a:srgbClr val="333333"/>
              </a:solidFill>
              <a:latin typeface="Quattrocento Sans"/>
              <a:ea typeface="Quattrocento Sans"/>
              <a:cs typeface="Quattrocento Sans"/>
              <a:sym typeface="Quattrocento Sans"/>
            </a:endParaRPr>
          </a:p>
          <a:p>
            <a:pPr indent="-412750" lvl="0"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Chung</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Giao diện và khả năng sử dụng</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Tiêu chí lọc</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Lưới kết quả</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cửa sổ</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Cơ sở dữ liệu</a:t>
            </a:r>
            <a:endParaRPr b="1" sz="2900">
              <a:solidFill>
                <a:srgbClr val="333333"/>
              </a:solidFill>
              <a:latin typeface="Quattrocento Sans"/>
              <a:ea typeface="Quattrocento Sans"/>
              <a:cs typeface="Quattrocento Sans"/>
              <a:sym typeface="Quattrocento Sans"/>
            </a:endParaRPr>
          </a:p>
        </p:txBody>
      </p:sp>
      <p:sp>
        <p:nvSpPr>
          <p:cNvPr id="424" name="Google Shape;424;g11668136614_0_186"/>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425" name="Google Shape;425;g11668136614_0_186"/>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16633eea3b_0_46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31" name="Google Shape;431;g116633eea3b_0_46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32" name="Google Shape;432;g116633eea3b_0_46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3" name="Google Shape;433;g116633eea3b_0_46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g116633eea3b_0_46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435" name="Google Shape;435;g116633eea3b_0_463"/>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
        <p:nvSpPr>
          <p:cNvPr id="436" name="Google Shape;436;g116633eea3b_0_463"/>
          <p:cNvSpPr txBox="1"/>
          <p:nvPr/>
        </p:nvSpPr>
        <p:spPr>
          <a:xfrm>
            <a:off x="700561" y="2153700"/>
            <a:ext cx="8304600" cy="3498000"/>
          </a:xfrm>
          <a:prstGeom prst="rect">
            <a:avLst/>
          </a:prstGeom>
          <a:noFill/>
          <a:ln>
            <a:noFill/>
          </a:ln>
        </p:spPr>
        <p:txBody>
          <a:bodyPr anchorCtr="0" anchor="t" bIns="45700" lIns="91425" spcFirstLastPara="1" rIns="91425" wrap="square" tIns="45700">
            <a:noAutofit/>
          </a:bodyPr>
          <a:lstStyle/>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Upload</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Gửi Email</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Xuất Excel</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Hiệu năng</a:t>
            </a:r>
            <a:endParaRPr b="1" sz="2900">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Tình huống Bảo mật</a:t>
            </a:r>
            <a:endParaRPr b="1" sz="2900">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1668136614_0_3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442" name="Google Shape;442;g11668136614_0_3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43" name="Google Shape;443;g11668136614_0_34"/>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4" name="Google Shape;444;g11668136614_0_34"/>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g11668136614_0_34"/>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Hoạt động quản lý lỗi, sự cố trong quá trình kiểm thử phần mềm</a:t>
            </a:r>
            <a:endParaRPr b="1" sz="3200">
              <a:solidFill>
                <a:srgbClr val="333333"/>
              </a:solidFill>
              <a:latin typeface="Quattrocento Sans"/>
              <a:ea typeface="Quattrocento Sans"/>
              <a:cs typeface="Quattrocento Sans"/>
              <a:sym typeface="Quattrocento Sans"/>
            </a:endParaRPr>
          </a:p>
          <a:p>
            <a:pPr indent="-431800" lvl="1" marL="9144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Quy trình quản lý lỗi</a:t>
            </a:r>
            <a:endParaRPr b="1" sz="3200">
              <a:solidFill>
                <a:srgbClr val="333333"/>
              </a:solidFill>
              <a:latin typeface="Quattrocento Sans"/>
              <a:ea typeface="Quattrocento Sans"/>
              <a:cs typeface="Quattrocento Sans"/>
              <a:sym typeface="Quattrocento Sans"/>
            </a:endParaRPr>
          </a:p>
          <a:p>
            <a:pPr indent="-431800" lvl="1" marL="9144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Viết báo cáo kiểm thử</a:t>
            </a:r>
            <a:endParaRPr b="1" sz="3200">
              <a:solidFill>
                <a:srgbClr val="333333"/>
              </a:solidFill>
              <a:latin typeface="Quattrocento Sans"/>
              <a:ea typeface="Quattrocento Sans"/>
              <a:cs typeface="Quattrocento Sans"/>
              <a:sym typeface="Quattrocento Sans"/>
            </a:endParaRPr>
          </a:p>
          <a:p>
            <a:pPr indent="-431800" lvl="1" marL="9144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Công cụ hỗ trợ kiểm thử</a:t>
            </a:r>
            <a:endParaRPr b="1" sz="3200">
              <a:solidFill>
                <a:srgbClr val="333333"/>
              </a:solidFill>
              <a:latin typeface="Quattrocento Sans"/>
              <a:ea typeface="Quattrocento Sans"/>
              <a:cs typeface="Quattrocento Sans"/>
              <a:sym typeface="Quattrocento Sans"/>
            </a:endParaRPr>
          </a:p>
        </p:txBody>
      </p:sp>
      <p:sp>
        <p:nvSpPr>
          <p:cNvPr id="446" name="Google Shape;446;g11668136614_0_34"/>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447" name="Google Shape;447;g11668136614_0_34"/>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g115e76f5ad1_0_226"/>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1668136614_0_19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44" name="Google Shape;144;g11668136614_0_197"/>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Mục tiêu cơ bản của việc viết các trường hợp kiểm thử(TestCase) là xác nhận phạm vi thử nghiệm của một ứng dụng.</a:t>
            </a:r>
            <a:endParaRPr sz="3500">
              <a:latin typeface="Quattrocento Sans"/>
              <a:ea typeface="Quattrocento Sans"/>
              <a:cs typeface="Quattrocento Sans"/>
              <a:sym typeface="Quattrocento Sans"/>
            </a:endParaRPr>
          </a:p>
          <a:p>
            <a:pPr indent="-450850" lvl="1" marL="9144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Nếu bạn đang làm việc trong bất kỳ tổ chức CMMi nào, thì các tiêu chuẩn kiểm tra sẽ được tuân thủ chặt chẽ hơn. Viết các trường hợp mang lại một số loại tiêu chuẩn hóa và giảm thiểu cách tiếp cận đặc biệt trong thử nghiệm.</a:t>
            </a:r>
            <a:endParaRPr sz="3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i="1" lang="en-US" sz="2500">
                <a:solidFill>
                  <a:srgbClr val="202124"/>
                </a:solidFill>
                <a:highlight>
                  <a:srgbClr val="FFFFFF"/>
                </a:highlight>
                <a:latin typeface="Quattrocento Sans"/>
                <a:ea typeface="Quattrocento Sans"/>
                <a:cs typeface="Quattrocento Sans"/>
                <a:sym typeface="Quattrocento Sans"/>
              </a:rPr>
              <a:t>(CMMI viết tắt cho Capability Maturity Model Integration - Mô hình trưởng thành năng lực tích hợp - và là khuôn khổ cho cải tiến qui trình phần mềm.)</a:t>
            </a:r>
            <a:endParaRPr i="1" sz="2500">
              <a:latin typeface="Quattrocento Sans"/>
              <a:ea typeface="Quattrocento Sans"/>
              <a:cs typeface="Quattrocento Sans"/>
              <a:sym typeface="Quattrocento Sans"/>
            </a:endParaRPr>
          </a:p>
        </p:txBody>
      </p:sp>
      <p:sp>
        <p:nvSpPr>
          <p:cNvPr id="145" name="Google Shape;145;g11668136614_0_19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Tại sao viết </a:t>
            </a:r>
            <a:r>
              <a:rPr b="0" i="0" lang="en-US" sz="4000" u="none" cap="none" strike="noStrike">
                <a:solidFill>
                  <a:srgbClr val="333333"/>
                </a:solidFill>
                <a:latin typeface="Quattrocento Sans"/>
                <a:ea typeface="Quattrocento Sans"/>
                <a:cs typeface="Quattrocento Sans"/>
                <a:sym typeface="Quattrocento Sans"/>
              </a:rPr>
              <a:t>Test </a:t>
            </a:r>
            <a:r>
              <a:rPr lang="en-US" sz="4000">
                <a:solidFill>
                  <a:srgbClr val="333333"/>
                </a:solidFill>
                <a:latin typeface="Quattrocento Sans"/>
                <a:ea typeface="Quattrocento Sans"/>
                <a:cs typeface="Quattrocento Sans"/>
                <a:sym typeface="Quattrocento Sans"/>
              </a:rPr>
              <a:t>Case ?</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1000"/>
                                        <p:tgtEl>
                                          <p:spTgt spid="14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 calcmode="lin" valueType="num">
                                      <p:cBhvr additive="base">
                                        <p:cTn dur="1000"/>
                                        <p:tgtEl>
                                          <p:spTgt spid="14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 calcmode="lin" valueType="num">
                                      <p:cBhvr additive="base">
                                        <p:cTn dur="1000"/>
                                        <p:tgtEl>
                                          <p:spTgt spid="14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16633eea3b_0_2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51" name="Google Shape;151;g116633eea3b_0_25"/>
          <p:cNvSpPr txBox="1"/>
          <p:nvPr/>
        </p:nvSpPr>
        <p:spPr>
          <a:xfrm>
            <a:off x="617100" y="1519775"/>
            <a:ext cx="11170800" cy="5156400"/>
          </a:xfrm>
          <a:prstGeom prst="rect">
            <a:avLst/>
          </a:prstGeom>
          <a:noFill/>
          <a:ln>
            <a:noFill/>
          </a:ln>
        </p:spPr>
        <p:txBody>
          <a:bodyPr anchorCtr="0" anchor="t" bIns="45700" lIns="91425" spcFirstLastPara="1" rIns="91425" wrap="square" tIns="45700">
            <a:noAutofit/>
          </a:bodyPr>
          <a:lstStyle/>
          <a:p>
            <a:pPr indent="-438150" lvl="1" marL="914400" marR="0" rtl="0" algn="l">
              <a:lnSpc>
                <a:spcPct val="100000"/>
              </a:lnSpc>
              <a:spcBef>
                <a:spcPts val="0"/>
              </a:spcBef>
              <a:spcAft>
                <a:spcPts val="0"/>
              </a:spcAft>
              <a:buClr>
                <a:srgbClr val="FF5A33"/>
              </a:buClr>
              <a:buSzPts val="3300"/>
              <a:buFont typeface="Quattrocento Sans"/>
              <a:buChar char="❖"/>
            </a:pPr>
            <a:r>
              <a:rPr lang="en-US" sz="3300">
                <a:latin typeface="Quattrocento Sans"/>
                <a:ea typeface="Quattrocento Sans"/>
                <a:cs typeface="Quattrocento Sans"/>
                <a:sym typeface="Quattrocento Sans"/>
              </a:rPr>
              <a:t>B1: Xác định mục đích test: Trước tiên, bạn cần hiểu rõ đặc tả yêu cầu của khách hàng. Khi bắt đầu viết TCs cho các tính năng của 1 hệ thống phần mềm, việc đầu tiên cần xác định đó là cần hiểu và xác định được yêu cầu của hệ thống.</a:t>
            </a:r>
            <a:endParaRPr sz="3300">
              <a:latin typeface="Quattrocento Sans"/>
              <a:ea typeface="Quattrocento Sans"/>
              <a:cs typeface="Quattrocento Sans"/>
              <a:sym typeface="Quattrocento Sans"/>
            </a:endParaRPr>
          </a:p>
          <a:p>
            <a:pPr indent="-438150" lvl="1" marL="914400" marR="0" rtl="0" algn="l">
              <a:lnSpc>
                <a:spcPct val="100000"/>
              </a:lnSpc>
              <a:spcBef>
                <a:spcPts val="0"/>
              </a:spcBef>
              <a:spcAft>
                <a:spcPts val="0"/>
              </a:spcAft>
              <a:buClr>
                <a:srgbClr val="FF5A33"/>
              </a:buClr>
              <a:buSzPts val="3300"/>
              <a:buFont typeface="Quattrocento Sans"/>
              <a:buChar char="❖"/>
            </a:pPr>
            <a:r>
              <a:rPr lang="en-US" sz="3300">
                <a:latin typeface="Quattrocento Sans"/>
                <a:ea typeface="Quattrocento Sans"/>
                <a:cs typeface="Quattrocento Sans"/>
                <a:sym typeface="Quattrocento Sans"/>
              </a:rPr>
              <a:t>B2: Xác định hiệu suất testing: Để viết kịch bản thử nghiệm tốt, bạn nên được cần với quen thuộc với các yêu cầu chức năng. Bạn cần phải biết làm thế nào phần mềm được sử dụng bao gồm các hoạt động , tổ chức chức năng khác nhau.</a:t>
            </a:r>
            <a:endParaRPr sz="3300">
              <a:latin typeface="Quattrocento Sans"/>
              <a:ea typeface="Quattrocento Sans"/>
              <a:cs typeface="Quattrocento Sans"/>
              <a:sym typeface="Quattrocento Sans"/>
            </a:endParaRPr>
          </a:p>
        </p:txBody>
      </p:sp>
      <p:sp>
        <p:nvSpPr>
          <p:cNvPr id="152" name="Google Shape;152;g116633eea3b_0_2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Các bước xác định Testcase</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1000"/>
                                        <p:tgtEl>
                                          <p:spTgt spid="1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1000"/>
                                        <p:tgtEl>
                                          <p:spTgt spid="1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6633eea3b_0_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58" name="Google Shape;158;g116633eea3b_0_36"/>
          <p:cNvSpPr txBox="1"/>
          <p:nvPr/>
        </p:nvSpPr>
        <p:spPr>
          <a:xfrm>
            <a:off x="507975" y="850800"/>
            <a:ext cx="11425200" cy="59163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B3: Xác định các yêu cầu phi chức năng: Để hiểu những khía cạnh khác của phần mềm liên quan đến các yêu cầu phi chức năng (non-function) như yêu cầu phần cứng, hệ điều hành, các khía cạnh an ninh phải được xem xét và điều kiện tiên quyết khác như các tập tin dữ liệu hoặc chuẩn bị dữ liệu thử nghiệm.</a:t>
            </a:r>
            <a:endParaRPr sz="3500">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rPr lang="en-US" sz="3300">
                <a:latin typeface="Quattrocento Sans"/>
                <a:ea typeface="Quattrocento Sans"/>
                <a:cs typeface="Quattrocento Sans"/>
                <a:sym typeface="Quattrocento Sans"/>
              </a:rPr>
              <a:t>Ví dụ: Nếu phần mềm đòi hỏi người dùng phải điền vào các form, để đảm bảo rằng nó sẽ không time-out khi chờ submit form. Đồng thời, cũng cần check thời gian log-in hệ thống để đảm bảo rằng phiên làm việc đó của người dùng (session) không bị hết hạn, đây được gọi là trường hợp kiểm thử security.</a:t>
            </a:r>
            <a:endParaRPr sz="33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1000"/>
                                        <p:tgtEl>
                                          <p:spTgt spid="1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1000"/>
                                        <p:tgtEl>
                                          <p:spTgt spid="1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6633eea3b_0_8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64" name="Google Shape;164;g116633eea3b_0_82"/>
          <p:cNvSpPr txBox="1"/>
          <p:nvPr/>
        </p:nvSpPr>
        <p:spPr>
          <a:xfrm>
            <a:off x="507975" y="850800"/>
            <a:ext cx="11425200" cy="59163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B4: Xác định biểu mẫu cho TCs: Các trường hợp thử nghiệm nên bao gồm giao diện UI, chức năng, khả năng tương thích và hiệu suất của một số chức năng. Mỗi thể loại nên được xác định phù hợp với logic của ứng dụng phần mềm.</a:t>
            </a:r>
            <a:endParaRPr sz="3500">
              <a:latin typeface="Quattrocento Sans"/>
              <a:ea typeface="Quattrocento Sans"/>
              <a:cs typeface="Quattrocento Sans"/>
              <a:sym typeface="Quattrocento Sans"/>
            </a:endParaRPr>
          </a:p>
          <a:p>
            <a:pPr indent="-450850" lvl="1" marL="914400" marR="0" rtl="0" algn="l">
              <a:lnSpc>
                <a:spcPct val="100000"/>
              </a:lnSpc>
              <a:spcBef>
                <a:spcPts val="0"/>
              </a:spcBef>
              <a:spcAft>
                <a:spcPts val="0"/>
              </a:spcAft>
              <a:buClr>
                <a:srgbClr val="FF5A33"/>
              </a:buClr>
              <a:buSzPts val="3500"/>
              <a:buFont typeface="Quattrocento Sans"/>
              <a:buChar char="❖"/>
            </a:pPr>
            <a:r>
              <a:rPr lang="en-US" sz="3500">
                <a:latin typeface="Quattrocento Sans"/>
                <a:ea typeface="Quattrocento Sans"/>
                <a:cs typeface="Quattrocento Sans"/>
                <a:sym typeface="Quattrocento Sans"/>
              </a:rPr>
              <a:t>B5: Xác định tính ảnh hưởng giữa các nguyên tắc mô-đun: Cần hiểu rõ chức năng thực hiện của 1 mô-đun và sự tương tác của mô-đun đó với các mô-đun khác để xác định được follow, sự khớp nối của hệ thống.</a:t>
            </a:r>
            <a:endParaRPr sz="35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 calcmode="lin" valueType="num">
                                      <p:cBhvr additive="base">
                                        <p:cTn dur="1000"/>
                                        <p:tgtEl>
                                          <p:spTgt spid="1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 calcmode="lin" valueType="num">
                                      <p:cBhvr additive="base">
                                        <p:cTn dur="1000"/>
                                        <p:tgtEl>
                                          <p:spTgt spid="16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6633eea3b_0_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70" name="Google Shape;170;g116633eea3b_0_2"/>
          <p:cNvSpPr txBox="1"/>
          <p:nvPr/>
        </p:nvSpPr>
        <p:spPr>
          <a:xfrm>
            <a:off x="617100" y="1701675"/>
            <a:ext cx="5385900" cy="5156400"/>
          </a:xfrm>
          <a:prstGeom prst="rect">
            <a:avLst/>
          </a:prstGeom>
          <a:noFill/>
          <a:ln>
            <a:noFill/>
          </a:ln>
        </p:spPr>
        <p:txBody>
          <a:bodyPr anchorCtr="0" anchor="t" bIns="45700" lIns="91425" spcFirstLastPara="1" rIns="91425" wrap="square" tIns="45700">
            <a:noAutofit/>
          </a:bodyPr>
          <a:lstStyle/>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Test case id: Id trường hợp thử nghiệm</a:t>
            </a:r>
            <a:endParaRPr sz="3100">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Unit to test: Đơn vị để kiểm tra</a:t>
            </a:r>
            <a:endParaRPr sz="3100">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Assumptions: Mô tả tóm tắt</a:t>
            </a:r>
            <a:endParaRPr sz="3100">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Test data:  Dữ liệu kiểm tra</a:t>
            </a:r>
            <a:endParaRPr sz="3100">
              <a:latin typeface="Quattrocento Sans"/>
              <a:ea typeface="Quattrocento Sans"/>
              <a:cs typeface="Quattrocento Sans"/>
              <a:sym typeface="Quattrocento Sans"/>
            </a:endParaRPr>
          </a:p>
        </p:txBody>
      </p:sp>
      <p:sp>
        <p:nvSpPr>
          <p:cNvPr id="171" name="Google Shape;171;g116633eea3b_0_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Cấu trúc cần thiết khi </a:t>
            </a:r>
            <a:r>
              <a:rPr lang="en-US" sz="4000">
                <a:solidFill>
                  <a:srgbClr val="333333"/>
                </a:solidFill>
                <a:latin typeface="Quattrocento Sans"/>
                <a:ea typeface="Quattrocento Sans"/>
                <a:cs typeface="Quattrocento Sans"/>
                <a:sym typeface="Quattrocento Sans"/>
              </a:rPr>
              <a:t>viết </a:t>
            </a:r>
            <a:r>
              <a:rPr b="0" i="0" lang="en-US" sz="4000" u="none" cap="none" strike="noStrike">
                <a:solidFill>
                  <a:srgbClr val="333333"/>
                </a:solidFill>
                <a:latin typeface="Quattrocento Sans"/>
                <a:ea typeface="Quattrocento Sans"/>
                <a:cs typeface="Quattrocento Sans"/>
                <a:sym typeface="Quattrocento Sans"/>
              </a:rPr>
              <a:t>Test </a:t>
            </a:r>
            <a:r>
              <a:rPr lang="en-US" sz="4000">
                <a:solidFill>
                  <a:srgbClr val="333333"/>
                </a:solidFill>
                <a:latin typeface="Quattrocento Sans"/>
                <a:ea typeface="Quattrocento Sans"/>
                <a:cs typeface="Quattrocento Sans"/>
                <a:sym typeface="Quattrocento Sans"/>
              </a:rPr>
              <a:t>Case</a:t>
            </a:r>
            <a:endParaRPr b="0" i="0" sz="4000" u="none" cap="none" strike="noStrike">
              <a:solidFill>
                <a:schemeClr val="dk1"/>
              </a:solidFill>
              <a:latin typeface="Quattrocento Sans"/>
              <a:ea typeface="Quattrocento Sans"/>
              <a:cs typeface="Quattrocento Sans"/>
              <a:sym typeface="Quattrocento Sans"/>
            </a:endParaRPr>
          </a:p>
        </p:txBody>
      </p:sp>
      <p:sp>
        <p:nvSpPr>
          <p:cNvPr id="172" name="Google Shape;172;g116633eea3b_0_2"/>
          <p:cNvSpPr txBox="1"/>
          <p:nvPr/>
        </p:nvSpPr>
        <p:spPr>
          <a:xfrm>
            <a:off x="6196400" y="1701675"/>
            <a:ext cx="5385900" cy="5156400"/>
          </a:xfrm>
          <a:prstGeom prst="rect">
            <a:avLst/>
          </a:prstGeom>
          <a:noFill/>
          <a:ln>
            <a:noFill/>
          </a:ln>
        </p:spPr>
        <p:txBody>
          <a:bodyPr anchorCtr="0" anchor="t" bIns="45700" lIns="91425" spcFirstLastPara="1" rIns="91425" wrap="square" tIns="45700">
            <a:noAutofit/>
          </a:bodyPr>
          <a:lstStyle/>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Steps to be executed: Các bước thực thi</a:t>
            </a:r>
            <a:endParaRPr sz="3100">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Expected Result: Kết quả mong muốn</a:t>
            </a:r>
            <a:endParaRPr sz="3100">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Actual result: Kết quả thực tế</a:t>
            </a:r>
            <a:endParaRPr sz="3100">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Pass/Fail </a:t>
            </a:r>
            <a:endParaRPr sz="3100">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lang="en-US" sz="3100">
                <a:latin typeface="Quattrocento Sans"/>
                <a:ea typeface="Quattrocento Sans"/>
                <a:cs typeface="Quattrocento Sans"/>
                <a:sym typeface="Quattrocento Sans"/>
              </a:rPr>
              <a:t>Comments: Ghi chú</a:t>
            </a:r>
            <a:endParaRPr sz="3100">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