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VMQ80CwjRizz/1Xqc7FpmWyuf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6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363975ac7_0_2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1363975ac7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363975ac7_0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363975ac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363975ac7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11363975ac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363975ac7_0_2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Một số Cách xử lý khi Dev không công nhận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1.Đầu tiên Tester phải làm cẩn thận các bước sau mô tả về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Ghi step chi tiết rõ rạng về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Môi trường xảy ra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Số lần xuất hiện bug/ Total số lần thực hiện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Ver soft dùng để test (nếu trong trường hợp test mobile, app..)</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Check ở Các môi trường khác có xuất hiện bug không? Số lần xuất hiện/ tổng số lần thực hiện.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Data dùng để test</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Lấy log or chụp evidence , quay video lại làm bằng chứng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2.Thứ hai, "nói có sách mách có chứng".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Tester muốn vạch ra lỗi của Dev trong quá trình xây dựng phần mềm thì phải có chứng cứ rõ ràng. Ai cũng biết định nghĩa bug là lỗi mà phần mềm hoạt động không như mong đợi của khách hàng.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Thế nên nếu Dev không công nhận bug thì bạn cứ đưa ra các tài liệu liên quan để chứng thực được cái mình nói có cơ sở. Cụ thể là Requirement document, Detail Design, Test spect, Test case,...</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3.Đặc biệt cho trường hợp Dev đá bóng sang chân khác, nghĩa là đổ lỗi cho framework, OS, computer,... thì bạn buộc phải nhờ đến nhân vật thứ 3. Partner trung gian này có thể là 1 tester khác (có OS, computer... tương đương để diễn tả lại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Hoặc cũng có thể là Test Leader hay PM để phân giải xem đây có thực sự là bug hay ko, và nên giải quyết thế nào với nó (Dev phải fix hay sẽ clarify/on hold / limitation...)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4.Trong trường hợp Dev luôn có status không được tốt trong quá trình làm việc. Tester có thể giải thích &amp; nhắc nhở Dev đó rằng Tester ko phải là người tạo ra bug, Tester chỉ là người tìm ra bug để improve sản phẩm trước khi giao cho khách hàng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5.Đôi khi Bug bị dev reject vì lý do requirement không mô tả. Đây chính là trường hợp requirement bị thiếu. Nếu bug của bạn có liên quan tới chức năng business nó có thể được chấp nhận hoặc reject bởi 1 BA. Thì bạn nên đồng tình với nó.</a:t>
            </a:r>
            <a:endParaRPr sz="1350">
              <a:solidFill>
                <a:srgbClr val="1B1B1B"/>
              </a:solidFill>
              <a:latin typeface="Arial"/>
              <a:ea typeface="Arial"/>
              <a:cs typeface="Arial"/>
              <a:sym typeface="Arial"/>
            </a:endParaRPr>
          </a:p>
          <a:p>
            <a:pPr marL="0" lvl="0" indent="0" algn="l" rtl="0">
              <a:spcBef>
                <a:spcPts val="0"/>
              </a:spcBef>
              <a:spcAft>
                <a:spcPts val="0"/>
              </a:spcAft>
              <a:buNone/>
            </a:pPr>
            <a:endParaRPr/>
          </a:p>
        </p:txBody>
      </p:sp>
      <p:sp>
        <p:nvSpPr>
          <p:cNvPr id="195" name="Google Shape;195;g11363975a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363975ac7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1363975ac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363975ac7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11363975ac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363975ac7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11363975a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363975ac7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11363975ac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363975ac7_0_2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11363975ac7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363975ac7_0_2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11363975ac7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363975ac7_0_2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Một số Cách xử lý khi Dev không công nhận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1.Đầu tiên Tester phải làm cẩn thận các bước sau mô tả về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Ghi step chi tiết rõ rạng về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Môi trường xảy ra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Số lần xuất hiện bug/ Total số lần thực hiện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Ver soft dùng để test (nếu trong trường hợp test mobile, app..)</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Check ở Các môi trường khác có xuất hiện bug không? Số lần xuất hiện/ tổng số lần thực hiện.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Data dùng để test</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 Lấy log or chụp evidence , quay video lại làm bằng chứng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2.Thứ hai, "nói có sách mách có chứng".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Tester muốn vạch ra lỗi của Dev trong quá trình xây dựng phần mềm thì phải có chứng cứ rõ ràng. Ai cũng biết định nghĩa bug là lỗi mà phần mềm hoạt động không như mong đợi của khách hàng.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Thế nên nếu Dev không công nhận bug thì bạn cứ đưa ra các tài liệu liên quan để chứng thực được cái mình nói có cơ sở. Cụ thể là Requirement document, Detail Design, Test spect, Test case,...</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3.Đặc biệt cho trường hợp Dev đá bóng sang chân khác, nghĩa là đổ lỗi cho framework, OS, computer,... thì bạn buộc phải nhờ đến nhân vật thứ 3. Partner trung gian này có thể là 1 tester khác (có OS, computer... tương đương để diễn tả lại bug).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Hoặc cũng có thể là Test Leader hay PM để phân giải xem đây có thực sự là bug hay ko, và nên giải quyết thế nào với nó (Dev phải fix hay sẽ clarify/on hold / limitation...)</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4.Trong trường hợp Dev luôn có status không được tốt trong quá trình làm việc. Tester có thể giải thích &amp; nhắc nhở Dev đó rằng Tester ko phải là người tạo ra bug, Tester chỉ là người tìm ra bug để improve sản phẩm trước khi giao cho khách hàng</a:t>
            </a:r>
            <a:endParaRPr sz="1350">
              <a:solidFill>
                <a:srgbClr val="1B1B1B"/>
              </a:solidFill>
              <a:latin typeface="Arial"/>
              <a:ea typeface="Arial"/>
              <a:cs typeface="Arial"/>
              <a:sym typeface="Arial"/>
            </a:endParaRPr>
          </a:p>
          <a:p>
            <a:pPr marL="0" lvl="0" indent="0" algn="l" rtl="0">
              <a:lnSpc>
                <a:spcPct val="115000"/>
              </a:lnSpc>
              <a:spcBef>
                <a:spcPts val="2000"/>
              </a:spcBef>
              <a:spcAft>
                <a:spcPts val="0"/>
              </a:spcAft>
              <a:buClr>
                <a:schemeClr val="dk1"/>
              </a:buClr>
              <a:buSzPts val="1100"/>
              <a:buFont typeface="Arial"/>
              <a:buNone/>
            </a:pPr>
            <a:r>
              <a:rPr lang="en-US" sz="1350">
                <a:solidFill>
                  <a:srgbClr val="1B1B1B"/>
                </a:solidFill>
                <a:latin typeface="Arial"/>
                <a:ea typeface="Arial"/>
                <a:cs typeface="Arial"/>
                <a:sym typeface="Arial"/>
              </a:rPr>
              <a:t>5.Đôi khi Bug bị dev reject vì lý do requirement không mô tả. Đây chính là trường hợp requirement bị thiếu. Nếu bug của bạn có liên quan tới chức năng business nó có thể được chấp nhận hoặc reject bởi 1 BA. Thì bạn nên đồng tình với nó.</a:t>
            </a:r>
            <a:endParaRPr sz="1350">
              <a:solidFill>
                <a:srgbClr val="1B1B1B"/>
              </a:solidFill>
              <a:latin typeface="Arial"/>
              <a:ea typeface="Arial"/>
              <a:cs typeface="Arial"/>
              <a:sym typeface="Arial"/>
            </a:endParaRPr>
          </a:p>
          <a:p>
            <a:pPr marL="0" lvl="0" indent="0" algn="l" rtl="0">
              <a:spcBef>
                <a:spcPts val="0"/>
              </a:spcBef>
              <a:spcAft>
                <a:spcPts val="0"/>
              </a:spcAft>
              <a:buNone/>
            </a:pPr>
            <a:endParaRPr/>
          </a:p>
        </p:txBody>
      </p:sp>
      <p:sp>
        <p:nvSpPr>
          <p:cNvPr id="239" name="Google Shape;239;g11363975ac7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363975ac7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1363975ac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363975ac7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11363975ac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363975ac7_0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11363975ac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ee862ea1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10ee862ea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1363975ac7_0_2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11363975ac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1214d3a31e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11214d3a31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363975ac7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1363975ac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363975ac7_0_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11363975ac7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ms.poly.edu.v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lms.poly.edu.v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1: Giới thiệu và khái quát các khái niệm trong kiểm thử phần mềm</a:t>
            </a:r>
            <a:endParaRPr/>
          </a:p>
        </p:txBody>
      </p:sp>
      <p:sp>
        <p:nvSpPr>
          <p:cNvPr id="111" name="Google Shape;111;p1"/>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bản(P1)</a:t>
            </a:r>
            <a:endParaRPr/>
          </a:p>
        </p:txBody>
      </p:sp>
      <p:pic>
        <p:nvPicPr>
          <p:cNvPr id="112" name="Google Shape;112;p1"/>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p:nvPr/>
        </p:nvSpPr>
        <p:spPr>
          <a:xfrm>
            <a:off x="3919557" y="2967335"/>
            <a:ext cx="739657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small">
                <a:solidFill>
                  <a:srgbClr val="FFA15D"/>
                </a:solidFill>
                <a:latin typeface="Calibri"/>
                <a:ea typeface="Calibri"/>
                <a:cs typeface="Calibri"/>
                <a:sym typeface="Calibri"/>
              </a:rPr>
              <a:t>Hướng dẫn học bài online tiếp theo</a:t>
            </a:r>
            <a:endParaRPr sz="4000" b="1" cap="small">
              <a:solidFill>
                <a:srgbClr val="FFA15D"/>
              </a:solidFill>
              <a:latin typeface="Calibri"/>
              <a:ea typeface="Calibri"/>
              <a:cs typeface="Calibri"/>
              <a:sym typeface="Calibri"/>
            </a:endParaRPr>
          </a:p>
        </p:txBody>
      </p:sp>
      <p:cxnSp>
        <p:nvCxnSpPr>
          <p:cNvPr id="168" name="Google Shape;168;p1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69" name="Google Shape;169;p16"/>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1363975ac7_0_20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175" name="Google Shape;175;g11363975ac7_0_20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176" name="Google Shape;176;g11363975ac7_0_208"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77" name="Google Shape;177;g11363975ac7_0_208"/>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g11363975ac7_0_208"/>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179" name="Google Shape;179;g11363975ac7_0_208"/>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Clr>
                <a:schemeClr val="dk1"/>
              </a:buClr>
              <a:buSzPts val="3000"/>
              <a:buChar char="•"/>
            </a:pPr>
            <a:r>
              <a:rPr lang="en-US" sz="3000">
                <a:solidFill>
                  <a:schemeClr val="dk1"/>
                </a:solidFill>
                <a:latin typeface="Calibri"/>
                <a:ea typeface="Calibri"/>
                <a:cs typeface="Calibri"/>
                <a:sym typeface="Calibri"/>
              </a:rPr>
              <a:t>7 nguyên lý cơ bản của Testing</a:t>
            </a:r>
            <a:endParaRPr sz="3000">
              <a:solidFill>
                <a:schemeClr val="dk1"/>
              </a:solidFill>
              <a:latin typeface="Calibri"/>
              <a:ea typeface="Calibri"/>
              <a:cs typeface="Calibri"/>
              <a:sym typeface="Calibri"/>
            </a:endParaRPr>
          </a:p>
          <a:p>
            <a:pPr marL="457200" lvl="0" indent="-419100" algn="l" rtl="0">
              <a:spcBef>
                <a:spcPts val="0"/>
              </a:spcBef>
              <a:spcAft>
                <a:spcPts val="0"/>
              </a:spcAft>
              <a:buClr>
                <a:schemeClr val="dk1"/>
              </a:buClr>
              <a:buSzPts val="3000"/>
              <a:buChar char="•"/>
            </a:pPr>
            <a:r>
              <a:rPr lang="en-US" sz="3000">
                <a:solidFill>
                  <a:schemeClr val="dk1"/>
                </a:solidFill>
                <a:latin typeface="Calibri"/>
                <a:ea typeface="Calibri"/>
                <a:cs typeface="Calibri"/>
                <a:sym typeface="Calibri"/>
              </a:rPr>
              <a:t>Quy trình và giai đoạn kiểm thử phần mềm</a:t>
            </a:r>
            <a:endParaRPr sz="3000">
              <a:solidFill>
                <a:schemeClr val="dk1"/>
              </a:solidFill>
              <a:latin typeface="Calibri"/>
              <a:ea typeface="Calibri"/>
              <a:cs typeface="Calibri"/>
              <a:sym typeface="Calibri"/>
            </a:endParaRPr>
          </a:p>
          <a:p>
            <a:pPr marL="457200" lvl="0" indent="-419100" algn="l" rtl="0">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Tâm lý học trong kiểm thử phần mềm</a:t>
            </a:r>
            <a:endParaRPr sz="3000">
              <a:latin typeface="Calibri"/>
              <a:ea typeface="Calibri"/>
              <a:cs typeface="Calibri"/>
              <a:sym typeface="Calibri"/>
            </a:endParaRPr>
          </a:p>
          <a:p>
            <a:pPr marL="0" marR="0" lvl="0" indent="0" algn="l" rtl="0">
              <a:spcBef>
                <a:spcPts val="0"/>
              </a:spcBef>
              <a:spcAft>
                <a:spcPts val="0"/>
              </a:spcAft>
              <a:buNone/>
            </a:pPr>
            <a:endParaRPr sz="3000" b="0" i="0" u="none" strike="noStrike" cap="none">
              <a:solidFill>
                <a:srgbClr val="000000"/>
              </a:solidFill>
              <a:latin typeface="Calibri"/>
              <a:ea typeface="Calibri"/>
              <a:cs typeface="Calibri"/>
              <a:sym typeface="Calibri"/>
            </a:endParaRPr>
          </a:p>
        </p:txBody>
      </p:sp>
      <p:sp>
        <p:nvSpPr>
          <p:cNvPr id="180" name="Google Shape;180;g11363975ac7_0_208"/>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a:t>
            </a:r>
            <a:r>
              <a:rPr lang="en-US" sz="2800" b="1">
                <a:solidFill>
                  <a:srgbClr val="F79646"/>
                </a:solidFill>
                <a:latin typeface="Quattrocento Sans"/>
                <a:ea typeface="Quattrocento Sans"/>
                <a:cs typeface="Quattrocento Sans"/>
                <a:sym typeface="Quattrocento Sans"/>
              </a:rPr>
              <a:t>tiếp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1363975ac7_0_1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86" name="Google Shape;186;g11363975ac7_0_1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sz="3000" dirty="0" err="1">
                <a:solidFill>
                  <a:srgbClr val="333333"/>
                </a:solidFill>
              </a:rPr>
              <a:t>Một</a:t>
            </a:r>
            <a:r>
              <a:rPr lang="en-US" sz="3000" dirty="0">
                <a:solidFill>
                  <a:srgbClr val="333333"/>
                </a:solidFill>
              </a:rPr>
              <a:t> </a:t>
            </a:r>
            <a:r>
              <a:rPr lang="en-US" sz="3000" dirty="0" err="1">
                <a:solidFill>
                  <a:srgbClr val="333333"/>
                </a:solidFill>
              </a:rPr>
              <a:t>số</a:t>
            </a:r>
            <a:r>
              <a:rPr lang="en-US" sz="3000" dirty="0">
                <a:solidFill>
                  <a:srgbClr val="333333"/>
                </a:solidFill>
              </a:rPr>
              <a:t> </a:t>
            </a:r>
            <a:r>
              <a:rPr lang="en-US" sz="3000" dirty="0" err="1">
                <a:solidFill>
                  <a:srgbClr val="333333"/>
                </a:solidFill>
              </a:rPr>
              <a:t>tổ</a:t>
            </a:r>
            <a:r>
              <a:rPr lang="en-US" sz="3000" dirty="0">
                <a:solidFill>
                  <a:srgbClr val="333333"/>
                </a:solidFill>
              </a:rPr>
              <a:t> </a:t>
            </a:r>
            <a:r>
              <a:rPr lang="en-US" sz="3000" dirty="0" err="1">
                <a:solidFill>
                  <a:srgbClr val="333333"/>
                </a:solidFill>
              </a:rPr>
              <a:t>chức</a:t>
            </a:r>
            <a:r>
              <a:rPr lang="en-US" sz="3000" dirty="0">
                <a:solidFill>
                  <a:srgbClr val="333333"/>
                </a:solidFill>
              </a:rPr>
              <a:t> </a:t>
            </a:r>
            <a:r>
              <a:rPr lang="en-US" sz="3000" dirty="0" err="1">
                <a:solidFill>
                  <a:srgbClr val="333333"/>
                </a:solidFill>
              </a:rPr>
              <a:t>trông</a:t>
            </a:r>
            <a:r>
              <a:rPr lang="en-US" sz="3000" dirty="0">
                <a:solidFill>
                  <a:srgbClr val="333333"/>
                </a:solidFill>
              </a:rPr>
              <a:t> </a:t>
            </a:r>
            <a:r>
              <a:rPr lang="en-US" sz="3000" dirty="0" err="1">
                <a:solidFill>
                  <a:srgbClr val="333333"/>
                </a:solidFill>
              </a:rPr>
              <a:t>đợi</a:t>
            </a:r>
            <a:r>
              <a:rPr lang="en-US" sz="3000" dirty="0">
                <a:solidFill>
                  <a:srgbClr val="333333"/>
                </a:solidFill>
              </a:rPr>
              <a:t> </a:t>
            </a:r>
            <a:r>
              <a:rPr lang="en-US" sz="3000" dirty="0" err="1">
                <a:solidFill>
                  <a:srgbClr val="333333"/>
                </a:solidFill>
              </a:rPr>
              <a:t>kiểm</a:t>
            </a:r>
            <a:r>
              <a:rPr lang="en-US" sz="3000" dirty="0">
                <a:solidFill>
                  <a:srgbClr val="333333"/>
                </a:solidFill>
              </a:rPr>
              <a:t> </a:t>
            </a:r>
            <a:r>
              <a:rPr lang="en-US" sz="3000" dirty="0" err="1">
                <a:solidFill>
                  <a:srgbClr val="333333"/>
                </a:solidFill>
              </a:rPr>
              <a:t>thử</a:t>
            </a:r>
            <a:r>
              <a:rPr lang="en-US" sz="3000" dirty="0">
                <a:solidFill>
                  <a:srgbClr val="333333"/>
                </a:solidFill>
              </a:rPr>
              <a:t> </a:t>
            </a:r>
            <a:r>
              <a:rPr lang="en-US" sz="3000" dirty="0" err="1">
                <a:solidFill>
                  <a:srgbClr val="333333"/>
                </a:solidFill>
              </a:rPr>
              <a:t>viên</a:t>
            </a:r>
            <a:r>
              <a:rPr lang="en-US" sz="3000" dirty="0">
                <a:solidFill>
                  <a:srgbClr val="333333"/>
                </a:solidFill>
              </a:rPr>
              <a:t> </a:t>
            </a:r>
            <a:r>
              <a:rPr lang="en-US" sz="3000" dirty="0" err="1">
                <a:solidFill>
                  <a:srgbClr val="333333"/>
                </a:solidFill>
              </a:rPr>
              <a:t>có</a:t>
            </a:r>
            <a:r>
              <a:rPr lang="en-US" sz="3000" dirty="0">
                <a:solidFill>
                  <a:srgbClr val="333333"/>
                </a:solidFill>
              </a:rPr>
              <a:t> </a:t>
            </a:r>
            <a:r>
              <a:rPr lang="en-US" sz="3000" dirty="0" err="1">
                <a:solidFill>
                  <a:srgbClr val="333333"/>
                </a:solidFill>
              </a:rPr>
              <a:t>thể</a:t>
            </a:r>
            <a:r>
              <a:rPr lang="en-US" sz="3000" dirty="0">
                <a:solidFill>
                  <a:srgbClr val="333333"/>
                </a:solidFill>
              </a:rPr>
              <a:t> </a:t>
            </a:r>
            <a:r>
              <a:rPr lang="en-US" sz="3000" dirty="0" err="1">
                <a:solidFill>
                  <a:srgbClr val="333333"/>
                </a:solidFill>
              </a:rPr>
              <a:t>thực</a:t>
            </a:r>
            <a:r>
              <a:rPr lang="en-US" sz="3000" dirty="0">
                <a:solidFill>
                  <a:srgbClr val="333333"/>
                </a:solidFill>
              </a:rPr>
              <a:t> </a:t>
            </a:r>
            <a:r>
              <a:rPr lang="en-US" sz="3000" dirty="0" err="1">
                <a:solidFill>
                  <a:srgbClr val="333333"/>
                </a:solidFill>
              </a:rPr>
              <a:t>hiện</a:t>
            </a:r>
            <a:r>
              <a:rPr lang="en-US" sz="3000" dirty="0">
                <a:solidFill>
                  <a:srgbClr val="333333"/>
                </a:solidFill>
              </a:rPr>
              <a:t> </a:t>
            </a:r>
            <a:r>
              <a:rPr lang="en-US" sz="3000" dirty="0" err="1">
                <a:solidFill>
                  <a:srgbClr val="333333"/>
                </a:solidFill>
              </a:rPr>
              <a:t>tất</a:t>
            </a:r>
            <a:r>
              <a:rPr lang="en-US" sz="3000" dirty="0">
                <a:solidFill>
                  <a:srgbClr val="333333"/>
                </a:solidFill>
              </a:rPr>
              <a:t> </a:t>
            </a:r>
            <a:r>
              <a:rPr lang="en-US" sz="3000" dirty="0" err="1">
                <a:solidFill>
                  <a:srgbClr val="333333"/>
                </a:solidFill>
              </a:rPr>
              <a:t>cả</a:t>
            </a:r>
            <a:r>
              <a:rPr lang="en-US" sz="3000" dirty="0">
                <a:solidFill>
                  <a:srgbClr val="333333"/>
                </a:solidFill>
              </a:rPr>
              <a:t> </a:t>
            </a:r>
            <a:r>
              <a:rPr lang="en-US" sz="3000" dirty="0" err="1">
                <a:solidFill>
                  <a:srgbClr val="333333"/>
                </a:solidFill>
              </a:rPr>
              <a:t>các</a:t>
            </a:r>
            <a:r>
              <a:rPr lang="en-US" sz="3000" dirty="0">
                <a:solidFill>
                  <a:srgbClr val="333333"/>
                </a:solidFill>
              </a:rPr>
              <a:t> </a:t>
            </a:r>
            <a:r>
              <a:rPr lang="en-US" sz="3000" dirty="0" err="1">
                <a:solidFill>
                  <a:srgbClr val="333333"/>
                </a:solidFill>
              </a:rPr>
              <a:t>bước</a:t>
            </a:r>
            <a:r>
              <a:rPr lang="en-US" sz="3000" dirty="0">
                <a:solidFill>
                  <a:srgbClr val="333333"/>
                </a:solidFill>
              </a:rPr>
              <a:t> </a:t>
            </a:r>
            <a:r>
              <a:rPr lang="en-US" sz="3000" dirty="0" err="1">
                <a:solidFill>
                  <a:srgbClr val="333333"/>
                </a:solidFill>
              </a:rPr>
              <a:t>kiểm</a:t>
            </a:r>
            <a:r>
              <a:rPr lang="en-US" sz="3000" dirty="0">
                <a:solidFill>
                  <a:srgbClr val="333333"/>
                </a:solidFill>
              </a:rPr>
              <a:t> </a:t>
            </a:r>
            <a:r>
              <a:rPr lang="en-US" sz="3000" dirty="0" err="1">
                <a:solidFill>
                  <a:srgbClr val="333333"/>
                </a:solidFill>
              </a:rPr>
              <a:t>thử</a:t>
            </a:r>
            <a:r>
              <a:rPr lang="en-US" sz="3000" dirty="0">
                <a:solidFill>
                  <a:srgbClr val="333333"/>
                </a:solidFill>
              </a:rPr>
              <a:t> </a:t>
            </a:r>
            <a:r>
              <a:rPr lang="en-US" sz="3000" dirty="0" err="1">
                <a:solidFill>
                  <a:srgbClr val="333333"/>
                </a:solidFill>
              </a:rPr>
              <a:t>để</a:t>
            </a:r>
            <a:r>
              <a:rPr lang="en-US" sz="3000" dirty="0">
                <a:solidFill>
                  <a:srgbClr val="333333"/>
                </a:solidFill>
              </a:rPr>
              <a:t> </a:t>
            </a:r>
            <a:r>
              <a:rPr lang="en-US" sz="3000" dirty="0" err="1">
                <a:solidFill>
                  <a:srgbClr val="333333"/>
                </a:solidFill>
              </a:rPr>
              <a:t>phát</a:t>
            </a:r>
            <a:r>
              <a:rPr lang="en-US" sz="3000" dirty="0">
                <a:solidFill>
                  <a:srgbClr val="333333"/>
                </a:solidFill>
              </a:rPr>
              <a:t> </a:t>
            </a:r>
            <a:r>
              <a:rPr lang="en-US" sz="3000" dirty="0" err="1">
                <a:solidFill>
                  <a:srgbClr val="333333"/>
                </a:solidFill>
              </a:rPr>
              <a:t>hiện</a:t>
            </a:r>
            <a:r>
              <a:rPr lang="en-US" sz="3000" dirty="0">
                <a:solidFill>
                  <a:srgbClr val="333333"/>
                </a:solidFill>
              </a:rPr>
              <a:t> </a:t>
            </a:r>
            <a:r>
              <a:rPr lang="en-US" sz="3000" dirty="0" err="1">
                <a:solidFill>
                  <a:srgbClr val="333333"/>
                </a:solidFill>
              </a:rPr>
              <a:t>ra</a:t>
            </a:r>
            <a:r>
              <a:rPr lang="en-US" sz="3000" dirty="0">
                <a:solidFill>
                  <a:srgbClr val="333333"/>
                </a:solidFill>
              </a:rPr>
              <a:t> </a:t>
            </a:r>
            <a:r>
              <a:rPr lang="en-US" sz="3000" dirty="0" err="1">
                <a:solidFill>
                  <a:srgbClr val="333333"/>
                </a:solidFill>
              </a:rPr>
              <a:t>mọi</a:t>
            </a:r>
            <a:r>
              <a:rPr lang="en-US" sz="3000" dirty="0">
                <a:solidFill>
                  <a:srgbClr val="333333"/>
                </a:solidFill>
              </a:rPr>
              <a:t> </a:t>
            </a:r>
            <a:r>
              <a:rPr lang="en-US" sz="3000" dirty="0" err="1">
                <a:solidFill>
                  <a:srgbClr val="333333"/>
                </a:solidFill>
              </a:rPr>
              <a:t>lỗi</a:t>
            </a:r>
            <a:r>
              <a:rPr lang="en-US" sz="3000" dirty="0">
                <a:solidFill>
                  <a:srgbClr val="333333"/>
                </a:solidFill>
              </a:rPr>
              <a:t>. </a:t>
            </a:r>
            <a:r>
              <a:rPr lang="en-US" sz="3000" dirty="0" err="1">
                <a:solidFill>
                  <a:srgbClr val="333333"/>
                </a:solidFill>
              </a:rPr>
              <a:t>Đứng</a:t>
            </a:r>
            <a:r>
              <a:rPr lang="en-US" sz="3000" dirty="0">
                <a:solidFill>
                  <a:srgbClr val="333333"/>
                </a:solidFill>
              </a:rPr>
              <a:t> </a:t>
            </a:r>
            <a:r>
              <a:rPr lang="en-US" sz="3000" dirty="0" err="1">
                <a:solidFill>
                  <a:srgbClr val="333333"/>
                </a:solidFill>
              </a:rPr>
              <a:t>trên</a:t>
            </a:r>
            <a:r>
              <a:rPr lang="en-US" sz="3000" dirty="0">
                <a:solidFill>
                  <a:srgbClr val="333333"/>
                </a:solidFill>
              </a:rPr>
              <a:t> </a:t>
            </a:r>
            <a:r>
              <a:rPr lang="en-US" sz="3000" dirty="0" err="1">
                <a:solidFill>
                  <a:srgbClr val="333333"/>
                </a:solidFill>
              </a:rPr>
              <a:t>vai</a:t>
            </a:r>
            <a:r>
              <a:rPr lang="en-US" sz="3000" dirty="0">
                <a:solidFill>
                  <a:srgbClr val="333333"/>
                </a:solidFill>
              </a:rPr>
              <a:t> </a:t>
            </a:r>
            <a:r>
              <a:rPr lang="en-US" sz="3000" dirty="0" err="1">
                <a:solidFill>
                  <a:srgbClr val="333333"/>
                </a:solidFill>
              </a:rPr>
              <a:t>trò</a:t>
            </a:r>
            <a:r>
              <a:rPr lang="en-US" sz="3000" dirty="0">
                <a:solidFill>
                  <a:srgbClr val="333333"/>
                </a:solidFill>
              </a:rPr>
              <a:t> </a:t>
            </a:r>
            <a:r>
              <a:rPr lang="en-US" sz="3000" dirty="0" err="1">
                <a:solidFill>
                  <a:srgbClr val="333333"/>
                </a:solidFill>
              </a:rPr>
              <a:t>là</a:t>
            </a:r>
            <a:r>
              <a:rPr lang="en-US" sz="3000" dirty="0">
                <a:solidFill>
                  <a:srgbClr val="333333"/>
                </a:solidFill>
              </a:rPr>
              <a:t> </a:t>
            </a:r>
            <a:r>
              <a:rPr lang="en-US" sz="3000" dirty="0" err="1">
                <a:solidFill>
                  <a:srgbClr val="333333"/>
                </a:solidFill>
              </a:rPr>
              <a:t>một</a:t>
            </a:r>
            <a:r>
              <a:rPr lang="en-US" sz="3000" dirty="0">
                <a:solidFill>
                  <a:srgbClr val="333333"/>
                </a:solidFill>
              </a:rPr>
              <a:t> </a:t>
            </a:r>
            <a:r>
              <a:rPr lang="en-US" sz="3000" dirty="0" err="1">
                <a:solidFill>
                  <a:srgbClr val="333333"/>
                </a:solidFill>
              </a:rPr>
              <a:t>kiểm</a:t>
            </a:r>
            <a:r>
              <a:rPr lang="en-US" sz="3000" dirty="0">
                <a:solidFill>
                  <a:srgbClr val="333333"/>
                </a:solidFill>
              </a:rPr>
              <a:t> </a:t>
            </a:r>
            <a:r>
              <a:rPr lang="en-US" sz="3000" dirty="0" err="1">
                <a:solidFill>
                  <a:srgbClr val="333333"/>
                </a:solidFill>
              </a:rPr>
              <a:t>thử</a:t>
            </a:r>
            <a:r>
              <a:rPr lang="en-US" sz="3000" dirty="0">
                <a:solidFill>
                  <a:srgbClr val="333333"/>
                </a:solidFill>
              </a:rPr>
              <a:t> </a:t>
            </a:r>
            <a:r>
              <a:rPr lang="en-US" sz="3000" dirty="0" err="1">
                <a:solidFill>
                  <a:srgbClr val="333333"/>
                </a:solidFill>
              </a:rPr>
              <a:t>viên</a:t>
            </a:r>
            <a:r>
              <a:rPr lang="en-US" sz="3000" dirty="0">
                <a:solidFill>
                  <a:srgbClr val="333333"/>
                </a:solidFill>
              </a:rPr>
              <a:t>. </a:t>
            </a:r>
            <a:r>
              <a:rPr lang="en-US" sz="3000" dirty="0" err="1">
                <a:solidFill>
                  <a:srgbClr val="333333"/>
                </a:solidFill>
              </a:rPr>
              <a:t>Nhóm</a:t>
            </a:r>
            <a:r>
              <a:rPr lang="en-US" sz="3000" dirty="0">
                <a:solidFill>
                  <a:srgbClr val="333333"/>
                </a:solidFill>
              </a:rPr>
              <a:t> </a:t>
            </a:r>
            <a:r>
              <a:rPr lang="en-US" sz="3000" dirty="0" err="1">
                <a:solidFill>
                  <a:srgbClr val="333333"/>
                </a:solidFill>
              </a:rPr>
              <a:t>thảo</a:t>
            </a:r>
            <a:r>
              <a:rPr lang="en-US" sz="3000" dirty="0">
                <a:solidFill>
                  <a:srgbClr val="333333"/>
                </a:solidFill>
              </a:rPr>
              <a:t> </a:t>
            </a:r>
            <a:r>
              <a:rPr lang="en-US" sz="3000" dirty="0" err="1">
                <a:solidFill>
                  <a:srgbClr val="333333"/>
                </a:solidFill>
              </a:rPr>
              <a:t>luận</a:t>
            </a:r>
            <a:r>
              <a:rPr lang="en-US" sz="3000" dirty="0">
                <a:solidFill>
                  <a:srgbClr val="333333"/>
                </a:solidFill>
              </a:rPr>
              <a:t> </a:t>
            </a:r>
            <a:r>
              <a:rPr lang="en-US" sz="3000" dirty="0" err="1">
                <a:solidFill>
                  <a:srgbClr val="333333"/>
                </a:solidFill>
              </a:rPr>
              <a:t>xem</a:t>
            </a:r>
            <a:r>
              <a:rPr lang="en-US" sz="3000" dirty="0">
                <a:solidFill>
                  <a:srgbClr val="333333"/>
                </a:solidFill>
              </a:rPr>
              <a:t> </a:t>
            </a:r>
            <a:r>
              <a:rPr lang="en-US" sz="3000" dirty="0" err="1">
                <a:solidFill>
                  <a:srgbClr val="333333"/>
                </a:solidFill>
              </a:rPr>
              <a:t>làm</a:t>
            </a:r>
            <a:r>
              <a:rPr lang="en-US" sz="3000" dirty="0">
                <a:solidFill>
                  <a:srgbClr val="333333"/>
                </a:solidFill>
              </a:rPr>
              <a:t> </a:t>
            </a:r>
            <a:r>
              <a:rPr lang="en-US" sz="3000" dirty="0" err="1">
                <a:solidFill>
                  <a:srgbClr val="333333"/>
                </a:solidFill>
              </a:rPr>
              <a:t>cách</a:t>
            </a:r>
            <a:r>
              <a:rPr lang="en-US" sz="3000" dirty="0">
                <a:solidFill>
                  <a:srgbClr val="333333"/>
                </a:solidFill>
              </a:rPr>
              <a:t> </a:t>
            </a:r>
            <a:r>
              <a:rPr lang="en-US" sz="3000" dirty="0" err="1">
                <a:solidFill>
                  <a:srgbClr val="333333"/>
                </a:solidFill>
              </a:rPr>
              <a:t>nào</a:t>
            </a:r>
            <a:r>
              <a:rPr lang="en-US" sz="3000" dirty="0">
                <a:solidFill>
                  <a:srgbClr val="333333"/>
                </a:solidFill>
              </a:rPr>
              <a:t> </a:t>
            </a:r>
            <a:r>
              <a:rPr lang="en-US" sz="3000" dirty="0" err="1">
                <a:solidFill>
                  <a:srgbClr val="333333"/>
                </a:solidFill>
              </a:rPr>
              <a:t>giải</a:t>
            </a:r>
            <a:r>
              <a:rPr lang="en-US" sz="3000" dirty="0">
                <a:solidFill>
                  <a:srgbClr val="333333"/>
                </a:solidFill>
              </a:rPr>
              <a:t> </a:t>
            </a:r>
            <a:r>
              <a:rPr lang="en-US" sz="3000" dirty="0" err="1">
                <a:solidFill>
                  <a:srgbClr val="333333"/>
                </a:solidFill>
              </a:rPr>
              <a:t>thích</a:t>
            </a:r>
            <a:r>
              <a:rPr lang="en-US" sz="3000" dirty="0">
                <a:solidFill>
                  <a:srgbClr val="333333"/>
                </a:solidFill>
              </a:rPr>
              <a:t> </a:t>
            </a:r>
            <a:r>
              <a:rPr lang="en-US" sz="3000" dirty="0" err="1">
                <a:solidFill>
                  <a:srgbClr val="333333"/>
                </a:solidFill>
              </a:rPr>
              <a:t>được</a:t>
            </a:r>
            <a:r>
              <a:rPr lang="en-US" sz="3000" dirty="0">
                <a:solidFill>
                  <a:srgbClr val="333333"/>
                </a:solidFill>
              </a:rPr>
              <a:t> </a:t>
            </a:r>
            <a:r>
              <a:rPr lang="en-US" dirty="0" err="1"/>
              <a:t>cho</a:t>
            </a:r>
            <a:r>
              <a:rPr lang="en-US" dirty="0"/>
              <a:t> </a:t>
            </a:r>
            <a:r>
              <a:rPr lang="en-US" dirty="0" err="1"/>
              <a:t>tổ</a:t>
            </a:r>
            <a:r>
              <a:rPr lang="en-US" dirty="0"/>
              <a:t> </a:t>
            </a:r>
            <a:r>
              <a:rPr lang="en-US" dirty="0" err="1"/>
              <a:t>chức</a:t>
            </a:r>
            <a:r>
              <a:rPr lang="en-US" dirty="0"/>
              <a:t> </a:t>
            </a:r>
            <a:r>
              <a:rPr lang="en-US" dirty="0" err="1"/>
              <a:t>biết</a:t>
            </a:r>
            <a:r>
              <a:rPr lang="en-US" dirty="0"/>
              <a:t> </a:t>
            </a:r>
            <a:r>
              <a:rPr lang="en-US" dirty="0" err="1"/>
              <a:t>rằng</a:t>
            </a:r>
            <a:r>
              <a:rPr lang="en-US" dirty="0"/>
              <a:t> </a:t>
            </a:r>
            <a:r>
              <a:rPr lang="en-US" dirty="0" err="1"/>
              <a:t>không</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bước</a:t>
            </a:r>
            <a:r>
              <a:rPr lang="en-US" dirty="0"/>
              <a:t> </a:t>
            </a:r>
            <a:r>
              <a:rPr lang="en-US" dirty="0" err="1"/>
              <a:t>kiểm</a:t>
            </a:r>
            <a:r>
              <a:rPr lang="en-US" dirty="0"/>
              <a:t> </a:t>
            </a:r>
            <a:r>
              <a:rPr lang="en-US" dirty="0" err="1"/>
              <a:t>thử</a:t>
            </a:r>
            <a:r>
              <a:rPr lang="en-US" dirty="0"/>
              <a:t> .(</a:t>
            </a:r>
            <a:r>
              <a:rPr lang="en-US" sz="3000" dirty="0" err="1">
                <a:solidFill>
                  <a:srgbClr val="333333"/>
                </a:solidFill>
              </a:rPr>
              <a:t>Giả</a:t>
            </a:r>
            <a:r>
              <a:rPr lang="en-US" sz="3000" dirty="0">
                <a:solidFill>
                  <a:srgbClr val="333333"/>
                </a:solidFill>
              </a:rPr>
              <a:t> </a:t>
            </a:r>
            <a:r>
              <a:rPr lang="en-US" sz="3000" dirty="0" err="1">
                <a:solidFill>
                  <a:srgbClr val="333333"/>
                </a:solidFill>
              </a:rPr>
              <a:t>định</a:t>
            </a:r>
            <a:r>
              <a:rPr lang="en-US" sz="3000" dirty="0">
                <a:solidFill>
                  <a:srgbClr val="333333"/>
                </a:solidFill>
              </a:rPr>
              <a:t> </a:t>
            </a:r>
            <a:r>
              <a:rPr lang="en-US" sz="3000" dirty="0" err="1">
                <a:solidFill>
                  <a:srgbClr val="333333"/>
                </a:solidFill>
              </a:rPr>
              <a:t>tổ</a:t>
            </a:r>
            <a:r>
              <a:rPr lang="en-US" sz="3000" dirty="0">
                <a:solidFill>
                  <a:srgbClr val="333333"/>
                </a:solidFill>
              </a:rPr>
              <a:t> </a:t>
            </a:r>
            <a:r>
              <a:rPr lang="en-US" sz="3000" dirty="0" err="1">
                <a:solidFill>
                  <a:srgbClr val="333333"/>
                </a:solidFill>
              </a:rPr>
              <a:t>chức</a:t>
            </a:r>
            <a:r>
              <a:rPr lang="en-US" sz="3000" dirty="0">
                <a:solidFill>
                  <a:srgbClr val="333333"/>
                </a:solidFill>
              </a:rPr>
              <a:t> </a:t>
            </a:r>
            <a:r>
              <a:rPr lang="en-US" sz="3000" dirty="0" err="1">
                <a:solidFill>
                  <a:srgbClr val="333333"/>
                </a:solidFill>
              </a:rPr>
              <a:t>các</a:t>
            </a:r>
            <a:r>
              <a:rPr lang="en-US" sz="3000" dirty="0">
                <a:solidFill>
                  <a:srgbClr val="333333"/>
                </a:solidFill>
              </a:rPr>
              <a:t> </a:t>
            </a:r>
            <a:r>
              <a:rPr lang="en-US" sz="3000" dirty="0" err="1">
                <a:solidFill>
                  <a:srgbClr val="333333"/>
                </a:solidFill>
              </a:rPr>
              <a:t>bạn</a:t>
            </a:r>
            <a:r>
              <a:rPr lang="en-US" sz="3000" dirty="0">
                <a:solidFill>
                  <a:srgbClr val="333333"/>
                </a:solidFill>
              </a:rPr>
              <a:t> </a:t>
            </a:r>
            <a:r>
              <a:rPr lang="en-US" sz="3000" dirty="0" err="1">
                <a:solidFill>
                  <a:srgbClr val="333333"/>
                </a:solidFill>
              </a:rPr>
              <a:t>vẫn</a:t>
            </a:r>
            <a:r>
              <a:rPr lang="en-US" sz="3000" dirty="0">
                <a:solidFill>
                  <a:srgbClr val="333333"/>
                </a:solidFill>
              </a:rPr>
              <a:t> </a:t>
            </a:r>
            <a:r>
              <a:rPr lang="en-US" sz="3000" dirty="0" err="1">
                <a:solidFill>
                  <a:srgbClr val="333333"/>
                </a:solidFill>
              </a:rPr>
              <a:t>cương</a:t>
            </a:r>
            <a:r>
              <a:rPr lang="en-US" sz="3000" dirty="0">
                <a:solidFill>
                  <a:srgbClr val="333333"/>
                </a:solidFill>
              </a:rPr>
              <a:t> </a:t>
            </a:r>
            <a:r>
              <a:rPr lang="en-US" sz="3000" dirty="0" err="1">
                <a:solidFill>
                  <a:srgbClr val="333333"/>
                </a:solidFill>
              </a:rPr>
              <a:t>quyết</a:t>
            </a:r>
            <a:r>
              <a:rPr lang="en-US" sz="3000" dirty="0">
                <a:solidFill>
                  <a:srgbClr val="333333"/>
                </a:solidFill>
              </a:rPr>
              <a:t> </a:t>
            </a:r>
            <a:r>
              <a:rPr lang="en-US" sz="3000" dirty="0" err="1">
                <a:solidFill>
                  <a:srgbClr val="333333"/>
                </a:solidFill>
              </a:rPr>
              <a:t>là</a:t>
            </a:r>
            <a:r>
              <a:rPr lang="en-US" sz="3000" dirty="0">
                <a:solidFill>
                  <a:srgbClr val="333333"/>
                </a:solidFill>
              </a:rPr>
              <a:t> </a:t>
            </a:r>
            <a:r>
              <a:rPr lang="en-US" sz="3000" dirty="0" err="1">
                <a:solidFill>
                  <a:srgbClr val="333333"/>
                </a:solidFill>
              </a:rPr>
              <a:t>mọi</a:t>
            </a:r>
            <a:r>
              <a:rPr lang="en-US" sz="3000" dirty="0">
                <a:solidFill>
                  <a:srgbClr val="333333"/>
                </a:solidFill>
              </a:rPr>
              <a:t> </a:t>
            </a:r>
            <a:r>
              <a:rPr lang="en-US" sz="3000" dirty="0" err="1">
                <a:solidFill>
                  <a:srgbClr val="333333"/>
                </a:solidFill>
              </a:rPr>
              <a:t>lỗi</a:t>
            </a:r>
            <a:r>
              <a:rPr lang="en-US" sz="3000" dirty="0">
                <a:solidFill>
                  <a:srgbClr val="333333"/>
                </a:solidFill>
              </a:rPr>
              <a:t> </a:t>
            </a:r>
            <a:r>
              <a:rPr lang="en-US" sz="3000" dirty="0" err="1">
                <a:solidFill>
                  <a:srgbClr val="333333"/>
                </a:solidFill>
              </a:rPr>
              <a:t>phải</a:t>
            </a:r>
            <a:r>
              <a:rPr lang="en-US" sz="3000" dirty="0">
                <a:solidFill>
                  <a:srgbClr val="333333"/>
                </a:solidFill>
              </a:rPr>
              <a:t> </a:t>
            </a:r>
            <a:r>
              <a:rPr lang="en-US" sz="3000" dirty="0" err="1">
                <a:solidFill>
                  <a:srgbClr val="333333"/>
                </a:solidFill>
              </a:rPr>
              <a:t>được</a:t>
            </a:r>
            <a:r>
              <a:rPr lang="en-US" sz="3000" dirty="0">
                <a:solidFill>
                  <a:srgbClr val="333333"/>
                </a:solidFill>
              </a:rPr>
              <a:t> </a:t>
            </a:r>
            <a:r>
              <a:rPr lang="en-US" sz="3000" dirty="0" err="1">
                <a:solidFill>
                  <a:srgbClr val="333333"/>
                </a:solidFill>
              </a:rPr>
              <a:t>giải</a:t>
            </a:r>
            <a:r>
              <a:rPr lang="en-US" sz="3000" dirty="0">
                <a:solidFill>
                  <a:srgbClr val="333333"/>
                </a:solidFill>
              </a:rPr>
              <a:t> </a:t>
            </a:r>
            <a:r>
              <a:rPr lang="en-US" sz="3000" dirty="0" err="1">
                <a:solidFill>
                  <a:srgbClr val="333333"/>
                </a:solidFill>
              </a:rPr>
              <a:t>quyết</a:t>
            </a:r>
            <a:r>
              <a:rPr lang="en-US" sz="3000" dirty="0">
                <a:solidFill>
                  <a:srgbClr val="333333"/>
                </a:solidFill>
              </a:rPr>
              <a:t>, </a:t>
            </a:r>
            <a:r>
              <a:rPr lang="en-US" sz="3000" dirty="0" err="1">
                <a:solidFill>
                  <a:srgbClr val="333333"/>
                </a:solidFill>
              </a:rPr>
              <a:t>dựa</a:t>
            </a:r>
            <a:r>
              <a:rPr lang="en-US" sz="3000" dirty="0">
                <a:solidFill>
                  <a:srgbClr val="333333"/>
                </a:solidFill>
              </a:rPr>
              <a:t> </a:t>
            </a:r>
            <a:r>
              <a:rPr lang="en-US" sz="3000" dirty="0" err="1">
                <a:solidFill>
                  <a:srgbClr val="333333"/>
                </a:solidFill>
              </a:rPr>
              <a:t>vào</a:t>
            </a:r>
            <a:r>
              <a:rPr lang="en-US" sz="3000" dirty="0">
                <a:solidFill>
                  <a:srgbClr val="333333"/>
                </a:solidFill>
              </a:rPr>
              <a:t> </a:t>
            </a:r>
            <a:r>
              <a:rPr lang="en-US" sz="3000" dirty="0" err="1">
                <a:solidFill>
                  <a:srgbClr val="333333"/>
                </a:solidFill>
              </a:rPr>
              <a:t>lý</a:t>
            </a:r>
            <a:r>
              <a:rPr lang="en-US" sz="3000" dirty="0">
                <a:solidFill>
                  <a:srgbClr val="333333"/>
                </a:solidFill>
              </a:rPr>
              <a:t> </a:t>
            </a:r>
            <a:r>
              <a:rPr lang="en-US" sz="3000" dirty="0" err="1">
                <a:solidFill>
                  <a:srgbClr val="333333"/>
                </a:solidFill>
              </a:rPr>
              <a:t>thuyết</a:t>
            </a:r>
            <a:r>
              <a:rPr lang="en-US" sz="3000" dirty="0">
                <a:solidFill>
                  <a:srgbClr val="333333"/>
                </a:solidFill>
              </a:rPr>
              <a:t> </a:t>
            </a:r>
            <a:r>
              <a:rPr lang="en-US" sz="3000" dirty="0" err="1">
                <a:solidFill>
                  <a:srgbClr val="333333"/>
                </a:solidFill>
              </a:rPr>
              <a:t>giải</a:t>
            </a:r>
            <a:r>
              <a:rPr lang="en-US" sz="3000" dirty="0">
                <a:solidFill>
                  <a:srgbClr val="333333"/>
                </a:solidFill>
              </a:rPr>
              <a:t> </a:t>
            </a:r>
            <a:r>
              <a:rPr lang="en-US" sz="3000" dirty="0" err="1">
                <a:solidFill>
                  <a:srgbClr val="333333"/>
                </a:solidFill>
              </a:rPr>
              <a:t>thích</a:t>
            </a:r>
            <a:r>
              <a:rPr lang="en-US" sz="3000" dirty="0">
                <a:solidFill>
                  <a:srgbClr val="333333"/>
                </a:solidFill>
              </a:rPr>
              <a:t> </a:t>
            </a:r>
            <a:r>
              <a:rPr lang="en-US" sz="3000" dirty="0" err="1">
                <a:solidFill>
                  <a:srgbClr val="333333"/>
                </a:solidFill>
              </a:rPr>
              <a:t>họ</a:t>
            </a:r>
            <a:r>
              <a:rPr lang="en-US" sz="3000" dirty="0">
                <a:solidFill>
                  <a:srgbClr val="333333"/>
                </a:solidFill>
              </a:rPr>
              <a:t> </a:t>
            </a:r>
            <a:r>
              <a:rPr lang="en-US" sz="3000" dirty="0" err="1">
                <a:solidFill>
                  <a:srgbClr val="333333"/>
                </a:solidFill>
              </a:rPr>
              <a:t>cũng</a:t>
            </a:r>
            <a:r>
              <a:rPr lang="en-US" sz="3000" dirty="0">
                <a:solidFill>
                  <a:srgbClr val="333333"/>
                </a:solidFill>
              </a:rPr>
              <a:t> </a:t>
            </a:r>
            <a:r>
              <a:rPr lang="en-US" sz="3000" dirty="0" err="1">
                <a:solidFill>
                  <a:srgbClr val="333333"/>
                </a:solidFill>
              </a:rPr>
              <a:t>không</a:t>
            </a:r>
            <a:r>
              <a:rPr lang="en-US" sz="3000" dirty="0">
                <a:solidFill>
                  <a:srgbClr val="333333"/>
                </a:solidFill>
              </a:rPr>
              <a:t> </a:t>
            </a:r>
            <a:r>
              <a:rPr lang="en-US" sz="3000" dirty="0" err="1">
                <a:solidFill>
                  <a:srgbClr val="333333"/>
                </a:solidFill>
              </a:rPr>
              <a:t>chấp</a:t>
            </a:r>
            <a:r>
              <a:rPr lang="en-US" sz="3000" dirty="0">
                <a:solidFill>
                  <a:srgbClr val="333333"/>
                </a:solidFill>
              </a:rPr>
              <a:t> </a:t>
            </a:r>
            <a:r>
              <a:rPr lang="en-US" sz="3000" dirty="0" err="1">
                <a:solidFill>
                  <a:srgbClr val="333333"/>
                </a:solidFill>
              </a:rPr>
              <a:t>nhận</a:t>
            </a:r>
            <a:r>
              <a:rPr lang="en-US" sz="3000" dirty="0">
                <a:solidFill>
                  <a:srgbClr val="333333"/>
                </a:solidFill>
              </a:rPr>
              <a: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1363975ac7_0_1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92" name="Google Shape;192;g11363975ac7_0_1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a:t>Website </a:t>
            </a:r>
            <a:r>
              <a:rPr lang="en-US" u="sng">
                <a:solidFill>
                  <a:schemeClr val="hlink"/>
                </a:solidFill>
                <a:latin typeface="Arial"/>
                <a:ea typeface="Arial"/>
                <a:cs typeface="Arial"/>
                <a:sym typeface="Arial"/>
                <a:hlinkClick r:id="rId3"/>
              </a:rPr>
              <a:t>https://lms.poly.edu.vn</a:t>
            </a:r>
            <a:r>
              <a:rPr lang="en-US">
                <a:latin typeface="Arial"/>
                <a:ea typeface="Arial"/>
                <a:cs typeface="Arial"/>
                <a:sym typeface="Arial"/>
              </a:rPr>
              <a:t>. Nhóm hãy lập kế hoạch cho việc test website trên.(Dựa vào mục Nhiệm vụ chính lập kế hoạch trong bài online để xác định)</a:t>
            </a: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1363975ac7_0_22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198" name="Google Shape;198;g11363975ac7_0_2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err="1"/>
              <a:t>Trong</a:t>
            </a:r>
            <a:r>
              <a:rPr lang="en-US" dirty="0"/>
              <a:t> </a:t>
            </a:r>
            <a:r>
              <a:rPr lang="en-US" dirty="0" err="1"/>
              <a:t>giai</a:t>
            </a:r>
            <a:r>
              <a:rPr lang="en-US" dirty="0"/>
              <a:t> </a:t>
            </a:r>
            <a:r>
              <a:rPr lang="en-US" dirty="0" err="1"/>
              <a:t>đoạn</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kiểm</a:t>
            </a:r>
            <a:r>
              <a:rPr lang="en-US" dirty="0"/>
              <a:t> </a:t>
            </a:r>
            <a:r>
              <a:rPr lang="en-US" dirty="0" err="1"/>
              <a:t>thử</a:t>
            </a:r>
            <a:r>
              <a:rPr lang="en-US" dirty="0"/>
              <a:t> </a:t>
            </a:r>
            <a:r>
              <a:rPr lang="en-US" dirty="0" err="1"/>
              <a:t>viên</a:t>
            </a:r>
            <a:r>
              <a:rPr lang="en-US" dirty="0"/>
              <a:t>(Tester) </a:t>
            </a:r>
            <a:r>
              <a:rPr lang="en-US" dirty="0" err="1"/>
              <a:t>phát</a:t>
            </a:r>
            <a:r>
              <a:rPr lang="en-US" dirty="0"/>
              <a:t> </a:t>
            </a:r>
            <a:r>
              <a:rPr lang="en-US" dirty="0" err="1"/>
              <a:t>hiện</a:t>
            </a:r>
            <a:r>
              <a:rPr lang="en-US" dirty="0"/>
              <a:t> </a:t>
            </a:r>
            <a:r>
              <a:rPr lang="en-US" dirty="0" err="1"/>
              <a:t>được</a:t>
            </a:r>
            <a:r>
              <a:rPr lang="en-US" dirty="0"/>
              <a:t> 1 bug </a:t>
            </a:r>
            <a:r>
              <a:rPr lang="en-US" dirty="0" err="1"/>
              <a:t>và</a:t>
            </a:r>
            <a:r>
              <a:rPr lang="en-US" dirty="0"/>
              <a:t> </a:t>
            </a:r>
            <a:r>
              <a:rPr lang="en-US" dirty="0" err="1"/>
              <a:t>gửi</a:t>
            </a:r>
            <a:r>
              <a:rPr lang="en-US" dirty="0"/>
              <a:t> bug </a:t>
            </a:r>
            <a:r>
              <a:rPr lang="en-US" dirty="0" err="1"/>
              <a:t>cho</a:t>
            </a:r>
            <a:r>
              <a:rPr lang="en-US" dirty="0"/>
              <a:t> </a:t>
            </a:r>
            <a:r>
              <a:rPr lang="en-US" dirty="0" err="1"/>
              <a:t>Lập</a:t>
            </a:r>
            <a:r>
              <a:rPr lang="en-US" dirty="0"/>
              <a:t> </a:t>
            </a:r>
            <a:r>
              <a:rPr lang="en-US" dirty="0" err="1"/>
              <a:t>trình</a:t>
            </a:r>
            <a:r>
              <a:rPr lang="en-US" dirty="0"/>
              <a:t> </a:t>
            </a:r>
            <a:r>
              <a:rPr lang="en-US" dirty="0" err="1"/>
              <a:t>viên</a:t>
            </a:r>
            <a:r>
              <a:rPr lang="en-US" dirty="0"/>
              <a:t>(Developer) </a:t>
            </a:r>
            <a:r>
              <a:rPr lang="en-US" dirty="0" err="1"/>
              <a:t>để</a:t>
            </a:r>
            <a:r>
              <a:rPr lang="en-US" dirty="0"/>
              <a:t> fix, </a:t>
            </a:r>
            <a:r>
              <a:rPr lang="en-US" dirty="0" err="1"/>
              <a:t>tuy</a:t>
            </a:r>
            <a:r>
              <a:rPr lang="en-US" dirty="0"/>
              <a:t> </a:t>
            </a:r>
            <a:r>
              <a:rPr lang="en-US" dirty="0" err="1"/>
              <a:t>nhiên</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từ</a:t>
            </a:r>
            <a:r>
              <a:rPr lang="en-US" dirty="0"/>
              <a:t> </a:t>
            </a:r>
            <a:r>
              <a:rPr lang="en-US" dirty="0" err="1"/>
              <a:t>chối</a:t>
            </a:r>
            <a:r>
              <a:rPr lang="en-US" dirty="0"/>
              <a:t> fix bug </a:t>
            </a:r>
            <a:r>
              <a:rPr lang="en-US" dirty="0" err="1"/>
              <a:t>vì</a:t>
            </a:r>
            <a:r>
              <a:rPr lang="en-US" dirty="0"/>
              <a:t> </a:t>
            </a:r>
            <a:r>
              <a:rPr lang="en-US" dirty="0" err="1"/>
              <a:t>cho</a:t>
            </a:r>
            <a:r>
              <a:rPr lang="en-US" dirty="0"/>
              <a:t> </a:t>
            </a:r>
            <a:r>
              <a:rPr lang="en-US" dirty="0" err="1"/>
              <a:t>rằng</a:t>
            </a:r>
            <a:r>
              <a:rPr lang="en-US" dirty="0"/>
              <a:t> </a:t>
            </a:r>
            <a:r>
              <a:rPr lang="en-US" dirty="0" err="1"/>
              <a:t>đó</a:t>
            </a:r>
            <a:r>
              <a:rPr lang="en-US" dirty="0"/>
              <a:t> </a:t>
            </a:r>
            <a:r>
              <a:rPr lang="en-US" dirty="0" err="1"/>
              <a:t>không</a:t>
            </a:r>
            <a:r>
              <a:rPr lang="en-US" dirty="0"/>
              <a:t> </a:t>
            </a:r>
            <a:r>
              <a:rPr lang="en-US" dirty="0" err="1"/>
              <a:t>phải</a:t>
            </a:r>
            <a:r>
              <a:rPr lang="en-US" dirty="0"/>
              <a:t> </a:t>
            </a:r>
            <a:r>
              <a:rPr lang="en-US" dirty="0" err="1"/>
              <a:t>là</a:t>
            </a:r>
            <a:r>
              <a:rPr lang="en-US" dirty="0"/>
              <a:t> bug </a:t>
            </a:r>
            <a:r>
              <a:rPr lang="en-US" dirty="0" err="1"/>
              <a:t>lý</a:t>
            </a:r>
            <a:r>
              <a:rPr lang="en-US" dirty="0"/>
              <a:t> do </a:t>
            </a:r>
            <a:r>
              <a:rPr lang="en-US" dirty="0" err="1"/>
              <a:t>được</a:t>
            </a:r>
            <a:r>
              <a:rPr lang="en-US" dirty="0"/>
              <a:t> </a:t>
            </a:r>
            <a:r>
              <a:rPr lang="en-US" dirty="0" err="1"/>
              <a:t>đưa</a:t>
            </a:r>
            <a:r>
              <a:rPr lang="en-US" dirty="0"/>
              <a:t> </a:t>
            </a:r>
            <a:r>
              <a:rPr lang="en-US" dirty="0" err="1"/>
              <a:t>ra</a:t>
            </a:r>
            <a:r>
              <a:rPr lang="en-US" dirty="0"/>
              <a:t> </a:t>
            </a:r>
            <a:r>
              <a:rPr lang="en-US" dirty="0" err="1"/>
              <a:t>là</a:t>
            </a:r>
            <a:r>
              <a:rPr lang="en-US" dirty="0"/>
              <a:t> </a:t>
            </a:r>
            <a:r>
              <a:rPr lang="en-US" dirty="0" err="1"/>
              <a:t>vấn</a:t>
            </a:r>
            <a:r>
              <a:rPr lang="en-US" dirty="0"/>
              <a:t> </a:t>
            </a:r>
            <a:r>
              <a:rPr lang="en-US" dirty="0" err="1"/>
              <a:t>đề</a:t>
            </a:r>
            <a:r>
              <a:rPr lang="en-US" dirty="0"/>
              <a:t> </a:t>
            </a:r>
            <a:r>
              <a:rPr lang="en-US" b="1" dirty="0" err="1"/>
              <a:t>mà</a:t>
            </a:r>
            <a:r>
              <a:rPr lang="en-US" dirty="0"/>
              <a:t> tester </a:t>
            </a:r>
            <a:r>
              <a:rPr lang="en-US" dirty="0" err="1"/>
              <a:t>đưa</a:t>
            </a:r>
            <a:r>
              <a:rPr lang="en-US" dirty="0"/>
              <a:t> </a:t>
            </a:r>
            <a:r>
              <a:rPr lang="en-US" dirty="0" err="1"/>
              <a:t>ra</a:t>
            </a:r>
            <a:r>
              <a:rPr lang="en-US" dirty="0"/>
              <a:t> </a:t>
            </a:r>
            <a:r>
              <a:rPr lang="en-US" dirty="0" err="1"/>
              <a:t>không</a:t>
            </a:r>
            <a:r>
              <a:rPr lang="en-US" dirty="0"/>
              <a:t> </a:t>
            </a:r>
            <a:r>
              <a:rPr lang="en-US" dirty="0" err="1"/>
              <a:t>có</a:t>
            </a:r>
            <a:r>
              <a:rPr lang="en-US" dirty="0"/>
              <a:t> </a:t>
            </a:r>
            <a:r>
              <a:rPr lang="en-US" dirty="0" err="1"/>
              <a:t>trong</a:t>
            </a:r>
            <a:r>
              <a:rPr lang="en-US" dirty="0"/>
              <a:t> </a:t>
            </a:r>
            <a:r>
              <a:rPr lang="en-US" dirty="0" err="1"/>
              <a:t>đặc</a:t>
            </a:r>
            <a:r>
              <a:rPr lang="en-US" dirty="0"/>
              <a:t> </a:t>
            </a:r>
            <a:r>
              <a:rPr lang="en-US" dirty="0" err="1"/>
              <a:t>tả</a:t>
            </a:r>
            <a:r>
              <a:rPr lang="en-US" dirty="0"/>
              <a:t> </a:t>
            </a:r>
            <a:r>
              <a:rPr lang="en-US" dirty="0" err="1"/>
              <a:t>yêu</a:t>
            </a:r>
            <a:r>
              <a:rPr lang="en-US" dirty="0"/>
              <a:t> </a:t>
            </a:r>
            <a:r>
              <a:rPr lang="en-US" dirty="0" err="1"/>
              <a:t>cầu</a:t>
            </a:r>
            <a:r>
              <a:rPr lang="en-US" dirty="0"/>
              <a:t>. </a:t>
            </a:r>
            <a:r>
              <a:rPr lang="en-US" dirty="0" err="1"/>
              <a:t>Với</a:t>
            </a:r>
            <a:r>
              <a:rPr lang="en-US" dirty="0"/>
              <a:t> </a:t>
            </a:r>
            <a:r>
              <a:rPr lang="en-US" dirty="0" err="1"/>
              <a:t>vai</a:t>
            </a:r>
            <a:r>
              <a:rPr lang="en-US" dirty="0"/>
              <a:t> </a:t>
            </a:r>
            <a:r>
              <a:rPr lang="en-US" dirty="0" err="1"/>
              <a:t>trò</a:t>
            </a:r>
            <a:r>
              <a:rPr lang="en-US" dirty="0"/>
              <a:t> </a:t>
            </a:r>
            <a:r>
              <a:rPr lang="en-US" dirty="0" err="1"/>
              <a:t>là</a:t>
            </a:r>
            <a:r>
              <a:rPr lang="en-US" dirty="0"/>
              <a:t> </a:t>
            </a:r>
            <a:r>
              <a:rPr lang="en-US" dirty="0" err="1"/>
              <a:t>một</a:t>
            </a:r>
            <a:r>
              <a:rPr lang="en-US" dirty="0"/>
              <a:t> </a:t>
            </a:r>
            <a:r>
              <a:rPr lang="en-US" dirty="0" err="1"/>
              <a:t>kiểm</a:t>
            </a:r>
            <a:r>
              <a:rPr lang="en-US" dirty="0"/>
              <a:t> </a:t>
            </a:r>
            <a:r>
              <a:rPr lang="en-US" dirty="0" err="1"/>
              <a:t>thử</a:t>
            </a:r>
            <a:r>
              <a:rPr lang="en-US" dirty="0"/>
              <a:t> </a:t>
            </a:r>
            <a:r>
              <a:rPr lang="en-US" dirty="0" err="1"/>
              <a:t>viên</a:t>
            </a:r>
            <a:r>
              <a:rPr lang="en-US" dirty="0"/>
              <a:t> </a:t>
            </a:r>
            <a:r>
              <a:rPr lang="en-US" dirty="0" err="1"/>
              <a:t>bạn</a:t>
            </a:r>
            <a:r>
              <a:rPr lang="en-US" dirty="0"/>
              <a:t> </a:t>
            </a:r>
            <a:r>
              <a:rPr lang="en-US" dirty="0" err="1"/>
              <a:t>sẽ</a:t>
            </a:r>
            <a:r>
              <a:rPr lang="en-US" dirty="0"/>
              <a:t> </a:t>
            </a:r>
            <a:r>
              <a:rPr lang="en-US" dirty="0" err="1"/>
              <a:t>làm</a:t>
            </a:r>
            <a:r>
              <a:rPr lang="en-US" dirty="0"/>
              <a:t> </a:t>
            </a:r>
            <a:r>
              <a:rPr lang="en-US" dirty="0" err="1"/>
              <a:t>gì</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trên</a:t>
            </a:r>
            <a:r>
              <a:rPr lang="en-US" dirty="0"/>
              <a:t> ?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1363975ac7_0_23"/>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1: Giới thiệu và khái quát các khái niệm trong kiểm thử phần mềm</a:t>
            </a:r>
            <a:endParaRPr/>
          </a:p>
        </p:txBody>
      </p:sp>
      <p:sp>
        <p:nvSpPr>
          <p:cNvPr id="204" name="Google Shape;204;g11363975ac7_0_23"/>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bản(P2)</a:t>
            </a:r>
            <a:endParaRPr/>
          </a:p>
        </p:txBody>
      </p:sp>
      <p:pic>
        <p:nvPicPr>
          <p:cNvPr id="205" name="Google Shape;205;g11363975ac7_0_23"/>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1363975ac7_0_29"/>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Review bài học online</a:t>
            </a:r>
            <a:endParaRPr/>
          </a:p>
        </p:txBody>
      </p:sp>
      <p:cxnSp>
        <p:nvCxnSpPr>
          <p:cNvPr id="211" name="Google Shape;211;g11363975ac7_0_2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12" name="Google Shape;212;g11363975ac7_0_2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1363975ac7_0_3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18" name="Google Shape;218;g11363975ac7_0_35"/>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a:t>7 nguyên lý cơ bản kiểm thử phần mềm</a:t>
            </a:r>
            <a:endParaRPr/>
          </a:p>
          <a:p>
            <a:pPr marL="342900" lvl="0" indent="-342900" algn="l" rtl="0">
              <a:spcBef>
                <a:spcPts val="0"/>
              </a:spcBef>
              <a:spcAft>
                <a:spcPts val="0"/>
              </a:spcAft>
              <a:buSzPts val="2800"/>
              <a:buChar char="❑"/>
            </a:pPr>
            <a:r>
              <a:rPr lang="en-US"/>
              <a:t>Quy trình và giai đoạn phát triển kiểm thử phần mềm</a:t>
            </a:r>
            <a:endParaRPr/>
          </a:p>
          <a:p>
            <a:pPr marL="342900" lvl="0" indent="-342900" algn="l" rtl="0">
              <a:spcBef>
                <a:spcPts val="0"/>
              </a:spcBef>
              <a:spcAft>
                <a:spcPts val="0"/>
              </a:spcAft>
              <a:buSzPts val="2800"/>
              <a:buChar char="❑"/>
            </a:pPr>
            <a:r>
              <a:rPr lang="en-US"/>
              <a:t>Tâm lý học trong kiểm thử phần mềm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1363975ac7_0_5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Đặt các câu hỏi gọi sinh viên trả lời</a:t>
            </a:r>
            <a:endParaRPr/>
          </a:p>
        </p:txBody>
      </p:sp>
      <p:sp>
        <p:nvSpPr>
          <p:cNvPr id="224" name="Google Shape;224;g11363975ac7_0_55"/>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457200" lvl="0" indent="-419100" algn="just" rtl="0">
              <a:lnSpc>
                <a:spcPct val="115000"/>
              </a:lnSpc>
              <a:spcBef>
                <a:spcPts val="400"/>
              </a:spcBef>
              <a:spcAft>
                <a:spcPts val="0"/>
              </a:spcAft>
              <a:buClr>
                <a:srgbClr val="FF5A33"/>
              </a:buClr>
              <a:buSzPts val="3000"/>
              <a:buFont typeface="Quattrocento Sans"/>
              <a:buAutoNum type="arabicPeriod"/>
            </a:pPr>
            <a:r>
              <a:rPr lang="en-US" sz="3000" dirty="0" err="1">
                <a:solidFill>
                  <a:srgbClr val="1B1B1B"/>
                </a:solidFill>
              </a:rPr>
              <a:t>Nêu</a:t>
            </a:r>
            <a:r>
              <a:rPr lang="en-US" sz="3000" dirty="0">
                <a:solidFill>
                  <a:srgbClr val="1B1B1B"/>
                </a:solidFill>
              </a:rPr>
              <a:t> 7 </a:t>
            </a:r>
            <a:r>
              <a:rPr lang="en-US" sz="3000" dirty="0" err="1">
                <a:solidFill>
                  <a:srgbClr val="1B1B1B"/>
                </a:solidFill>
              </a:rPr>
              <a:t>nguyên</a:t>
            </a:r>
            <a:r>
              <a:rPr lang="en-US" sz="3000" dirty="0">
                <a:solidFill>
                  <a:srgbClr val="1B1B1B"/>
                </a:solidFill>
              </a:rPr>
              <a:t> </a:t>
            </a:r>
            <a:r>
              <a:rPr lang="en-US" sz="3000" dirty="0" err="1">
                <a:solidFill>
                  <a:srgbClr val="1B1B1B"/>
                </a:solidFill>
              </a:rPr>
              <a:t>lý</a:t>
            </a:r>
            <a:r>
              <a:rPr lang="en-US" sz="3000" dirty="0">
                <a:solidFill>
                  <a:srgbClr val="1B1B1B"/>
                </a:solidFill>
              </a:rPr>
              <a:t> </a:t>
            </a:r>
            <a:r>
              <a:rPr lang="en-US" sz="3000" dirty="0" err="1">
                <a:solidFill>
                  <a:srgbClr val="1B1B1B"/>
                </a:solidFill>
              </a:rPr>
              <a:t>cơ</a:t>
            </a:r>
            <a:r>
              <a:rPr lang="en-US" sz="3000" dirty="0">
                <a:solidFill>
                  <a:srgbClr val="1B1B1B"/>
                </a:solidFill>
              </a:rPr>
              <a:t> </a:t>
            </a:r>
            <a:r>
              <a:rPr lang="en-US" sz="3000" dirty="0" err="1">
                <a:solidFill>
                  <a:srgbClr val="1B1B1B"/>
                </a:solidFill>
              </a:rPr>
              <a:t>bản</a:t>
            </a:r>
            <a:r>
              <a:rPr lang="en-US" sz="3000" dirty="0">
                <a:solidFill>
                  <a:srgbClr val="1B1B1B"/>
                </a:solidFill>
              </a:rPr>
              <a:t> </a:t>
            </a:r>
            <a:r>
              <a:rPr lang="en-US" sz="3000" dirty="0" err="1">
                <a:solidFill>
                  <a:srgbClr val="1B1B1B"/>
                </a:solidFill>
              </a:rPr>
              <a:t>của</a:t>
            </a:r>
            <a:r>
              <a:rPr lang="en-US" sz="3000" dirty="0">
                <a:solidFill>
                  <a:srgbClr val="1B1B1B"/>
                </a:solidFill>
              </a:rPr>
              <a:t> </a:t>
            </a:r>
            <a:r>
              <a:rPr lang="en-US" sz="3000" dirty="0" err="1">
                <a:solidFill>
                  <a:srgbClr val="1B1B1B"/>
                </a:solidFill>
              </a:rPr>
              <a:t>kiểm</a:t>
            </a:r>
            <a:r>
              <a:rPr lang="en-US" sz="3000" dirty="0">
                <a:solidFill>
                  <a:srgbClr val="1B1B1B"/>
                </a:solidFill>
              </a:rPr>
              <a:t> </a:t>
            </a:r>
            <a:r>
              <a:rPr lang="en-US" sz="3000" dirty="0" err="1">
                <a:solidFill>
                  <a:srgbClr val="1B1B1B"/>
                </a:solidFill>
              </a:rPr>
              <a:t>thử</a:t>
            </a:r>
            <a:r>
              <a:rPr lang="en-US" sz="3000" dirty="0">
                <a:solidFill>
                  <a:srgbClr val="1B1B1B"/>
                </a:solidFill>
              </a:rPr>
              <a:t> </a:t>
            </a:r>
            <a:r>
              <a:rPr lang="en-US" sz="3000" dirty="0" err="1">
                <a:solidFill>
                  <a:srgbClr val="1B1B1B"/>
                </a:solidFill>
              </a:rPr>
              <a:t>phần</a:t>
            </a:r>
            <a:r>
              <a:rPr lang="en-US" sz="3000" dirty="0">
                <a:solidFill>
                  <a:srgbClr val="1B1B1B"/>
                </a:solidFill>
              </a:rPr>
              <a:t> </a:t>
            </a:r>
            <a:r>
              <a:rPr lang="en-US" sz="3000" dirty="0" err="1">
                <a:solidFill>
                  <a:srgbClr val="1B1B1B"/>
                </a:solidFill>
              </a:rPr>
              <a:t>mềm</a:t>
            </a:r>
            <a:r>
              <a:rPr lang="en-US" sz="3000" dirty="0">
                <a:solidFill>
                  <a:srgbClr val="1B1B1B"/>
                </a:solidFill>
              </a:rPr>
              <a:t> ?</a:t>
            </a:r>
            <a:endParaRPr sz="3000" dirty="0">
              <a:solidFill>
                <a:srgbClr val="1B1B1B"/>
              </a:solidFill>
            </a:endParaRPr>
          </a:p>
          <a:p>
            <a:pPr marL="457200" lvl="0" indent="-419100" algn="just" rtl="0">
              <a:lnSpc>
                <a:spcPct val="115000"/>
              </a:lnSpc>
              <a:spcBef>
                <a:spcPts val="0"/>
              </a:spcBef>
              <a:spcAft>
                <a:spcPts val="0"/>
              </a:spcAft>
              <a:buClr>
                <a:srgbClr val="FF5A33"/>
              </a:buClr>
              <a:buSzPts val="3000"/>
              <a:buAutoNum type="arabicPeriod"/>
            </a:pPr>
            <a:r>
              <a:rPr lang="en-US" sz="3000" dirty="0" err="1">
                <a:solidFill>
                  <a:srgbClr val="1B1B1B"/>
                </a:solidFill>
              </a:rPr>
              <a:t>Đưa</a:t>
            </a:r>
            <a:r>
              <a:rPr lang="en-US" sz="3000" dirty="0">
                <a:solidFill>
                  <a:srgbClr val="1B1B1B"/>
                </a:solidFill>
              </a:rPr>
              <a:t> </a:t>
            </a:r>
            <a:r>
              <a:rPr lang="en-US" sz="3000" dirty="0" err="1">
                <a:solidFill>
                  <a:srgbClr val="1B1B1B"/>
                </a:solidFill>
              </a:rPr>
              <a:t>ra</a:t>
            </a:r>
            <a:r>
              <a:rPr lang="en-US" sz="3000" dirty="0">
                <a:solidFill>
                  <a:srgbClr val="1B1B1B"/>
                </a:solidFill>
              </a:rPr>
              <a:t> 1 </a:t>
            </a:r>
            <a:r>
              <a:rPr lang="en-US" sz="3000" dirty="0" err="1">
                <a:solidFill>
                  <a:srgbClr val="1B1B1B"/>
                </a:solidFill>
              </a:rPr>
              <a:t>ví</a:t>
            </a:r>
            <a:r>
              <a:rPr lang="en-US" sz="3000" dirty="0">
                <a:solidFill>
                  <a:srgbClr val="1B1B1B"/>
                </a:solidFill>
              </a:rPr>
              <a:t> </a:t>
            </a:r>
            <a:r>
              <a:rPr lang="en-US" sz="3000" dirty="0" err="1">
                <a:solidFill>
                  <a:srgbClr val="1B1B1B"/>
                </a:solidFill>
              </a:rPr>
              <a:t>dụ</a:t>
            </a:r>
            <a:r>
              <a:rPr lang="en-US" sz="3000" dirty="0">
                <a:solidFill>
                  <a:srgbClr val="1B1B1B"/>
                </a:solidFill>
              </a:rPr>
              <a:t> </a:t>
            </a:r>
            <a:r>
              <a:rPr lang="en-US" sz="3000" dirty="0" err="1">
                <a:solidFill>
                  <a:srgbClr val="1B1B1B"/>
                </a:solidFill>
              </a:rPr>
              <a:t>về</a:t>
            </a:r>
            <a:r>
              <a:rPr lang="en-US" sz="3000" dirty="0">
                <a:solidFill>
                  <a:srgbClr val="1B1B1B"/>
                </a:solidFill>
              </a:rPr>
              <a:t> </a:t>
            </a:r>
            <a:r>
              <a:rPr lang="en-US" sz="3000" dirty="0" err="1">
                <a:solidFill>
                  <a:srgbClr val="1B1B1B"/>
                </a:solidFill>
              </a:rPr>
              <a:t>nguyên</a:t>
            </a:r>
            <a:r>
              <a:rPr lang="en-US" sz="3000" dirty="0">
                <a:solidFill>
                  <a:srgbClr val="1B1B1B"/>
                </a:solidFill>
              </a:rPr>
              <a:t> </a:t>
            </a:r>
            <a:r>
              <a:rPr lang="en-US" sz="3000" dirty="0" err="1">
                <a:solidFill>
                  <a:srgbClr val="1B1B1B"/>
                </a:solidFill>
              </a:rPr>
              <a:t>lý</a:t>
            </a:r>
            <a:r>
              <a:rPr lang="en-US" sz="3000" dirty="0">
                <a:solidFill>
                  <a:srgbClr val="1B1B1B"/>
                </a:solidFill>
              </a:rPr>
              <a:t> “</a:t>
            </a:r>
            <a:r>
              <a:rPr lang="en-US" sz="3000" dirty="0" err="1">
                <a:solidFill>
                  <a:srgbClr val="1B1B1B"/>
                </a:solidFill>
              </a:rPr>
              <a:t>Đề</a:t>
            </a:r>
            <a:r>
              <a:rPr lang="en-US" sz="3000" dirty="0">
                <a:solidFill>
                  <a:srgbClr val="1B1B1B"/>
                </a:solidFill>
              </a:rPr>
              <a:t> </a:t>
            </a:r>
            <a:r>
              <a:rPr lang="en-US" sz="3000" dirty="0" err="1">
                <a:solidFill>
                  <a:srgbClr val="1B1B1B"/>
                </a:solidFill>
              </a:rPr>
              <a:t>phòng</a:t>
            </a:r>
            <a:r>
              <a:rPr lang="en-US" sz="3000" dirty="0">
                <a:solidFill>
                  <a:srgbClr val="1B1B1B"/>
                </a:solidFill>
              </a:rPr>
              <a:t> </a:t>
            </a:r>
            <a:r>
              <a:rPr lang="en-US" sz="3000" dirty="0" err="1">
                <a:solidFill>
                  <a:srgbClr val="1B1B1B"/>
                </a:solidFill>
              </a:rPr>
              <a:t>nghịch</a:t>
            </a:r>
            <a:r>
              <a:rPr lang="en-US" sz="3000" dirty="0">
                <a:solidFill>
                  <a:srgbClr val="1B1B1B"/>
                </a:solidFill>
              </a:rPr>
              <a:t> </a:t>
            </a:r>
            <a:r>
              <a:rPr lang="en-US" sz="3000" dirty="0" err="1">
                <a:solidFill>
                  <a:srgbClr val="1B1B1B"/>
                </a:solidFill>
              </a:rPr>
              <a:t>lý</a:t>
            </a:r>
            <a:r>
              <a:rPr lang="en-US" sz="3000" dirty="0">
                <a:solidFill>
                  <a:srgbClr val="1B1B1B"/>
                </a:solidFill>
              </a:rPr>
              <a:t> </a:t>
            </a:r>
            <a:r>
              <a:rPr lang="en-US" sz="3000" dirty="0" err="1">
                <a:solidFill>
                  <a:srgbClr val="1B1B1B"/>
                </a:solidFill>
              </a:rPr>
              <a:t>thuốc</a:t>
            </a:r>
            <a:r>
              <a:rPr lang="en-US" sz="3000" dirty="0">
                <a:solidFill>
                  <a:srgbClr val="1B1B1B"/>
                </a:solidFill>
              </a:rPr>
              <a:t> </a:t>
            </a:r>
            <a:r>
              <a:rPr lang="en-US" sz="3000" dirty="0" err="1">
                <a:solidFill>
                  <a:srgbClr val="1B1B1B"/>
                </a:solidFill>
              </a:rPr>
              <a:t>trừ</a:t>
            </a:r>
            <a:r>
              <a:rPr lang="en-US" sz="3000" dirty="0">
                <a:solidFill>
                  <a:srgbClr val="1B1B1B"/>
                </a:solidFill>
              </a:rPr>
              <a:t> </a:t>
            </a:r>
            <a:r>
              <a:rPr lang="en-US" sz="3000" dirty="0" err="1">
                <a:solidFill>
                  <a:srgbClr val="1B1B1B"/>
                </a:solidFill>
              </a:rPr>
              <a:t>sâu</a:t>
            </a:r>
            <a:r>
              <a:rPr lang="en-US" sz="3000" dirty="0">
                <a:solidFill>
                  <a:srgbClr val="1B1B1B"/>
                </a:solidFill>
              </a:rPr>
              <a:t>”</a:t>
            </a:r>
            <a:endParaRPr sz="3000" dirty="0">
              <a:solidFill>
                <a:srgbClr val="1B1B1B"/>
              </a:solidFill>
            </a:endParaRPr>
          </a:p>
          <a:p>
            <a:pPr marL="457200" lvl="0" indent="-419100" algn="just" rtl="0">
              <a:lnSpc>
                <a:spcPct val="115000"/>
              </a:lnSpc>
              <a:spcBef>
                <a:spcPts val="0"/>
              </a:spcBef>
              <a:spcAft>
                <a:spcPts val="0"/>
              </a:spcAft>
              <a:buClr>
                <a:srgbClr val="FF5A33"/>
              </a:buClr>
              <a:buSzPts val="3000"/>
              <a:buFont typeface="Quattrocento Sans"/>
              <a:buAutoNum type="arabicPeriod"/>
            </a:pPr>
            <a:r>
              <a:rPr lang="en-US" sz="3000" dirty="0">
                <a:solidFill>
                  <a:srgbClr val="1B1B1B"/>
                </a:solidFill>
              </a:rPr>
              <a:t>Expected(</a:t>
            </a:r>
            <a:r>
              <a:rPr lang="en-US" sz="3000" dirty="0" err="1">
                <a:solidFill>
                  <a:srgbClr val="1B1B1B"/>
                </a:solidFill>
              </a:rPr>
              <a:t>kết</a:t>
            </a:r>
            <a:r>
              <a:rPr lang="en-US" sz="3000" dirty="0">
                <a:solidFill>
                  <a:srgbClr val="1B1B1B"/>
                </a:solidFill>
              </a:rPr>
              <a:t> </a:t>
            </a:r>
            <a:r>
              <a:rPr lang="en-US" sz="3000" dirty="0" err="1">
                <a:solidFill>
                  <a:srgbClr val="1B1B1B"/>
                </a:solidFill>
              </a:rPr>
              <a:t>quả</a:t>
            </a:r>
            <a:r>
              <a:rPr lang="en-US" sz="3000" dirty="0">
                <a:solidFill>
                  <a:srgbClr val="1B1B1B"/>
                </a:solidFill>
              </a:rPr>
              <a:t> </a:t>
            </a:r>
            <a:r>
              <a:rPr lang="en-US" sz="3000" dirty="0" err="1">
                <a:solidFill>
                  <a:srgbClr val="1B1B1B"/>
                </a:solidFill>
              </a:rPr>
              <a:t>mong</a:t>
            </a:r>
            <a:r>
              <a:rPr lang="en-US" sz="3000" dirty="0">
                <a:solidFill>
                  <a:srgbClr val="1B1B1B"/>
                </a:solidFill>
              </a:rPr>
              <a:t> </a:t>
            </a:r>
            <a:r>
              <a:rPr lang="en-US" sz="3000" dirty="0" err="1">
                <a:solidFill>
                  <a:srgbClr val="1B1B1B"/>
                </a:solidFill>
              </a:rPr>
              <a:t>đợi</a:t>
            </a:r>
            <a:r>
              <a:rPr lang="en-US" sz="3000" dirty="0">
                <a:solidFill>
                  <a:srgbClr val="1B1B1B"/>
                </a:solidFill>
              </a:rPr>
              <a:t>) </a:t>
            </a:r>
            <a:r>
              <a:rPr lang="en-US" sz="3000" dirty="0" err="1">
                <a:solidFill>
                  <a:srgbClr val="1B1B1B"/>
                </a:solidFill>
              </a:rPr>
              <a:t>trong</a:t>
            </a:r>
            <a:r>
              <a:rPr lang="en-US" sz="3000" dirty="0">
                <a:solidFill>
                  <a:srgbClr val="1B1B1B"/>
                </a:solidFill>
              </a:rPr>
              <a:t> testcases </a:t>
            </a:r>
            <a:r>
              <a:rPr lang="en-US" sz="3000" dirty="0" err="1">
                <a:solidFill>
                  <a:srgbClr val="1B1B1B"/>
                </a:solidFill>
              </a:rPr>
              <a:t>dựa</a:t>
            </a:r>
            <a:r>
              <a:rPr lang="en-US" sz="3000" dirty="0">
                <a:solidFill>
                  <a:srgbClr val="1B1B1B"/>
                </a:solidFill>
              </a:rPr>
              <a:t> </a:t>
            </a:r>
            <a:r>
              <a:rPr lang="en-US" sz="3000" dirty="0" err="1">
                <a:solidFill>
                  <a:srgbClr val="1B1B1B"/>
                </a:solidFill>
              </a:rPr>
              <a:t>vào</a:t>
            </a:r>
            <a:r>
              <a:rPr lang="en-US" sz="3000" dirty="0">
                <a:solidFill>
                  <a:srgbClr val="1B1B1B"/>
                </a:solidFill>
              </a:rPr>
              <a:t> </a:t>
            </a:r>
            <a:r>
              <a:rPr lang="en-US" sz="3000" dirty="0" err="1">
                <a:solidFill>
                  <a:srgbClr val="1B1B1B"/>
                </a:solidFill>
              </a:rPr>
              <a:t>đâu</a:t>
            </a:r>
            <a:r>
              <a:rPr lang="en-US" sz="3000" dirty="0">
                <a:solidFill>
                  <a:srgbClr val="1B1B1B"/>
                </a:solidFill>
              </a:rPr>
              <a:t> ?</a:t>
            </a:r>
            <a:endParaRPr sz="3000" dirty="0">
              <a:solidFill>
                <a:srgbClr val="1B1B1B"/>
              </a:solidFill>
            </a:endParaRPr>
          </a:p>
          <a:p>
            <a:pPr marL="457200" lvl="0" indent="-419100" algn="l" rtl="0">
              <a:lnSpc>
                <a:spcPct val="120000"/>
              </a:lnSpc>
              <a:spcBef>
                <a:spcPts val="0"/>
              </a:spcBef>
              <a:spcAft>
                <a:spcPts val="0"/>
              </a:spcAft>
              <a:buClr>
                <a:srgbClr val="FF5A33"/>
              </a:buClr>
              <a:buSzPts val="3000"/>
              <a:buFont typeface="Quattrocento Sans"/>
              <a:buAutoNum type="arabicPeriod"/>
            </a:pPr>
            <a:r>
              <a:rPr lang="en-US" sz="3000" dirty="0">
                <a:solidFill>
                  <a:srgbClr val="1B1B1B"/>
                </a:solidFill>
              </a:rPr>
              <a:t>Khi </a:t>
            </a:r>
            <a:r>
              <a:rPr lang="en-US" sz="3000" dirty="0" err="1">
                <a:solidFill>
                  <a:srgbClr val="1B1B1B"/>
                </a:solidFill>
              </a:rPr>
              <a:t>nào</a:t>
            </a:r>
            <a:r>
              <a:rPr lang="en-US" sz="3000" dirty="0">
                <a:solidFill>
                  <a:srgbClr val="1B1B1B"/>
                </a:solidFill>
              </a:rPr>
              <a:t> </a:t>
            </a:r>
            <a:r>
              <a:rPr lang="en-US" sz="3000" dirty="0" err="1">
                <a:solidFill>
                  <a:srgbClr val="1B1B1B"/>
                </a:solidFill>
              </a:rPr>
              <a:t>kết</a:t>
            </a:r>
            <a:r>
              <a:rPr lang="en-US" sz="3000" dirty="0">
                <a:solidFill>
                  <a:srgbClr val="1B1B1B"/>
                </a:solidFill>
              </a:rPr>
              <a:t> </a:t>
            </a:r>
            <a:r>
              <a:rPr lang="en-US" sz="3000" dirty="0" err="1">
                <a:solidFill>
                  <a:srgbClr val="1B1B1B"/>
                </a:solidFill>
              </a:rPr>
              <a:t>thúc</a:t>
            </a:r>
            <a:r>
              <a:rPr lang="en-US" sz="3000" dirty="0">
                <a:solidFill>
                  <a:srgbClr val="1B1B1B"/>
                </a:solidFill>
              </a:rPr>
              <a:t> </a:t>
            </a:r>
            <a:r>
              <a:rPr lang="en-US" sz="3000" dirty="0" err="1">
                <a:solidFill>
                  <a:srgbClr val="1B1B1B"/>
                </a:solidFill>
              </a:rPr>
              <a:t>việc</a:t>
            </a:r>
            <a:r>
              <a:rPr lang="en-US" sz="3000" dirty="0">
                <a:solidFill>
                  <a:srgbClr val="1B1B1B"/>
                </a:solidFill>
              </a:rPr>
              <a:t> </a:t>
            </a:r>
            <a:r>
              <a:rPr lang="en-US" sz="3000" dirty="0" err="1">
                <a:solidFill>
                  <a:srgbClr val="1B1B1B"/>
                </a:solidFill>
              </a:rPr>
              <a:t>kiểm</a:t>
            </a:r>
            <a:r>
              <a:rPr lang="en-US" sz="3000" dirty="0">
                <a:solidFill>
                  <a:srgbClr val="1B1B1B"/>
                </a:solidFill>
              </a:rPr>
              <a:t> </a:t>
            </a:r>
            <a:r>
              <a:rPr lang="en-US" sz="3000" dirty="0" err="1">
                <a:solidFill>
                  <a:srgbClr val="1B1B1B"/>
                </a:solidFill>
              </a:rPr>
              <a:t>thử</a:t>
            </a:r>
            <a:r>
              <a:rPr lang="en-US" sz="3000" dirty="0">
                <a:solidFill>
                  <a:srgbClr val="1B1B1B"/>
                </a:solidFill>
              </a:rPr>
              <a:t> ?</a:t>
            </a:r>
            <a:endParaRPr sz="3000" i="1" dirty="0">
              <a:solidFill>
                <a:srgbClr val="1B1B1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1363975ac7_0_22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30" name="Google Shape;230;g11363975ac7_0_229"/>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sz="3000">
                <a:solidFill>
                  <a:srgbClr val="333333"/>
                </a:solidFill>
              </a:rPr>
              <a:t>Một số tổ chức trông đợi kiểm thử viên có thể thực hiện tất cả các bước kiểm thử để phát hiện ra mọi lỗi. Đứng trên vai trò là một kiểm thử viên. Nhóm thảo luận xem làm cách nào giải thích được </a:t>
            </a:r>
            <a:r>
              <a:rPr lang="en-US"/>
              <a:t>cho tổ chức biết rằng không thể thực hiện tất cả các bước kiểm thử .(</a:t>
            </a:r>
            <a:r>
              <a:rPr lang="en-US" sz="3000">
                <a:solidFill>
                  <a:srgbClr val="333333"/>
                </a:solidFill>
              </a:rPr>
              <a:t>Giả định tổ chức các bạn vẫn cương quyết là mọi lỗi phải được giải quyết, dựa vào lý thuyết giải thích họ cũng không chấp nhận)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nội dung bài học online</a:t>
            </a:r>
            <a:endParaRPr/>
          </a:p>
        </p:txBody>
      </p:sp>
      <p:cxnSp>
        <p:nvCxnSpPr>
          <p:cNvPr id="118" name="Google Shape;118;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19" name="Google Shape;119;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1363975ac7_0_23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36" name="Google Shape;236;g11363975ac7_0_23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a:t>Website </a:t>
            </a:r>
            <a:r>
              <a:rPr lang="en-US" u="sng">
                <a:solidFill>
                  <a:schemeClr val="hlink"/>
                </a:solidFill>
                <a:latin typeface="Arial"/>
                <a:ea typeface="Arial"/>
                <a:cs typeface="Arial"/>
                <a:sym typeface="Arial"/>
                <a:hlinkClick r:id="rId3"/>
              </a:rPr>
              <a:t>https://lms.poly.edu.vn</a:t>
            </a:r>
            <a:r>
              <a:rPr lang="en-US">
                <a:latin typeface="Arial"/>
                <a:ea typeface="Arial"/>
                <a:cs typeface="Arial"/>
                <a:sym typeface="Arial"/>
              </a:rPr>
              <a:t>. Nhóm hãy lập kế hoạch cho việc test website trên.(Dựa vào mục Nhiệm vụ chính lập kế hoạch trong bài online để xác định)</a:t>
            </a: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1363975ac7_0_23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242" name="Google Shape;242;g11363975ac7_0_239"/>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a:t>Trong giai đoạn phát triển phần mềm, kiểm thử viên(Tester) phát hiện được 1 bug và gửi bug cho Lập trình viên(Developer) để fix, tuy nhiên Lập trình viên từ chối fix bug vì cho rằng đó không phải là bug lý do được đưa ra là vấn đề mà tester đưa ra không có trong đặc tả yêu cầu. Với vai trò là một kiểm thử viên bạn sẽ làm gì để giải quyết vấn đề trên ?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1363975ac7_0_60"/>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Hướng dẫn thực hành</a:t>
            </a:r>
            <a:endParaRPr sz="5400" b="1" cap="small">
              <a:solidFill>
                <a:srgbClr val="FFA15D"/>
              </a:solidFill>
              <a:latin typeface="Calibri"/>
              <a:ea typeface="Calibri"/>
              <a:cs typeface="Calibri"/>
              <a:sym typeface="Calibri"/>
            </a:endParaRPr>
          </a:p>
        </p:txBody>
      </p:sp>
      <p:cxnSp>
        <p:nvCxnSpPr>
          <p:cNvPr id="248" name="Google Shape;248;g11363975ac7_0_6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49" name="Google Shape;249;g11363975ac7_0_6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1363975ac7_0_6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Thực hành</a:t>
            </a:r>
            <a:endParaRPr/>
          </a:p>
        </p:txBody>
      </p:sp>
      <p:sp>
        <p:nvSpPr>
          <p:cNvPr id="255" name="Google Shape;255;g11363975ac7_0_6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a:t>Hướng dẫn làm bài Quizz, Lab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1363975ac7_0_71"/>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cap="small">
                <a:solidFill>
                  <a:srgbClr val="FFA15D"/>
                </a:solidFill>
                <a:latin typeface="Calibri"/>
                <a:ea typeface="Calibri"/>
                <a:cs typeface="Calibri"/>
                <a:sym typeface="Calibri"/>
              </a:rPr>
              <a:t>Hướng dẫn học bài online tiếp theo</a:t>
            </a:r>
            <a:endParaRPr sz="4000" b="1" cap="small">
              <a:solidFill>
                <a:srgbClr val="FFA15D"/>
              </a:solidFill>
              <a:latin typeface="Calibri"/>
              <a:ea typeface="Calibri"/>
              <a:cs typeface="Calibri"/>
              <a:sym typeface="Calibri"/>
            </a:endParaRPr>
          </a:p>
        </p:txBody>
      </p:sp>
      <p:cxnSp>
        <p:nvCxnSpPr>
          <p:cNvPr id="261" name="Google Shape;261;g11363975ac7_0_71"/>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62" name="Google Shape;262;g11363975ac7_0_71"/>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0ee862ea1d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268" name="Google Shape;268;g10ee862ea1d_0_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269" name="Google Shape;269;g10ee862ea1d_0_0"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70" name="Google Shape;270;g10ee862ea1d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1" name="Google Shape;271;g10ee862ea1d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272" name="Google Shape;272;g10ee862ea1d_0_0"/>
          <p:cNvSpPr txBox="1"/>
          <p:nvPr/>
        </p:nvSpPr>
        <p:spPr>
          <a:xfrm>
            <a:off x="894600" y="2067600"/>
            <a:ext cx="8574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000"/>
              <a:buFont typeface="Quattrocento Sans"/>
              <a:buChar char="•"/>
            </a:pPr>
            <a:r>
              <a:rPr lang="en-US" sz="3000">
                <a:latin typeface="Quattrocento Sans"/>
                <a:ea typeface="Quattrocento Sans"/>
                <a:cs typeface="Quattrocento Sans"/>
                <a:sym typeface="Quattrocento Sans"/>
              </a:rPr>
              <a:t>Khái niệm các mô hình trong phát triển phần mềm </a:t>
            </a:r>
            <a:r>
              <a:rPr lang="en-US" sz="3000" i="0" u="none" strike="noStrike" cap="none">
                <a:solidFill>
                  <a:srgbClr val="000000"/>
                </a:solidFill>
                <a:latin typeface="Quattrocento Sans"/>
                <a:ea typeface="Quattrocento Sans"/>
                <a:cs typeface="Quattrocento Sans"/>
                <a:sym typeface="Quattrocento Sans"/>
              </a:rPr>
              <a:t>?</a:t>
            </a:r>
            <a:endParaRPr sz="3000" i="0" u="none" strike="noStrike" cap="none">
              <a:solidFill>
                <a:srgbClr val="000000"/>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tuần tự </a:t>
            </a:r>
            <a:endParaRPr sz="3000">
              <a:solidFill>
                <a:schemeClr val="dk1"/>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lặp lại-gia tăng</a:t>
            </a:r>
            <a:endParaRPr sz="3000">
              <a:solidFill>
                <a:schemeClr val="dk1"/>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SzPts val="3000"/>
              <a:buFont typeface="Quattrocento Sans"/>
              <a:buChar char="○"/>
            </a:pPr>
            <a:r>
              <a:rPr lang="en-US" sz="3000">
                <a:solidFill>
                  <a:schemeClr val="dk1"/>
                </a:solidFill>
                <a:latin typeface="Quattrocento Sans"/>
                <a:ea typeface="Quattrocento Sans"/>
                <a:cs typeface="Quattrocento Sans"/>
                <a:sym typeface="Quattrocento Sans"/>
              </a:rPr>
              <a:t>Mô hình Scrum</a:t>
            </a:r>
            <a:endParaRPr sz="3000" i="0" u="none" strike="noStrike" cap="none">
              <a:solidFill>
                <a:srgbClr val="000000"/>
              </a:solidFill>
              <a:latin typeface="Quattrocento Sans"/>
              <a:ea typeface="Quattrocento Sans"/>
              <a:cs typeface="Quattrocento Sans"/>
              <a:sym typeface="Quattrocento Sans"/>
            </a:endParaRPr>
          </a:p>
        </p:txBody>
      </p:sp>
      <p:sp>
        <p:nvSpPr>
          <p:cNvPr id="273" name="Google Shape;273;g10ee862ea1d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a:t>
            </a:r>
            <a:r>
              <a:rPr lang="en-US" sz="2800" b="1">
                <a:solidFill>
                  <a:srgbClr val="F79646"/>
                </a:solidFill>
                <a:latin typeface="Quattrocento Sans"/>
                <a:ea typeface="Quattrocento Sans"/>
                <a:cs typeface="Quattrocento Sans"/>
                <a:sym typeface="Quattrocento Sans"/>
              </a:rPr>
              <a:t>tiếp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11363975ac7_0_24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79" name="Google Shape;279;g11363975ac7_0_24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Font typeface="Quattrocento Sans"/>
              <a:buChar char="❑"/>
            </a:pPr>
            <a:r>
              <a:rPr lang="en-US" sz="3000" dirty="0" err="1">
                <a:highlight>
                  <a:srgbClr val="FFFFFF"/>
                </a:highlight>
              </a:rPr>
              <a:t>Công</a:t>
            </a:r>
            <a:r>
              <a:rPr lang="en-US" sz="3000" dirty="0">
                <a:highlight>
                  <a:srgbClr val="FFFFFF"/>
                </a:highlight>
              </a:rPr>
              <a:t> ty XY </a:t>
            </a:r>
            <a:r>
              <a:rPr lang="en-US" sz="3000" dirty="0" err="1">
                <a:highlight>
                  <a:srgbClr val="FFFFFF"/>
                </a:highlight>
              </a:rPr>
              <a:t>muốn</a:t>
            </a:r>
            <a:r>
              <a:rPr lang="en-US" sz="3000" dirty="0">
                <a:highlight>
                  <a:srgbClr val="FFFFFF"/>
                </a:highlight>
              </a:rPr>
              <a:t> </a:t>
            </a:r>
            <a:r>
              <a:rPr lang="en-US" sz="3000" dirty="0" err="1">
                <a:highlight>
                  <a:srgbClr val="FFFFFF"/>
                </a:highlight>
              </a:rPr>
              <a:t>phát</a:t>
            </a:r>
            <a:r>
              <a:rPr lang="en-US" sz="3000" dirty="0">
                <a:highlight>
                  <a:srgbClr val="FFFFFF"/>
                </a:highlight>
              </a:rPr>
              <a:t> </a:t>
            </a:r>
            <a:r>
              <a:rPr lang="en-US" sz="3000" dirty="0" err="1">
                <a:highlight>
                  <a:srgbClr val="FFFFFF"/>
                </a:highlight>
              </a:rPr>
              <a:t>triển</a:t>
            </a:r>
            <a:r>
              <a:rPr lang="en-US" sz="3000" dirty="0">
                <a:highlight>
                  <a:srgbClr val="FFFFFF"/>
                </a:highlight>
              </a:rPr>
              <a:t> </a:t>
            </a:r>
            <a:r>
              <a:rPr lang="en-US" sz="3000" dirty="0" err="1">
                <a:highlight>
                  <a:srgbClr val="FFFFFF"/>
                </a:highlight>
              </a:rPr>
              <a:t>dự</a:t>
            </a:r>
            <a:r>
              <a:rPr lang="en-US" sz="3000" dirty="0">
                <a:highlight>
                  <a:srgbClr val="FFFFFF"/>
                </a:highlight>
              </a:rPr>
              <a:t> </a:t>
            </a:r>
            <a:r>
              <a:rPr lang="en-US" sz="3000" dirty="0" err="1">
                <a:highlight>
                  <a:srgbClr val="FFFFFF"/>
                </a:highlight>
              </a:rPr>
              <a:t>án</a:t>
            </a:r>
            <a:r>
              <a:rPr lang="en-US" sz="3000" dirty="0">
                <a:highlight>
                  <a:srgbClr val="FFFFFF"/>
                </a:highlight>
              </a:rPr>
              <a:t> </a:t>
            </a:r>
            <a:r>
              <a:rPr lang="en-US" sz="3000" dirty="0" err="1">
                <a:highlight>
                  <a:srgbClr val="FFFFFF"/>
                </a:highlight>
              </a:rPr>
              <a:t>phần</a:t>
            </a:r>
            <a:r>
              <a:rPr lang="en-US" sz="3000" dirty="0">
                <a:highlight>
                  <a:srgbClr val="FFFFFF"/>
                </a:highlight>
              </a:rPr>
              <a:t> </a:t>
            </a:r>
            <a:r>
              <a:rPr lang="en-US" sz="3000" dirty="0" err="1">
                <a:highlight>
                  <a:srgbClr val="FFFFFF"/>
                </a:highlight>
              </a:rPr>
              <a:t>mềm</a:t>
            </a:r>
            <a:r>
              <a:rPr lang="en-US" sz="3000" dirty="0">
                <a:highlight>
                  <a:srgbClr val="FFFFFF"/>
                </a:highlight>
              </a:rPr>
              <a:t> </a:t>
            </a:r>
            <a:r>
              <a:rPr lang="en-US" sz="3000" dirty="0" err="1">
                <a:highlight>
                  <a:srgbClr val="FFFFFF"/>
                </a:highlight>
              </a:rPr>
              <a:t>quản</a:t>
            </a:r>
            <a:r>
              <a:rPr lang="en-US" sz="3000" dirty="0">
                <a:highlight>
                  <a:srgbClr val="FFFFFF"/>
                </a:highlight>
              </a:rPr>
              <a:t> </a:t>
            </a:r>
            <a:r>
              <a:rPr lang="en-US" sz="3000" dirty="0" err="1">
                <a:highlight>
                  <a:srgbClr val="FFFFFF"/>
                </a:highlight>
              </a:rPr>
              <a:t>lý</a:t>
            </a:r>
            <a:r>
              <a:rPr lang="en-US" sz="3000" dirty="0">
                <a:highlight>
                  <a:srgbClr val="FFFFFF"/>
                </a:highlight>
              </a:rPr>
              <a:t> </a:t>
            </a:r>
            <a:r>
              <a:rPr lang="en-US" sz="3000" dirty="0" err="1">
                <a:highlight>
                  <a:srgbClr val="FFFFFF"/>
                </a:highlight>
              </a:rPr>
              <a:t>nhân</a:t>
            </a:r>
            <a:r>
              <a:rPr lang="en-US" sz="3000" dirty="0">
                <a:highlight>
                  <a:srgbClr val="FFFFFF"/>
                </a:highlight>
              </a:rPr>
              <a:t> </a:t>
            </a:r>
            <a:r>
              <a:rPr lang="en-US" sz="3000" dirty="0" err="1">
                <a:highlight>
                  <a:srgbClr val="FFFFFF"/>
                </a:highlight>
              </a:rPr>
              <a:t>sự</a:t>
            </a:r>
            <a:r>
              <a:rPr lang="en-US" sz="3000" dirty="0">
                <a:highlight>
                  <a:srgbClr val="FFFFFF"/>
                </a:highlight>
              </a:rPr>
              <a:t> </a:t>
            </a:r>
            <a:r>
              <a:rPr lang="en-US" sz="3000" dirty="0" err="1">
                <a:highlight>
                  <a:srgbClr val="FFFFFF"/>
                </a:highlight>
              </a:rPr>
              <a:t>họ</a:t>
            </a:r>
            <a:r>
              <a:rPr lang="en-US" sz="3000" dirty="0">
                <a:highlight>
                  <a:srgbClr val="FFFFFF"/>
                </a:highlight>
              </a:rPr>
              <a:t> </a:t>
            </a:r>
            <a:r>
              <a:rPr lang="en-US" sz="3000" dirty="0" err="1">
                <a:highlight>
                  <a:srgbClr val="FFFFFF"/>
                </a:highlight>
              </a:rPr>
              <a:t>có</a:t>
            </a:r>
            <a:r>
              <a:rPr lang="en-US" sz="3000" dirty="0">
                <a:highlight>
                  <a:srgbClr val="FFFFFF"/>
                </a:highlight>
              </a:rPr>
              <a:t> </a:t>
            </a:r>
            <a:r>
              <a:rPr lang="en-US" sz="3000" dirty="0" err="1">
                <a:highlight>
                  <a:srgbClr val="FFFFFF"/>
                </a:highlight>
              </a:rPr>
              <a:t>yêu</a:t>
            </a:r>
            <a:r>
              <a:rPr lang="en-US" sz="3000" dirty="0">
                <a:highlight>
                  <a:srgbClr val="FFFFFF"/>
                </a:highlight>
              </a:rPr>
              <a:t> </a:t>
            </a:r>
            <a:r>
              <a:rPr lang="en-US" sz="3000" dirty="0" err="1">
                <a:highlight>
                  <a:srgbClr val="FFFFFF"/>
                </a:highlight>
              </a:rPr>
              <a:t>cầu</a:t>
            </a:r>
            <a:r>
              <a:rPr lang="en-US" sz="3000" dirty="0">
                <a:highlight>
                  <a:srgbClr val="FFFFFF"/>
                </a:highlight>
              </a:rPr>
              <a:t> </a:t>
            </a:r>
            <a:r>
              <a:rPr lang="en-US" sz="3000" dirty="0" err="1">
                <a:highlight>
                  <a:srgbClr val="FFFFFF"/>
                </a:highlight>
              </a:rPr>
              <a:t>rằng</a:t>
            </a:r>
            <a:r>
              <a:rPr lang="en-US" sz="3000" dirty="0">
                <a:highlight>
                  <a:srgbClr val="FFFFFF"/>
                </a:highlight>
              </a:rPr>
              <a:t> </a:t>
            </a:r>
            <a:r>
              <a:rPr lang="en-US" sz="3000" dirty="0" err="1">
                <a:highlight>
                  <a:srgbClr val="FFFFFF"/>
                </a:highlight>
              </a:rPr>
              <a:t>dự</a:t>
            </a:r>
            <a:r>
              <a:rPr lang="en-US" sz="3000" dirty="0">
                <a:highlight>
                  <a:srgbClr val="FFFFFF"/>
                </a:highlight>
              </a:rPr>
              <a:t> </a:t>
            </a:r>
            <a:r>
              <a:rPr lang="en-US" sz="3000" dirty="0" err="1">
                <a:highlight>
                  <a:srgbClr val="FFFFFF"/>
                </a:highlight>
              </a:rPr>
              <a:t>án</a:t>
            </a:r>
            <a:r>
              <a:rPr lang="en-US" sz="3000" dirty="0">
                <a:highlight>
                  <a:srgbClr val="FFFFFF"/>
                </a:highlight>
              </a:rPr>
              <a:t> bao </a:t>
            </a:r>
            <a:r>
              <a:rPr lang="en-US" sz="3000" dirty="0" err="1">
                <a:highlight>
                  <a:srgbClr val="FFFFFF"/>
                </a:highlight>
              </a:rPr>
              <a:t>gồm</a:t>
            </a:r>
            <a:r>
              <a:rPr lang="en-US" sz="3000" dirty="0">
                <a:highlight>
                  <a:srgbClr val="FFFFFF"/>
                </a:highlight>
              </a:rPr>
              <a:t> </a:t>
            </a:r>
            <a:r>
              <a:rPr lang="en-US" sz="3000" dirty="0" err="1">
                <a:highlight>
                  <a:srgbClr val="FFFFFF"/>
                </a:highlight>
              </a:rPr>
              <a:t>các</a:t>
            </a:r>
            <a:r>
              <a:rPr lang="en-US" sz="3000" dirty="0">
                <a:highlight>
                  <a:srgbClr val="FFFFFF"/>
                </a:highlight>
              </a:rPr>
              <a:t> </a:t>
            </a:r>
            <a:r>
              <a:rPr lang="en-US" sz="3000" dirty="0" err="1">
                <a:highlight>
                  <a:srgbClr val="FFFFFF"/>
                </a:highlight>
              </a:rPr>
              <a:t>giai</a:t>
            </a:r>
            <a:r>
              <a:rPr lang="en-US" sz="3000" dirty="0">
                <a:highlight>
                  <a:srgbClr val="FFFFFF"/>
                </a:highlight>
              </a:rPr>
              <a:t> </a:t>
            </a:r>
            <a:r>
              <a:rPr lang="en-US" sz="3000" dirty="0" err="1">
                <a:highlight>
                  <a:srgbClr val="FFFFFF"/>
                </a:highlight>
              </a:rPr>
              <a:t>đoạn</a:t>
            </a:r>
            <a:r>
              <a:rPr lang="en-US" sz="3000" dirty="0">
                <a:highlight>
                  <a:srgbClr val="FFFFFF"/>
                </a:highlight>
              </a:rPr>
              <a:t> </a:t>
            </a:r>
            <a:r>
              <a:rPr lang="en-US" sz="3000" dirty="0" err="1">
                <a:highlight>
                  <a:srgbClr val="FFFFFF"/>
                </a:highlight>
              </a:rPr>
              <a:t>được</a:t>
            </a:r>
            <a:r>
              <a:rPr lang="en-US" sz="3000" dirty="0">
                <a:highlight>
                  <a:srgbClr val="FFFFFF"/>
                </a:highlight>
              </a:rPr>
              <a:t> </a:t>
            </a:r>
            <a:r>
              <a:rPr lang="en-US" sz="3000" dirty="0" err="1">
                <a:highlight>
                  <a:srgbClr val="FFFFFF"/>
                </a:highlight>
              </a:rPr>
              <a:t>sắp</a:t>
            </a:r>
            <a:r>
              <a:rPr lang="en-US" sz="3000" dirty="0">
                <a:highlight>
                  <a:srgbClr val="FFFFFF"/>
                </a:highlight>
              </a:rPr>
              <a:t> </a:t>
            </a:r>
            <a:r>
              <a:rPr lang="en-US" sz="3000" dirty="0" err="1">
                <a:highlight>
                  <a:srgbClr val="FFFFFF"/>
                </a:highlight>
              </a:rPr>
              <a:t>xếp</a:t>
            </a:r>
            <a:r>
              <a:rPr lang="en-US" sz="3000" dirty="0">
                <a:highlight>
                  <a:srgbClr val="FFFFFF"/>
                </a:highlight>
              </a:rPr>
              <a:t> logic </a:t>
            </a:r>
            <a:r>
              <a:rPr lang="en-US" sz="3000" dirty="0" err="1">
                <a:highlight>
                  <a:srgbClr val="FFFFFF"/>
                </a:highlight>
              </a:rPr>
              <a:t>và</a:t>
            </a:r>
            <a:r>
              <a:rPr lang="en-US" sz="3000" dirty="0">
                <a:highlight>
                  <a:srgbClr val="FFFFFF"/>
                </a:highlight>
              </a:rPr>
              <a:t> </a:t>
            </a:r>
            <a:r>
              <a:rPr lang="en-US" sz="3000" dirty="0" err="1">
                <a:highlight>
                  <a:srgbClr val="FFFFFF"/>
                </a:highlight>
              </a:rPr>
              <a:t>khi</a:t>
            </a:r>
            <a:r>
              <a:rPr lang="en-US" sz="3000" dirty="0">
                <a:highlight>
                  <a:srgbClr val="FFFFFF"/>
                </a:highlight>
              </a:rPr>
              <a:t> </a:t>
            </a:r>
            <a:r>
              <a:rPr lang="en-US" sz="3000" dirty="0" err="1">
                <a:highlight>
                  <a:srgbClr val="FFFFFF"/>
                </a:highlight>
              </a:rPr>
              <a:t>chúng</a:t>
            </a:r>
            <a:r>
              <a:rPr lang="en-US" sz="3000" dirty="0">
                <a:highlight>
                  <a:srgbClr val="FFFFFF"/>
                </a:highlight>
              </a:rPr>
              <a:t> ta </a:t>
            </a:r>
            <a:r>
              <a:rPr lang="en-US" sz="3000" dirty="0" err="1">
                <a:highlight>
                  <a:srgbClr val="FFFFFF"/>
                </a:highlight>
              </a:rPr>
              <a:t>áp</a:t>
            </a:r>
            <a:r>
              <a:rPr lang="en-US" sz="3000" dirty="0">
                <a:highlight>
                  <a:srgbClr val="FFFFFF"/>
                </a:highlight>
              </a:rPr>
              <a:t> </a:t>
            </a:r>
            <a:r>
              <a:rPr lang="en-US" sz="3000" dirty="0" err="1">
                <a:highlight>
                  <a:srgbClr val="FFFFFF"/>
                </a:highlight>
              </a:rPr>
              <a:t>dụng</a:t>
            </a:r>
            <a:r>
              <a:rPr lang="en-US" sz="3000" dirty="0">
                <a:highlight>
                  <a:srgbClr val="FFFFFF"/>
                </a:highlight>
              </a:rPr>
              <a:t> </a:t>
            </a:r>
            <a:r>
              <a:rPr lang="en-US" sz="3000" dirty="0" err="1">
                <a:highlight>
                  <a:srgbClr val="FFFFFF"/>
                </a:highlight>
              </a:rPr>
              <a:t>mô</a:t>
            </a:r>
            <a:r>
              <a:rPr lang="en-US" sz="3000" dirty="0">
                <a:highlight>
                  <a:srgbClr val="FFFFFF"/>
                </a:highlight>
              </a:rPr>
              <a:t> </a:t>
            </a:r>
            <a:r>
              <a:rPr lang="en-US" sz="3000" dirty="0" err="1">
                <a:highlight>
                  <a:srgbClr val="FFFFFF"/>
                </a:highlight>
              </a:rPr>
              <a:t>hình</a:t>
            </a:r>
            <a:r>
              <a:rPr lang="en-US" sz="3000" dirty="0">
                <a:highlight>
                  <a:srgbClr val="FFFFFF"/>
                </a:highlight>
              </a:rPr>
              <a:t>, </a:t>
            </a:r>
            <a:r>
              <a:rPr lang="en-US" sz="3000" dirty="0" err="1">
                <a:highlight>
                  <a:srgbClr val="FFFFFF"/>
                </a:highlight>
              </a:rPr>
              <a:t>tất</a:t>
            </a:r>
            <a:r>
              <a:rPr lang="en-US" sz="3000" dirty="0">
                <a:highlight>
                  <a:srgbClr val="FFFFFF"/>
                </a:highlight>
              </a:rPr>
              <a:t> </a:t>
            </a:r>
            <a:r>
              <a:rPr lang="en-US" sz="3000" dirty="0" err="1">
                <a:highlight>
                  <a:srgbClr val="FFFFFF"/>
                </a:highlight>
              </a:rPr>
              <a:t>cả</a:t>
            </a:r>
            <a:r>
              <a:rPr lang="en-US" sz="3000" dirty="0">
                <a:highlight>
                  <a:srgbClr val="FFFFFF"/>
                </a:highlight>
              </a:rPr>
              <a:t> </a:t>
            </a:r>
            <a:r>
              <a:rPr lang="en-US" sz="3000" dirty="0" err="1">
                <a:highlight>
                  <a:srgbClr val="FFFFFF"/>
                </a:highlight>
              </a:rPr>
              <a:t>thành</a:t>
            </a:r>
            <a:r>
              <a:rPr lang="en-US" sz="3000" dirty="0">
                <a:highlight>
                  <a:srgbClr val="FFFFFF"/>
                </a:highlight>
              </a:rPr>
              <a:t> </a:t>
            </a:r>
            <a:r>
              <a:rPr lang="en-US" sz="3000" dirty="0" err="1">
                <a:highlight>
                  <a:srgbClr val="FFFFFF"/>
                </a:highlight>
              </a:rPr>
              <a:t>viên</a:t>
            </a:r>
            <a:r>
              <a:rPr lang="en-US" sz="3000" dirty="0">
                <a:highlight>
                  <a:srgbClr val="FFFFFF"/>
                </a:highlight>
              </a:rPr>
              <a:t> </a:t>
            </a:r>
            <a:r>
              <a:rPr lang="en-US" sz="3000" dirty="0" err="1">
                <a:highlight>
                  <a:srgbClr val="FFFFFF"/>
                </a:highlight>
              </a:rPr>
              <a:t>tham</a:t>
            </a:r>
            <a:r>
              <a:rPr lang="en-US" sz="3000" dirty="0">
                <a:highlight>
                  <a:srgbClr val="FFFFFF"/>
                </a:highlight>
              </a:rPr>
              <a:t> </a:t>
            </a:r>
            <a:r>
              <a:rPr lang="en-US" sz="3000" dirty="0" err="1">
                <a:highlight>
                  <a:srgbClr val="FFFFFF"/>
                </a:highlight>
              </a:rPr>
              <a:t>gia</a:t>
            </a:r>
            <a:r>
              <a:rPr lang="en-US" sz="3000" dirty="0">
                <a:highlight>
                  <a:srgbClr val="FFFFFF"/>
                </a:highlight>
              </a:rPr>
              <a:t> </a:t>
            </a:r>
            <a:r>
              <a:rPr lang="en-US" sz="3000" dirty="0" err="1">
                <a:highlight>
                  <a:srgbClr val="FFFFFF"/>
                </a:highlight>
              </a:rPr>
              <a:t>dự</a:t>
            </a:r>
            <a:r>
              <a:rPr lang="en-US" sz="3000" dirty="0">
                <a:highlight>
                  <a:srgbClr val="FFFFFF"/>
                </a:highlight>
              </a:rPr>
              <a:t> </a:t>
            </a:r>
            <a:r>
              <a:rPr lang="en-US" sz="3000" dirty="0" err="1">
                <a:highlight>
                  <a:srgbClr val="FFFFFF"/>
                </a:highlight>
              </a:rPr>
              <a:t>án</a:t>
            </a:r>
            <a:r>
              <a:rPr lang="en-US" sz="3000" dirty="0">
                <a:highlight>
                  <a:srgbClr val="FFFFFF"/>
                </a:highlight>
              </a:rPr>
              <a:t> </a:t>
            </a:r>
            <a:r>
              <a:rPr lang="en-US" sz="3000" dirty="0" err="1">
                <a:highlight>
                  <a:srgbClr val="FFFFFF"/>
                </a:highlight>
              </a:rPr>
              <a:t>sẽ</a:t>
            </a:r>
            <a:r>
              <a:rPr lang="en-US" sz="3000" dirty="0">
                <a:highlight>
                  <a:srgbClr val="FFFFFF"/>
                </a:highlight>
              </a:rPr>
              <a:t> </a:t>
            </a:r>
            <a:r>
              <a:rPr lang="en-US" sz="3000" dirty="0" err="1">
                <a:highlight>
                  <a:srgbClr val="FFFFFF"/>
                </a:highlight>
              </a:rPr>
              <a:t>vai</a:t>
            </a:r>
            <a:r>
              <a:rPr lang="en-US" sz="3000" dirty="0">
                <a:highlight>
                  <a:srgbClr val="FFFFFF"/>
                </a:highlight>
              </a:rPr>
              <a:t> </a:t>
            </a:r>
            <a:r>
              <a:rPr lang="en-US" sz="3000" dirty="0" err="1">
                <a:highlight>
                  <a:srgbClr val="FFFFFF"/>
                </a:highlight>
              </a:rPr>
              <a:t>trò</a:t>
            </a:r>
            <a:r>
              <a:rPr lang="en-US" sz="3000" dirty="0">
                <a:highlight>
                  <a:srgbClr val="FFFFFF"/>
                </a:highlight>
              </a:rPr>
              <a:t> </a:t>
            </a:r>
            <a:r>
              <a:rPr lang="en-US" sz="3000" dirty="0" err="1">
                <a:highlight>
                  <a:srgbClr val="FFFFFF"/>
                </a:highlight>
              </a:rPr>
              <a:t>của</a:t>
            </a:r>
            <a:r>
              <a:rPr lang="en-US" sz="3000" dirty="0">
                <a:highlight>
                  <a:srgbClr val="FFFFFF"/>
                </a:highlight>
              </a:rPr>
              <a:t> </a:t>
            </a:r>
            <a:r>
              <a:rPr lang="en-US" sz="3000" dirty="0" err="1">
                <a:highlight>
                  <a:srgbClr val="FFFFFF"/>
                </a:highlight>
              </a:rPr>
              <a:t>mình</a:t>
            </a:r>
            <a:r>
              <a:rPr lang="en-US" sz="3000" dirty="0">
                <a:highlight>
                  <a:srgbClr val="FFFFFF"/>
                </a:highlight>
              </a:rPr>
              <a:t> </a:t>
            </a:r>
            <a:r>
              <a:rPr lang="en-US" sz="3000" dirty="0" err="1">
                <a:highlight>
                  <a:srgbClr val="FFFFFF"/>
                </a:highlight>
              </a:rPr>
              <a:t>nằm</a:t>
            </a:r>
            <a:r>
              <a:rPr lang="en-US" sz="3000" dirty="0">
                <a:highlight>
                  <a:srgbClr val="FFFFFF"/>
                </a:highlight>
              </a:rPr>
              <a:t> ở </a:t>
            </a:r>
            <a:r>
              <a:rPr lang="en-US" sz="3000" dirty="0" err="1">
                <a:highlight>
                  <a:srgbClr val="FFFFFF"/>
                </a:highlight>
              </a:rPr>
              <a:t>đâu</a:t>
            </a:r>
            <a:r>
              <a:rPr lang="en-US" sz="3000" dirty="0">
                <a:highlight>
                  <a:srgbClr val="FFFFFF"/>
                </a:highlight>
              </a:rPr>
              <a:t>, </a:t>
            </a:r>
            <a:r>
              <a:rPr lang="en-US" sz="3000" dirty="0" err="1">
                <a:highlight>
                  <a:srgbClr val="FFFFFF"/>
                </a:highlight>
              </a:rPr>
              <a:t>khi</a:t>
            </a:r>
            <a:r>
              <a:rPr lang="en-US" sz="3000" dirty="0">
                <a:highlight>
                  <a:srgbClr val="FFFFFF"/>
                </a:highlight>
              </a:rPr>
              <a:t> </a:t>
            </a:r>
            <a:r>
              <a:rPr lang="en-US" sz="3000" dirty="0" err="1">
                <a:highlight>
                  <a:srgbClr val="FFFFFF"/>
                </a:highlight>
              </a:rPr>
              <a:t>nào</a:t>
            </a:r>
            <a:r>
              <a:rPr lang="en-US" sz="3000" dirty="0">
                <a:highlight>
                  <a:srgbClr val="FFFFFF"/>
                </a:highlight>
              </a:rPr>
              <a:t> </a:t>
            </a:r>
            <a:r>
              <a:rPr lang="en-US" sz="3000" dirty="0" err="1">
                <a:highlight>
                  <a:srgbClr val="FFFFFF"/>
                </a:highlight>
              </a:rPr>
              <a:t>mình</a:t>
            </a:r>
            <a:r>
              <a:rPr lang="en-US" sz="3000" dirty="0">
                <a:highlight>
                  <a:srgbClr val="FFFFFF"/>
                </a:highlight>
              </a:rPr>
              <a:t> </a:t>
            </a:r>
            <a:r>
              <a:rPr lang="en-US" sz="3000" dirty="0" err="1">
                <a:highlight>
                  <a:srgbClr val="FFFFFF"/>
                </a:highlight>
              </a:rPr>
              <a:t>cần</a:t>
            </a:r>
            <a:r>
              <a:rPr lang="en-US" sz="3000" dirty="0">
                <a:highlight>
                  <a:srgbClr val="FFFFFF"/>
                </a:highlight>
              </a:rPr>
              <a:t> </a:t>
            </a:r>
            <a:r>
              <a:rPr lang="en-US" sz="3000" dirty="0" err="1">
                <a:highlight>
                  <a:srgbClr val="FFFFFF"/>
                </a:highlight>
              </a:rPr>
              <a:t>bắt</a:t>
            </a:r>
            <a:r>
              <a:rPr lang="en-US" sz="3000" dirty="0">
                <a:highlight>
                  <a:srgbClr val="FFFFFF"/>
                </a:highlight>
              </a:rPr>
              <a:t> </a:t>
            </a:r>
            <a:r>
              <a:rPr lang="en-US" sz="3000" dirty="0" err="1">
                <a:highlight>
                  <a:srgbClr val="FFFFFF"/>
                </a:highlight>
              </a:rPr>
              <a:t>đầu</a:t>
            </a:r>
            <a:r>
              <a:rPr lang="en-US" sz="3000" dirty="0">
                <a:highlight>
                  <a:srgbClr val="FFFFFF"/>
                </a:highlight>
              </a:rPr>
              <a:t> </a:t>
            </a:r>
            <a:r>
              <a:rPr lang="en-US" sz="3000" dirty="0" err="1">
                <a:highlight>
                  <a:srgbClr val="FFFFFF"/>
                </a:highlight>
              </a:rPr>
              <a:t>thực</a:t>
            </a:r>
            <a:r>
              <a:rPr lang="en-US" sz="3000" dirty="0">
                <a:highlight>
                  <a:srgbClr val="FFFFFF"/>
                </a:highlight>
              </a:rPr>
              <a:t> </a:t>
            </a:r>
            <a:r>
              <a:rPr lang="en-US" sz="3000" dirty="0" err="1">
                <a:highlight>
                  <a:srgbClr val="FFFFFF"/>
                </a:highlight>
              </a:rPr>
              <a:t>hiện</a:t>
            </a:r>
            <a:r>
              <a:rPr lang="en-US" sz="3000" dirty="0">
                <a:highlight>
                  <a:srgbClr val="FFFFFF"/>
                </a:highlight>
              </a:rPr>
              <a:t> </a:t>
            </a:r>
            <a:r>
              <a:rPr lang="en-US" sz="3000" dirty="0" err="1">
                <a:highlight>
                  <a:srgbClr val="FFFFFF"/>
                </a:highlight>
              </a:rPr>
              <a:t>vai</a:t>
            </a:r>
            <a:r>
              <a:rPr lang="en-US" sz="3000" dirty="0">
                <a:highlight>
                  <a:srgbClr val="FFFFFF"/>
                </a:highlight>
              </a:rPr>
              <a:t> </a:t>
            </a:r>
            <a:r>
              <a:rPr lang="en-US" sz="3000" dirty="0" err="1">
                <a:highlight>
                  <a:srgbClr val="FFFFFF"/>
                </a:highlight>
              </a:rPr>
              <a:t>trò</a:t>
            </a:r>
            <a:r>
              <a:rPr lang="en-US" sz="3000" dirty="0">
                <a:highlight>
                  <a:srgbClr val="FFFFFF"/>
                </a:highlight>
              </a:rPr>
              <a:t> </a:t>
            </a:r>
            <a:r>
              <a:rPr lang="en-US" sz="3000" dirty="0" err="1">
                <a:highlight>
                  <a:srgbClr val="FFFFFF"/>
                </a:highlight>
              </a:rPr>
              <a:t>đó</a:t>
            </a:r>
            <a:r>
              <a:rPr lang="en-US" sz="3000" dirty="0">
                <a:highlight>
                  <a:srgbClr val="FFFFFF"/>
                </a:highlight>
              </a:rPr>
              <a:t>. </a:t>
            </a:r>
            <a:r>
              <a:rPr lang="en-US" sz="3000" dirty="0" err="1">
                <a:highlight>
                  <a:srgbClr val="FFFFFF"/>
                </a:highlight>
              </a:rPr>
              <a:t>Từ</a:t>
            </a:r>
            <a:r>
              <a:rPr lang="en-US" sz="3000" dirty="0">
                <a:highlight>
                  <a:srgbClr val="FFFFFF"/>
                </a:highlight>
              </a:rPr>
              <a:t> </a:t>
            </a:r>
            <a:r>
              <a:rPr lang="en-US" sz="3000" dirty="0" err="1">
                <a:highlight>
                  <a:srgbClr val="FFFFFF"/>
                </a:highlight>
              </a:rPr>
              <a:t>yêu</a:t>
            </a:r>
            <a:r>
              <a:rPr lang="en-US" sz="3000" dirty="0">
                <a:highlight>
                  <a:srgbClr val="FFFFFF"/>
                </a:highlight>
              </a:rPr>
              <a:t> </a:t>
            </a:r>
            <a:r>
              <a:rPr lang="en-US" sz="3000" dirty="0" err="1">
                <a:highlight>
                  <a:srgbClr val="FFFFFF"/>
                </a:highlight>
              </a:rPr>
              <a:t>cầu</a:t>
            </a:r>
            <a:r>
              <a:rPr lang="en-US" sz="3000" dirty="0">
                <a:highlight>
                  <a:srgbClr val="FFFFFF"/>
                </a:highlight>
              </a:rPr>
              <a:t> </a:t>
            </a:r>
            <a:r>
              <a:rPr lang="en-US" sz="3000" dirty="0" err="1">
                <a:highlight>
                  <a:srgbClr val="FFFFFF"/>
                </a:highlight>
              </a:rPr>
              <a:t>trên</a:t>
            </a:r>
            <a:r>
              <a:rPr lang="en-US" sz="3000" dirty="0">
                <a:highlight>
                  <a:srgbClr val="FFFFFF"/>
                </a:highlight>
              </a:rPr>
              <a:t> </a:t>
            </a:r>
            <a:r>
              <a:rPr lang="en-US" sz="3000" dirty="0" err="1">
                <a:highlight>
                  <a:srgbClr val="FFFFFF"/>
                </a:highlight>
              </a:rPr>
              <a:t>nhóm</a:t>
            </a:r>
            <a:r>
              <a:rPr lang="en-US" sz="3000" dirty="0">
                <a:highlight>
                  <a:srgbClr val="FFFFFF"/>
                </a:highlight>
              </a:rPr>
              <a:t> </a:t>
            </a:r>
            <a:r>
              <a:rPr lang="en-US" sz="3000" dirty="0" err="1">
                <a:highlight>
                  <a:srgbClr val="FFFFFF"/>
                </a:highlight>
              </a:rPr>
              <a:t>hãy</a:t>
            </a:r>
            <a:r>
              <a:rPr lang="en-US" sz="3000" dirty="0">
                <a:highlight>
                  <a:srgbClr val="FFFFFF"/>
                </a:highlight>
              </a:rPr>
              <a:t> </a:t>
            </a:r>
            <a:r>
              <a:rPr lang="en-US" sz="3000" dirty="0" err="1">
                <a:highlight>
                  <a:srgbClr val="FFFFFF"/>
                </a:highlight>
              </a:rPr>
              <a:t>phân</a:t>
            </a:r>
            <a:r>
              <a:rPr lang="en-US" sz="3000" dirty="0">
                <a:highlight>
                  <a:srgbClr val="FFFFFF"/>
                </a:highlight>
              </a:rPr>
              <a:t> </a:t>
            </a:r>
            <a:r>
              <a:rPr lang="en-US" sz="3000" dirty="0" err="1">
                <a:highlight>
                  <a:srgbClr val="FFFFFF"/>
                </a:highlight>
              </a:rPr>
              <a:t>tích</a:t>
            </a:r>
            <a:r>
              <a:rPr lang="en-US" sz="3000" dirty="0">
                <a:highlight>
                  <a:srgbClr val="FFFFFF"/>
                </a:highlight>
              </a:rPr>
              <a:t> </a:t>
            </a:r>
            <a:r>
              <a:rPr lang="en-US" sz="3000" dirty="0" err="1">
                <a:highlight>
                  <a:srgbClr val="FFFFFF"/>
                </a:highlight>
              </a:rPr>
              <a:t>và</a:t>
            </a:r>
            <a:r>
              <a:rPr lang="en-US" sz="3000" dirty="0">
                <a:highlight>
                  <a:srgbClr val="FFFFFF"/>
                </a:highlight>
              </a:rPr>
              <a:t> </a:t>
            </a:r>
            <a:r>
              <a:rPr lang="en-US" sz="3000" dirty="0" err="1">
                <a:highlight>
                  <a:srgbClr val="FFFFFF"/>
                </a:highlight>
              </a:rPr>
              <a:t>xác</a:t>
            </a:r>
            <a:r>
              <a:rPr lang="en-US" sz="3000" dirty="0">
                <a:highlight>
                  <a:srgbClr val="FFFFFF"/>
                </a:highlight>
              </a:rPr>
              <a:t> </a:t>
            </a:r>
            <a:r>
              <a:rPr lang="en-US" sz="3000" dirty="0" err="1">
                <a:highlight>
                  <a:srgbClr val="FFFFFF"/>
                </a:highlight>
              </a:rPr>
              <a:t>định</a:t>
            </a:r>
            <a:r>
              <a:rPr lang="en-US" sz="3000" dirty="0">
                <a:highlight>
                  <a:srgbClr val="FFFFFF"/>
                </a:highlight>
              </a:rPr>
              <a:t> </a:t>
            </a:r>
            <a:r>
              <a:rPr lang="en-US" sz="3000" dirty="0" err="1">
                <a:highlight>
                  <a:srgbClr val="FFFFFF"/>
                </a:highlight>
              </a:rPr>
              <a:t>nên</a:t>
            </a:r>
            <a:r>
              <a:rPr lang="en-US" sz="3000" dirty="0">
                <a:highlight>
                  <a:srgbClr val="FFFFFF"/>
                </a:highlight>
              </a:rPr>
              <a:t> </a:t>
            </a:r>
            <a:r>
              <a:rPr lang="en-US" sz="3000" dirty="0" err="1">
                <a:highlight>
                  <a:srgbClr val="FFFFFF"/>
                </a:highlight>
              </a:rPr>
              <a:t>áp</a:t>
            </a:r>
            <a:r>
              <a:rPr lang="en-US" sz="3000" dirty="0">
                <a:highlight>
                  <a:srgbClr val="FFFFFF"/>
                </a:highlight>
              </a:rPr>
              <a:t> </a:t>
            </a:r>
            <a:r>
              <a:rPr lang="en-US" sz="3000" dirty="0" err="1">
                <a:highlight>
                  <a:srgbClr val="FFFFFF"/>
                </a:highlight>
              </a:rPr>
              <a:t>dụng</a:t>
            </a:r>
            <a:r>
              <a:rPr lang="en-US" sz="3000" dirty="0">
                <a:highlight>
                  <a:srgbClr val="FFFFFF"/>
                </a:highlight>
              </a:rPr>
              <a:t> </a:t>
            </a:r>
            <a:r>
              <a:rPr lang="en-US" sz="3000" dirty="0" err="1">
                <a:highlight>
                  <a:srgbClr val="FFFFFF"/>
                </a:highlight>
              </a:rPr>
              <a:t>mô</a:t>
            </a:r>
            <a:r>
              <a:rPr lang="en-US" sz="3000" dirty="0">
                <a:highlight>
                  <a:srgbClr val="FFFFFF"/>
                </a:highlight>
              </a:rPr>
              <a:t> </a:t>
            </a:r>
            <a:r>
              <a:rPr lang="en-US" sz="3000" dirty="0" err="1">
                <a:highlight>
                  <a:srgbClr val="FFFFFF"/>
                </a:highlight>
              </a:rPr>
              <a:t>hình</a:t>
            </a:r>
            <a:r>
              <a:rPr lang="en-US" sz="3000" dirty="0">
                <a:highlight>
                  <a:srgbClr val="FFFFFF"/>
                </a:highlight>
              </a:rPr>
              <a:t> </a:t>
            </a:r>
            <a:r>
              <a:rPr lang="en-US" sz="3000" dirty="0" err="1">
                <a:highlight>
                  <a:srgbClr val="FFFFFF"/>
                </a:highlight>
              </a:rPr>
              <a:t>phát</a:t>
            </a:r>
            <a:r>
              <a:rPr lang="en-US" sz="3000" dirty="0">
                <a:highlight>
                  <a:srgbClr val="FFFFFF"/>
                </a:highlight>
              </a:rPr>
              <a:t> </a:t>
            </a:r>
            <a:r>
              <a:rPr lang="en-US" sz="3000" dirty="0" err="1">
                <a:highlight>
                  <a:srgbClr val="FFFFFF"/>
                </a:highlight>
              </a:rPr>
              <a:t>triển</a:t>
            </a:r>
            <a:r>
              <a:rPr lang="en-US" sz="3000" dirty="0">
                <a:highlight>
                  <a:srgbClr val="FFFFFF"/>
                </a:highlight>
              </a:rPr>
              <a:t> </a:t>
            </a:r>
            <a:r>
              <a:rPr lang="en-US" sz="3000" dirty="0" err="1">
                <a:highlight>
                  <a:srgbClr val="FFFFFF"/>
                </a:highlight>
              </a:rPr>
              <a:t>phần</a:t>
            </a:r>
            <a:r>
              <a:rPr lang="en-US" sz="3000" dirty="0">
                <a:highlight>
                  <a:srgbClr val="FFFFFF"/>
                </a:highlight>
              </a:rPr>
              <a:t> </a:t>
            </a:r>
            <a:r>
              <a:rPr lang="en-US" sz="3000" dirty="0" err="1">
                <a:highlight>
                  <a:srgbClr val="FFFFFF"/>
                </a:highlight>
              </a:rPr>
              <a:t>mềm</a:t>
            </a:r>
            <a:r>
              <a:rPr lang="en-US" sz="3000" dirty="0">
                <a:highlight>
                  <a:srgbClr val="FFFFFF"/>
                </a:highlight>
              </a:rPr>
              <a:t> </a:t>
            </a:r>
            <a:r>
              <a:rPr lang="en-US" sz="3000" dirty="0" err="1">
                <a:highlight>
                  <a:srgbClr val="FFFFFF"/>
                </a:highlight>
              </a:rPr>
              <a:t>nào</a:t>
            </a:r>
            <a:r>
              <a:rPr lang="en-US" sz="3000" dirty="0">
                <a:highlight>
                  <a:srgbClr val="FFFFFF"/>
                </a:highlight>
              </a:rPr>
              <a:t> </a:t>
            </a:r>
            <a:r>
              <a:rPr lang="en-US" sz="3000" dirty="0" err="1">
                <a:highlight>
                  <a:srgbClr val="FFFFFF"/>
                </a:highlight>
              </a:rPr>
              <a:t>và</a:t>
            </a:r>
            <a:r>
              <a:rPr lang="en-US" sz="3000" dirty="0">
                <a:highlight>
                  <a:srgbClr val="FFFFFF"/>
                </a:highlight>
              </a:rPr>
              <a:t> </a:t>
            </a:r>
            <a:r>
              <a:rPr lang="en-US" sz="3000" dirty="0" err="1">
                <a:highlight>
                  <a:srgbClr val="FFFFFF"/>
                </a:highlight>
              </a:rPr>
              <a:t>đưa</a:t>
            </a:r>
            <a:r>
              <a:rPr lang="en-US" sz="3000" dirty="0">
                <a:highlight>
                  <a:srgbClr val="FFFFFF"/>
                </a:highlight>
              </a:rPr>
              <a:t> </a:t>
            </a:r>
            <a:r>
              <a:rPr lang="en-US" sz="3000" dirty="0" err="1">
                <a:highlight>
                  <a:srgbClr val="FFFFFF"/>
                </a:highlight>
              </a:rPr>
              <a:t>ra</a:t>
            </a:r>
            <a:r>
              <a:rPr lang="en-US" sz="3000" dirty="0">
                <a:highlight>
                  <a:srgbClr val="FFFFFF"/>
                </a:highlight>
              </a:rPr>
              <a:t> </a:t>
            </a:r>
            <a:r>
              <a:rPr lang="en-US" sz="3000" dirty="0" err="1">
                <a:highlight>
                  <a:srgbClr val="FFFFFF"/>
                </a:highlight>
              </a:rPr>
              <a:t>ưu</a:t>
            </a:r>
            <a:r>
              <a:rPr lang="en-US" sz="3000" dirty="0">
                <a:highlight>
                  <a:srgbClr val="FFFFFF"/>
                </a:highlight>
              </a:rPr>
              <a:t> </a:t>
            </a:r>
            <a:r>
              <a:rPr lang="en-US" sz="3000" dirty="0" err="1">
                <a:highlight>
                  <a:srgbClr val="FFFFFF"/>
                </a:highlight>
              </a:rPr>
              <a:t>và</a:t>
            </a:r>
            <a:r>
              <a:rPr lang="en-US" sz="3000" dirty="0">
                <a:highlight>
                  <a:srgbClr val="FFFFFF"/>
                </a:highlight>
              </a:rPr>
              <a:t> </a:t>
            </a:r>
            <a:r>
              <a:rPr lang="en-US" sz="3000" dirty="0" err="1">
                <a:highlight>
                  <a:srgbClr val="FFFFFF"/>
                </a:highlight>
              </a:rPr>
              <a:t>nhược</a:t>
            </a:r>
            <a:r>
              <a:rPr lang="en-US" sz="3000" dirty="0">
                <a:highlight>
                  <a:srgbClr val="FFFFFF"/>
                </a:highlight>
              </a:rPr>
              <a:t> </a:t>
            </a:r>
            <a:r>
              <a:rPr lang="en-US" sz="3000" dirty="0" err="1">
                <a:highlight>
                  <a:srgbClr val="FFFFFF"/>
                </a:highlight>
              </a:rPr>
              <a:t>điểm</a:t>
            </a:r>
            <a:r>
              <a:rPr lang="en-US" sz="3000" dirty="0">
                <a:highlight>
                  <a:srgbClr val="FFFFFF"/>
                </a:highlight>
              </a:rPr>
              <a:t> </a:t>
            </a:r>
            <a:r>
              <a:rPr lang="en-US" sz="3000" dirty="0" err="1">
                <a:highlight>
                  <a:srgbClr val="FFFFFF"/>
                </a:highlight>
              </a:rPr>
              <a:t>của</a:t>
            </a:r>
            <a:r>
              <a:rPr lang="en-US" sz="3000" dirty="0">
                <a:highlight>
                  <a:srgbClr val="FFFFFF"/>
                </a:highlight>
              </a:rPr>
              <a:t> </a:t>
            </a:r>
            <a:r>
              <a:rPr lang="en-US" sz="3000" dirty="0" err="1">
                <a:highlight>
                  <a:srgbClr val="FFFFFF"/>
                </a:highlight>
              </a:rPr>
              <a:t>mô</a:t>
            </a:r>
            <a:r>
              <a:rPr lang="en-US" sz="3000" dirty="0">
                <a:highlight>
                  <a:srgbClr val="FFFFFF"/>
                </a:highlight>
              </a:rPr>
              <a:t> </a:t>
            </a:r>
            <a:r>
              <a:rPr lang="en-US" sz="3000" dirty="0" err="1">
                <a:highlight>
                  <a:srgbClr val="FFFFFF"/>
                </a:highlight>
              </a:rPr>
              <a:t>hình</a:t>
            </a:r>
            <a:r>
              <a:rPr lang="en-US" sz="3000" dirty="0">
                <a:highlight>
                  <a:srgbClr val="FFFFFF"/>
                </a:highlight>
              </a:rPr>
              <a:t> </a:t>
            </a:r>
            <a:r>
              <a:rPr lang="en-US" sz="3000" dirty="0" err="1">
                <a:highlight>
                  <a:srgbClr val="FFFFFF"/>
                </a:highlight>
              </a:rPr>
              <a:t>phát</a:t>
            </a:r>
            <a:r>
              <a:rPr lang="en-US" sz="3000" dirty="0">
                <a:highlight>
                  <a:srgbClr val="FFFFFF"/>
                </a:highlight>
              </a:rPr>
              <a:t> </a:t>
            </a:r>
            <a:r>
              <a:rPr lang="en-US" sz="3000" dirty="0" err="1">
                <a:highlight>
                  <a:srgbClr val="FFFFFF"/>
                </a:highlight>
              </a:rPr>
              <a:t>triển</a:t>
            </a:r>
            <a:r>
              <a:rPr lang="en-US" sz="3000" dirty="0">
                <a:highlight>
                  <a:srgbClr val="FFFFFF"/>
                </a:highlight>
              </a:rPr>
              <a:t> </a:t>
            </a:r>
            <a:r>
              <a:rPr lang="en-US" sz="3000" dirty="0" err="1">
                <a:highlight>
                  <a:srgbClr val="FFFFFF"/>
                </a:highlight>
              </a:rPr>
              <a:t>đó</a:t>
            </a:r>
            <a:r>
              <a:rPr lang="en-US" sz="3000" dirty="0">
                <a:highlight>
                  <a:srgbClr val="FFFFFF"/>
                </a:highlight>
              </a:rPr>
              <a:t>.</a:t>
            </a:r>
            <a:endParaRPr sz="3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1214d3a31e_0_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85" name="Google Shape;285;g11214d3a31e_0_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Font typeface="Quattrocento Sans"/>
              <a:buChar char="❑"/>
            </a:pPr>
            <a:r>
              <a:rPr lang="en-US" sz="3000">
                <a:highlight>
                  <a:srgbClr val="FFFFFF"/>
                </a:highlight>
              </a:rPr>
              <a:t>Công ty XY muốn phát triển dự án phần mềm quản lý bệnh viện họ có yêu cầu rằng trong suốt quá trình thực thi dự án họ sẽ đưa ra các mục tiêu từng giai đoạn và kết thúc mỗi giai đoạn sẽ kiểm tra kết quả và cứ như vậy đến khi kết thúc dự án . Từ yêu cầu trên nhóm hãy phân tích và xác định nên áp dụng mô hình phát triển phần mềm nào và đưa ra ưu và nhược điểm của mô hình phát triển đó.</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20"/>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các lý thuyết chính trong bài online</a:t>
            </a:r>
            <a:endParaRPr/>
          </a:p>
        </p:txBody>
      </p:sp>
      <p:sp>
        <p:nvSpPr>
          <p:cNvPr id="125" name="Google Shape;125;p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a:t>Giới thiệu Syllabus, Assignment</a:t>
            </a:r>
            <a:endParaRPr/>
          </a:p>
          <a:p>
            <a:pPr marL="342900" lvl="0" indent="-342900" algn="l" rtl="0">
              <a:spcBef>
                <a:spcPts val="0"/>
              </a:spcBef>
              <a:spcAft>
                <a:spcPts val="0"/>
              </a:spcAft>
              <a:buSzPts val="2800"/>
              <a:buChar char="❑"/>
            </a:pPr>
            <a:r>
              <a:rPr lang="en-US"/>
              <a:t>Tại sao phải kiểm thử phần mềm ?</a:t>
            </a:r>
            <a:endParaRPr/>
          </a:p>
          <a:p>
            <a:pPr marL="342900" lvl="0" indent="-342900" algn="l" rtl="0">
              <a:spcBef>
                <a:spcPts val="0"/>
              </a:spcBef>
              <a:spcAft>
                <a:spcPts val="0"/>
              </a:spcAft>
              <a:buSzPts val="2800"/>
              <a:buChar char="❑"/>
            </a:pPr>
            <a:r>
              <a:rPr lang="en-US"/>
              <a:t>Kiểm thử phần mềm(Testing) là gì ?</a:t>
            </a:r>
            <a:endParaRPr/>
          </a:p>
          <a:p>
            <a:pPr marL="342900" lvl="0" indent="-342900" algn="l" rtl="0">
              <a:spcBef>
                <a:spcPts val="0"/>
              </a:spcBef>
              <a:spcAft>
                <a:spcPts val="0"/>
              </a:spcAft>
              <a:buSzPts val="2800"/>
              <a:buChar char="❑"/>
            </a:pPr>
            <a:r>
              <a:rPr lang="en-US"/>
              <a:t>Phân biệt giữa kiểm soát và đảm bảo chất lượng</a:t>
            </a:r>
            <a:endParaRPr/>
          </a:p>
          <a:p>
            <a:pPr marL="342900" lvl="0" indent="-342900" algn="l" rtl="0">
              <a:spcBef>
                <a:spcPts val="0"/>
              </a:spcBef>
              <a:spcAft>
                <a:spcPts val="0"/>
              </a:spcAft>
              <a:buSzPts val="2800"/>
              <a:buChar char="❑"/>
            </a:pPr>
            <a:r>
              <a:rPr lang="en-US"/>
              <a:t>Phân biệt Kiểm thử(Testing) và Gỡ lỗi(Debugging)</a:t>
            </a:r>
            <a:endParaRPr/>
          </a:p>
          <a:p>
            <a:pPr marL="342900" lvl="0" indent="-342900" algn="l" rtl="0">
              <a:spcBef>
                <a:spcPts val="0"/>
              </a:spcBef>
              <a:spcAft>
                <a:spcPts val="0"/>
              </a:spcAft>
              <a:buSzPts val="2800"/>
              <a:buChar char="❑"/>
            </a:pPr>
            <a:r>
              <a:rPr lang="en-US"/>
              <a:t>Phân biệt Xác minh(Verification) và Xác nhận(Validation)</a:t>
            </a:r>
            <a:endParaRPr/>
          </a:p>
          <a:p>
            <a:pPr marL="342900" lvl="0" indent="-342900" algn="l" rtl="0">
              <a:spcBef>
                <a:spcPts val="0"/>
              </a:spcBef>
              <a:spcAft>
                <a:spcPts val="0"/>
              </a:spcAft>
              <a:buSzPts val="2800"/>
              <a:buChar char="❑"/>
            </a:pPr>
            <a:r>
              <a:rPr lang="en-US"/>
              <a:t>Phân biệt Bug, Error,Fault, Failure</a:t>
            </a: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31" name="Google Shape;131;p5"/>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Char char="❑"/>
            </a:pPr>
            <a:r>
              <a:rPr lang="en-US" sz="3000" dirty="0" err="1">
                <a:solidFill>
                  <a:srgbClr val="221F20"/>
                </a:solidFill>
                <a:highlight>
                  <a:srgbClr val="FFFFFF"/>
                </a:highlight>
              </a:rPr>
              <a:t>Nhiều</a:t>
            </a:r>
            <a:r>
              <a:rPr lang="en-US" sz="3000" dirty="0">
                <a:solidFill>
                  <a:srgbClr val="221F20"/>
                </a:solidFill>
                <a:highlight>
                  <a:srgbClr val="FFFFFF"/>
                </a:highlight>
              </a:rPr>
              <a:t> </a:t>
            </a:r>
            <a:r>
              <a:rPr lang="en-US" sz="3000" dirty="0" err="1">
                <a:solidFill>
                  <a:srgbClr val="221F20"/>
                </a:solidFill>
                <a:highlight>
                  <a:srgbClr val="FFFFFF"/>
                </a:highlight>
              </a:rPr>
              <a:t>người</a:t>
            </a:r>
            <a:r>
              <a:rPr lang="en-US" sz="3000" dirty="0">
                <a:solidFill>
                  <a:srgbClr val="221F20"/>
                </a:solidFill>
                <a:highlight>
                  <a:srgbClr val="FFFFFF"/>
                </a:highlight>
              </a:rPr>
              <a:t> </a:t>
            </a:r>
            <a:r>
              <a:rPr lang="en-US" sz="3000" dirty="0" err="1">
                <a:solidFill>
                  <a:srgbClr val="221F20"/>
                </a:solidFill>
                <a:highlight>
                  <a:srgbClr val="FFFFFF"/>
                </a:highlight>
              </a:rPr>
              <a:t>vẫn</a:t>
            </a:r>
            <a:r>
              <a:rPr lang="en-US" sz="3000" dirty="0">
                <a:solidFill>
                  <a:srgbClr val="221F20"/>
                </a:solidFill>
                <a:highlight>
                  <a:srgbClr val="FFFFFF"/>
                </a:highlight>
              </a:rPr>
              <a:t> </a:t>
            </a:r>
            <a:r>
              <a:rPr lang="en-US" sz="3000" dirty="0" err="1">
                <a:solidFill>
                  <a:srgbClr val="221F20"/>
                </a:solidFill>
                <a:highlight>
                  <a:srgbClr val="FFFFFF"/>
                </a:highlight>
              </a:rPr>
              <a:t>có</a:t>
            </a:r>
            <a:r>
              <a:rPr lang="en-US" sz="3000" dirty="0">
                <a:solidFill>
                  <a:srgbClr val="221F20"/>
                </a:solidFill>
                <a:highlight>
                  <a:srgbClr val="FFFFFF"/>
                </a:highlight>
              </a:rPr>
              <a:t> </a:t>
            </a:r>
            <a:r>
              <a:rPr lang="en-US" sz="3000" dirty="0" err="1">
                <a:solidFill>
                  <a:srgbClr val="221F20"/>
                </a:solidFill>
                <a:highlight>
                  <a:srgbClr val="FFFFFF"/>
                </a:highlight>
              </a:rPr>
              <a:t>quan</a:t>
            </a:r>
            <a:r>
              <a:rPr lang="en-US" sz="3000" dirty="0">
                <a:solidFill>
                  <a:srgbClr val="221F20"/>
                </a:solidFill>
                <a:highlight>
                  <a:srgbClr val="FFFFFF"/>
                </a:highlight>
              </a:rPr>
              <a:t> </a:t>
            </a:r>
            <a:r>
              <a:rPr lang="en-US" sz="3000" dirty="0" err="1">
                <a:solidFill>
                  <a:srgbClr val="221F20"/>
                </a:solidFill>
                <a:highlight>
                  <a:srgbClr val="FFFFFF"/>
                </a:highlight>
              </a:rPr>
              <a:t>điểm</a:t>
            </a:r>
            <a:r>
              <a:rPr lang="en-US" sz="3000" dirty="0">
                <a:solidFill>
                  <a:srgbClr val="221F20"/>
                </a:solidFill>
                <a:highlight>
                  <a:srgbClr val="FFFFFF"/>
                </a:highlight>
              </a:rPr>
              <a:t> </a:t>
            </a:r>
            <a:r>
              <a:rPr lang="en-US" sz="3000" dirty="0" err="1">
                <a:solidFill>
                  <a:srgbClr val="221F20"/>
                </a:solidFill>
                <a:highlight>
                  <a:srgbClr val="FFFFFF"/>
                </a:highlight>
              </a:rPr>
              <a:t>về</a:t>
            </a:r>
            <a:r>
              <a:rPr lang="en-US" sz="3000" dirty="0">
                <a:solidFill>
                  <a:srgbClr val="221F20"/>
                </a:solidFill>
                <a:highlight>
                  <a:srgbClr val="FFFFFF"/>
                </a:highlight>
              </a:rPr>
              <a:t> </a:t>
            </a:r>
            <a:r>
              <a:rPr lang="en-US" sz="3000" dirty="0" err="1">
                <a:solidFill>
                  <a:srgbClr val="221F20"/>
                </a:solidFill>
                <a:highlight>
                  <a:srgbClr val="FFFFFF"/>
                </a:highlight>
              </a:rPr>
              <a:t>nghề</a:t>
            </a:r>
            <a:r>
              <a:rPr lang="en-US" sz="3000" dirty="0">
                <a:solidFill>
                  <a:srgbClr val="221F20"/>
                </a:solidFill>
                <a:highlight>
                  <a:srgbClr val="FFFFFF"/>
                </a:highlight>
              </a:rPr>
              <a:t> </a:t>
            </a:r>
            <a:r>
              <a:rPr lang="en-US" sz="3000" dirty="0" err="1">
                <a:solidFill>
                  <a:srgbClr val="221F20"/>
                </a:solidFill>
                <a:highlight>
                  <a:srgbClr val="FFFFFF"/>
                </a:highlight>
              </a:rPr>
              <a:t>kiểm</a:t>
            </a:r>
            <a:r>
              <a:rPr lang="en-US" sz="3000" dirty="0">
                <a:solidFill>
                  <a:srgbClr val="221F20"/>
                </a:solidFill>
                <a:highlight>
                  <a:srgbClr val="FFFFFF"/>
                </a:highlight>
              </a:rPr>
              <a:t> </a:t>
            </a:r>
            <a:r>
              <a:rPr lang="en-US" sz="3000" dirty="0" err="1">
                <a:solidFill>
                  <a:srgbClr val="221F20"/>
                </a:solidFill>
                <a:highlight>
                  <a:srgbClr val="FFFFFF"/>
                </a:highlight>
              </a:rPr>
              <a:t>thử</a:t>
            </a:r>
            <a:r>
              <a:rPr lang="en-US" sz="3000" dirty="0">
                <a:solidFill>
                  <a:srgbClr val="221F20"/>
                </a:solidFill>
                <a:highlight>
                  <a:srgbClr val="FFFFFF"/>
                </a:highlight>
              </a:rPr>
              <a:t> </a:t>
            </a:r>
            <a:r>
              <a:rPr lang="en-US" sz="3000" dirty="0" err="1">
                <a:solidFill>
                  <a:srgbClr val="221F20"/>
                </a:solidFill>
                <a:highlight>
                  <a:srgbClr val="FFFFFF"/>
                </a:highlight>
              </a:rPr>
              <a:t>phần</a:t>
            </a:r>
            <a:r>
              <a:rPr lang="en-US" sz="3000" dirty="0">
                <a:solidFill>
                  <a:srgbClr val="221F20"/>
                </a:solidFill>
                <a:highlight>
                  <a:srgbClr val="FFFFFF"/>
                </a:highlight>
              </a:rPr>
              <a:t> </a:t>
            </a:r>
            <a:r>
              <a:rPr lang="en-US" sz="3000" dirty="0" err="1">
                <a:solidFill>
                  <a:srgbClr val="221F20"/>
                </a:solidFill>
                <a:highlight>
                  <a:srgbClr val="FFFFFF"/>
                </a:highlight>
              </a:rPr>
              <a:t>mềm</a:t>
            </a:r>
            <a:r>
              <a:rPr lang="en-US" sz="3000" dirty="0">
                <a:solidFill>
                  <a:srgbClr val="221F20"/>
                </a:solidFill>
                <a:highlight>
                  <a:srgbClr val="FFFFFF"/>
                </a:highlight>
              </a:rPr>
              <a:t>, </a:t>
            </a:r>
            <a:r>
              <a:rPr lang="en-US" sz="3000" dirty="0" err="1">
                <a:solidFill>
                  <a:srgbClr val="221F20"/>
                </a:solidFill>
                <a:highlight>
                  <a:srgbClr val="FFFFFF"/>
                </a:highlight>
              </a:rPr>
              <a:t>phổ</a:t>
            </a:r>
            <a:r>
              <a:rPr lang="en-US" sz="3000" dirty="0">
                <a:solidFill>
                  <a:srgbClr val="221F20"/>
                </a:solidFill>
                <a:highlight>
                  <a:srgbClr val="FFFFFF"/>
                </a:highlight>
              </a:rPr>
              <a:t> </a:t>
            </a:r>
            <a:r>
              <a:rPr lang="en-US" sz="3000" dirty="0" err="1">
                <a:solidFill>
                  <a:srgbClr val="221F20"/>
                </a:solidFill>
                <a:highlight>
                  <a:srgbClr val="FFFFFF"/>
                </a:highlight>
              </a:rPr>
              <a:t>biến</a:t>
            </a:r>
            <a:r>
              <a:rPr lang="en-US" sz="3000" dirty="0">
                <a:solidFill>
                  <a:srgbClr val="221F20"/>
                </a:solidFill>
                <a:highlight>
                  <a:srgbClr val="FFFFFF"/>
                </a:highlight>
              </a:rPr>
              <a:t> </a:t>
            </a:r>
            <a:r>
              <a:rPr lang="en-US" sz="3000" dirty="0" err="1">
                <a:solidFill>
                  <a:srgbClr val="221F20"/>
                </a:solidFill>
                <a:highlight>
                  <a:srgbClr val="FFFFFF"/>
                </a:highlight>
              </a:rPr>
              <a:t>nhất</a:t>
            </a:r>
            <a:r>
              <a:rPr lang="en-US" sz="3000" dirty="0">
                <a:solidFill>
                  <a:srgbClr val="221F20"/>
                </a:solidFill>
                <a:highlight>
                  <a:srgbClr val="FFFFFF"/>
                </a:highlight>
              </a:rPr>
              <a:t> </a:t>
            </a:r>
            <a:r>
              <a:rPr lang="en-US" sz="3000" dirty="0" err="1">
                <a:solidFill>
                  <a:srgbClr val="221F20"/>
                </a:solidFill>
                <a:highlight>
                  <a:srgbClr val="FFFFFF"/>
                </a:highlight>
              </a:rPr>
              <a:t>vẫn</a:t>
            </a:r>
            <a:r>
              <a:rPr lang="en-US" sz="3000" dirty="0">
                <a:solidFill>
                  <a:srgbClr val="221F20"/>
                </a:solidFill>
                <a:highlight>
                  <a:srgbClr val="FFFFFF"/>
                </a:highlight>
              </a:rPr>
              <a:t> </a:t>
            </a:r>
            <a:r>
              <a:rPr lang="en-US" sz="3000" dirty="0" err="1">
                <a:solidFill>
                  <a:srgbClr val="221F20"/>
                </a:solidFill>
                <a:highlight>
                  <a:srgbClr val="FFFFFF"/>
                </a:highlight>
              </a:rPr>
              <a:t>là</a:t>
            </a:r>
            <a:r>
              <a:rPr lang="en-US" sz="3000" dirty="0">
                <a:solidFill>
                  <a:srgbClr val="221F20"/>
                </a:solidFill>
                <a:highlight>
                  <a:srgbClr val="FFFFFF"/>
                </a:highlight>
              </a:rPr>
              <a:t> </a:t>
            </a:r>
            <a:r>
              <a:rPr lang="en-US" sz="3000" dirty="0" err="1">
                <a:solidFill>
                  <a:srgbClr val="221F20"/>
                </a:solidFill>
                <a:highlight>
                  <a:srgbClr val="FFFFFF"/>
                </a:highlight>
              </a:rPr>
              <a:t>suy</a:t>
            </a:r>
            <a:r>
              <a:rPr lang="en-US" sz="3000" dirty="0">
                <a:solidFill>
                  <a:srgbClr val="221F20"/>
                </a:solidFill>
                <a:highlight>
                  <a:srgbClr val="FFFFFF"/>
                </a:highlight>
              </a:rPr>
              <a:t> </a:t>
            </a:r>
            <a:r>
              <a:rPr lang="en-US" sz="3000" dirty="0" err="1">
                <a:solidFill>
                  <a:srgbClr val="221F20"/>
                </a:solidFill>
                <a:highlight>
                  <a:srgbClr val="FFFFFF"/>
                </a:highlight>
              </a:rPr>
              <a:t>nghĩ</a:t>
            </a:r>
            <a:r>
              <a:rPr lang="en-US" sz="3000" dirty="0">
                <a:solidFill>
                  <a:srgbClr val="221F20"/>
                </a:solidFill>
                <a:highlight>
                  <a:srgbClr val="FFFFFF"/>
                </a:highlight>
              </a:rPr>
              <a:t> “</a:t>
            </a:r>
            <a:r>
              <a:rPr lang="en-US" sz="3000" dirty="0" err="1">
                <a:solidFill>
                  <a:srgbClr val="221F20"/>
                </a:solidFill>
                <a:highlight>
                  <a:srgbClr val="FFFFFF"/>
                </a:highlight>
              </a:rPr>
              <a:t>Kiểm</a:t>
            </a:r>
            <a:r>
              <a:rPr lang="en-US" sz="3000" dirty="0">
                <a:solidFill>
                  <a:srgbClr val="221F20"/>
                </a:solidFill>
                <a:highlight>
                  <a:srgbClr val="FFFFFF"/>
                </a:highlight>
              </a:rPr>
              <a:t> </a:t>
            </a:r>
            <a:r>
              <a:rPr lang="en-US" sz="3000" dirty="0" err="1">
                <a:solidFill>
                  <a:srgbClr val="221F20"/>
                </a:solidFill>
                <a:highlight>
                  <a:srgbClr val="FFFFFF"/>
                </a:highlight>
              </a:rPr>
              <a:t>thử</a:t>
            </a:r>
            <a:r>
              <a:rPr lang="en-US" sz="3000" dirty="0">
                <a:solidFill>
                  <a:srgbClr val="221F20"/>
                </a:solidFill>
                <a:highlight>
                  <a:srgbClr val="FFFFFF"/>
                </a:highlight>
              </a:rPr>
              <a:t> </a:t>
            </a:r>
            <a:r>
              <a:rPr lang="en-US" sz="3000" dirty="0" err="1">
                <a:solidFill>
                  <a:srgbClr val="221F20"/>
                </a:solidFill>
                <a:highlight>
                  <a:srgbClr val="FFFFFF"/>
                </a:highlight>
              </a:rPr>
              <a:t>phần</a:t>
            </a:r>
            <a:r>
              <a:rPr lang="en-US" sz="3000" dirty="0">
                <a:solidFill>
                  <a:srgbClr val="221F20"/>
                </a:solidFill>
                <a:highlight>
                  <a:srgbClr val="FFFFFF"/>
                </a:highlight>
              </a:rPr>
              <a:t> </a:t>
            </a:r>
            <a:r>
              <a:rPr lang="en-US" sz="3000" dirty="0" err="1">
                <a:solidFill>
                  <a:srgbClr val="221F20"/>
                </a:solidFill>
                <a:highlight>
                  <a:srgbClr val="FFFFFF"/>
                </a:highlight>
              </a:rPr>
              <a:t>mềm</a:t>
            </a:r>
            <a:r>
              <a:rPr lang="en-US" sz="3000" dirty="0">
                <a:solidFill>
                  <a:srgbClr val="221F20"/>
                </a:solidFill>
                <a:highlight>
                  <a:srgbClr val="FFFFFF"/>
                </a:highlight>
              </a:rPr>
              <a:t>, ai </a:t>
            </a:r>
            <a:r>
              <a:rPr lang="en-US" sz="3000" dirty="0" err="1">
                <a:solidFill>
                  <a:srgbClr val="221F20"/>
                </a:solidFill>
                <a:highlight>
                  <a:srgbClr val="FFFFFF"/>
                </a:highlight>
              </a:rPr>
              <a:t>làm</a:t>
            </a:r>
            <a:r>
              <a:rPr lang="en-US" sz="3000" dirty="0">
                <a:solidFill>
                  <a:srgbClr val="221F20"/>
                </a:solidFill>
                <a:highlight>
                  <a:srgbClr val="FFFFFF"/>
                </a:highlight>
              </a:rPr>
              <a:t> </a:t>
            </a:r>
            <a:r>
              <a:rPr lang="en-US" sz="3000" dirty="0" err="1">
                <a:solidFill>
                  <a:srgbClr val="221F20"/>
                </a:solidFill>
                <a:highlight>
                  <a:srgbClr val="FFFFFF"/>
                </a:highlight>
              </a:rPr>
              <a:t>chẳng</a:t>
            </a:r>
            <a:r>
              <a:rPr lang="en-US" sz="3000" dirty="0">
                <a:solidFill>
                  <a:srgbClr val="221F20"/>
                </a:solidFill>
                <a:highlight>
                  <a:srgbClr val="FFFFFF"/>
                </a:highlight>
              </a:rPr>
              <a:t> </a:t>
            </a:r>
            <a:r>
              <a:rPr lang="en-US" sz="3000" dirty="0" err="1">
                <a:solidFill>
                  <a:srgbClr val="221F20"/>
                </a:solidFill>
                <a:highlight>
                  <a:srgbClr val="FFFFFF"/>
                </a:highlight>
              </a:rPr>
              <a:t>được</a:t>
            </a:r>
            <a:r>
              <a:rPr lang="en-US" sz="3000" dirty="0">
                <a:solidFill>
                  <a:srgbClr val="221F20"/>
                </a:solidFill>
                <a:highlight>
                  <a:srgbClr val="FFFFFF"/>
                </a:highlight>
              </a:rPr>
              <a:t>”. </a:t>
            </a:r>
            <a:r>
              <a:rPr lang="en-US" sz="3000" dirty="0" err="1">
                <a:solidFill>
                  <a:srgbClr val="221F20"/>
                </a:solidFill>
                <a:highlight>
                  <a:srgbClr val="FFFFFF"/>
                </a:highlight>
              </a:rPr>
              <a:t>Nhóm</a:t>
            </a:r>
            <a:r>
              <a:rPr lang="en-US" sz="3000" dirty="0">
                <a:solidFill>
                  <a:srgbClr val="221F20"/>
                </a:solidFill>
                <a:highlight>
                  <a:srgbClr val="FFFFFF"/>
                </a:highlight>
              </a:rPr>
              <a:t> </a:t>
            </a:r>
            <a:r>
              <a:rPr lang="en-US" sz="3000" dirty="0" err="1">
                <a:solidFill>
                  <a:srgbClr val="221F20"/>
                </a:solidFill>
                <a:highlight>
                  <a:srgbClr val="FFFFFF"/>
                </a:highlight>
              </a:rPr>
              <a:t>hãy</a:t>
            </a:r>
            <a:r>
              <a:rPr lang="en-US" sz="3000" dirty="0">
                <a:solidFill>
                  <a:srgbClr val="221F20"/>
                </a:solidFill>
                <a:highlight>
                  <a:srgbClr val="FFFFFF"/>
                </a:highlight>
              </a:rPr>
              <a:t> </a:t>
            </a:r>
            <a:r>
              <a:rPr lang="en-US" sz="3000" dirty="0" err="1">
                <a:solidFill>
                  <a:srgbClr val="221F20"/>
                </a:solidFill>
                <a:highlight>
                  <a:srgbClr val="FFFFFF"/>
                </a:highlight>
              </a:rPr>
              <a:t>thảo</a:t>
            </a:r>
            <a:r>
              <a:rPr lang="en-US" sz="3000" dirty="0">
                <a:solidFill>
                  <a:srgbClr val="221F20"/>
                </a:solidFill>
                <a:highlight>
                  <a:srgbClr val="FFFFFF"/>
                </a:highlight>
              </a:rPr>
              <a:t> </a:t>
            </a:r>
            <a:r>
              <a:rPr lang="en-US" sz="3000" dirty="0" err="1">
                <a:solidFill>
                  <a:srgbClr val="221F20"/>
                </a:solidFill>
                <a:highlight>
                  <a:srgbClr val="FFFFFF"/>
                </a:highlight>
              </a:rPr>
              <a:t>luận</a:t>
            </a:r>
            <a:r>
              <a:rPr lang="en-US" sz="3000" dirty="0">
                <a:solidFill>
                  <a:srgbClr val="221F20"/>
                </a:solidFill>
                <a:highlight>
                  <a:srgbClr val="FFFFFF"/>
                </a:highlight>
              </a:rPr>
              <a:t> </a:t>
            </a:r>
            <a:r>
              <a:rPr lang="en-US" sz="3000" dirty="0" err="1">
                <a:solidFill>
                  <a:srgbClr val="221F20"/>
                </a:solidFill>
                <a:highlight>
                  <a:srgbClr val="FFFFFF"/>
                </a:highlight>
              </a:rPr>
              <a:t>về</a:t>
            </a:r>
            <a:r>
              <a:rPr lang="en-US" sz="3000" dirty="0">
                <a:solidFill>
                  <a:srgbClr val="221F20"/>
                </a:solidFill>
                <a:highlight>
                  <a:srgbClr val="FFFFFF"/>
                </a:highlight>
              </a:rPr>
              <a:t> </a:t>
            </a:r>
            <a:r>
              <a:rPr lang="en-US" sz="3000" dirty="0" err="1">
                <a:solidFill>
                  <a:srgbClr val="221F20"/>
                </a:solidFill>
                <a:highlight>
                  <a:srgbClr val="FFFFFF"/>
                </a:highlight>
              </a:rPr>
              <a:t>quan</a:t>
            </a:r>
            <a:r>
              <a:rPr lang="en-US" sz="3000" dirty="0">
                <a:solidFill>
                  <a:srgbClr val="221F20"/>
                </a:solidFill>
                <a:highlight>
                  <a:srgbClr val="FFFFFF"/>
                </a:highlight>
              </a:rPr>
              <a:t> </a:t>
            </a:r>
            <a:r>
              <a:rPr lang="en-US" sz="3000" dirty="0" err="1">
                <a:solidFill>
                  <a:srgbClr val="221F20"/>
                </a:solidFill>
                <a:highlight>
                  <a:srgbClr val="FFFFFF"/>
                </a:highlight>
              </a:rPr>
              <a:t>điểm</a:t>
            </a:r>
            <a:r>
              <a:rPr lang="en-US" sz="3000" dirty="0">
                <a:solidFill>
                  <a:srgbClr val="221F20"/>
                </a:solidFill>
                <a:highlight>
                  <a:srgbClr val="FFFFFF"/>
                </a:highlight>
              </a:rPr>
              <a:t> </a:t>
            </a:r>
            <a:r>
              <a:rPr lang="en-US" sz="3000" dirty="0" err="1">
                <a:solidFill>
                  <a:srgbClr val="221F20"/>
                </a:solidFill>
                <a:highlight>
                  <a:srgbClr val="FFFFFF"/>
                </a:highlight>
              </a:rPr>
              <a:t>này</a:t>
            </a:r>
            <a:r>
              <a:rPr lang="en-US" sz="3000" dirty="0">
                <a:solidFill>
                  <a:srgbClr val="221F20"/>
                </a:solidFill>
                <a:highlight>
                  <a:srgbClr val="FFFFFF"/>
                </a:highlight>
              </a:rPr>
              <a:t>.</a:t>
            </a:r>
            <a:endParaRPr sz="3000" dirty="0"/>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1363975ac7_0_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137" name="Google Shape;137;g11363975ac7_0_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Char char="❑"/>
            </a:pPr>
            <a:r>
              <a:rPr lang="en-US" sz="3000">
                <a:solidFill>
                  <a:srgbClr val="221F20"/>
                </a:solidFill>
                <a:highlight>
                  <a:srgbClr val="FFFFFF"/>
                </a:highlight>
              </a:rPr>
              <a:t>“Nghề kiểm thử không đòi hỏi nhiều khả năng phân tích và sáng tạo”. Nhóm hãy thảo luận về câu trên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1363975ac7_0_21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143" name="Google Shape;143;g11363975ac7_0_21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SzPts val="3000"/>
              <a:buChar char="❑"/>
            </a:pPr>
            <a:r>
              <a:rPr lang="en-US" sz="3000">
                <a:solidFill>
                  <a:srgbClr val="221F20"/>
                </a:solidFill>
                <a:highlight>
                  <a:srgbClr val="FFFFFF"/>
                </a:highlight>
              </a:rPr>
              <a:t>Các nhóm hãy thảo luận và đưa ra những tố chất để trở thành một người Kiểm thử và dựa vào các tố chất này so sánh với bản thân xem có phù hợp với ngành kiểm thử hay không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Đặt các câu hỏi gọi sinh viên trả lời</a:t>
            </a:r>
            <a:endParaRPr/>
          </a:p>
        </p:txBody>
      </p:sp>
      <p:sp>
        <p:nvSpPr>
          <p:cNvPr id="149" name="Google Shape;149;p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457200" lvl="0" indent="-419100" algn="just" rtl="0">
              <a:lnSpc>
                <a:spcPct val="115000"/>
              </a:lnSpc>
              <a:spcBef>
                <a:spcPts val="400"/>
              </a:spcBef>
              <a:spcAft>
                <a:spcPts val="0"/>
              </a:spcAft>
              <a:buClr>
                <a:srgbClr val="FF5A33"/>
              </a:buClr>
              <a:buSzPts val="3000"/>
              <a:buFont typeface="Quattrocento Sans"/>
              <a:buAutoNum type="arabicPeriod"/>
            </a:pPr>
            <a:r>
              <a:rPr lang="en-US" sz="3000">
                <a:solidFill>
                  <a:srgbClr val="1B1B1B"/>
                </a:solidFill>
                <a:highlight>
                  <a:srgbClr val="FFFFFF"/>
                </a:highlight>
              </a:rPr>
              <a:t>Kiểm thử phần mềm là gì đối với anh/chị?</a:t>
            </a:r>
            <a:endParaRPr sz="3000">
              <a:solidFill>
                <a:srgbClr val="1B1B1B"/>
              </a:solidFill>
            </a:endParaRPr>
          </a:p>
          <a:p>
            <a:pPr marL="457200" lvl="0" indent="-419100" algn="l" rtl="0">
              <a:lnSpc>
                <a:spcPct val="120000"/>
              </a:lnSpc>
              <a:spcBef>
                <a:spcPts val="0"/>
              </a:spcBef>
              <a:spcAft>
                <a:spcPts val="0"/>
              </a:spcAft>
              <a:buClr>
                <a:srgbClr val="FF5A33"/>
              </a:buClr>
              <a:buSzPts val="3000"/>
              <a:buFont typeface="Quattrocento Sans"/>
              <a:buAutoNum type="arabicPeriod"/>
            </a:pPr>
            <a:r>
              <a:rPr lang="en-US" sz="3000">
                <a:solidFill>
                  <a:srgbClr val="1B1B1B"/>
                </a:solidFill>
              </a:rPr>
              <a:t>Manual testing là gì ?, Automation testing là gì ?</a:t>
            </a:r>
            <a:endParaRPr sz="3000">
              <a:solidFill>
                <a:srgbClr val="1B1B1B"/>
              </a:solidFill>
            </a:endParaRPr>
          </a:p>
          <a:p>
            <a:pPr marL="457200" lvl="0" indent="-419100" algn="l" rtl="0">
              <a:lnSpc>
                <a:spcPct val="120000"/>
              </a:lnSpc>
              <a:spcBef>
                <a:spcPts val="0"/>
              </a:spcBef>
              <a:spcAft>
                <a:spcPts val="0"/>
              </a:spcAft>
              <a:buClr>
                <a:srgbClr val="FF5A33"/>
              </a:buClr>
              <a:buSzPts val="3000"/>
              <a:buAutoNum type="arabicPeriod"/>
            </a:pPr>
            <a:r>
              <a:rPr lang="en-US" sz="3000">
                <a:solidFill>
                  <a:srgbClr val="1B1B1B"/>
                </a:solidFill>
              </a:rPr>
              <a:t>Sự khác nhau giữa </a:t>
            </a:r>
            <a:r>
              <a:rPr lang="en-US" sz="3000">
                <a:highlight>
                  <a:srgbClr val="FFFFFF"/>
                </a:highlight>
              </a:rPr>
              <a:t>Validation</a:t>
            </a:r>
            <a:r>
              <a:rPr lang="en-US" sz="3000">
                <a:solidFill>
                  <a:srgbClr val="1B1B1B"/>
                </a:solidFill>
              </a:rPr>
              <a:t> và </a:t>
            </a:r>
            <a:r>
              <a:rPr lang="en-US" sz="3000">
                <a:highlight>
                  <a:srgbClr val="FFFFFF"/>
                </a:highlight>
              </a:rPr>
              <a:t>Verification ?</a:t>
            </a:r>
            <a:endParaRPr sz="3000">
              <a:solidFill>
                <a:srgbClr val="1B1B1B"/>
              </a:solidFill>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p:nvPr/>
        </p:nvSpPr>
        <p:spPr>
          <a:xfrm>
            <a:off x="3919557" y="2967335"/>
            <a:ext cx="6368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Hướng dẫn thực hành</a:t>
            </a:r>
            <a:endParaRPr sz="5400" b="1" cap="small">
              <a:solidFill>
                <a:srgbClr val="FFA15D"/>
              </a:solidFill>
              <a:latin typeface="Calibri"/>
              <a:ea typeface="Calibri"/>
              <a:cs typeface="Calibri"/>
              <a:sym typeface="Calibri"/>
            </a:endParaRPr>
          </a:p>
        </p:txBody>
      </p:sp>
      <p:cxnSp>
        <p:nvCxnSpPr>
          <p:cNvPr id="155" name="Google Shape;155;p1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56" name="Google Shape;156;p1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Thực hành</a:t>
            </a:r>
            <a:endParaRPr/>
          </a:p>
        </p:txBody>
      </p:sp>
      <p:sp>
        <p:nvSpPr>
          <p:cNvPr id="162" name="Google Shape;162;p1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Quattrocento Sans"/>
              <a:buChar char="❑"/>
            </a:pPr>
            <a:r>
              <a:rPr lang="en-US"/>
              <a:t>Hướng dẫn làm bài Lab</a:t>
            </a: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1995</Words>
  <Application>Microsoft Office PowerPoint</Application>
  <PresentationFormat>Widescreen</PresentationFormat>
  <Paragraphs>100</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Quattrocento Sans</vt:lpstr>
      <vt:lpstr>Calibri</vt:lpstr>
      <vt:lpstr>Courier New</vt:lpstr>
      <vt:lpstr>Noto Sans Symbols</vt:lpstr>
      <vt:lpstr>Roboto</vt:lpstr>
      <vt:lpstr>Arial</vt:lpstr>
      <vt:lpstr>Custom Design</vt:lpstr>
      <vt:lpstr>Kiểm thử cơ bản(P1)</vt:lpstr>
      <vt:lpstr>PowerPoint Presentation</vt:lpstr>
      <vt:lpstr>các lý thuyết chính trong bài online</vt:lpstr>
      <vt:lpstr>Tình huống 1</vt:lpstr>
      <vt:lpstr>Tình huống 2</vt:lpstr>
      <vt:lpstr>Tình huống 3</vt:lpstr>
      <vt:lpstr>Đặt các câu hỏi gọi sinh viên trả lời</vt:lpstr>
      <vt:lpstr>PowerPoint Presentation</vt:lpstr>
      <vt:lpstr>Thực hành</vt:lpstr>
      <vt:lpstr>PowerPoint Presentation</vt:lpstr>
      <vt:lpstr>Nội dung</vt:lpstr>
      <vt:lpstr>Tình huống 1</vt:lpstr>
      <vt:lpstr>Tình huống 1</vt:lpstr>
      <vt:lpstr>Tình huống 3</vt:lpstr>
      <vt:lpstr>Kiểm thử cơ bản(P2)</vt:lpstr>
      <vt:lpstr>PowerPoint Presentation</vt:lpstr>
      <vt:lpstr>Nhắc lại các lý thuyết chính trong bài online</vt:lpstr>
      <vt:lpstr>Đặt các câu hỏi gọi sinh viên trả lời</vt:lpstr>
      <vt:lpstr>Tình huống 1</vt:lpstr>
      <vt:lpstr>Tình huống 1</vt:lpstr>
      <vt:lpstr>Tình huống 3</vt:lpstr>
      <vt:lpstr>PowerPoint Presentation</vt:lpstr>
      <vt:lpstr>Thực hành</vt:lpstr>
      <vt:lpstr>PowerPoint Presentation</vt:lpstr>
      <vt:lpstr>Nội dung</vt:lpstr>
      <vt:lpstr>Tình huống 1</vt:lpstr>
      <vt:lpstr>Tình huống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huyen nguyen</cp:lastModifiedBy>
  <cp:revision>1</cp:revision>
  <dcterms:created xsi:type="dcterms:W3CDTF">2013-04-23T08:05:33Z</dcterms:created>
  <dcterms:modified xsi:type="dcterms:W3CDTF">2023-01-05T16:25:11Z</dcterms:modified>
</cp:coreProperties>
</file>